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notesMasterIdLst>
    <p:notesMasterId r:id="rId13"/>
  </p:notesMasterIdLst>
  <p:sldIdLst>
    <p:sldId id="330" r:id="rId6"/>
    <p:sldId id="257" r:id="rId7"/>
    <p:sldId id="259" r:id="rId8"/>
    <p:sldId id="278" r:id="rId9"/>
    <p:sldId id="335" r:id="rId10"/>
    <p:sldId id="328" r:id="rId11"/>
    <p:sldId id="334" r:id="rId12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127F6A8-4BDD-4615-1544-8FC953482F8D}" name="Morgan Kirkham-Jones" initials="MK" userId="S::morgan_wayve.ai#ext#@oica18.onmicrosoft.com::314efb54-08a5-4cea-9721-b42cf8ee7d9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00CC"/>
    <a:srgbClr val="FF0000"/>
    <a:srgbClr val="CCCC00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5489"/>
  </p:normalViewPr>
  <p:slideViewPr>
    <p:cSldViewPr snapToGrid="0">
      <p:cViewPr varScale="1">
        <p:scale>
          <a:sx n="52" d="100"/>
          <a:sy n="52" d="100"/>
        </p:scale>
        <p:origin x="418" y="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/>
              <a:pPr/>
              <a:t>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47731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478A3-3467-338B-AF5C-AF2796700E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C0D61EF-7D30-ADB6-283E-9A7C5B27A4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4914F7C-351C-83AC-560D-6F3ABE0FEA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91C9B-C6A8-A400-F9C0-EE6BC1B82C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/>
              <a:pPr/>
              <a:t>7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98815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DB702179-BB20-4D4E-A8AF-7B99DD8BDF6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6732" b="21258"/>
          <a:stretch/>
        </p:blipFill>
        <p:spPr>
          <a:xfrm>
            <a:off x="1371600" y="548640"/>
            <a:ext cx="2016224" cy="64008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189" indent="0" algn="ctr">
              <a:buNone/>
              <a:defRPr/>
            </a:lvl2pPr>
            <a:lvl3pPr marL="914377" indent="0" algn="ctr">
              <a:buNone/>
              <a:defRPr/>
            </a:lvl3pPr>
            <a:lvl4pPr marL="1371566" indent="0" algn="ctr">
              <a:buNone/>
              <a:defRPr/>
            </a:lvl4pPr>
            <a:lvl5pPr marL="1828754" indent="0" algn="ctr">
              <a:buNone/>
              <a:defRPr/>
            </a:lvl5pPr>
            <a:lvl6pPr marL="2285943" indent="0" algn="ctr">
              <a:buNone/>
              <a:defRPr/>
            </a:lvl6pPr>
            <a:lvl7pPr marL="2743131" indent="0" algn="ctr">
              <a:buNone/>
              <a:defRPr/>
            </a:lvl7pPr>
            <a:lvl8pPr marL="3200320" indent="0" algn="ctr">
              <a:buNone/>
              <a:defRPr/>
            </a:lvl8pPr>
            <a:lvl9pPr marL="3657509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Title and Conten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7843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875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 Conten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2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3011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60312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13937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6819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Content with Caption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97326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 with Captio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1997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Title and Vertical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9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66853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 Title and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0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0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554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72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2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6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F077AA37-839A-40B8-BDFD-D116C7EC7C0C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239354" y="182880"/>
            <a:ext cx="1074703" cy="12801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BBFB41-1586-5041-91AD-6BA573247496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72586"/>
            <a:ext cx="531813" cy="123111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de-DE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E84DF65-AAED-CC04-84BF-7F859CF2DB3E}"/>
              </a:ext>
            </a:extLst>
          </p:cNvPr>
          <p:cNvSpPr txBox="1"/>
          <p:nvPr userDrawn="1"/>
        </p:nvSpPr>
        <p:spPr>
          <a:xfrm>
            <a:off x="10703339" y="20342"/>
            <a:ext cx="14045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ADS-07-24</a:t>
            </a:r>
          </a:p>
          <a:p>
            <a:pPr algn="r"/>
            <a:r>
              <a:rPr lang="en-GB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7</a:t>
            </a:r>
            <a:r>
              <a:rPr lang="en-GB" sz="1000" baseline="30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GB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</a:p>
          <a:p>
            <a:pPr algn="r"/>
            <a:r>
              <a:rPr lang="en-GB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17-21 March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38D1D0-14B4-D1F5-14CB-71AD087EFC4A}"/>
              </a:ext>
            </a:extLst>
          </p:cNvPr>
          <p:cNvSpPr txBox="1"/>
          <p:nvPr userDrawn="1"/>
        </p:nvSpPr>
        <p:spPr>
          <a:xfrm>
            <a:off x="63500" y="0"/>
            <a:ext cx="2892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experts from OICA and CLEPA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89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77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6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2" indent="-285744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160" indent="-228594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349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71125A89-8C25-39C0-4C86-C56699D9372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356113647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3" imgW="347" imgH="348" progId="TCLayout.ActiveDocument.1">
                  <p:embed/>
                </p:oleObj>
              </mc:Choice>
              <mc:Fallback>
                <p:oleObj name="think-cell Slide" r:id="rId13" imgW="347" imgH="348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1125A89-8C25-39C0-4C86-C56699D937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Google Shape;1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‹#›</a:t>
            </a:fld>
            <a:endParaRPr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EBED71-A2BD-2FD3-210D-755ECBCAD918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5925312" y="6672580"/>
            <a:ext cx="369888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</a:p>
        </p:txBody>
      </p:sp>
    </p:spTree>
    <p:extLst>
      <p:ext uri="{BB962C8B-B14F-4D97-AF65-F5344CB8AC3E}">
        <p14:creationId xmlns:p14="http://schemas.microsoft.com/office/powerpoint/2010/main" val="9374127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2.x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BDCBB-85C1-8488-183D-AC9176D5B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5509" y="2112962"/>
            <a:ext cx="9240982" cy="1470025"/>
          </a:xfrm>
        </p:spPr>
        <p:txBody>
          <a:bodyPr lIns="91440" tIns="45720" rIns="91440" bIns="45720" anchor="t"/>
          <a:lstStyle/>
          <a:p>
            <a:r>
              <a:rPr lang="en-GB" dirty="0">
                <a:cs typeface="Arial"/>
              </a:rPr>
              <a:t>Big Picture &amp; comments on approach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EC1EFE-DDF0-8CC9-D5A6-6375289FD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162497"/>
            <a:ext cx="8534400" cy="1752600"/>
          </a:xfrm>
        </p:spPr>
        <p:txBody>
          <a:bodyPr/>
          <a:lstStyle/>
          <a:p>
            <a:r>
              <a:rPr lang="en-GB" dirty="0">
                <a:cs typeface="Arial"/>
              </a:rPr>
              <a:t>OICA/CLEPA</a:t>
            </a:r>
          </a:p>
          <a:p>
            <a:r>
              <a:rPr lang="en-GB" sz="2000" dirty="0">
                <a:cs typeface="Arial"/>
              </a:rPr>
              <a:t>ADS Informal Group Meeting 7</a:t>
            </a:r>
            <a:endParaRPr lang="en-US" sz="2000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F53E2A-0AC7-BA4D-BEBD-1C86EE8C9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ja-JP"/>
          </a:p>
        </p:txBody>
      </p:sp>
      <p:pic>
        <p:nvPicPr>
          <p:cNvPr id="5" name="Picture 4" descr="A black background with grey text&#10;&#10;AI-generated content may be incorrect.">
            <a:extLst>
              <a:ext uri="{FF2B5EF4-FFF2-40B4-BE49-F238E27FC236}">
                <a16:creationId xmlns:a16="http://schemas.microsoft.com/office/drawing/2014/main" id="{3CA62BCA-5365-C6F9-CE4A-B8C08367D21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2117" r="26153" b="21728"/>
          <a:stretch/>
        </p:blipFill>
        <p:spPr>
          <a:xfrm>
            <a:off x="9330892" y="365760"/>
            <a:ext cx="27432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646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/>
          <p:nvPr/>
        </p:nvSpPr>
        <p:spPr>
          <a:xfrm>
            <a:off x="449069" y="4072732"/>
            <a:ext cx="1110954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2"/>
          <p:cNvSpPr/>
          <p:nvPr/>
        </p:nvSpPr>
        <p:spPr>
          <a:xfrm flipH="1">
            <a:off x="2209630" y="1440858"/>
            <a:ext cx="7170822" cy="3076430"/>
          </a:xfrm>
          <a:custGeom>
            <a:avLst/>
            <a:gdLst/>
            <a:ahLst/>
            <a:cxnLst/>
            <a:rect l="l" t="t" r="r" b="b"/>
            <a:pathLst>
              <a:path w="5933552" h="2478123" extrusionOk="0">
                <a:moveTo>
                  <a:pt x="65314" y="1557891"/>
                </a:moveTo>
                <a:lnTo>
                  <a:pt x="75363" y="1326779"/>
                </a:lnTo>
                <a:lnTo>
                  <a:pt x="45218" y="1316730"/>
                </a:lnTo>
                <a:lnTo>
                  <a:pt x="95459" y="1130836"/>
                </a:lnTo>
                <a:lnTo>
                  <a:pt x="80387" y="1015280"/>
                </a:lnTo>
                <a:lnTo>
                  <a:pt x="85411" y="960014"/>
                </a:lnTo>
                <a:lnTo>
                  <a:pt x="105508" y="939917"/>
                </a:lnTo>
                <a:lnTo>
                  <a:pt x="135653" y="919820"/>
                </a:lnTo>
                <a:lnTo>
                  <a:pt x="467248" y="573152"/>
                </a:lnTo>
                <a:lnTo>
                  <a:pt x="472272" y="527935"/>
                </a:lnTo>
                <a:lnTo>
                  <a:pt x="442127" y="502814"/>
                </a:lnTo>
                <a:lnTo>
                  <a:pt x="406958" y="472669"/>
                </a:lnTo>
                <a:lnTo>
                  <a:pt x="406958" y="447548"/>
                </a:lnTo>
                <a:lnTo>
                  <a:pt x="462224" y="437500"/>
                </a:lnTo>
                <a:lnTo>
                  <a:pt x="864158" y="387258"/>
                </a:lnTo>
                <a:lnTo>
                  <a:pt x="999811" y="331992"/>
                </a:lnTo>
                <a:lnTo>
                  <a:pt x="1024932" y="321944"/>
                </a:lnTo>
                <a:lnTo>
                  <a:pt x="999811" y="271702"/>
                </a:lnTo>
                <a:lnTo>
                  <a:pt x="1070149" y="276726"/>
                </a:lnTo>
                <a:lnTo>
                  <a:pt x="1130439" y="296823"/>
                </a:lnTo>
                <a:lnTo>
                  <a:pt x="1160585" y="306871"/>
                </a:lnTo>
                <a:cubicBezTo>
                  <a:pt x="1252695" y="300172"/>
                  <a:pt x="1492180" y="266677"/>
                  <a:pt x="1683099" y="256629"/>
                </a:cubicBezTo>
                <a:cubicBezTo>
                  <a:pt x="1874018" y="246581"/>
                  <a:pt x="2131852" y="244581"/>
                  <a:pt x="2306097" y="246581"/>
                </a:cubicBezTo>
                <a:cubicBezTo>
                  <a:pt x="2480342" y="248581"/>
                  <a:pt x="2599613" y="264169"/>
                  <a:pt x="2728568" y="268630"/>
                </a:cubicBezTo>
                <a:cubicBezTo>
                  <a:pt x="2713733" y="179087"/>
                  <a:pt x="2677223" y="3227"/>
                  <a:pt x="2684062" y="0"/>
                </a:cubicBezTo>
                <a:cubicBezTo>
                  <a:pt x="2814617" y="2889"/>
                  <a:pt x="2945173" y="-1894"/>
                  <a:pt x="3075728" y="995"/>
                </a:cubicBezTo>
                <a:cubicBezTo>
                  <a:pt x="3089490" y="1540"/>
                  <a:pt x="3019685" y="248356"/>
                  <a:pt x="3029578" y="301847"/>
                </a:cubicBezTo>
                <a:cubicBezTo>
                  <a:pt x="3039471" y="355338"/>
                  <a:pt x="3099917" y="315245"/>
                  <a:pt x="3135086" y="321944"/>
                </a:cubicBezTo>
                <a:lnTo>
                  <a:pt x="3255666" y="342040"/>
                </a:lnTo>
                <a:cubicBezTo>
                  <a:pt x="3323492" y="359625"/>
                  <a:pt x="3456633" y="382233"/>
                  <a:pt x="3542044" y="427451"/>
                </a:cubicBezTo>
                <a:lnTo>
                  <a:pt x="3798277" y="563104"/>
                </a:lnTo>
                <a:lnTo>
                  <a:pt x="4210259" y="789192"/>
                </a:lnTo>
                <a:lnTo>
                  <a:pt x="4340888" y="869579"/>
                </a:lnTo>
                <a:lnTo>
                  <a:pt x="4381081" y="899724"/>
                </a:lnTo>
                <a:cubicBezTo>
                  <a:pt x="4449745" y="909772"/>
                  <a:pt x="4622241" y="912285"/>
                  <a:pt x="4752870" y="929869"/>
                </a:cubicBezTo>
                <a:cubicBezTo>
                  <a:pt x="4883499" y="947453"/>
                  <a:pt x="5072743" y="983459"/>
                  <a:pt x="5164853" y="1005231"/>
                </a:cubicBezTo>
                <a:lnTo>
                  <a:pt x="5441182" y="1070546"/>
                </a:lnTo>
                <a:cubicBezTo>
                  <a:pt x="5515707" y="1093992"/>
                  <a:pt x="5546690" y="1097341"/>
                  <a:pt x="5612004" y="1145908"/>
                </a:cubicBezTo>
                <a:lnTo>
                  <a:pt x="5807947" y="1291609"/>
                </a:lnTo>
                <a:lnTo>
                  <a:pt x="5823020" y="1361948"/>
                </a:lnTo>
                <a:lnTo>
                  <a:pt x="5838092" y="1462431"/>
                </a:lnTo>
                <a:lnTo>
                  <a:pt x="5823020" y="1492576"/>
                </a:lnTo>
                <a:lnTo>
                  <a:pt x="5863213" y="1542818"/>
                </a:lnTo>
                <a:lnTo>
                  <a:pt x="5893358" y="1603108"/>
                </a:lnTo>
                <a:lnTo>
                  <a:pt x="5893358" y="1678471"/>
                </a:lnTo>
                <a:lnTo>
                  <a:pt x="5928527" y="1738761"/>
                </a:lnTo>
                <a:lnTo>
                  <a:pt x="5918479" y="1849293"/>
                </a:lnTo>
                <a:lnTo>
                  <a:pt x="5898382" y="1929680"/>
                </a:lnTo>
                <a:lnTo>
                  <a:pt x="5918479" y="2020115"/>
                </a:lnTo>
                <a:lnTo>
                  <a:pt x="5933552" y="2055284"/>
                </a:lnTo>
                <a:lnTo>
                  <a:pt x="5812971" y="2115574"/>
                </a:lnTo>
                <a:lnTo>
                  <a:pt x="5812971" y="2115574"/>
                </a:lnTo>
                <a:lnTo>
                  <a:pt x="5727560" y="2175864"/>
                </a:lnTo>
                <a:lnTo>
                  <a:pt x="5390941" y="2180889"/>
                </a:lnTo>
                <a:lnTo>
                  <a:pt x="5215670" y="2179497"/>
                </a:lnTo>
                <a:cubicBezTo>
                  <a:pt x="5196897" y="2415872"/>
                  <a:pt x="4604352" y="2721436"/>
                  <a:pt x="4373414" y="2160840"/>
                </a:cubicBezTo>
                <a:lnTo>
                  <a:pt x="1498817" y="2135445"/>
                </a:lnTo>
                <a:cubicBezTo>
                  <a:pt x="1475302" y="2509019"/>
                  <a:pt x="727844" y="2673411"/>
                  <a:pt x="619914" y="2080405"/>
                </a:cubicBezTo>
                <a:lnTo>
                  <a:pt x="281354" y="2080405"/>
                </a:lnTo>
                <a:lnTo>
                  <a:pt x="130629" y="2005042"/>
                </a:lnTo>
                <a:lnTo>
                  <a:pt x="10048" y="1924656"/>
                </a:lnTo>
                <a:lnTo>
                  <a:pt x="0" y="1783979"/>
                </a:lnTo>
                <a:lnTo>
                  <a:pt x="15072" y="1733737"/>
                </a:lnTo>
                <a:lnTo>
                  <a:pt x="15072" y="1678471"/>
                </a:lnTo>
                <a:lnTo>
                  <a:pt x="25121" y="1628229"/>
                </a:lnTo>
                <a:lnTo>
                  <a:pt x="40193" y="1603108"/>
                </a:lnTo>
                <a:lnTo>
                  <a:pt x="65314" y="1557891"/>
                </a:lnTo>
                <a:close/>
              </a:path>
            </a:pathLst>
          </a:custGeom>
          <a:solidFill>
            <a:srgbClr val="2F549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Calibri"/>
              <a:buNone/>
            </a:pPr>
            <a:endParaRPr sz="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/>
          <p:nvPr/>
        </p:nvSpPr>
        <p:spPr>
          <a:xfrm flipH="1">
            <a:off x="2207568" y="1816797"/>
            <a:ext cx="4442260" cy="2701708"/>
          </a:xfrm>
          <a:custGeom>
            <a:avLst/>
            <a:gdLst/>
            <a:ahLst/>
            <a:cxnLst/>
            <a:rect l="l" t="t" r="r" b="b"/>
            <a:pathLst>
              <a:path w="3675780" h="2176276" extrusionOk="0">
                <a:moveTo>
                  <a:pt x="2115642" y="1858993"/>
                </a:moveTo>
                <a:lnTo>
                  <a:pt x="761416" y="1846676"/>
                </a:lnTo>
                <a:cubicBezTo>
                  <a:pt x="762926" y="1665083"/>
                  <a:pt x="769691" y="1473261"/>
                  <a:pt x="771201" y="1291668"/>
                </a:cubicBezTo>
                <a:cubicBezTo>
                  <a:pt x="764530" y="1145525"/>
                  <a:pt x="688928" y="1003750"/>
                  <a:pt x="442604" y="1137468"/>
                </a:cubicBezTo>
                <a:cubicBezTo>
                  <a:pt x="-160306" y="1419244"/>
                  <a:pt x="-120113" y="291862"/>
                  <a:pt x="398662" y="563749"/>
                </a:cubicBezTo>
                <a:cubicBezTo>
                  <a:pt x="694482" y="741769"/>
                  <a:pt x="779630" y="514056"/>
                  <a:pt x="774281" y="429419"/>
                </a:cubicBezTo>
                <a:cubicBezTo>
                  <a:pt x="775160" y="194024"/>
                  <a:pt x="770927" y="235395"/>
                  <a:pt x="771806" y="0"/>
                </a:cubicBezTo>
                <a:lnTo>
                  <a:pt x="867706" y="13082"/>
                </a:lnTo>
                <a:lnTo>
                  <a:pt x="997894" y="40193"/>
                </a:lnTo>
                <a:cubicBezTo>
                  <a:pt x="1065720" y="57778"/>
                  <a:pt x="1198861" y="80386"/>
                  <a:pt x="1284272" y="125604"/>
                </a:cubicBezTo>
                <a:lnTo>
                  <a:pt x="1540505" y="261257"/>
                </a:lnTo>
                <a:lnTo>
                  <a:pt x="1952487" y="487345"/>
                </a:lnTo>
                <a:lnTo>
                  <a:pt x="2083116" y="567732"/>
                </a:lnTo>
                <a:lnTo>
                  <a:pt x="2123309" y="597877"/>
                </a:lnTo>
                <a:cubicBezTo>
                  <a:pt x="2191973" y="607925"/>
                  <a:pt x="2364469" y="610438"/>
                  <a:pt x="2495098" y="628022"/>
                </a:cubicBezTo>
                <a:cubicBezTo>
                  <a:pt x="2625727" y="645606"/>
                  <a:pt x="2814971" y="681612"/>
                  <a:pt x="2907081" y="703384"/>
                </a:cubicBezTo>
                <a:lnTo>
                  <a:pt x="3183410" y="768699"/>
                </a:lnTo>
                <a:cubicBezTo>
                  <a:pt x="3257935" y="792145"/>
                  <a:pt x="3288918" y="795494"/>
                  <a:pt x="3354232" y="844061"/>
                </a:cubicBezTo>
                <a:lnTo>
                  <a:pt x="3550175" y="989762"/>
                </a:lnTo>
                <a:lnTo>
                  <a:pt x="3565248" y="1060101"/>
                </a:lnTo>
                <a:lnTo>
                  <a:pt x="3580320" y="1160584"/>
                </a:lnTo>
                <a:lnTo>
                  <a:pt x="3565248" y="1190729"/>
                </a:lnTo>
                <a:lnTo>
                  <a:pt x="3605441" y="1240971"/>
                </a:lnTo>
                <a:lnTo>
                  <a:pt x="3635586" y="1301261"/>
                </a:lnTo>
                <a:lnTo>
                  <a:pt x="3635586" y="1376624"/>
                </a:lnTo>
                <a:lnTo>
                  <a:pt x="3670755" y="1436914"/>
                </a:lnTo>
                <a:lnTo>
                  <a:pt x="3660707" y="1547446"/>
                </a:lnTo>
                <a:lnTo>
                  <a:pt x="3640610" y="1627833"/>
                </a:lnTo>
                <a:lnTo>
                  <a:pt x="3660707" y="1718268"/>
                </a:lnTo>
                <a:lnTo>
                  <a:pt x="3675780" y="1753437"/>
                </a:lnTo>
                <a:lnTo>
                  <a:pt x="3555199" y="1813727"/>
                </a:lnTo>
                <a:lnTo>
                  <a:pt x="3555199" y="1813727"/>
                </a:lnTo>
                <a:lnTo>
                  <a:pt x="3469788" y="1874017"/>
                </a:lnTo>
                <a:lnTo>
                  <a:pt x="3133169" y="1879042"/>
                </a:lnTo>
                <a:lnTo>
                  <a:pt x="2957898" y="1877650"/>
                </a:lnTo>
                <a:cubicBezTo>
                  <a:pt x="2939125" y="2114025"/>
                  <a:pt x="2346580" y="2419589"/>
                  <a:pt x="2115642" y="1858993"/>
                </a:cubicBezTo>
                <a:close/>
              </a:path>
            </a:pathLst>
          </a:custGeom>
          <a:solidFill>
            <a:srgbClr val="9CC2E5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/>
          <p:nvPr/>
        </p:nvSpPr>
        <p:spPr>
          <a:xfrm>
            <a:off x="2763790" y="2771471"/>
            <a:ext cx="286247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2000"/>
              <a:buFont typeface="Arial"/>
              <a:buNone/>
            </a:pPr>
            <a:r>
              <a:rPr lang="de-DE" sz="2000" b="1" i="0" u="none" strike="noStrike" cap="non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Non ADS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2000"/>
              <a:buFont typeface="Arial"/>
              <a:buNone/>
            </a:pPr>
            <a:r>
              <a:rPr lang="de-DE" sz="2000" b="1" i="0" u="none" strike="noStrike" cap="non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Regulations</a:t>
            </a:r>
            <a:endParaRPr sz="2000" b="1" i="0" u="none" strike="noStrike" cap="non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"/>
          <p:cNvSpPr/>
          <p:nvPr/>
        </p:nvSpPr>
        <p:spPr>
          <a:xfrm>
            <a:off x="6373188" y="2737563"/>
            <a:ext cx="286247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8E2F3"/>
              </a:buClr>
              <a:buSzPts val="2000"/>
              <a:buFont typeface="Arial"/>
              <a:buNone/>
            </a:pPr>
            <a:r>
              <a:rPr lang="de-DE" sz="2000" b="1" i="0" u="none" strike="noStrike" cap="none">
                <a:solidFill>
                  <a:srgbClr val="D8E2F3"/>
                </a:solidFill>
                <a:latin typeface="Arial"/>
                <a:ea typeface="Arial"/>
                <a:cs typeface="Arial"/>
                <a:sym typeface="Arial"/>
              </a:rPr>
              <a:t>ADS</a:t>
            </a:r>
            <a:br>
              <a:rPr lang="de-DE" sz="2000" b="1" i="0" u="none" strike="noStrike" cap="none">
                <a:solidFill>
                  <a:srgbClr val="D8E2F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000" b="1" i="0" u="none" strike="noStrike" cap="none">
                <a:solidFill>
                  <a:srgbClr val="D8E2F3"/>
                </a:solidFill>
                <a:latin typeface="Arial"/>
                <a:ea typeface="Arial"/>
                <a:cs typeface="Arial"/>
                <a:sym typeface="Arial"/>
              </a:rPr>
              <a:t>Regulation</a:t>
            </a:r>
            <a:endParaRPr sz="2000" b="1" i="0" u="none" strike="noStrike" cap="none">
              <a:solidFill>
                <a:srgbClr val="D8E2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/>
          <p:nvPr/>
        </p:nvSpPr>
        <p:spPr>
          <a:xfrm rot="10800000">
            <a:off x="3121850" y="4823258"/>
            <a:ext cx="1659835" cy="327992"/>
          </a:xfrm>
          <a:prstGeom prst="triangle">
            <a:avLst>
              <a:gd name="adj" fmla="val 50000"/>
            </a:avLst>
          </a:prstGeom>
          <a:solidFill>
            <a:srgbClr val="9CC2E5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2"/>
          <p:cNvSpPr/>
          <p:nvPr/>
        </p:nvSpPr>
        <p:spPr>
          <a:xfrm rot="10800000">
            <a:off x="6979571" y="4826571"/>
            <a:ext cx="1659835" cy="327992"/>
          </a:xfrm>
          <a:prstGeom prst="triangle">
            <a:avLst>
              <a:gd name="adj" fmla="val 50000"/>
            </a:avLst>
          </a:prstGeom>
          <a:solidFill>
            <a:srgbClr val="2F5496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2"/>
          <p:cNvSpPr/>
          <p:nvPr/>
        </p:nvSpPr>
        <p:spPr>
          <a:xfrm>
            <a:off x="2207568" y="5302949"/>
            <a:ext cx="347846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lang="de-DE" sz="1800" b="0" i="0" u="none" strike="noStrike" cap="non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System </a:t>
            </a:r>
            <a:r>
              <a:rPr lang="de-DE" sz="18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r</a:t>
            </a:r>
            <a:r>
              <a:rPr lang="de-DE" sz="1800" b="0" i="0" u="none" strike="noStrike" cap="none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egulations on dedicated requirements other tha</a:t>
            </a:r>
            <a:r>
              <a:rPr lang="de-DE" sz="180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n ADS requirements</a:t>
            </a:r>
            <a:endParaRPr sz="1800" b="0" i="0" u="none" strike="noStrike" cap="none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2"/>
          <p:cNvSpPr/>
          <p:nvPr/>
        </p:nvSpPr>
        <p:spPr>
          <a:xfrm>
            <a:off x="6061348" y="5302948"/>
            <a:ext cx="3486150" cy="9233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lang="de-DE" sz="18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ADS </a:t>
            </a:r>
            <a:r>
              <a:rPr lang="de-DE" sz="18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requirements</a:t>
            </a:r>
            <a:r>
              <a:rPr lang="de-DE" sz="1800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on </a:t>
            </a:r>
            <a:br>
              <a:rPr lang="de-DE" sz="1800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800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DDT </a:t>
            </a:r>
            <a:r>
              <a:rPr lang="de-DE" sz="1800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performance</a:t>
            </a:r>
            <a:r>
              <a:rPr lang="de-DE" sz="1800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de-DE" sz="18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non-DDT </a:t>
            </a:r>
            <a:r>
              <a:rPr lang="de-DE" sz="18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requirements</a:t>
            </a:r>
            <a:r>
              <a:rPr lang="de-DE" sz="1800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, User HMI, etc.</a:t>
            </a:r>
            <a:endParaRPr sz="1800" b="0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2"/>
          <p:cNvSpPr txBox="1"/>
          <p:nvPr/>
        </p:nvSpPr>
        <p:spPr>
          <a:xfrm>
            <a:off x="5795041" y="248418"/>
            <a:ext cx="109728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i="1" dirty="0" err="1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Certification</a:t>
            </a:r>
            <a:r>
              <a:rPr lang="de-DE" sz="2400" i="1" dirty="0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de-DE" sz="2400" i="1" dirty="0" err="1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de-DE" sz="2400" i="1" dirty="0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 an </a:t>
            </a:r>
            <a:r>
              <a:rPr lang="de-DE" sz="2400" i="1" dirty="0" err="1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Automated</a:t>
            </a:r>
            <a:r>
              <a:rPr lang="de-DE" sz="2400" i="1" dirty="0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 Vehicle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4"/>
          <p:cNvSpPr/>
          <p:nvPr/>
        </p:nvSpPr>
        <p:spPr>
          <a:xfrm>
            <a:off x="449069" y="4072732"/>
            <a:ext cx="1110954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4"/>
          <p:cNvSpPr/>
          <p:nvPr/>
        </p:nvSpPr>
        <p:spPr>
          <a:xfrm flipH="1">
            <a:off x="2209630" y="1440858"/>
            <a:ext cx="7170822" cy="3076430"/>
          </a:xfrm>
          <a:custGeom>
            <a:avLst/>
            <a:gdLst/>
            <a:ahLst/>
            <a:cxnLst/>
            <a:rect l="l" t="t" r="r" b="b"/>
            <a:pathLst>
              <a:path w="5933552" h="2478123" extrusionOk="0">
                <a:moveTo>
                  <a:pt x="65314" y="1557891"/>
                </a:moveTo>
                <a:lnTo>
                  <a:pt x="75363" y="1326779"/>
                </a:lnTo>
                <a:lnTo>
                  <a:pt x="45218" y="1316730"/>
                </a:lnTo>
                <a:lnTo>
                  <a:pt x="95459" y="1130836"/>
                </a:lnTo>
                <a:lnTo>
                  <a:pt x="80387" y="1015280"/>
                </a:lnTo>
                <a:lnTo>
                  <a:pt x="85411" y="960014"/>
                </a:lnTo>
                <a:lnTo>
                  <a:pt x="105508" y="939917"/>
                </a:lnTo>
                <a:lnTo>
                  <a:pt x="135653" y="919820"/>
                </a:lnTo>
                <a:lnTo>
                  <a:pt x="467248" y="573152"/>
                </a:lnTo>
                <a:lnTo>
                  <a:pt x="472272" y="527935"/>
                </a:lnTo>
                <a:lnTo>
                  <a:pt x="442127" y="502814"/>
                </a:lnTo>
                <a:lnTo>
                  <a:pt x="406958" y="472669"/>
                </a:lnTo>
                <a:lnTo>
                  <a:pt x="406958" y="447548"/>
                </a:lnTo>
                <a:lnTo>
                  <a:pt x="462224" y="437500"/>
                </a:lnTo>
                <a:lnTo>
                  <a:pt x="864158" y="387258"/>
                </a:lnTo>
                <a:lnTo>
                  <a:pt x="999811" y="331992"/>
                </a:lnTo>
                <a:lnTo>
                  <a:pt x="1024932" y="321944"/>
                </a:lnTo>
                <a:lnTo>
                  <a:pt x="999811" y="271702"/>
                </a:lnTo>
                <a:lnTo>
                  <a:pt x="1070149" y="276726"/>
                </a:lnTo>
                <a:lnTo>
                  <a:pt x="1130439" y="296823"/>
                </a:lnTo>
                <a:lnTo>
                  <a:pt x="1160585" y="306871"/>
                </a:lnTo>
                <a:cubicBezTo>
                  <a:pt x="1252695" y="300172"/>
                  <a:pt x="1492180" y="266677"/>
                  <a:pt x="1683099" y="256629"/>
                </a:cubicBezTo>
                <a:cubicBezTo>
                  <a:pt x="1874018" y="246581"/>
                  <a:pt x="2131852" y="244581"/>
                  <a:pt x="2306097" y="246581"/>
                </a:cubicBezTo>
                <a:cubicBezTo>
                  <a:pt x="2480342" y="248581"/>
                  <a:pt x="2599613" y="264169"/>
                  <a:pt x="2728568" y="268630"/>
                </a:cubicBezTo>
                <a:cubicBezTo>
                  <a:pt x="2713733" y="179087"/>
                  <a:pt x="2677223" y="3227"/>
                  <a:pt x="2684062" y="0"/>
                </a:cubicBezTo>
                <a:cubicBezTo>
                  <a:pt x="2814617" y="2889"/>
                  <a:pt x="2945173" y="-1894"/>
                  <a:pt x="3075728" y="995"/>
                </a:cubicBezTo>
                <a:cubicBezTo>
                  <a:pt x="3089490" y="1540"/>
                  <a:pt x="3019685" y="248356"/>
                  <a:pt x="3029578" y="301847"/>
                </a:cubicBezTo>
                <a:cubicBezTo>
                  <a:pt x="3039471" y="355338"/>
                  <a:pt x="3099917" y="315245"/>
                  <a:pt x="3135086" y="321944"/>
                </a:cubicBezTo>
                <a:lnTo>
                  <a:pt x="3255666" y="342040"/>
                </a:lnTo>
                <a:cubicBezTo>
                  <a:pt x="3323492" y="359625"/>
                  <a:pt x="3456633" y="382233"/>
                  <a:pt x="3542044" y="427451"/>
                </a:cubicBezTo>
                <a:lnTo>
                  <a:pt x="3798277" y="563104"/>
                </a:lnTo>
                <a:lnTo>
                  <a:pt x="4210259" y="789192"/>
                </a:lnTo>
                <a:lnTo>
                  <a:pt x="4340888" y="869579"/>
                </a:lnTo>
                <a:lnTo>
                  <a:pt x="4381081" y="899724"/>
                </a:lnTo>
                <a:cubicBezTo>
                  <a:pt x="4449745" y="909772"/>
                  <a:pt x="4622241" y="912285"/>
                  <a:pt x="4752870" y="929869"/>
                </a:cubicBezTo>
                <a:cubicBezTo>
                  <a:pt x="4883499" y="947453"/>
                  <a:pt x="5072743" y="983459"/>
                  <a:pt x="5164853" y="1005231"/>
                </a:cubicBezTo>
                <a:lnTo>
                  <a:pt x="5441182" y="1070546"/>
                </a:lnTo>
                <a:cubicBezTo>
                  <a:pt x="5515707" y="1093992"/>
                  <a:pt x="5546690" y="1097341"/>
                  <a:pt x="5612004" y="1145908"/>
                </a:cubicBezTo>
                <a:lnTo>
                  <a:pt x="5807947" y="1291609"/>
                </a:lnTo>
                <a:lnTo>
                  <a:pt x="5823020" y="1361948"/>
                </a:lnTo>
                <a:lnTo>
                  <a:pt x="5838092" y="1462431"/>
                </a:lnTo>
                <a:lnTo>
                  <a:pt x="5823020" y="1492576"/>
                </a:lnTo>
                <a:lnTo>
                  <a:pt x="5863213" y="1542818"/>
                </a:lnTo>
                <a:lnTo>
                  <a:pt x="5893358" y="1603108"/>
                </a:lnTo>
                <a:lnTo>
                  <a:pt x="5893358" y="1678471"/>
                </a:lnTo>
                <a:lnTo>
                  <a:pt x="5928527" y="1738761"/>
                </a:lnTo>
                <a:lnTo>
                  <a:pt x="5918479" y="1849293"/>
                </a:lnTo>
                <a:lnTo>
                  <a:pt x="5898382" y="1929680"/>
                </a:lnTo>
                <a:lnTo>
                  <a:pt x="5918479" y="2020115"/>
                </a:lnTo>
                <a:lnTo>
                  <a:pt x="5933552" y="2055284"/>
                </a:lnTo>
                <a:lnTo>
                  <a:pt x="5812971" y="2115574"/>
                </a:lnTo>
                <a:lnTo>
                  <a:pt x="5812971" y="2115574"/>
                </a:lnTo>
                <a:lnTo>
                  <a:pt x="5727560" y="2175864"/>
                </a:lnTo>
                <a:lnTo>
                  <a:pt x="5390941" y="2180889"/>
                </a:lnTo>
                <a:lnTo>
                  <a:pt x="5215670" y="2179497"/>
                </a:lnTo>
                <a:cubicBezTo>
                  <a:pt x="5196897" y="2415872"/>
                  <a:pt x="4604352" y="2721436"/>
                  <a:pt x="4373414" y="2160840"/>
                </a:cubicBezTo>
                <a:lnTo>
                  <a:pt x="1498817" y="2135445"/>
                </a:lnTo>
                <a:cubicBezTo>
                  <a:pt x="1475302" y="2509019"/>
                  <a:pt x="727844" y="2673411"/>
                  <a:pt x="619914" y="2080405"/>
                </a:cubicBezTo>
                <a:lnTo>
                  <a:pt x="281354" y="2080405"/>
                </a:lnTo>
                <a:lnTo>
                  <a:pt x="130629" y="2005042"/>
                </a:lnTo>
                <a:lnTo>
                  <a:pt x="10048" y="1924656"/>
                </a:lnTo>
                <a:lnTo>
                  <a:pt x="0" y="1783979"/>
                </a:lnTo>
                <a:lnTo>
                  <a:pt x="15072" y="1733737"/>
                </a:lnTo>
                <a:lnTo>
                  <a:pt x="15072" y="1678471"/>
                </a:lnTo>
                <a:lnTo>
                  <a:pt x="25121" y="1628229"/>
                </a:lnTo>
                <a:lnTo>
                  <a:pt x="40193" y="1603108"/>
                </a:lnTo>
                <a:lnTo>
                  <a:pt x="65314" y="1557891"/>
                </a:lnTo>
                <a:close/>
              </a:path>
            </a:pathLst>
          </a:custGeom>
          <a:solidFill>
            <a:srgbClr val="2F5496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"/>
              <a:buFont typeface="Calibri"/>
              <a:buNone/>
            </a:pPr>
            <a:endParaRPr sz="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4"/>
          <p:cNvSpPr/>
          <p:nvPr/>
        </p:nvSpPr>
        <p:spPr>
          <a:xfrm flipH="1">
            <a:off x="2209630" y="1815580"/>
            <a:ext cx="4442260" cy="2701708"/>
          </a:xfrm>
          <a:custGeom>
            <a:avLst/>
            <a:gdLst/>
            <a:ahLst/>
            <a:cxnLst/>
            <a:rect l="l" t="t" r="r" b="b"/>
            <a:pathLst>
              <a:path w="3675780" h="2176276" extrusionOk="0">
                <a:moveTo>
                  <a:pt x="2115642" y="1858993"/>
                </a:moveTo>
                <a:lnTo>
                  <a:pt x="761416" y="1846676"/>
                </a:lnTo>
                <a:cubicBezTo>
                  <a:pt x="762926" y="1665083"/>
                  <a:pt x="769691" y="1473261"/>
                  <a:pt x="771201" y="1291668"/>
                </a:cubicBezTo>
                <a:cubicBezTo>
                  <a:pt x="764530" y="1145525"/>
                  <a:pt x="688928" y="1003750"/>
                  <a:pt x="442604" y="1137468"/>
                </a:cubicBezTo>
                <a:cubicBezTo>
                  <a:pt x="-160306" y="1419244"/>
                  <a:pt x="-120113" y="291862"/>
                  <a:pt x="398662" y="563749"/>
                </a:cubicBezTo>
                <a:cubicBezTo>
                  <a:pt x="694482" y="741769"/>
                  <a:pt x="779630" y="514056"/>
                  <a:pt x="774281" y="429419"/>
                </a:cubicBezTo>
                <a:cubicBezTo>
                  <a:pt x="775160" y="194024"/>
                  <a:pt x="770927" y="235395"/>
                  <a:pt x="771806" y="0"/>
                </a:cubicBezTo>
                <a:lnTo>
                  <a:pt x="867706" y="13082"/>
                </a:lnTo>
                <a:lnTo>
                  <a:pt x="997894" y="40193"/>
                </a:lnTo>
                <a:cubicBezTo>
                  <a:pt x="1065720" y="57778"/>
                  <a:pt x="1198861" y="80386"/>
                  <a:pt x="1284272" y="125604"/>
                </a:cubicBezTo>
                <a:lnTo>
                  <a:pt x="1540505" y="261257"/>
                </a:lnTo>
                <a:lnTo>
                  <a:pt x="1952487" y="487345"/>
                </a:lnTo>
                <a:lnTo>
                  <a:pt x="2083116" y="567732"/>
                </a:lnTo>
                <a:lnTo>
                  <a:pt x="2123309" y="597877"/>
                </a:lnTo>
                <a:cubicBezTo>
                  <a:pt x="2191973" y="607925"/>
                  <a:pt x="2364469" y="610438"/>
                  <a:pt x="2495098" y="628022"/>
                </a:cubicBezTo>
                <a:cubicBezTo>
                  <a:pt x="2625727" y="645606"/>
                  <a:pt x="2814971" y="681612"/>
                  <a:pt x="2907081" y="703384"/>
                </a:cubicBezTo>
                <a:lnTo>
                  <a:pt x="3183410" y="768699"/>
                </a:lnTo>
                <a:cubicBezTo>
                  <a:pt x="3257935" y="792145"/>
                  <a:pt x="3288918" y="795494"/>
                  <a:pt x="3354232" y="844061"/>
                </a:cubicBezTo>
                <a:lnTo>
                  <a:pt x="3550175" y="989762"/>
                </a:lnTo>
                <a:lnTo>
                  <a:pt x="3565248" y="1060101"/>
                </a:lnTo>
                <a:lnTo>
                  <a:pt x="3580320" y="1160584"/>
                </a:lnTo>
                <a:lnTo>
                  <a:pt x="3565248" y="1190729"/>
                </a:lnTo>
                <a:lnTo>
                  <a:pt x="3605441" y="1240971"/>
                </a:lnTo>
                <a:lnTo>
                  <a:pt x="3635586" y="1301261"/>
                </a:lnTo>
                <a:lnTo>
                  <a:pt x="3635586" y="1376624"/>
                </a:lnTo>
                <a:lnTo>
                  <a:pt x="3670755" y="1436914"/>
                </a:lnTo>
                <a:lnTo>
                  <a:pt x="3660707" y="1547446"/>
                </a:lnTo>
                <a:lnTo>
                  <a:pt x="3640610" y="1627833"/>
                </a:lnTo>
                <a:lnTo>
                  <a:pt x="3660707" y="1718268"/>
                </a:lnTo>
                <a:lnTo>
                  <a:pt x="3675780" y="1753437"/>
                </a:lnTo>
                <a:lnTo>
                  <a:pt x="3555199" y="1813727"/>
                </a:lnTo>
                <a:lnTo>
                  <a:pt x="3555199" y="1813727"/>
                </a:lnTo>
                <a:lnTo>
                  <a:pt x="3469788" y="1874017"/>
                </a:lnTo>
                <a:lnTo>
                  <a:pt x="3133169" y="1879042"/>
                </a:lnTo>
                <a:lnTo>
                  <a:pt x="2957898" y="1877650"/>
                </a:lnTo>
                <a:cubicBezTo>
                  <a:pt x="2939125" y="2114025"/>
                  <a:pt x="2346580" y="2419589"/>
                  <a:pt x="2115642" y="1858993"/>
                </a:cubicBezTo>
                <a:close/>
              </a:path>
            </a:pathLst>
          </a:cu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Calibri"/>
              <a:buNone/>
            </a:pPr>
            <a:endParaRPr sz="24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4"/>
          <p:cNvSpPr/>
          <p:nvPr/>
        </p:nvSpPr>
        <p:spPr>
          <a:xfrm>
            <a:off x="2763790" y="2771471"/>
            <a:ext cx="286247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EAF6"/>
              </a:buClr>
              <a:buSzPts val="2000"/>
              <a:buFont typeface="Arial"/>
              <a:buNone/>
            </a:pPr>
            <a:r>
              <a:rPr lang="de-DE" sz="2000" b="1" i="0" u="none" strike="noStrike" cap="none" dirty="0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Non ADS </a:t>
            </a:r>
            <a:endParaRPr dirty="0">
              <a:solidFill>
                <a:schemeClr val="accent1">
                  <a:lumMod val="75000"/>
                </a:schemeClr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DEAF6"/>
              </a:buClr>
              <a:buSzPts val="2000"/>
              <a:buFont typeface="Arial"/>
              <a:buNone/>
            </a:pPr>
            <a:r>
              <a:rPr lang="de-DE" sz="2000" b="1" i="0" u="none" strike="noStrike" cap="none" dirty="0" err="1">
                <a:solidFill>
                  <a:schemeClr val="accent1">
                    <a:lumMod val="7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Regulations</a:t>
            </a:r>
            <a:endParaRPr sz="2000" b="1" i="0" u="none" strike="noStrike" cap="none" dirty="0">
              <a:solidFill>
                <a:schemeClr val="accent1">
                  <a:lumMod val="7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4"/>
          <p:cNvSpPr/>
          <p:nvPr/>
        </p:nvSpPr>
        <p:spPr>
          <a:xfrm>
            <a:off x="6373188" y="2737563"/>
            <a:ext cx="2862470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8E2F3"/>
              </a:buClr>
              <a:buSzPts val="2000"/>
              <a:buFont typeface="Arial"/>
              <a:buNone/>
            </a:pPr>
            <a:r>
              <a:rPr lang="de-DE" sz="2000" b="1" i="0" u="none" strike="noStrike" cap="none">
                <a:solidFill>
                  <a:srgbClr val="D8E2F3"/>
                </a:solidFill>
                <a:latin typeface="Arial"/>
                <a:ea typeface="Arial"/>
                <a:cs typeface="Arial"/>
                <a:sym typeface="Arial"/>
              </a:rPr>
              <a:t>ADS</a:t>
            </a:r>
            <a:br>
              <a:rPr lang="de-DE" sz="2000" b="1" i="0" u="none" strike="noStrike" cap="none">
                <a:solidFill>
                  <a:srgbClr val="D8E2F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2000" b="1" i="0" u="none" strike="noStrike" cap="none">
                <a:solidFill>
                  <a:srgbClr val="D8E2F3"/>
                </a:solidFill>
                <a:latin typeface="Arial"/>
                <a:ea typeface="Arial"/>
                <a:cs typeface="Arial"/>
                <a:sym typeface="Arial"/>
              </a:rPr>
              <a:t>Regulation</a:t>
            </a:r>
            <a:endParaRPr sz="2000" b="1" i="0" u="none" strike="noStrike" cap="none">
              <a:solidFill>
                <a:srgbClr val="D8E2F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4"/>
          <p:cNvSpPr/>
          <p:nvPr/>
        </p:nvSpPr>
        <p:spPr>
          <a:xfrm rot="10800000">
            <a:off x="5626260" y="4816579"/>
            <a:ext cx="1659835" cy="327992"/>
          </a:xfrm>
          <a:prstGeom prst="triangle">
            <a:avLst>
              <a:gd name="adj" fmla="val 50000"/>
            </a:avLst>
          </a:prstGeom>
          <a:solidFill>
            <a:srgbClr val="2F5496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4"/>
          <p:cNvSpPr txBox="1"/>
          <p:nvPr/>
        </p:nvSpPr>
        <p:spPr>
          <a:xfrm>
            <a:off x="7695381" y="241203"/>
            <a:ext cx="1097280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i="1" dirty="0">
                <a:solidFill>
                  <a:srgbClr val="2E75B5"/>
                </a:solidFill>
                <a:latin typeface="Arial"/>
                <a:ea typeface="Arial"/>
                <a:cs typeface="Arial"/>
                <a:sym typeface="Arial"/>
              </a:rPr>
              <a:t>ADS Regulation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800" dirty="0">
                <a:solidFill>
                  <a:srgbClr val="4472C4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6" name="Google Shape;136;p4"/>
          <p:cNvSpPr/>
          <p:nvPr/>
        </p:nvSpPr>
        <p:spPr>
          <a:xfrm rot="10800000">
            <a:off x="7773787" y="4816579"/>
            <a:ext cx="1659835" cy="327992"/>
          </a:xfrm>
          <a:prstGeom prst="triangle">
            <a:avLst>
              <a:gd name="adj" fmla="val 50000"/>
            </a:avLst>
          </a:prstGeom>
          <a:solidFill>
            <a:srgbClr val="2F5496"/>
          </a:solidFill>
          <a:ln>
            <a:noFill/>
          </a:ln>
          <a:effectLst>
            <a:outerShdw blurRad="50800" dist="381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4"/>
          <p:cNvSpPr/>
          <p:nvPr/>
        </p:nvSpPr>
        <p:spPr>
          <a:xfrm>
            <a:off x="5161042" y="5244909"/>
            <a:ext cx="259027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lang="de-DE" sz="18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Manufacturer</a:t>
            </a:r>
            <a:r>
              <a:rPr lang="de-DE" sz="1800" dirty="0">
                <a:solidFill>
                  <a:srgbClr val="2F5496"/>
                </a:solidFill>
              </a:rPr>
              <a:t> </a:t>
            </a:r>
            <a:r>
              <a:rPr lang="de-DE" sz="1800" dirty="0" err="1">
                <a:solidFill>
                  <a:srgbClr val="2F5496"/>
                </a:solidFill>
              </a:rPr>
              <a:t>capabilities</a:t>
            </a:r>
            <a:r>
              <a:rPr lang="de-DE" sz="1800" dirty="0">
                <a:solidFill>
                  <a:srgbClr val="2F5496"/>
                </a:solidFill>
              </a:rPr>
              <a:t>/</a:t>
            </a:r>
            <a:br>
              <a:rPr lang="de-DE" sz="1800" dirty="0">
                <a:solidFill>
                  <a:srgbClr val="2F5496"/>
                </a:solidFill>
              </a:rPr>
            </a:br>
            <a:r>
              <a:rPr lang="de-DE" sz="1800" dirty="0" err="1">
                <a:solidFill>
                  <a:srgbClr val="2F5496"/>
                </a:solidFill>
              </a:rPr>
              <a:t>Orgnanizational</a:t>
            </a:r>
            <a:r>
              <a:rPr lang="de-DE" sz="1800" dirty="0">
                <a:solidFill>
                  <a:srgbClr val="2F5496"/>
                </a:solidFill>
              </a:rPr>
              <a:t> </a:t>
            </a:r>
            <a:r>
              <a:rPr lang="de-DE" sz="1800" dirty="0" err="1">
                <a:solidFill>
                  <a:srgbClr val="2F5496"/>
                </a:solidFill>
              </a:rPr>
              <a:t>matters</a:t>
            </a:r>
            <a:br>
              <a:rPr lang="de-DE" sz="1800" dirty="0">
                <a:solidFill>
                  <a:srgbClr val="2F5496"/>
                </a:solidFill>
              </a:rPr>
            </a:br>
            <a:r>
              <a:rPr lang="de-DE" sz="1800" dirty="0">
                <a:solidFill>
                  <a:srgbClr val="2F5496"/>
                </a:solidFill>
              </a:rPr>
              <a:t>=&gt; </a:t>
            </a:r>
            <a:r>
              <a:rPr lang="de-DE" sz="18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SMS</a:t>
            </a:r>
            <a:endParaRPr dirty="0"/>
          </a:p>
        </p:txBody>
      </p:sp>
      <p:sp>
        <p:nvSpPr>
          <p:cNvPr id="138" name="Google Shape;138;p4"/>
          <p:cNvSpPr/>
          <p:nvPr/>
        </p:nvSpPr>
        <p:spPr>
          <a:xfrm>
            <a:off x="7695381" y="5312438"/>
            <a:ext cx="1816646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lang="de-DE" sz="18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Product</a:t>
            </a:r>
            <a:r>
              <a:rPr lang="de-DE" sz="18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br>
              <a:rPr lang="de-DE" sz="18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8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performance</a:t>
            </a:r>
            <a:br>
              <a:rPr lang="de-DE" sz="18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de-DE" sz="18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=&gt; </a:t>
            </a:r>
            <a:r>
              <a:rPr lang="de-DE" sz="18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Safety</a:t>
            </a:r>
            <a:r>
              <a:rPr lang="de-DE" sz="18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 Case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1800"/>
              <a:buFont typeface="Arial"/>
              <a:buNone/>
            </a:pPr>
            <a:r>
              <a:rPr lang="de-DE" sz="1800" b="0" i="0" u="none" strike="noStrike" cap="none" dirty="0" err="1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approach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9F52FF32-3AA0-4BD2-6505-70B30C23537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47" imgH="348" progId="TCLayout.ActiveDocument.1">
                  <p:embed/>
                </p:oleObj>
              </mc:Choice>
              <mc:Fallback>
                <p:oleObj name="think-cell Slide" r:id="rId3" imgW="347" imgH="348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52FF32-3AA0-4BD2-6505-70B30C2353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Google Shape;286;g33f11422bf0_0_0">
            <a:extLst>
              <a:ext uri="{FF2B5EF4-FFF2-40B4-BE49-F238E27FC236}">
                <a16:creationId xmlns:a16="http://schemas.microsoft.com/office/drawing/2014/main" id="{03188387-B08F-9C15-5601-D1811CD3A614}"/>
              </a:ext>
            </a:extLst>
          </p:cNvPr>
          <p:cNvSpPr/>
          <p:nvPr/>
        </p:nvSpPr>
        <p:spPr>
          <a:xfrm>
            <a:off x="404572" y="1626627"/>
            <a:ext cx="7183775" cy="2896830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5" name="Google Shape;287;g33f11422bf0_0_0">
            <a:extLst>
              <a:ext uri="{FF2B5EF4-FFF2-40B4-BE49-F238E27FC236}">
                <a16:creationId xmlns:a16="http://schemas.microsoft.com/office/drawing/2014/main" id="{67B17F95-64E7-B268-C137-4DB59C9C91B0}"/>
              </a:ext>
            </a:extLst>
          </p:cNvPr>
          <p:cNvSpPr/>
          <p:nvPr/>
        </p:nvSpPr>
        <p:spPr>
          <a:xfrm>
            <a:off x="404574" y="4511846"/>
            <a:ext cx="7188451" cy="752976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6" name="Google Shape;288;g33f11422bf0_0_0">
            <a:extLst>
              <a:ext uri="{FF2B5EF4-FFF2-40B4-BE49-F238E27FC236}">
                <a16:creationId xmlns:a16="http://schemas.microsoft.com/office/drawing/2014/main" id="{183CBEFF-4C0D-992A-4D14-261CB76FBCFB}"/>
              </a:ext>
            </a:extLst>
          </p:cNvPr>
          <p:cNvSpPr/>
          <p:nvPr/>
        </p:nvSpPr>
        <p:spPr>
          <a:xfrm>
            <a:off x="404574" y="5264822"/>
            <a:ext cx="7188451" cy="81855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7" name="Google Shape;323;g33f11422bf0_0_0">
            <a:extLst>
              <a:ext uri="{FF2B5EF4-FFF2-40B4-BE49-F238E27FC236}">
                <a16:creationId xmlns:a16="http://schemas.microsoft.com/office/drawing/2014/main" id="{2E9586ED-1F28-D71D-E6BA-C287C2F34278}"/>
              </a:ext>
            </a:extLst>
          </p:cNvPr>
          <p:cNvSpPr txBox="1"/>
          <p:nvPr/>
        </p:nvSpPr>
        <p:spPr>
          <a:xfrm rot="-5400000">
            <a:off x="-181087" y="2613088"/>
            <a:ext cx="139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1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Manufacturer</a:t>
            </a:r>
            <a:endParaRPr kumimoji="0" sz="11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8" name="Google Shape;324;g33f11422bf0_0_0">
            <a:extLst>
              <a:ext uri="{FF2B5EF4-FFF2-40B4-BE49-F238E27FC236}">
                <a16:creationId xmlns:a16="http://schemas.microsoft.com/office/drawing/2014/main" id="{36D2C6E1-280B-4CB3-9F68-22DF2A1CAF58}"/>
              </a:ext>
            </a:extLst>
          </p:cNvPr>
          <p:cNvSpPr txBox="1"/>
          <p:nvPr/>
        </p:nvSpPr>
        <p:spPr>
          <a:xfrm rot="-5400000">
            <a:off x="-121374" y="4688234"/>
            <a:ext cx="139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Assessment</a:t>
            </a:r>
            <a:endParaRPr kumimoji="0" sz="11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9" name="Google Shape;325;g33f11422bf0_0_0">
            <a:extLst>
              <a:ext uri="{FF2B5EF4-FFF2-40B4-BE49-F238E27FC236}">
                <a16:creationId xmlns:a16="http://schemas.microsoft.com/office/drawing/2014/main" id="{8C32B81D-E016-EE40-047C-A2FEB22260B4}"/>
              </a:ext>
            </a:extLst>
          </p:cNvPr>
          <p:cNvSpPr txBox="1"/>
          <p:nvPr/>
        </p:nvSpPr>
        <p:spPr>
          <a:xfrm rot="-5400000">
            <a:off x="-121374" y="5496717"/>
            <a:ext cx="1392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1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Outcome</a:t>
            </a:r>
            <a:endParaRPr kumimoji="0" sz="11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F6AB27-E326-7F36-8AA3-24D6DF256F73}"/>
              </a:ext>
            </a:extLst>
          </p:cNvPr>
          <p:cNvCxnSpPr>
            <a:cxnSpLocks/>
          </p:cNvCxnSpPr>
          <p:nvPr/>
        </p:nvCxnSpPr>
        <p:spPr>
          <a:xfrm>
            <a:off x="7859951" y="1626627"/>
            <a:ext cx="0" cy="4456745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row: Chevron 12">
            <a:extLst>
              <a:ext uri="{FF2B5EF4-FFF2-40B4-BE49-F238E27FC236}">
                <a16:creationId xmlns:a16="http://schemas.microsoft.com/office/drawing/2014/main" id="{BB0DEC7C-6A6D-4FB5-945E-7053840B00E0}"/>
              </a:ext>
            </a:extLst>
          </p:cNvPr>
          <p:cNvSpPr/>
          <p:nvPr/>
        </p:nvSpPr>
        <p:spPr>
          <a:xfrm>
            <a:off x="7724149" y="3379356"/>
            <a:ext cx="271604" cy="58019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" name="Google Shape;313;g33f11422bf0_0_0">
            <a:extLst>
              <a:ext uri="{FF2B5EF4-FFF2-40B4-BE49-F238E27FC236}">
                <a16:creationId xmlns:a16="http://schemas.microsoft.com/office/drawing/2014/main" id="{178EC447-3510-EBC6-ED8D-9F3894B8685F}"/>
              </a:ext>
            </a:extLst>
          </p:cNvPr>
          <p:cNvSpPr/>
          <p:nvPr/>
        </p:nvSpPr>
        <p:spPr>
          <a:xfrm>
            <a:off x="1903561" y="5459550"/>
            <a:ext cx="1046260" cy="529524"/>
          </a:xfrm>
          <a:prstGeom prst="foldedCorner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Certified </a:t>
            </a:r>
            <a:b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SMS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6" name="Google Shape;322;g33f11422bf0_0_0">
            <a:extLst>
              <a:ext uri="{FF2B5EF4-FFF2-40B4-BE49-F238E27FC236}">
                <a16:creationId xmlns:a16="http://schemas.microsoft.com/office/drawing/2014/main" id="{D4ECC73A-0B22-73EE-F5E7-C1530592549D}"/>
              </a:ext>
            </a:extLst>
          </p:cNvPr>
          <p:cNvSpPr/>
          <p:nvPr/>
        </p:nvSpPr>
        <p:spPr>
          <a:xfrm>
            <a:off x="4615475" y="4617380"/>
            <a:ext cx="2477671" cy="421081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Assessment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of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the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Safety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Case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incl. limited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confirmatory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testing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5FA153D-D74B-D399-E0D8-874B45621F78}"/>
              </a:ext>
            </a:extLst>
          </p:cNvPr>
          <p:cNvSpPr/>
          <p:nvPr/>
        </p:nvSpPr>
        <p:spPr>
          <a:xfrm>
            <a:off x="8156646" y="1626627"/>
            <a:ext cx="3371704" cy="4456745"/>
          </a:xfrm>
          <a:prstGeom prst="rect">
            <a:avLst/>
          </a:prstGeom>
          <a:solidFill>
            <a:schemeClr val="bg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63051A7B-12CE-F4EC-C369-51DF40D6D011}"/>
              </a:ext>
            </a:extLst>
          </p:cNvPr>
          <p:cNvSpPr/>
          <p:nvPr/>
        </p:nvSpPr>
        <p:spPr>
          <a:xfrm>
            <a:off x="8156646" y="1635678"/>
            <a:ext cx="3371703" cy="4074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  <a:sym typeface="Arial"/>
              </a:rPr>
              <a:t>Reasoning for proposed restructuring</a:t>
            </a:r>
          </a:p>
        </p:txBody>
      </p:sp>
      <p:sp>
        <p:nvSpPr>
          <p:cNvPr id="35" name="Google Shape;296;g33f11422bf0_0_0">
            <a:extLst>
              <a:ext uri="{FF2B5EF4-FFF2-40B4-BE49-F238E27FC236}">
                <a16:creationId xmlns:a16="http://schemas.microsoft.com/office/drawing/2014/main" id="{28FEB4BF-4410-A14C-D265-AAA47221EF92}"/>
              </a:ext>
            </a:extLst>
          </p:cNvPr>
          <p:cNvSpPr/>
          <p:nvPr/>
        </p:nvSpPr>
        <p:spPr>
          <a:xfrm>
            <a:off x="803168" y="1795044"/>
            <a:ext cx="3097073" cy="2480990"/>
          </a:xfrm>
          <a:prstGeom prst="rect">
            <a:avLst/>
          </a:prstGeom>
          <a:solidFill>
            <a:srgbClr val="DDEAF6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Organisation</a:t>
            </a:r>
            <a:r>
              <a: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</a:br>
            <a:endParaRPr kumimoji="0" sz="12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6" name="Google Shape;314;g33f11422bf0_0_0">
            <a:extLst>
              <a:ext uri="{FF2B5EF4-FFF2-40B4-BE49-F238E27FC236}">
                <a16:creationId xmlns:a16="http://schemas.microsoft.com/office/drawing/2014/main" id="{110BFF60-9841-2D73-DFC3-A01F59CE2206}"/>
              </a:ext>
            </a:extLst>
          </p:cNvPr>
          <p:cNvSpPr/>
          <p:nvPr/>
        </p:nvSpPr>
        <p:spPr>
          <a:xfrm>
            <a:off x="1169630" y="2949912"/>
            <a:ext cx="2364148" cy="323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ISMR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Processes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37" name="Google Shape;316;g33f11422bf0_0_0">
            <a:extLst>
              <a:ext uri="{FF2B5EF4-FFF2-40B4-BE49-F238E27FC236}">
                <a16:creationId xmlns:a16="http://schemas.microsoft.com/office/drawing/2014/main" id="{24FEBCAB-913A-E7F7-2400-C6C70011964A}"/>
              </a:ext>
            </a:extLst>
          </p:cNvPr>
          <p:cNvSpPr/>
          <p:nvPr/>
        </p:nvSpPr>
        <p:spPr>
          <a:xfrm>
            <a:off x="1169629" y="3379356"/>
            <a:ext cx="2364148" cy="323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Testing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Credibility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Processes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39" name="Google Shape;293;g33f11422bf0_0_0">
            <a:extLst>
              <a:ext uri="{FF2B5EF4-FFF2-40B4-BE49-F238E27FC236}">
                <a16:creationId xmlns:a16="http://schemas.microsoft.com/office/drawing/2014/main" id="{EBF5AE64-6AB4-5826-E17F-9F205CE06F0D}"/>
              </a:ext>
            </a:extLst>
          </p:cNvPr>
          <p:cNvSpPr/>
          <p:nvPr/>
        </p:nvSpPr>
        <p:spPr>
          <a:xfrm>
            <a:off x="4187073" y="1807697"/>
            <a:ext cx="3230241" cy="2468506"/>
          </a:xfrm>
          <a:prstGeom prst="rect">
            <a:avLst/>
          </a:prstGeom>
          <a:solidFill>
            <a:srgbClr val="DDEAF6"/>
          </a:solidFill>
          <a:ln w="12700" cap="flat" cmpd="sng">
            <a:solidFill>
              <a:srgbClr val="00206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Product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40" name="Google Shape;304;g33f11422bf0_0_0">
            <a:extLst>
              <a:ext uri="{FF2B5EF4-FFF2-40B4-BE49-F238E27FC236}">
                <a16:creationId xmlns:a16="http://schemas.microsoft.com/office/drawing/2014/main" id="{85C086DF-FDFF-EBFC-5390-582B0D5B0D9A}"/>
              </a:ext>
            </a:extLst>
          </p:cNvPr>
          <p:cNvSpPr/>
          <p:nvPr/>
        </p:nvSpPr>
        <p:spPr>
          <a:xfrm>
            <a:off x="4648641" y="2178998"/>
            <a:ext cx="24445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Safety</a:t>
            </a:r>
            <a:r>
              <a:rPr kumimoji="0" lang="de-DE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Case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consists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of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claims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,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arguments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and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evidences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(incl.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Safety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Concept,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Testing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</a:t>
            </a:r>
            <a:r>
              <a:rPr kumimoji="0" lang="de-DE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of</a:t>
            </a:r>
            <a:r>
              <a:rPr kumimoji="0" lang="de-DE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Calibri"/>
              </a:rPr>
              <a:t> ADS, …)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F3180FF-AC16-C578-7018-BE8611DB1369}"/>
              </a:ext>
            </a:extLst>
          </p:cNvPr>
          <p:cNvSpPr txBox="1"/>
          <p:nvPr/>
        </p:nvSpPr>
        <p:spPr>
          <a:xfrm>
            <a:off x="8309809" y="2232144"/>
            <a:ext cx="308691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SMS to be certified separately based on a process audit 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=&gt;  SMS is not product specific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Industry proposes similar certification approach as for Cybersecurity and S/W updates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A certified SMS is seen as a pre-requisite for ADS certification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Following topics to be part of  SMS section:</a:t>
            </a:r>
          </a:p>
          <a:p>
            <a:pPr marL="0" marR="0" lvl="5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61950" marR="0" lvl="8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ISMR processes</a:t>
            </a:r>
          </a:p>
          <a:p>
            <a:pPr marL="361950" marR="0" lvl="8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61950" marR="0" lvl="8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Testing Credibility Processes</a:t>
            </a:r>
          </a:p>
          <a:p>
            <a:pPr marL="361950" marR="0" lvl="8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361950" marR="0" lvl="8" indent="-1809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Post-deployment safety processes</a:t>
            </a:r>
          </a:p>
        </p:txBody>
      </p:sp>
      <p:sp>
        <p:nvSpPr>
          <p:cNvPr id="50" name="Arrow: Left-Right 49">
            <a:extLst>
              <a:ext uri="{FF2B5EF4-FFF2-40B4-BE49-F238E27FC236}">
                <a16:creationId xmlns:a16="http://schemas.microsoft.com/office/drawing/2014/main" id="{39C7E05E-08BF-6DE9-C89E-C5F9DD6129F3}"/>
              </a:ext>
            </a:extLst>
          </p:cNvPr>
          <p:cNvSpPr/>
          <p:nvPr/>
        </p:nvSpPr>
        <p:spPr>
          <a:xfrm>
            <a:off x="3702989" y="2255176"/>
            <a:ext cx="681336" cy="462393"/>
          </a:xfrm>
          <a:prstGeom prst="leftRightArrow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C32DAB2-DD00-17EA-0A59-D8B00398B81E}"/>
              </a:ext>
            </a:extLst>
          </p:cNvPr>
          <p:cNvSpPr txBox="1"/>
          <p:nvPr/>
        </p:nvSpPr>
        <p:spPr>
          <a:xfrm>
            <a:off x="890433" y="2128650"/>
            <a:ext cx="291321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Safety Management System (SMS)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Process and policies over entire product lifecycle include:</a:t>
            </a:r>
          </a:p>
        </p:txBody>
      </p:sp>
      <p:sp>
        <p:nvSpPr>
          <p:cNvPr id="52" name="Google Shape;313;g33f11422bf0_0_0">
            <a:extLst>
              <a:ext uri="{FF2B5EF4-FFF2-40B4-BE49-F238E27FC236}">
                <a16:creationId xmlns:a16="http://schemas.microsoft.com/office/drawing/2014/main" id="{904D23CD-DB46-F4B0-30C9-088BBF36D6F1}"/>
              </a:ext>
            </a:extLst>
          </p:cNvPr>
          <p:cNvSpPr/>
          <p:nvPr/>
        </p:nvSpPr>
        <p:spPr>
          <a:xfrm>
            <a:off x="5349216" y="5449646"/>
            <a:ext cx="1043356" cy="533108"/>
          </a:xfrm>
          <a:prstGeom prst="foldedCorner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Certified </a:t>
            </a:r>
            <a:b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</a:b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ADS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23" name="Google Shape;311;g33f11422bf0_0_0">
            <a:extLst>
              <a:ext uri="{FF2B5EF4-FFF2-40B4-BE49-F238E27FC236}">
                <a16:creationId xmlns:a16="http://schemas.microsoft.com/office/drawing/2014/main" id="{DDE18390-20FD-9E03-BBE2-1C00EC11DAAB}"/>
              </a:ext>
            </a:extLst>
          </p:cNvPr>
          <p:cNvSpPr/>
          <p:nvPr/>
        </p:nvSpPr>
        <p:spPr>
          <a:xfrm>
            <a:off x="1903561" y="4617755"/>
            <a:ext cx="1046260" cy="478500"/>
          </a:xfrm>
          <a:prstGeom prst="rect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Process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Audit</a:t>
            </a:r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95" name="Google Shape;316;g33f11422bf0_0_0">
            <a:extLst>
              <a:ext uri="{FF2B5EF4-FFF2-40B4-BE49-F238E27FC236}">
                <a16:creationId xmlns:a16="http://schemas.microsoft.com/office/drawing/2014/main" id="{E55B7A38-1028-E4AF-3CC9-631B551C4D3D}"/>
              </a:ext>
            </a:extLst>
          </p:cNvPr>
          <p:cNvSpPr/>
          <p:nvPr/>
        </p:nvSpPr>
        <p:spPr>
          <a:xfrm>
            <a:off x="1169628" y="3840150"/>
            <a:ext cx="2364148" cy="32370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>
            <a:solidFill>
              <a:srgbClr val="42719B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Post-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Deployment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Safety</a:t>
            </a:r>
            <a:r>
              <a: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 </a:t>
            </a:r>
            <a:r>
              <a:rPr kumimoji="0" lang="de-DE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Processes</a:t>
            </a:r>
            <a:endParaRPr kumimoji="0" lang="de-DE" sz="1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86DCC7-9895-F0E0-FC1E-26B82D561725}"/>
              </a:ext>
            </a:extLst>
          </p:cNvPr>
          <p:cNvSpPr txBox="1"/>
          <p:nvPr/>
        </p:nvSpPr>
        <p:spPr>
          <a:xfrm>
            <a:off x="4498190" y="3759704"/>
            <a:ext cx="26646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200"/>
              <a:buFont typeface="Arial"/>
              <a:buNone/>
              <a:tabLst/>
              <a:defRPr/>
            </a:pP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‘Free </a:t>
            </a:r>
            <a:r>
              <a:rPr kumimoji="0" lang="de-DE" sz="1600" b="0" i="1" u="none" strike="noStrike" kern="0" cap="none" spc="0" normalizeH="0" baseline="0" noProof="0" dirty="0" err="1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of</a:t>
            </a: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de-DE" sz="1600" b="0" i="1" u="none" strike="noStrike" kern="0" cap="none" spc="0" normalizeH="0" baseline="0" noProof="0" dirty="0" err="1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unreasonable</a:t>
            </a: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kumimoji="0" lang="de-DE" sz="1600" b="0" i="1" u="none" strike="noStrike" kern="0" cap="none" spc="0" normalizeH="0" baseline="0" noProof="0" dirty="0" err="1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risk</a:t>
            </a:r>
            <a:r>
              <a:rPr kumimoji="0" lang="de-DE" sz="1600" b="0" i="1" u="none" strike="noStrike" kern="0" cap="none" spc="0" normalizeH="0" baseline="0" noProof="0" dirty="0">
                <a:ln>
                  <a:noFill/>
                </a:ln>
                <a:solidFill>
                  <a:srgbClr val="5B9BD5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’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rgbClr val="5B9BD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Arrow: Chevron 1">
            <a:extLst>
              <a:ext uri="{FF2B5EF4-FFF2-40B4-BE49-F238E27FC236}">
                <a16:creationId xmlns:a16="http://schemas.microsoft.com/office/drawing/2014/main" id="{79F46C70-DB4A-1B04-52C9-207D1107976B}"/>
              </a:ext>
            </a:extLst>
          </p:cNvPr>
          <p:cNvSpPr/>
          <p:nvPr/>
        </p:nvSpPr>
        <p:spPr>
          <a:xfrm rot="5400000">
            <a:off x="5716978" y="3170301"/>
            <a:ext cx="271604" cy="58019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grpSp>
        <p:nvGrpSpPr>
          <p:cNvPr id="11" name="Google Shape;297;g33f11422bf0_0_0">
            <a:extLst>
              <a:ext uri="{FF2B5EF4-FFF2-40B4-BE49-F238E27FC236}">
                <a16:creationId xmlns:a16="http://schemas.microsoft.com/office/drawing/2014/main" id="{29B6EAB7-9991-456F-3356-D9C508DA832C}"/>
              </a:ext>
            </a:extLst>
          </p:cNvPr>
          <p:cNvGrpSpPr/>
          <p:nvPr/>
        </p:nvGrpSpPr>
        <p:grpSpPr>
          <a:xfrm>
            <a:off x="3622851" y="5449646"/>
            <a:ext cx="1205882" cy="494342"/>
            <a:chOff x="10662746" y="5820548"/>
            <a:chExt cx="1413453" cy="509050"/>
          </a:xfrm>
        </p:grpSpPr>
        <p:sp>
          <p:nvSpPr>
            <p:cNvPr id="14" name="Google Shape;298;g33f11422bf0_0_0">
              <a:extLst>
                <a:ext uri="{FF2B5EF4-FFF2-40B4-BE49-F238E27FC236}">
                  <a16:creationId xmlns:a16="http://schemas.microsoft.com/office/drawing/2014/main" id="{7E2BDA5B-CFD6-8E97-2595-04EB2CC67A50}"/>
                </a:ext>
              </a:extLst>
            </p:cNvPr>
            <p:cNvSpPr/>
            <p:nvPr/>
          </p:nvSpPr>
          <p:spPr>
            <a:xfrm flipH="1">
              <a:off x="10662746" y="5820548"/>
              <a:ext cx="1319035" cy="509050"/>
            </a:xfrm>
            <a:custGeom>
              <a:avLst/>
              <a:gdLst/>
              <a:ahLst/>
              <a:cxnLst/>
              <a:rect l="l" t="t" r="r" b="b"/>
              <a:pathLst>
                <a:path w="5933552" h="2234603" extrusionOk="0">
                  <a:moveTo>
                    <a:pt x="65314" y="1314371"/>
                  </a:moveTo>
                  <a:lnTo>
                    <a:pt x="75363" y="1083259"/>
                  </a:lnTo>
                  <a:lnTo>
                    <a:pt x="45218" y="1073210"/>
                  </a:lnTo>
                  <a:lnTo>
                    <a:pt x="95459" y="887316"/>
                  </a:lnTo>
                  <a:lnTo>
                    <a:pt x="80387" y="771760"/>
                  </a:lnTo>
                  <a:lnTo>
                    <a:pt x="85411" y="716494"/>
                  </a:lnTo>
                  <a:lnTo>
                    <a:pt x="105508" y="696397"/>
                  </a:lnTo>
                  <a:lnTo>
                    <a:pt x="135653" y="676300"/>
                  </a:lnTo>
                  <a:lnTo>
                    <a:pt x="467248" y="329632"/>
                  </a:lnTo>
                  <a:lnTo>
                    <a:pt x="472272" y="284415"/>
                  </a:lnTo>
                  <a:lnTo>
                    <a:pt x="442127" y="259294"/>
                  </a:lnTo>
                  <a:lnTo>
                    <a:pt x="406958" y="229149"/>
                  </a:lnTo>
                  <a:lnTo>
                    <a:pt x="406958" y="204028"/>
                  </a:lnTo>
                  <a:lnTo>
                    <a:pt x="462224" y="193980"/>
                  </a:lnTo>
                  <a:lnTo>
                    <a:pt x="864158" y="143738"/>
                  </a:lnTo>
                  <a:lnTo>
                    <a:pt x="999811" y="88472"/>
                  </a:lnTo>
                  <a:lnTo>
                    <a:pt x="1024932" y="78424"/>
                  </a:lnTo>
                  <a:lnTo>
                    <a:pt x="999811" y="28182"/>
                  </a:lnTo>
                  <a:lnTo>
                    <a:pt x="1070149" y="33206"/>
                  </a:lnTo>
                  <a:lnTo>
                    <a:pt x="1130439" y="53303"/>
                  </a:lnTo>
                  <a:lnTo>
                    <a:pt x="1160585" y="63351"/>
                  </a:lnTo>
                  <a:cubicBezTo>
                    <a:pt x="1252695" y="56652"/>
                    <a:pt x="1492180" y="23157"/>
                    <a:pt x="1683099" y="13109"/>
                  </a:cubicBezTo>
                  <a:cubicBezTo>
                    <a:pt x="1874018" y="3061"/>
                    <a:pt x="2081684" y="-4475"/>
                    <a:pt x="2306097" y="3061"/>
                  </a:cubicBezTo>
                  <a:cubicBezTo>
                    <a:pt x="2530510" y="10597"/>
                    <a:pt x="2891413" y="45767"/>
                    <a:pt x="3029578" y="58327"/>
                  </a:cubicBezTo>
                  <a:cubicBezTo>
                    <a:pt x="3167743" y="70887"/>
                    <a:pt x="3099917" y="71725"/>
                    <a:pt x="3135086" y="78424"/>
                  </a:cubicBezTo>
                  <a:lnTo>
                    <a:pt x="3255666" y="98520"/>
                  </a:lnTo>
                  <a:cubicBezTo>
                    <a:pt x="3323492" y="116105"/>
                    <a:pt x="3456633" y="138713"/>
                    <a:pt x="3542044" y="183931"/>
                  </a:cubicBezTo>
                  <a:lnTo>
                    <a:pt x="3798277" y="319584"/>
                  </a:lnTo>
                  <a:lnTo>
                    <a:pt x="4210259" y="545672"/>
                  </a:lnTo>
                  <a:lnTo>
                    <a:pt x="4340888" y="626059"/>
                  </a:lnTo>
                  <a:lnTo>
                    <a:pt x="4381081" y="656204"/>
                  </a:lnTo>
                  <a:cubicBezTo>
                    <a:pt x="4449745" y="666252"/>
                    <a:pt x="4622241" y="668765"/>
                    <a:pt x="4752870" y="686349"/>
                  </a:cubicBezTo>
                  <a:cubicBezTo>
                    <a:pt x="4883499" y="703933"/>
                    <a:pt x="5072743" y="739939"/>
                    <a:pt x="5164853" y="761711"/>
                  </a:cubicBezTo>
                  <a:lnTo>
                    <a:pt x="5441182" y="827026"/>
                  </a:lnTo>
                  <a:cubicBezTo>
                    <a:pt x="5515707" y="850472"/>
                    <a:pt x="5546690" y="853821"/>
                    <a:pt x="5612004" y="902388"/>
                  </a:cubicBezTo>
                  <a:lnTo>
                    <a:pt x="5807947" y="1048089"/>
                  </a:lnTo>
                  <a:lnTo>
                    <a:pt x="5823020" y="1118428"/>
                  </a:lnTo>
                  <a:lnTo>
                    <a:pt x="5838092" y="1218911"/>
                  </a:lnTo>
                  <a:lnTo>
                    <a:pt x="5823020" y="1249056"/>
                  </a:lnTo>
                  <a:lnTo>
                    <a:pt x="5863213" y="1299298"/>
                  </a:lnTo>
                  <a:lnTo>
                    <a:pt x="5893358" y="1359588"/>
                  </a:lnTo>
                  <a:lnTo>
                    <a:pt x="5893358" y="1434951"/>
                  </a:lnTo>
                  <a:lnTo>
                    <a:pt x="5928527" y="1495241"/>
                  </a:lnTo>
                  <a:lnTo>
                    <a:pt x="5918479" y="1605773"/>
                  </a:lnTo>
                  <a:lnTo>
                    <a:pt x="5898382" y="1686160"/>
                  </a:lnTo>
                  <a:lnTo>
                    <a:pt x="5918479" y="1776595"/>
                  </a:lnTo>
                  <a:lnTo>
                    <a:pt x="5933552" y="1811764"/>
                  </a:lnTo>
                  <a:lnTo>
                    <a:pt x="5812971" y="1872054"/>
                  </a:lnTo>
                  <a:lnTo>
                    <a:pt x="5812971" y="1872054"/>
                  </a:lnTo>
                  <a:lnTo>
                    <a:pt x="5727560" y="1932344"/>
                  </a:lnTo>
                  <a:lnTo>
                    <a:pt x="5390941" y="1937369"/>
                  </a:lnTo>
                  <a:lnTo>
                    <a:pt x="5215670" y="1935977"/>
                  </a:lnTo>
                  <a:cubicBezTo>
                    <a:pt x="5196897" y="2172352"/>
                    <a:pt x="4604352" y="2477916"/>
                    <a:pt x="4373414" y="1917320"/>
                  </a:cubicBezTo>
                  <a:lnTo>
                    <a:pt x="1498817" y="1891925"/>
                  </a:lnTo>
                  <a:cubicBezTo>
                    <a:pt x="1475302" y="2265499"/>
                    <a:pt x="727844" y="2429891"/>
                    <a:pt x="619914" y="1836885"/>
                  </a:cubicBezTo>
                  <a:lnTo>
                    <a:pt x="281354" y="1836885"/>
                  </a:lnTo>
                  <a:lnTo>
                    <a:pt x="130629" y="1761522"/>
                  </a:lnTo>
                  <a:lnTo>
                    <a:pt x="10048" y="1681136"/>
                  </a:lnTo>
                  <a:lnTo>
                    <a:pt x="0" y="1540459"/>
                  </a:lnTo>
                  <a:lnTo>
                    <a:pt x="15072" y="1490217"/>
                  </a:lnTo>
                  <a:lnTo>
                    <a:pt x="15072" y="1434951"/>
                  </a:lnTo>
                  <a:lnTo>
                    <a:pt x="25121" y="1384709"/>
                  </a:lnTo>
                  <a:lnTo>
                    <a:pt x="40193" y="1359588"/>
                  </a:lnTo>
                  <a:lnTo>
                    <a:pt x="65314" y="1314371"/>
                  </a:lnTo>
                  <a:close/>
                </a:path>
              </a:pathLst>
            </a:custGeom>
            <a:solidFill>
              <a:srgbClr val="2F549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Calibri"/>
                <a:buNone/>
                <a:tabLst/>
                <a:defRPr/>
              </a:pPr>
              <a:endParaRPr kumimoji="0" sz="1000" b="1" i="0" u="none" strike="noStrike" kern="0" cap="none" spc="0" normalizeH="0" baseline="0" noProof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endParaRPr>
            </a:p>
          </p:txBody>
        </p:sp>
        <p:sp>
          <p:nvSpPr>
            <p:cNvPr id="15" name="Google Shape;299;g33f11422bf0_0_0">
              <a:extLst>
                <a:ext uri="{FF2B5EF4-FFF2-40B4-BE49-F238E27FC236}">
                  <a16:creationId xmlns:a16="http://schemas.microsoft.com/office/drawing/2014/main" id="{786DD47E-320E-144A-E327-4295C41E904E}"/>
                </a:ext>
              </a:extLst>
            </p:cNvPr>
            <p:cNvSpPr/>
            <p:nvPr/>
          </p:nvSpPr>
          <p:spPr>
            <a:xfrm>
              <a:off x="10854899" y="5828238"/>
              <a:ext cx="1221300" cy="25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de-DE" sz="105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Certified </a:t>
              </a:r>
              <a:r>
                <a:rPr kumimoji="0" lang="de-DE" sz="105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 pitchFamily="34" charset="0"/>
                  <a:ea typeface="Calibri"/>
                  <a:cs typeface="Calibri" panose="020F0502020204030204" pitchFamily="34" charset="0"/>
                  <a:sym typeface="Calibri"/>
                </a:rPr>
                <a:t>product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Arial"/>
              </a:endParaRPr>
            </a:p>
          </p:txBody>
        </p:sp>
      </p:grpSp>
      <p:sp>
        <p:nvSpPr>
          <p:cNvPr id="30" name="Arrow: Chevron 29">
            <a:extLst>
              <a:ext uri="{FF2B5EF4-FFF2-40B4-BE49-F238E27FC236}">
                <a16:creationId xmlns:a16="http://schemas.microsoft.com/office/drawing/2014/main" id="{E1D77DBE-1BAE-991E-CFC6-A4050928969B}"/>
              </a:ext>
            </a:extLst>
          </p:cNvPr>
          <p:cNvSpPr/>
          <p:nvPr/>
        </p:nvSpPr>
        <p:spPr>
          <a:xfrm rot="5400000">
            <a:off x="2290889" y="4151816"/>
            <a:ext cx="271604" cy="58019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31" name="Arrow: Chevron 30">
            <a:extLst>
              <a:ext uri="{FF2B5EF4-FFF2-40B4-BE49-F238E27FC236}">
                <a16:creationId xmlns:a16="http://schemas.microsoft.com/office/drawing/2014/main" id="{63D5B4FD-7CCD-D010-B849-4B70761BA35B}"/>
              </a:ext>
            </a:extLst>
          </p:cNvPr>
          <p:cNvSpPr/>
          <p:nvPr/>
        </p:nvSpPr>
        <p:spPr>
          <a:xfrm rot="5400000">
            <a:off x="5716978" y="4151816"/>
            <a:ext cx="271604" cy="58019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38" name="Arrow: Chevron 37">
            <a:extLst>
              <a:ext uri="{FF2B5EF4-FFF2-40B4-BE49-F238E27FC236}">
                <a16:creationId xmlns:a16="http://schemas.microsoft.com/office/drawing/2014/main" id="{56E55583-5B1C-42E7-10A9-9A793A9C5AD1}"/>
              </a:ext>
            </a:extLst>
          </p:cNvPr>
          <p:cNvSpPr/>
          <p:nvPr/>
        </p:nvSpPr>
        <p:spPr>
          <a:xfrm rot="5400000">
            <a:off x="5716978" y="4968964"/>
            <a:ext cx="271604" cy="58019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44" name="Arrow: Chevron 43">
            <a:extLst>
              <a:ext uri="{FF2B5EF4-FFF2-40B4-BE49-F238E27FC236}">
                <a16:creationId xmlns:a16="http://schemas.microsoft.com/office/drawing/2014/main" id="{48462FDB-DAFE-EDEA-22EC-4A1898E002D6}"/>
              </a:ext>
            </a:extLst>
          </p:cNvPr>
          <p:cNvSpPr/>
          <p:nvPr/>
        </p:nvSpPr>
        <p:spPr>
          <a:xfrm rot="5400000">
            <a:off x="2290889" y="4986337"/>
            <a:ext cx="271604" cy="58019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45" name="Explosion: 14 Points 44">
            <a:extLst>
              <a:ext uri="{FF2B5EF4-FFF2-40B4-BE49-F238E27FC236}">
                <a16:creationId xmlns:a16="http://schemas.microsoft.com/office/drawing/2014/main" id="{02F083B4-10AB-291F-70EC-71E7C2F3528F}"/>
              </a:ext>
            </a:extLst>
          </p:cNvPr>
          <p:cNvSpPr/>
          <p:nvPr/>
        </p:nvSpPr>
        <p:spPr>
          <a:xfrm>
            <a:off x="3202678" y="2910379"/>
            <a:ext cx="753611" cy="387261"/>
          </a:xfrm>
          <a:prstGeom prst="irregularSeal2">
            <a:avLst/>
          </a:prstGeom>
          <a:ln w="31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New</a:t>
            </a:r>
          </a:p>
        </p:txBody>
      </p:sp>
      <p:sp>
        <p:nvSpPr>
          <p:cNvPr id="46" name="Explosion: 14 Points 45">
            <a:extLst>
              <a:ext uri="{FF2B5EF4-FFF2-40B4-BE49-F238E27FC236}">
                <a16:creationId xmlns:a16="http://schemas.microsoft.com/office/drawing/2014/main" id="{325BEAA0-9E3D-46EC-FFF3-B3C8AAB9B773}"/>
              </a:ext>
            </a:extLst>
          </p:cNvPr>
          <p:cNvSpPr/>
          <p:nvPr/>
        </p:nvSpPr>
        <p:spPr>
          <a:xfrm>
            <a:off x="3207201" y="3340705"/>
            <a:ext cx="753611" cy="387261"/>
          </a:xfrm>
          <a:prstGeom prst="irregularSeal2">
            <a:avLst/>
          </a:prstGeom>
          <a:ln w="31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New</a:t>
            </a:r>
          </a:p>
        </p:txBody>
      </p:sp>
      <p:sp>
        <p:nvSpPr>
          <p:cNvPr id="47" name="Explosion: 14 Points 46">
            <a:extLst>
              <a:ext uri="{FF2B5EF4-FFF2-40B4-BE49-F238E27FC236}">
                <a16:creationId xmlns:a16="http://schemas.microsoft.com/office/drawing/2014/main" id="{624DF2EA-820F-826F-96BB-1EDEA282FBA9}"/>
              </a:ext>
            </a:extLst>
          </p:cNvPr>
          <p:cNvSpPr/>
          <p:nvPr/>
        </p:nvSpPr>
        <p:spPr>
          <a:xfrm>
            <a:off x="3207201" y="3776589"/>
            <a:ext cx="753611" cy="387261"/>
          </a:xfrm>
          <a:prstGeom prst="irregularSeal2">
            <a:avLst/>
          </a:prstGeom>
          <a:ln w="3175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de-DE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Arial"/>
              </a:rPr>
              <a:t>New</a:t>
            </a:r>
          </a:p>
        </p:txBody>
      </p:sp>
      <p:sp>
        <p:nvSpPr>
          <p:cNvPr id="48" name="Arrow: Chevron 47">
            <a:extLst>
              <a:ext uri="{FF2B5EF4-FFF2-40B4-BE49-F238E27FC236}">
                <a16:creationId xmlns:a16="http://schemas.microsoft.com/office/drawing/2014/main" id="{CC92CA1C-41BB-19EA-0972-4052F94E2F40}"/>
              </a:ext>
            </a:extLst>
          </p:cNvPr>
          <p:cNvSpPr/>
          <p:nvPr/>
        </p:nvSpPr>
        <p:spPr>
          <a:xfrm>
            <a:off x="3232179" y="5535274"/>
            <a:ext cx="169393" cy="36185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53" name="Arrow: Chevron 52">
            <a:extLst>
              <a:ext uri="{FF2B5EF4-FFF2-40B4-BE49-F238E27FC236}">
                <a16:creationId xmlns:a16="http://schemas.microsoft.com/office/drawing/2014/main" id="{9D2C7031-F332-79DA-F1A3-6467184568DD}"/>
              </a:ext>
            </a:extLst>
          </p:cNvPr>
          <p:cNvSpPr/>
          <p:nvPr/>
        </p:nvSpPr>
        <p:spPr>
          <a:xfrm rot="10800000">
            <a:off x="4956034" y="5535274"/>
            <a:ext cx="169393" cy="361852"/>
          </a:xfrm>
          <a:prstGeom prst="chevron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Arial"/>
            </a:endParaRPr>
          </a:p>
        </p:txBody>
      </p:sp>
      <p:sp>
        <p:nvSpPr>
          <p:cNvPr id="54" name="Google Shape;104;p2">
            <a:extLst>
              <a:ext uri="{FF2B5EF4-FFF2-40B4-BE49-F238E27FC236}">
                <a16:creationId xmlns:a16="http://schemas.microsoft.com/office/drawing/2014/main" id="{D7265A9B-7858-DD7F-CD89-FB0D34C57B51}"/>
              </a:ext>
            </a:extLst>
          </p:cNvPr>
          <p:cNvSpPr txBox="1"/>
          <p:nvPr/>
        </p:nvSpPr>
        <p:spPr>
          <a:xfrm>
            <a:off x="609600" y="512618"/>
            <a:ext cx="10972800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0" i="1" u="none" strike="noStrike" kern="0" cap="none" spc="0" normalizeH="0" baseline="0" noProof="0" dirty="0">
                <a:ln>
                  <a:noFill/>
                </a:ln>
                <a:solidFill>
                  <a:srgbClr val="2E75B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Need for restructuring the Regulation to ensure proper implementation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7190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26B03E-890A-9E51-9DA1-100D16E497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949C1-ED29-FF73-FEF3-FD2F5677A3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56063" y="2126817"/>
            <a:ext cx="8679873" cy="1470025"/>
          </a:xfrm>
        </p:spPr>
        <p:txBody>
          <a:bodyPr lIns="91440" tIns="45720" rIns="91440" bIns="45720" anchor="t"/>
          <a:lstStyle/>
          <a:p>
            <a:r>
              <a:rPr lang="en-GB" dirty="0">
                <a:cs typeface="Arial"/>
              </a:rPr>
              <a:t>Findings &amp; Comments on Approach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D6B0E-F367-CCEB-9B0D-30494C479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fr-FR" altLang="ja-JP"/>
          </a:p>
        </p:txBody>
      </p:sp>
      <p:pic>
        <p:nvPicPr>
          <p:cNvPr id="3" name="Picture 2" descr="A black background with grey text&#10;&#10;AI-generated content may be incorrect.">
            <a:extLst>
              <a:ext uri="{FF2B5EF4-FFF2-40B4-BE49-F238E27FC236}">
                <a16:creationId xmlns:a16="http://schemas.microsoft.com/office/drawing/2014/main" id="{54D83BB9-5BF2-91CE-A5A3-FB1199549A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2117" r="26153" b="21728"/>
          <a:stretch/>
        </p:blipFill>
        <p:spPr>
          <a:xfrm>
            <a:off x="9330892" y="365760"/>
            <a:ext cx="27432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30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B66078-4F0E-475A-52E6-B1B1B7E65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>
                <a:cs typeface="Arial"/>
              </a:rPr>
              <a:t>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41F48-4A23-83E0-EB33-8F1493FA51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6"/>
            <a:ext cx="10972800" cy="4953426"/>
          </a:xfrm>
        </p:spPr>
        <p:txBody>
          <a:bodyPr/>
          <a:lstStyle/>
          <a:p>
            <a:pPr marL="342265" indent="-342265"/>
            <a:r>
              <a:rPr lang="en-US" sz="2000" dirty="0">
                <a:solidFill>
                  <a:srgbClr val="000000"/>
                </a:solidFill>
                <a:cs typeface="Arial"/>
              </a:rPr>
              <a:t>OPI Meetings</a:t>
            </a:r>
          </a:p>
          <a:p>
            <a:pPr marL="742315" lvl="1" indent="-342265">
              <a:buFont typeface="Courier New" pitchFamily="2" charset="2"/>
              <a:buChar char="o"/>
            </a:pPr>
            <a:r>
              <a:rPr lang="en-GB" sz="1800" dirty="0">
                <a:solidFill>
                  <a:srgbClr val="000000"/>
                </a:solidFill>
                <a:cs typeface="Arial"/>
              </a:rPr>
              <a:t>Number of independent meetings is a challenge</a:t>
            </a:r>
          </a:p>
          <a:p>
            <a:pPr marL="742315" lvl="1" indent="-342265">
              <a:buFont typeface="Courier New" pitchFamily="2" charset="2"/>
              <a:buChar char="o"/>
            </a:pPr>
            <a:r>
              <a:rPr lang="en-GB" sz="1800" dirty="0">
                <a:solidFill>
                  <a:srgbClr val="000000"/>
                </a:solidFill>
                <a:cs typeface="Arial"/>
              </a:rPr>
              <a:t>A detailed feedback and agreed positions are almost impossible with this working style</a:t>
            </a:r>
          </a:p>
          <a:p>
            <a:pPr marL="742315" lvl="1" indent="-342265">
              <a:buFont typeface="Courier New" pitchFamily="2" charset="2"/>
              <a:buChar char="o"/>
            </a:pPr>
            <a:r>
              <a:rPr lang="en-GB" sz="1800" dirty="0">
                <a:solidFill>
                  <a:srgbClr val="000000"/>
                </a:solidFill>
                <a:cs typeface="Arial"/>
              </a:rPr>
              <a:t>Concern on gaps/inconsistencies due to work in individual groups</a:t>
            </a:r>
          </a:p>
          <a:p>
            <a:pPr marL="342265" indent="-342265"/>
            <a:r>
              <a:rPr lang="en-US" sz="2000" dirty="0">
                <a:solidFill>
                  <a:srgbClr val="000000"/>
                </a:solidFill>
                <a:cs typeface="Arial"/>
              </a:rPr>
              <a:t>New requirements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0000"/>
                </a:solidFill>
                <a:cs typeface="Arial"/>
              </a:rPr>
              <a:t>Some new requirements seem to go beyond the original scope of work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0000"/>
                </a:solidFill>
                <a:cs typeface="Arial"/>
              </a:rPr>
              <a:t>It is not always obvious if all of them are really needed</a:t>
            </a:r>
          </a:p>
          <a:p>
            <a:pPr marL="342265" indent="-342265"/>
            <a:r>
              <a:rPr lang="en-US" sz="2000" dirty="0">
                <a:solidFill>
                  <a:srgbClr val="000000"/>
                </a:solidFill>
                <a:cs typeface="Arial"/>
              </a:rPr>
              <a:t>Assessment sections</a:t>
            </a:r>
            <a:endParaRPr lang="en-US" sz="2000" dirty="0">
              <a:cs typeface="Arial"/>
            </a:endParaRPr>
          </a:p>
          <a:p>
            <a:pPr marL="742315" lvl="1" indent="-285115">
              <a:buFont typeface="Courier New" pitchFamily="2" charset="2"/>
              <a:buChar char="o"/>
            </a:pPr>
            <a:r>
              <a:rPr lang="en-US" sz="1800" dirty="0">
                <a:solidFill>
                  <a:srgbClr val="000000"/>
                </a:solidFill>
                <a:cs typeface="Arial"/>
              </a:rPr>
              <a:t>Developed in different OPI groups</a:t>
            </a:r>
          </a:p>
          <a:p>
            <a:pPr marL="742315" lvl="1" indent="-285115">
              <a:buFont typeface="Courier New" pitchFamily="2" charset="2"/>
              <a:buChar char="o"/>
            </a:pPr>
            <a:r>
              <a:rPr lang="en-US" sz="1800" dirty="0">
                <a:solidFill>
                  <a:srgbClr val="000000"/>
                </a:solidFill>
                <a:cs typeface="Arial"/>
              </a:rPr>
              <a:t>Concern of overlap, inconsistencies, and in some cases non-synchronized requirements</a:t>
            </a:r>
            <a:endParaRPr lang="en-US" dirty="0"/>
          </a:p>
          <a:p>
            <a:pPr marL="342265" indent="-342265"/>
            <a:r>
              <a:rPr lang="en-US" sz="2000" dirty="0">
                <a:solidFill>
                  <a:srgbClr val="000000"/>
                </a:solidFill>
                <a:cs typeface="Arial"/>
              </a:rPr>
              <a:t>Formerly agreed text may need refinement when but in context with other sections</a:t>
            </a:r>
          </a:p>
          <a:p>
            <a:pPr marL="742315" lvl="1" indent="-285115">
              <a:buFont typeface="Courier New" pitchFamily="2" charset="2"/>
              <a:buChar char="o"/>
            </a:pPr>
            <a:r>
              <a:rPr lang="en-US" sz="1800" dirty="0">
                <a:solidFill>
                  <a:srgbClr val="000000"/>
                </a:solidFill>
                <a:cs typeface="Arial"/>
              </a:rPr>
              <a:t>Issues become visible now with the consolidated document</a:t>
            </a:r>
          </a:p>
          <a:p>
            <a:pPr marL="742315" lvl="1" indent="-285115">
              <a:buFont typeface="Courier New" pitchFamily="2" charset="2"/>
              <a:buChar char="o"/>
            </a:pPr>
            <a:r>
              <a:rPr lang="en-US" sz="1800" dirty="0">
                <a:solidFill>
                  <a:srgbClr val="000000"/>
                </a:solidFill>
                <a:cs typeface="Arial"/>
              </a:rPr>
              <a:t>flexibility needed to revisit</a:t>
            </a:r>
          </a:p>
          <a:p>
            <a:pPr marL="342265" indent="-342265"/>
            <a:r>
              <a:rPr lang="en-US" sz="2000" dirty="0">
                <a:cs typeface="Arial"/>
              </a:rPr>
              <a:t>Additional tasks</a:t>
            </a:r>
          </a:p>
          <a:p>
            <a:pPr marL="742315" lvl="1" indent="-285115">
              <a:buFont typeface="Courier New" pitchFamily="2" charset="2"/>
              <a:buChar char="o"/>
            </a:pPr>
            <a:r>
              <a:rPr lang="en-US" sz="1800" dirty="0">
                <a:cs typeface="Arial"/>
              </a:rPr>
              <a:t>Other items left to integrate such as non-DDT topics, DSSAD &amp; workshop integration</a:t>
            </a:r>
          </a:p>
          <a:p>
            <a:pPr marL="342265" indent="-342265"/>
            <a:endParaRPr lang="en-US" sz="2000" dirty="0">
              <a:cs typeface="Arial"/>
            </a:endParaRPr>
          </a:p>
          <a:p>
            <a:pPr marL="342265" indent="-342265"/>
            <a:endParaRPr lang="en-US" sz="2400" dirty="0">
              <a:cs typeface="Arial"/>
            </a:endParaRPr>
          </a:p>
          <a:p>
            <a:pPr marL="342265" indent="-342265"/>
            <a:endParaRPr lang="en-US" sz="2400" dirty="0">
              <a:cs typeface="Arial"/>
            </a:endParaRPr>
          </a:p>
          <a:p>
            <a:pPr marL="342265" indent="-342265"/>
            <a:endParaRPr lang="en-US" sz="2400" dirty="0">
              <a:cs typeface="Arial"/>
            </a:endParaRPr>
          </a:p>
          <a:p>
            <a:pPr marL="342265" indent="-342265"/>
            <a:endParaRPr lang="en-US" sz="2400" dirty="0">
              <a:cs typeface="Arial"/>
            </a:endParaRPr>
          </a:p>
          <a:p>
            <a:pPr marL="342265" indent="-342265"/>
            <a:endParaRPr lang="en-US" sz="2400" dirty="0">
              <a:cs typeface="Arial"/>
            </a:endParaRPr>
          </a:p>
          <a:p>
            <a:pPr marL="742315" lvl="1" indent="-285115">
              <a:buFont typeface="Courier New" pitchFamily="2" charset="2"/>
              <a:buChar char="o"/>
            </a:pPr>
            <a:endParaRPr lang="en-US" sz="2000" dirty="0">
              <a:cs typeface="Arial"/>
            </a:endParaRPr>
          </a:p>
          <a:p>
            <a:pPr marL="342265" indent="-342265"/>
            <a:endParaRPr lang="en-US" sz="2400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7C8A7-B1CB-C80B-DC6D-E6C992309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/>
              <a:pPr/>
              <a:t>6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241321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3C02EB-D9B4-F468-71A7-1F1548B2F5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AA7025-A289-BB07-6ED8-069614ECF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GB" sz="3600" dirty="0">
                <a:cs typeface="Arial"/>
              </a:rPr>
              <a:t>Industry suggestions on a way forward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A42C13-7005-7143-C470-C5EE06560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GB" sz="2400" dirty="0">
                <a:latin typeface="Arial"/>
                <a:ea typeface="Calibri"/>
                <a:cs typeface="Arial"/>
              </a:rPr>
              <a:t>Consolidated document &amp; working</a:t>
            </a:r>
            <a:endParaRPr lang="en-US" sz="3600" dirty="0"/>
          </a:p>
          <a:p>
            <a:pPr marL="857250" lvl="1" indent="-457200">
              <a:buFont typeface="Courier New"/>
              <a:buChar char="o"/>
            </a:pPr>
            <a:r>
              <a:rPr lang="en-GB" sz="1800" dirty="0">
                <a:ea typeface="Calibri"/>
                <a:cs typeface="Arial"/>
              </a:rPr>
              <a:t>Need to work on basis of a robust consolidated document identified</a:t>
            </a:r>
          </a:p>
          <a:p>
            <a:pPr marL="857250" lvl="1" indent="-457200">
              <a:buFont typeface="Courier New"/>
              <a:buChar char="o"/>
            </a:pPr>
            <a:r>
              <a:rPr lang="en-GB" sz="1800" dirty="0">
                <a:ea typeface="Calibri"/>
                <a:cs typeface="Arial"/>
              </a:rPr>
              <a:t>Need seen to limit 'sub-group' meetings and concentrate more on joint sessions</a:t>
            </a:r>
          </a:p>
          <a:p>
            <a:pPr marL="857250" lvl="1" indent="-457200">
              <a:buFont typeface="Courier New"/>
              <a:buChar char="o"/>
            </a:pPr>
            <a:r>
              <a:rPr lang="en-GB" sz="1800" dirty="0">
                <a:ea typeface="Calibri"/>
                <a:cs typeface="Arial"/>
              </a:rPr>
              <a:t>Need identified for a more thorough review of the draft texts internally</a:t>
            </a:r>
          </a:p>
          <a:p>
            <a:pPr marL="400050" lvl="1" indent="0">
              <a:buNone/>
            </a:pPr>
            <a:endParaRPr lang="en-GB" sz="1800" dirty="0">
              <a:ea typeface="Calibri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2400" dirty="0">
                <a:ea typeface="Calibri"/>
                <a:cs typeface="Arial"/>
              </a:rPr>
              <a:t>Link &amp; align sections</a:t>
            </a:r>
          </a:p>
          <a:p>
            <a:pPr marL="742315" lvl="1" indent="-285115">
              <a:buFont typeface="Courier New" panose="05000000000000000000" pitchFamily="2" charset="2"/>
              <a:buChar char="o"/>
            </a:pPr>
            <a:r>
              <a:rPr lang="en-GB" sz="1800" dirty="0">
                <a:ea typeface="Calibri"/>
                <a:cs typeface="Arial"/>
              </a:rPr>
              <a:t>E.g. review ‘Assessments' together – Multiple sections covering the ‘Assessment’ topics with a risk of overlapping requirements </a:t>
            </a:r>
          </a:p>
          <a:p>
            <a:pPr marL="742315" lvl="1" indent="-285115">
              <a:buFont typeface="Courier New" panose="05000000000000000000" pitchFamily="2" charset="2"/>
              <a:buChar char="o"/>
            </a:pPr>
            <a:r>
              <a:rPr lang="en-GB" sz="1800" dirty="0">
                <a:ea typeface="Calibri"/>
                <a:cs typeface="Arial"/>
              </a:rPr>
              <a:t>Checking of the consistency of wording and definitions used throughout the draft text</a:t>
            </a:r>
          </a:p>
          <a:p>
            <a:pPr marL="742315" lvl="1" indent="-285115">
              <a:buFont typeface="Courier New" panose="05000000000000000000" pitchFamily="2" charset="2"/>
              <a:buChar char="o"/>
            </a:pPr>
            <a:r>
              <a:rPr lang="en-GB" sz="1800" dirty="0">
                <a:ea typeface="Calibri"/>
                <a:cs typeface="Arial"/>
              </a:rPr>
              <a:t>Ensure assessments match requirements</a:t>
            </a:r>
          </a:p>
          <a:p>
            <a:pPr marL="457200" lvl="1" indent="0">
              <a:buNone/>
            </a:pPr>
            <a:endParaRPr lang="en-GB" sz="1800" dirty="0">
              <a:ea typeface="Calibri"/>
              <a:cs typeface="Arial"/>
            </a:endParaRPr>
          </a:p>
          <a:p>
            <a:pPr marL="457200" indent="-457200">
              <a:buAutoNum type="arabicPeriod"/>
            </a:pPr>
            <a:r>
              <a:rPr lang="en-GB" sz="2400" dirty="0">
                <a:ea typeface="Calibri"/>
                <a:cs typeface="Arial"/>
              </a:rPr>
              <a:t>Clear path forward</a:t>
            </a:r>
          </a:p>
          <a:p>
            <a:pPr marL="800100" lvl="1" indent="-342900">
              <a:buFont typeface="Courier New" panose="05000000000000000000" pitchFamily="2" charset="2"/>
              <a:buChar char="o"/>
            </a:pPr>
            <a:r>
              <a:rPr lang="en-GB" sz="1800" dirty="0">
                <a:ea typeface="Calibri"/>
                <a:cs typeface="Arial"/>
              </a:rPr>
              <a:t>Try to limited tasks to be addressed before Tokyo</a:t>
            </a:r>
          </a:p>
          <a:p>
            <a:pPr marL="800100" lvl="1" indent="-342900">
              <a:buFont typeface="Courier New" panose="05000000000000000000" pitchFamily="2" charset="2"/>
              <a:buChar char="o"/>
            </a:pPr>
            <a:r>
              <a:rPr lang="en-GB" sz="1800" dirty="0">
                <a:ea typeface="Calibri"/>
                <a:cs typeface="Arial"/>
              </a:rPr>
              <a:t>Limitation of new requirements – necessary additions should be discussed at IWG level</a:t>
            </a:r>
          </a:p>
          <a:p>
            <a:pPr marL="342265" indent="-342265">
              <a:buAutoNum type="arabicPeriod"/>
            </a:pPr>
            <a:endParaRPr lang="en-GB" dirty="0">
              <a:ea typeface="Calibri"/>
              <a:cs typeface="Arial"/>
            </a:endParaRPr>
          </a:p>
          <a:p>
            <a:pPr marL="342265" indent="-342265">
              <a:buAutoNum type="arabicPeriod"/>
            </a:pPr>
            <a:endParaRPr lang="en-GB" dirty="0">
              <a:cs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CE8B71-62DE-A8CA-E179-CC1329C17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/>
              <a:pPr/>
              <a:t>7</a:t>
            </a:fld>
            <a:endParaRPr lang="fr-FR" altLang="ja-JP" dirty="0"/>
          </a:p>
        </p:txBody>
      </p:sp>
    </p:spTree>
    <p:extLst>
      <p:ext uri="{BB962C8B-B14F-4D97-AF65-F5344CB8AC3E}">
        <p14:creationId xmlns:p14="http://schemas.microsoft.com/office/powerpoint/2010/main" val="180464684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.potx  -  Read-Only" id="{26564CE4-D7D9-43AB-AD95-2AE4510529A9}" vid="{E6B70ECC-852B-4081-88A1-2AB33367B40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BCEC32BCD3CA4CB6F27604BC44AB5C" ma:contentTypeVersion="8" ma:contentTypeDescription="Crée un document." ma:contentTypeScope="" ma:versionID="9d28df2e789896232803a4bb9fe3ea18">
  <xsd:schema xmlns:xsd="http://www.w3.org/2001/XMLSchema" xmlns:xs="http://www.w3.org/2001/XMLSchema" xmlns:p="http://schemas.microsoft.com/office/2006/metadata/properties" xmlns:ns2="76c28d9a-9e2f-4b3f-abd4-0667f8c4bc9a" xmlns:ns3="a7ae670d-7c93-473b-873a-490af5134bc9" targetNamespace="http://schemas.microsoft.com/office/2006/metadata/properties" ma:root="true" ma:fieldsID="11aef10e0b329fd7f513543f05206ecc" ns2:_="" ns3:_="">
    <xsd:import namespace="76c28d9a-9e2f-4b3f-abd4-0667f8c4bc9a"/>
    <xsd:import namespace="a7ae670d-7c93-473b-873a-490af5134b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c28d9a-9e2f-4b3f-abd4-0667f8c4b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ae670d-7c93-473b-873a-490af5134b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16AFA39-6E5E-43CF-8491-5F96574C5622}">
  <ds:schemaRefs>
    <ds:schemaRef ds:uri="76c28d9a-9e2f-4b3f-abd4-0667f8c4bc9a"/>
    <ds:schemaRef ds:uri="a7ae670d-7c93-473b-873a-490af5134bc9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33D9940-0095-46B8-9409-7B75DF8D998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216680C-67A9-47E6-B08B-CEC015ABCDBA}">
  <ds:schemaRefs>
    <ds:schemaRef ds:uri="76c28d9a-9e2f-4b3f-abd4-0667f8c4bc9a"/>
    <ds:schemaRef ds:uri="a7ae670d-7c93-473b-873a-490af5134bc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Metadata/LabelInfo.xml><?xml version="1.0" encoding="utf-8"?>
<clbl:labelList xmlns:clbl="http://schemas.microsoft.com/office/2020/mipLabelMetadata">
  <clbl:label id="{55da706b-7baf-417f-824a-8d6d03ee3e01}" enabled="1" method="Privileged" siteId="{7bed5601-97bf-4483-9b1a-0307a2fd81b2}" contentBits="0" removed="0"/>
  <clbl:label id="{b1c9b508-7c6e-42bd-bedf-808292653d6c}" enabled="1" method="Standard" siteId="{2882be50-2012-4d88-ac86-544124e120c8}" contentBits="3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471</Words>
  <Application>Microsoft Office PowerPoint</Application>
  <PresentationFormat>Widescreen</PresentationFormat>
  <Paragraphs>97</Paragraphs>
  <Slides>7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Courier New</vt:lpstr>
      <vt:lpstr>Roboto</vt:lpstr>
      <vt:lpstr>Wingdings</vt:lpstr>
      <vt:lpstr>Masque présentation OICA</vt:lpstr>
      <vt:lpstr>Office Theme</vt:lpstr>
      <vt:lpstr>think-cell Slide</vt:lpstr>
      <vt:lpstr>Big Picture &amp; comments on approach</vt:lpstr>
      <vt:lpstr>PowerPoint Presentation</vt:lpstr>
      <vt:lpstr>PowerPoint Presentation</vt:lpstr>
      <vt:lpstr>PowerPoint Presentation</vt:lpstr>
      <vt:lpstr>Findings &amp; Comments on Approach </vt:lpstr>
      <vt:lpstr>Findings</vt:lpstr>
      <vt:lpstr>Industry suggestions on a way forward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Jocelyne Nziendolo</dc:creator>
  <cp:lastModifiedBy>John Creamer</cp:lastModifiedBy>
  <cp:revision>426</cp:revision>
  <dcterms:created xsi:type="dcterms:W3CDTF">2018-05-24T09:21:32Z</dcterms:created>
  <dcterms:modified xsi:type="dcterms:W3CDTF">2025-03-19T13:11:12Z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0x01010014BCEC32BCD3CA4CB6F27604BC44AB5C</vt:lpwstr>
  </property>
  <property fmtid="{D5CDD505-2E9C-101B-9397-08002B2CF9AE}" pid="3" name="ClassificationContentMarkingFooterLocations">
    <vt:lpwstr>Masque présentation OICA:3</vt:lpwstr>
  </property>
  <property fmtid="{D5CDD505-2E9C-101B-9397-08002B2CF9AE}" pid="4" name="ClassificationContentMarkingFooterText">
    <vt:lpwstr>INTERNAL</vt:lpwstr>
  </property>
</Properties>
</file>