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16"/>
  </p:notesMasterIdLst>
  <p:handoutMasterIdLst>
    <p:handoutMasterId r:id="rId17"/>
  </p:handoutMasterIdLst>
  <p:sldIdLst>
    <p:sldId id="258" r:id="rId2"/>
    <p:sldId id="428" r:id="rId3"/>
    <p:sldId id="430" r:id="rId4"/>
    <p:sldId id="434" r:id="rId5"/>
    <p:sldId id="435" r:id="rId6"/>
    <p:sldId id="425" r:id="rId7"/>
    <p:sldId id="426" r:id="rId8"/>
    <p:sldId id="414" r:id="rId9"/>
    <p:sldId id="420" r:id="rId10"/>
    <p:sldId id="437" r:id="rId11"/>
    <p:sldId id="424" r:id="rId12"/>
    <p:sldId id="284" r:id="rId13"/>
    <p:sldId id="274" r:id="rId14"/>
    <p:sldId id="436" r:id="rId15"/>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SCIANO Espedito (JRC-PETTEN)" initials="RE(" lastIdx="2" clrIdx="0">
    <p:extLst>
      <p:ext uri="{19B8F6BF-5375-455C-9EA6-DF929625EA0E}">
        <p15:presenceInfo xmlns:p15="http://schemas.microsoft.com/office/powerpoint/2012/main" userId="S-1-5-21-1606980848-2025429265-839522115-14955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5DC1"/>
    <a:srgbClr val="0356B1"/>
    <a:srgbClr val="004494"/>
    <a:srgbClr val="024EA2"/>
    <a:srgbClr val="024B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75" autoAdjust="0"/>
    <p:restoredTop sz="90132" autoAdjust="0"/>
  </p:normalViewPr>
  <p:slideViewPr>
    <p:cSldViewPr snapToGrid="0">
      <p:cViewPr varScale="1">
        <p:scale>
          <a:sx n="61" d="100"/>
          <a:sy n="61" d="100"/>
        </p:scale>
        <p:origin x="964" y="38"/>
      </p:cViewPr>
      <p:guideLst>
        <p:guide orient="horz" pos="2092"/>
        <p:guide pos="3840"/>
      </p:guideLst>
    </p:cSldViewPr>
  </p:slideViewPr>
  <p:notesTextViewPr>
    <p:cViewPr>
      <p:scale>
        <a:sx n="300" d="100"/>
        <a:sy n="3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sz="quarter" idx="1"/>
          </p:nvPr>
        </p:nvSpPr>
        <p:spPr>
          <a:xfrm>
            <a:off x="4023995" y="0"/>
            <a:ext cx="3078427" cy="513508"/>
          </a:xfrm>
          <a:prstGeom prst="rect">
            <a:avLst/>
          </a:prstGeom>
        </p:spPr>
        <p:txBody>
          <a:bodyPr vert="horz" lIns="96661" tIns="48331" rIns="96661" bIns="48331" rtlCol="0"/>
          <a:lstStyle>
            <a:lvl1pPr algn="r">
              <a:defRPr sz="1300"/>
            </a:lvl1pPr>
          </a:lstStyle>
          <a:p>
            <a:fld id="{3A939EFE-0303-44F6-9A16-FD3B5E015DB1}" type="datetimeFigureOut">
              <a:rPr lang="en-GB" smtClean="0"/>
              <a:t>21/03/2025</a:t>
            </a:fld>
            <a:endParaRPr lang="en-GB"/>
          </a:p>
        </p:txBody>
      </p:sp>
      <p:sp>
        <p:nvSpPr>
          <p:cNvPr id="4" name="Footer Placeholder 3"/>
          <p:cNvSpPr>
            <a:spLocks noGrp="1"/>
          </p:cNvSpPr>
          <p:nvPr>
            <p:ph type="ftr" sz="quarter" idx="2"/>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5" name="Slide Number Placeholder 4"/>
          <p:cNvSpPr>
            <a:spLocks noGrp="1"/>
          </p:cNvSpPr>
          <p:nvPr>
            <p:ph type="sldNum" sz="quarter" idx="3"/>
          </p:nvPr>
        </p:nvSpPr>
        <p:spPr>
          <a:xfrm>
            <a:off x="4023995" y="9721106"/>
            <a:ext cx="3078427" cy="513507"/>
          </a:xfrm>
          <a:prstGeom prst="rect">
            <a:avLst/>
          </a:prstGeom>
        </p:spPr>
        <p:txBody>
          <a:bodyPr vert="horz" lIns="96661" tIns="48331" rIns="96661" bIns="48331" rtlCol="0" anchor="b"/>
          <a:lstStyle>
            <a:lvl1pPr algn="r">
              <a:defRPr sz="13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023995" y="0"/>
            <a:ext cx="3078427" cy="513508"/>
          </a:xfrm>
          <a:prstGeom prst="rect">
            <a:avLst/>
          </a:prstGeom>
        </p:spPr>
        <p:txBody>
          <a:bodyPr vert="horz" lIns="96661" tIns="48331" rIns="96661" bIns="48331" rtlCol="0"/>
          <a:lstStyle>
            <a:lvl1pPr algn="r">
              <a:defRPr sz="1300"/>
            </a:lvl1pPr>
          </a:lstStyle>
          <a:p>
            <a:fld id="{A3B926D1-0013-4A80-B64E-9D824EE65210}" type="datetimeFigureOut">
              <a:rPr lang="en-GB" smtClean="0"/>
              <a:t>21/03/2025</a:t>
            </a:fld>
            <a:endParaRPr lang="en-GB"/>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10407" y="4925411"/>
            <a:ext cx="5683250" cy="4029879"/>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023995" y="9721106"/>
            <a:ext cx="3078427" cy="513507"/>
          </a:xfrm>
          <a:prstGeom prst="rect">
            <a:avLst/>
          </a:prstGeom>
        </p:spPr>
        <p:txBody>
          <a:bodyPr vert="horz" lIns="96661" tIns="48331" rIns="96661" bIns="48331" rtlCol="0" anchor="b"/>
          <a:lstStyle>
            <a:lvl1pPr algn="r">
              <a:defRPr sz="13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1341722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a:p>
        </p:txBody>
      </p:sp>
    </p:spTree>
    <p:extLst>
      <p:ext uri="{BB962C8B-B14F-4D97-AF65-F5344CB8AC3E}">
        <p14:creationId xmlns:p14="http://schemas.microsoft.com/office/powerpoint/2010/main" val="3223077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12</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12.png"/><Relationship Id="rId18" Type="http://schemas.openxmlformats.org/officeDocument/2006/relationships/image" Target="../media/image14.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9.png"/><Relationship Id="rId12" Type="http://schemas.openxmlformats.org/officeDocument/2006/relationships/image" Target="../media/image11.png"/><Relationship Id="rId17" Type="http://schemas.openxmlformats.org/officeDocument/2006/relationships/hyperlink" Target="https://www.youtube.com/user/eutube" TargetMode="External"/><Relationship Id="rId2" Type="http://schemas.openxmlformats.org/officeDocument/2006/relationships/notesSlide" Target="../notesSlides/notesSlide4.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13.png"/><Relationship Id="rId10" Type="http://schemas.openxmlformats.org/officeDocument/2006/relationships/image" Target="../media/image10.png"/><Relationship Id="rId19" Type="http://schemas.openxmlformats.org/officeDocument/2006/relationships/image" Target="../media/image15.png"/><Relationship Id="rId4" Type="http://schemas.openxmlformats.org/officeDocument/2006/relationships/image" Target="../media/image8.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6.jfi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GB" dirty="0"/>
              <a:t>Espedito </a:t>
            </a:r>
            <a:r>
              <a:rPr lang="en-GB" dirty="0" err="1"/>
              <a:t>Rusciano</a:t>
            </a:r>
            <a:r>
              <a:rPr lang="en-GB" dirty="0"/>
              <a:t>, Riccardo </a:t>
            </a:r>
            <a:r>
              <a:rPr lang="en-GB" dirty="0" err="1"/>
              <a:t>Doná</a:t>
            </a:r>
            <a:endParaRPr lang="en-GB" dirty="0"/>
          </a:p>
          <a:p>
            <a:endParaRPr lang="en-GB" dirty="0"/>
          </a:p>
        </p:txBody>
      </p:sp>
      <p:sp>
        <p:nvSpPr>
          <p:cNvPr id="4" name="Text Placeholder 7"/>
          <p:cNvSpPr txBox="1">
            <a:spLocks/>
          </p:cNvSpPr>
          <p:nvPr/>
        </p:nvSpPr>
        <p:spPr>
          <a:xfrm>
            <a:off x="1051036" y="5549893"/>
            <a:ext cx="1721414" cy="528998"/>
          </a:xfrm>
          <a:prstGeom prst="rect">
            <a:avLst/>
          </a:prstGeom>
        </p:spPr>
        <p:txBody>
          <a:bodyPr vert="horz" lIns="91440" tIns="45720" rIns="91440" bIns="45720" rtlCol="0">
            <a:noAutofit/>
          </a:bodyPr>
          <a:lstStyle>
            <a:lvl1pPr marL="0" indent="0" algn="r" defTabSz="914400" rtl="0" eaLnBrk="1" latinLnBrk="0" hangingPunct="1">
              <a:lnSpc>
                <a:spcPct val="100000"/>
              </a:lnSpc>
              <a:spcBef>
                <a:spcPts val="0"/>
              </a:spcBef>
              <a:spcAft>
                <a:spcPts val="1800"/>
              </a:spcAft>
              <a:buClr>
                <a:schemeClr val="tx2"/>
              </a:buClr>
              <a:buFontTx/>
              <a:buNone/>
              <a:defRPr sz="2200" i="1" kern="1200">
                <a:solidFill>
                  <a:schemeClr val="bg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20/03/2025</a:t>
            </a:r>
          </a:p>
        </p:txBody>
      </p:sp>
      <p:sp>
        <p:nvSpPr>
          <p:cNvPr id="3" name="Title 2"/>
          <p:cNvSpPr>
            <a:spLocks noGrp="1"/>
          </p:cNvSpPr>
          <p:nvPr>
            <p:ph type="ctrTitle"/>
          </p:nvPr>
        </p:nvSpPr>
        <p:spPr>
          <a:xfrm>
            <a:off x="1277314" y="1397719"/>
            <a:ext cx="10065224" cy="3272306"/>
          </a:xfrm>
        </p:spPr>
        <p:txBody>
          <a:bodyPr/>
          <a:lstStyle/>
          <a:p>
            <a:r>
              <a:rPr lang="en-GB" dirty="0"/>
              <a:t>ADS-IWG</a:t>
            </a:r>
            <a:br>
              <a:rPr lang="en-GB" dirty="0"/>
            </a:br>
            <a:r>
              <a:rPr lang="en-GB" dirty="0"/>
              <a:t>In-Service Monitoring </a:t>
            </a:r>
            <a:br>
              <a:rPr lang="en-GB" dirty="0"/>
            </a:br>
            <a:r>
              <a:rPr lang="en-GB" dirty="0"/>
              <a:t>and Reporting</a:t>
            </a:r>
            <a:br>
              <a:rPr lang="en-GB" dirty="0"/>
            </a:br>
            <a:r>
              <a:rPr lang="en-GB" dirty="0"/>
              <a:t>Status and open Items</a:t>
            </a:r>
            <a:br>
              <a:rPr lang="en-GB" dirty="0"/>
            </a:br>
            <a:endParaRPr lang="en-GB" dirty="0"/>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solidFill>
                  <a:srgbClr val="00B050"/>
                </a:solidFill>
              </a:rPr>
              <a:t>Status: Discussion on the Annexes will continue in the ISMR  </a:t>
            </a:r>
            <a:r>
              <a:rPr lang="en-US" b="1" dirty="0">
                <a:solidFill>
                  <a:srgbClr val="00B050"/>
                </a:solidFill>
                <a:sym typeface="Wingdings" panose="05000000000000000000" pitchFamily="2" charset="2"/>
              </a:rPr>
              <a:t>(target: 9</a:t>
            </a:r>
            <a:r>
              <a:rPr lang="en-US" b="1" baseline="30000" dirty="0">
                <a:solidFill>
                  <a:srgbClr val="00B050"/>
                </a:solidFill>
                <a:sym typeface="Wingdings" panose="05000000000000000000" pitchFamily="2" charset="2"/>
              </a:rPr>
              <a:t>th</a:t>
            </a:r>
            <a:r>
              <a:rPr lang="en-US" b="1" dirty="0">
                <a:solidFill>
                  <a:srgbClr val="00B050"/>
                </a:solidFill>
                <a:sym typeface="Wingdings" panose="05000000000000000000" pitchFamily="2" charset="2"/>
              </a:rPr>
              <a:t>/10th ADS IWG)</a:t>
            </a:r>
            <a:r>
              <a:rPr lang="en-US" b="1" dirty="0">
                <a:solidFill>
                  <a:srgbClr val="00B050"/>
                </a:solidFill>
              </a:rPr>
              <a:t> </a:t>
            </a:r>
          </a:p>
          <a:p>
            <a:endParaRPr lang="en-GB" dirty="0"/>
          </a:p>
        </p:txBody>
      </p:sp>
      <p:sp>
        <p:nvSpPr>
          <p:cNvPr id="3" name="Title 2"/>
          <p:cNvSpPr>
            <a:spLocks noGrp="1"/>
          </p:cNvSpPr>
          <p:nvPr>
            <p:ph type="title"/>
          </p:nvPr>
        </p:nvSpPr>
        <p:spPr/>
        <p:txBody>
          <a:bodyPr/>
          <a:lstStyle/>
          <a:p>
            <a:r>
              <a:rPr lang="en-GB" dirty="0"/>
              <a:t>Annexes</a:t>
            </a:r>
          </a:p>
        </p:txBody>
      </p:sp>
    </p:spTree>
    <p:extLst>
      <p:ext uri="{BB962C8B-B14F-4D97-AF65-F5344CB8AC3E}">
        <p14:creationId xmlns:p14="http://schemas.microsoft.com/office/powerpoint/2010/main" val="1533708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624" y="1265217"/>
            <a:ext cx="11763376" cy="5032375"/>
          </a:xfrm>
        </p:spPr>
        <p:txBody>
          <a:bodyPr/>
          <a:lstStyle/>
          <a:p>
            <a:pPr>
              <a:spcBef>
                <a:spcPts val="600"/>
              </a:spcBef>
              <a:spcAft>
                <a:spcPts val="600"/>
              </a:spcAft>
            </a:pPr>
            <a:r>
              <a:rPr lang="en-US" dirty="0"/>
              <a:t>Recommendations beyond the scope of the Regulation</a:t>
            </a:r>
          </a:p>
          <a:p>
            <a:pPr>
              <a:spcBef>
                <a:spcPts val="600"/>
              </a:spcBef>
              <a:spcAft>
                <a:spcPts val="600"/>
              </a:spcAft>
            </a:pPr>
            <a:r>
              <a:rPr lang="en-US" dirty="0"/>
              <a:t>Implementation of ISMR</a:t>
            </a:r>
          </a:p>
          <a:p>
            <a:pPr marL="800100" lvl="1" indent="-342900">
              <a:spcBef>
                <a:spcPts val="600"/>
              </a:spcBef>
              <a:spcAft>
                <a:spcPts val="600"/>
              </a:spcAft>
              <a:buFont typeface="+mj-lt"/>
              <a:buAutoNum type="arabicPeriod"/>
            </a:pPr>
            <a:r>
              <a:rPr lang="en-US" sz="1800" dirty="0"/>
              <a:t>What happens to 'non confidential' information</a:t>
            </a:r>
          </a:p>
          <a:p>
            <a:pPr marL="800100" lvl="1" indent="-342900">
              <a:spcBef>
                <a:spcPts val="600"/>
              </a:spcBef>
              <a:spcAft>
                <a:spcPts val="600"/>
              </a:spcAft>
              <a:buFont typeface="+mj-lt"/>
              <a:buAutoNum type="arabicPeriod"/>
            </a:pPr>
            <a:r>
              <a:rPr lang="en-US" sz="1800" dirty="0"/>
              <a:t>What, if any, information is made public </a:t>
            </a:r>
          </a:p>
          <a:p>
            <a:pPr marL="800100" lvl="1" indent="-342900">
              <a:spcBef>
                <a:spcPts val="600"/>
              </a:spcBef>
              <a:spcAft>
                <a:spcPts val="600"/>
              </a:spcAft>
              <a:buFont typeface="+mj-lt"/>
              <a:buAutoNum type="arabicPeriod"/>
            </a:pPr>
            <a:r>
              <a:rPr lang="en-US" sz="1800" dirty="0"/>
              <a:t>What authority to share to </a:t>
            </a:r>
          </a:p>
          <a:p>
            <a:pPr marL="800100" lvl="1" indent="-342900">
              <a:spcBef>
                <a:spcPts val="600"/>
              </a:spcBef>
              <a:spcAft>
                <a:spcPts val="600"/>
              </a:spcAft>
              <a:buFont typeface="+mj-lt"/>
              <a:buAutoNum type="arabicPeriod"/>
            </a:pPr>
            <a:r>
              <a:rPr lang="en-US" sz="1800" dirty="0"/>
              <a:t>What information sharing happens between authorities </a:t>
            </a:r>
          </a:p>
          <a:p>
            <a:pPr marL="800100" lvl="1" indent="-342900">
              <a:spcBef>
                <a:spcPts val="600"/>
              </a:spcBef>
              <a:spcAft>
                <a:spcPts val="600"/>
              </a:spcAft>
              <a:buFont typeface="+mj-lt"/>
              <a:buAutoNum type="arabicPeriod"/>
            </a:pPr>
            <a:r>
              <a:rPr lang="en-US" sz="1800" dirty="0"/>
              <a:t>Scenario work, what info is shared</a:t>
            </a:r>
          </a:p>
          <a:p>
            <a:pPr marL="800100" lvl="1" indent="-342900">
              <a:spcBef>
                <a:spcPts val="600"/>
              </a:spcBef>
              <a:spcAft>
                <a:spcPts val="600"/>
              </a:spcAft>
              <a:buFont typeface="+mj-lt"/>
              <a:buAutoNum type="arabicPeriod"/>
            </a:pPr>
            <a:r>
              <a:rPr lang="en-US" sz="1800" dirty="0"/>
              <a:t>Possibility from other TAAs to have access to reports</a:t>
            </a:r>
          </a:p>
          <a:p>
            <a:pPr marL="800100" lvl="1" indent="-342900">
              <a:spcBef>
                <a:spcPts val="600"/>
              </a:spcBef>
              <a:spcAft>
                <a:spcPts val="600"/>
              </a:spcAft>
              <a:buFont typeface="+mj-lt"/>
              <a:buAutoNum type="arabicPeriod"/>
            </a:pPr>
            <a:r>
              <a:rPr lang="en-US" sz="1800" dirty="0"/>
              <a:t>What happens after reporting? Recall, TAA’s role/possibility</a:t>
            </a:r>
          </a:p>
          <a:p>
            <a:pPr marL="228600" lvl="1">
              <a:spcBef>
                <a:spcPts val="600"/>
              </a:spcBef>
              <a:spcAft>
                <a:spcPts val="600"/>
              </a:spcAft>
            </a:pPr>
            <a:r>
              <a:rPr lang="en-GB" sz="2400" u="sng" dirty="0"/>
              <a:t>Is the discussion on the above topics needed? </a:t>
            </a:r>
          </a:p>
          <a:p>
            <a:pPr marL="228600" lvl="1">
              <a:spcBef>
                <a:spcPts val="600"/>
              </a:spcBef>
              <a:spcAft>
                <a:spcPts val="600"/>
              </a:spcAft>
            </a:pPr>
            <a:r>
              <a:rPr lang="en-US" sz="2400" b="1" dirty="0">
                <a:solidFill>
                  <a:srgbClr val="00B050"/>
                </a:solidFill>
              </a:rPr>
              <a:t>Status: This topics will be discussed as part of the interpretation document activities</a:t>
            </a:r>
          </a:p>
          <a:p>
            <a:pPr marL="228600" lvl="1">
              <a:spcBef>
                <a:spcPts val="600"/>
              </a:spcBef>
              <a:spcAft>
                <a:spcPts val="600"/>
              </a:spcAft>
            </a:pPr>
            <a:endParaRPr lang="en-US" sz="2400" u="sng" dirty="0"/>
          </a:p>
        </p:txBody>
      </p:sp>
      <p:sp>
        <p:nvSpPr>
          <p:cNvPr id="3" name="Title 2"/>
          <p:cNvSpPr>
            <a:spLocks noGrp="1"/>
          </p:cNvSpPr>
          <p:nvPr>
            <p:ph type="title"/>
          </p:nvPr>
        </p:nvSpPr>
        <p:spPr/>
        <p:txBody>
          <a:bodyPr/>
          <a:lstStyle/>
          <a:p>
            <a:r>
              <a:rPr lang="en-GB" b="1" dirty="0"/>
              <a:t>Other Topics</a:t>
            </a:r>
          </a:p>
        </p:txBody>
      </p:sp>
    </p:spTree>
    <p:extLst>
      <p:ext uri="{BB962C8B-B14F-4D97-AF65-F5344CB8AC3E}">
        <p14:creationId xmlns:p14="http://schemas.microsoft.com/office/powerpoint/2010/main" val="4190662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2025</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t>Keep in touch</a:t>
            </a:r>
            <a:endParaRPr lang="en-GB" dirty="0"/>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Tree>
    <p:extLst>
      <p:ext uri="{BB962C8B-B14F-4D97-AF65-F5344CB8AC3E}">
        <p14:creationId xmlns:p14="http://schemas.microsoft.com/office/powerpoint/2010/main" val="1244639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1"/>
          </a:xfrm>
        </p:spPr>
      </p:pic>
    </p:spTree>
    <p:extLst>
      <p:ext uri="{BB962C8B-B14F-4D97-AF65-F5344CB8AC3E}">
        <p14:creationId xmlns:p14="http://schemas.microsoft.com/office/powerpoint/2010/main" val="3573674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825625"/>
            <a:ext cx="10905699" cy="4476852"/>
          </a:xfrm>
        </p:spPr>
        <p:txBody>
          <a:bodyPr/>
          <a:lstStyle/>
          <a:p>
            <a:pPr>
              <a:spcAft>
                <a:spcPts val="600"/>
              </a:spcAft>
            </a:pPr>
            <a:r>
              <a:rPr lang="en-US" dirty="0"/>
              <a:t>3.16.	“Occurrence” means a safety-relevant event during which at least one of the following criteria is fulfilled:</a:t>
            </a:r>
          </a:p>
          <a:p>
            <a:pPr marL="457200" lvl="1" indent="0">
              <a:spcAft>
                <a:spcPts val="600"/>
              </a:spcAft>
              <a:buNone/>
            </a:pPr>
            <a:r>
              <a:rPr lang="en-US" dirty="0"/>
              <a:t>a)	Collision involving the ADS vehicle</a:t>
            </a:r>
          </a:p>
          <a:p>
            <a:pPr marL="457200" lvl="1" indent="0">
              <a:spcAft>
                <a:spcPts val="600"/>
              </a:spcAft>
              <a:buNone/>
            </a:pPr>
            <a:r>
              <a:rPr lang="en-US" dirty="0"/>
              <a:t>b)	ADS vehicle system/component failure</a:t>
            </a:r>
          </a:p>
          <a:p>
            <a:pPr marL="457200" lvl="1" indent="0">
              <a:spcAft>
                <a:spcPts val="600"/>
              </a:spcAft>
              <a:buNone/>
            </a:pPr>
            <a:r>
              <a:rPr lang="en-US" dirty="0"/>
              <a:t>c)	ADS vehicle produces a noncompliance with respect to the requirements of this regulation</a:t>
            </a:r>
          </a:p>
          <a:p>
            <a:pPr marL="457200" lvl="1" indent="0">
              <a:spcAft>
                <a:spcPts val="600"/>
              </a:spcAft>
              <a:buNone/>
            </a:pPr>
            <a:r>
              <a:rPr lang="en-US" dirty="0"/>
              <a:t>d)	Injury/fatality as a result of being in the ADS vehicle or being involved in the event</a:t>
            </a:r>
          </a:p>
          <a:p>
            <a:pPr marL="914400" lvl="1" indent="-457200">
              <a:spcAft>
                <a:spcPts val="600"/>
              </a:spcAft>
              <a:buAutoNum type="alphaLcParenR" startAt="5"/>
            </a:pPr>
            <a:r>
              <a:rPr lang="en-US" dirty="0"/>
              <a:t>Normal </a:t>
            </a:r>
            <a:r>
              <a:rPr lang="en-GB" dirty="0"/>
              <a:t>operations which are relevant to argument specific ADS design choices and/or the safety case.</a:t>
            </a:r>
            <a:r>
              <a:rPr lang="en-GB" sz="1400" strike="sngStrike" dirty="0"/>
              <a:t> </a:t>
            </a:r>
          </a:p>
          <a:p>
            <a:pPr marL="457200" lvl="1" indent="0">
              <a:spcAft>
                <a:spcPts val="600"/>
              </a:spcAft>
              <a:buNone/>
            </a:pPr>
            <a:r>
              <a:rPr lang="en-US" b="1" dirty="0">
                <a:solidFill>
                  <a:srgbClr val="00B050"/>
                </a:solidFill>
              </a:rPr>
              <a:t>New proposal to be discussed in ISMR work-stream </a:t>
            </a:r>
            <a:r>
              <a:rPr lang="en-US" b="1" dirty="0">
                <a:solidFill>
                  <a:srgbClr val="00B050"/>
                </a:solidFill>
                <a:sym typeface="Wingdings" panose="05000000000000000000" pitchFamily="2" charset="2"/>
              </a:rPr>
              <a:t>(target: 8</a:t>
            </a:r>
            <a:r>
              <a:rPr lang="en-US" b="1" baseline="30000" dirty="0">
                <a:solidFill>
                  <a:srgbClr val="00B050"/>
                </a:solidFill>
                <a:sym typeface="Wingdings" panose="05000000000000000000" pitchFamily="2" charset="2"/>
              </a:rPr>
              <a:t>th</a:t>
            </a:r>
            <a:r>
              <a:rPr lang="en-US" b="1" dirty="0">
                <a:solidFill>
                  <a:srgbClr val="00B050"/>
                </a:solidFill>
                <a:sym typeface="Wingdings" panose="05000000000000000000" pitchFamily="2" charset="2"/>
              </a:rPr>
              <a:t> ADS IWG, Tokyo)</a:t>
            </a:r>
            <a:r>
              <a:rPr lang="en-US" b="1" dirty="0">
                <a:solidFill>
                  <a:srgbClr val="00B050"/>
                </a:solidFill>
              </a:rPr>
              <a:t> </a:t>
            </a:r>
          </a:p>
          <a:p>
            <a:pPr marL="457200" lvl="1" indent="0">
              <a:spcAft>
                <a:spcPts val="600"/>
              </a:spcAft>
              <a:buNone/>
            </a:pPr>
            <a:r>
              <a:rPr lang="en-US" i="1" dirty="0">
                <a:solidFill>
                  <a:srgbClr val="00B050"/>
                </a:solidFill>
              </a:rPr>
              <a:t>“Occurrence” means a safety-relevant event involving an ADS vehicle [Re. Integration Document]</a:t>
            </a:r>
            <a:endParaRPr lang="en-GB" i="1" dirty="0">
              <a:solidFill>
                <a:srgbClr val="00B050"/>
              </a:solidFill>
            </a:endParaRPr>
          </a:p>
        </p:txBody>
      </p:sp>
      <p:sp>
        <p:nvSpPr>
          <p:cNvPr id="3" name="Title 2"/>
          <p:cNvSpPr>
            <a:spLocks noGrp="1"/>
          </p:cNvSpPr>
          <p:nvPr>
            <p:ph type="title"/>
          </p:nvPr>
        </p:nvSpPr>
        <p:spPr/>
        <p:txBody>
          <a:bodyPr/>
          <a:lstStyle/>
          <a:p>
            <a:r>
              <a:rPr lang="en-GB" sz="3600" b="1" dirty="0"/>
              <a:t>Definitions: Occurrence</a:t>
            </a:r>
          </a:p>
        </p:txBody>
      </p:sp>
    </p:spTree>
    <p:extLst>
      <p:ext uri="{BB962C8B-B14F-4D97-AF65-F5344CB8AC3E}">
        <p14:creationId xmlns:p14="http://schemas.microsoft.com/office/powerpoint/2010/main" val="1639331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4070" y="1412670"/>
            <a:ext cx="10905699" cy="4476852"/>
          </a:xfrm>
        </p:spPr>
        <p:txBody>
          <a:bodyPr/>
          <a:lstStyle/>
          <a:p>
            <a:r>
              <a:rPr lang="en-US" sz="1800" dirty="0"/>
              <a:t>3.16.2.	“Critical Occurrence” means an occurrence during which at least one of the following criteria is fulfilled:</a:t>
            </a:r>
          </a:p>
          <a:p>
            <a:pPr lvl="1"/>
            <a:r>
              <a:rPr lang="en-US" sz="1400" dirty="0"/>
              <a:t>(a)	At least one person suffers an injury that requires medical attention or dies as a result of being in the vehicle or being involved in the event.</a:t>
            </a:r>
          </a:p>
          <a:p>
            <a:pPr lvl="1"/>
            <a:r>
              <a:rPr lang="en-US" sz="1400" dirty="0"/>
              <a:t>(b)	The ADS vehicle, other vehicles </a:t>
            </a:r>
            <a:r>
              <a:rPr lang="en-US" sz="1400" strike="sngStrike" dirty="0">
                <a:solidFill>
                  <a:srgbClr val="FF0000"/>
                </a:solidFill>
              </a:rPr>
              <a:t>[road users] </a:t>
            </a:r>
            <a:r>
              <a:rPr lang="en-US" sz="1400" dirty="0"/>
              <a:t>or stationary objects sustain physical damage that exceeds a certain threshold.</a:t>
            </a:r>
          </a:p>
          <a:p>
            <a:pPr lvl="1"/>
            <a:r>
              <a:rPr lang="en-US" sz="1400" dirty="0"/>
              <a:t>(c)	Any vehicle involved in the event experiences a deployment of any non-reversible occupant restraint system, vulnerable road user secondary safety system or the delta-V thresholds to be met, whichever occurs first. </a:t>
            </a:r>
          </a:p>
          <a:p>
            <a:pPr marL="457200" lvl="1" indent="0">
              <a:spcAft>
                <a:spcPts val="600"/>
              </a:spcAft>
              <a:buNone/>
            </a:pPr>
            <a:endParaRPr lang="en-US" sz="1400" dirty="0">
              <a:solidFill>
                <a:srgbClr val="00B050"/>
              </a:solidFill>
            </a:endParaRPr>
          </a:p>
          <a:p>
            <a:pPr marL="457200" lvl="1" indent="0">
              <a:spcAft>
                <a:spcPts val="600"/>
              </a:spcAft>
              <a:buNone/>
            </a:pPr>
            <a:r>
              <a:rPr lang="en-US" b="1" dirty="0">
                <a:solidFill>
                  <a:srgbClr val="00B050"/>
                </a:solidFill>
              </a:rPr>
              <a:t>New proposal to be discussed in ISMR work-stream </a:t>
            </a:r>
            <a:r>
              <a:rPr lang="en-US" b="1" dirty="0">
                <a:solidFill>
                  <a:srgbClr val="00B050"/>
                </a:solidFill>
                <a:sym typeface="Wingdings" panose="05000000000000000000" pitchFamily="2" charset="2"/>
              </a:rPr>
              <a:t>(target: 8</a:t>
            </a:r>
            <a:r>
              <a:rPr lang="en-US" b="1" baseline="30000" dirty="0">
                <a:solidFill>
                  <a:srgbClr val="00B050"/>
                </a:solidFill>
                <a:sym typeface="Wingdings" panose="05000000000000000000" pitchFamily="2" charset="2"/>
              </a:rPr>
              <a:t>th</a:t>
            </a:r>
            <a:r>
              <a:rPr lang="en-US" b="1" dirty="0">
                <a:solidFill>
                  <a:srgbClr val="00B050"/>
                </a:solidFill>
                <a:sym typeface="Wingdings" panose="05000000000000000000" pitchFamily="2" charset="2"/>
              </a:rPr>
              <a:t> ADS IWG, Tokyo)</a:t>
            </a:r>
            <a:r>
              <a:rPr lang="en-US" b="1" dirty="0">
                <a:solidFill>
                  <a:srgbClr val="00B050"/>
                </a:solidFill>
              </a:rPr>
              <a:t> </a:t>
            </a:r>
          </a:p>
          <a:p>
            <a:pPr marL="0" indent="0">
              <a:buNone/>
            </a:pPr>
            <a:r>
              <a:rPr lang="en-US" sz="2000" i="1" dirty="0">
                <a:solidFill>
                  <a:srgbClr val="00B050"/>
                </a:solidFill>
              </a:rPr>
              <a:t>Vulnerable road user secondary safety system" means a deployable vehicle system outside the occupant compartment designed to mitigate injury consequences to vulnerable road users during a collision. [ref. EDR]</a:t>
            </a:r>
          </a:p>
          <a:p>
            <a:endParaRPr lang="en-GB" sz="1800" dirty="0">
              <a:solidFill>
                <a:srgbClr val="FF0000"/>
              </a:solidFill>
            </a:endParaRPr>
          </a:p>
        </p:txBody>
      </p:sp>
      <p:sp>
        <p:nvSpPr>
          <p:cNvPr id="3" name="Title 2"/>
          <p:cNvSpPr>
            <a:spLocks noGrp="1"/>
          </p:cNvSpPr>
          <p:nvPr>
            <p:ph type="title"/>
          </p:nvPr>
        </p:nvSpPr>
        <p:spPr/>
        <p:txBody>
          <a:bodyPr/>
          <a:lstStyle/>
          <a:p>
            <a:r>
              <a:rPr lang="en-GB" sz="3600" b="1" dirty="0"/>
              <a:t>Definitions: Critical Occurrence</a:t>
            </a:r>
          </a:p>
        </p:txBody>
      </p:sp>
    </p:spTree>
    <p:extLst>
      <p:ext uri="{BB962C8B-B14F-4D97-AF65-F5344CB8AC3E}">
        <p14:creationId xmlns:p14="http://schemas.microsoft.com/office/powerpoint/2010/main" val="2759512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b="1" dirty="0"/>
              <a:t>Occurrence List</a:t>
            </a:r>
          </a:p>
        </p:txBody>
      </p:sp>
      <p:sp>
        <p:nvSpPr>
          <p:cNvPr id="30" name="Rectangle 29"/>
          <p:cNvSpPr/>
          <p:nvPr/>
        </p:nvSpPr>
        <p:spPr>
          <a:xfrm>
            <a:off x="501445" y="1971734"/>
            <a:ext cx="10805651" cy="2985433"/>
          </a:xfrm>
          <a:prstGeom prst="rect">
            <a:avLst/>
          </a:prstGeom>
        </p:spPr>
        <p:txBody>
          <a:bodyPr wrap="square">
            <a:spAutoFit/>
          </a:bodyPr>
          <a:lstStyle/>
          <a:p>
            <a:r>
              <a:rPr lang="en-US" sz="2000" strike="sngStrike" dirty="0"/>
              <a:t>Unknown scenarios encountered by the ADS </a:t>
            </a:r>
          </a:p>
          <a:p>
            <a:endParaRPr lang="en-US" sz="2000" dirty="0"/>
          </a:p>
          <a:p>
            <a:r>
              <a:rPr lang="en-US" sz="2000" dirty="0"/>
              <a:t>Unexpected </a:t>
            </a:r>
            <a:r>
              <a:rPr lang="en-US" sz="2000" dirty="0" err="1"/>
              <a:t>behaviours</a:t>
            </a:r>
            <a:r>
              <a:rPr lang="en-US" sz="2000" dirty="0"/>
              <a:t> of the ADS, including unexpected triggering of the fall back strategy</a:t>
            </a:r>
          </a:p>
          <a:p>
            <a:endParaRPr lang="en-US" sz="2000" dirty="0"/>
          </a:p>
          <a:p>
            <a:pPr lvl="1">
              <a:spcAft>
                <a:spcPts val="600"/>
              </a:spcAft>
            </a:pPr>
            <a:endParaRPr lang="en-US" sz="2000" b="1" i="1" dirty="0">
              <a:solidFill>
                <a:srgbClr val="00B050"/>
              </a:solidFill>
            </a:endParaRPr>
          </a:p>
          <a:p>
            <a:pPr lvl="1">
              <a:spcAft>
                <a:spcPts val="600"/>
              </a:spcAft>
            </a:pPr>
            <a:r>
              <a:rPr lang="en-US" b="1" dirty="0">
                <a:solidFill>
                  <a:srgbClr val="00B050"/>
                </a:solidFill>
              </a:rPr>
              <a:t>New proposal to be discussed in ISMR work-stream </a:t>
            </a:r>
            <a:r>
              <a:rPr lang="en-US" b="1" dirty="0">
                <a:solidFill>
                  <a:srgbClr val="00B050"/>
                </a:solidFill>
                <a:sym typeface="Wingdings" panose="05000000000000000000" pitchFamily="2" charset="2"/>
              </a:rPr>
              <a:t>(target: 8</a:t>
            </a:r>
            <a:r>
              <a:rPr lang="en-US" b="1" baseline="30000" dirty="0">
                <a:solidFill>
                  <a:srgbClr val="00B050"/>
                </a:solidFill>
                <a:sym typeface="Wingdings" panose="05000000000000000000" pitchFamily="2" charset="2"/>
              </a:rPr>
              <a:t>th</a:t>
            </a:r>
            <a:r>
              <a:rPr lang="en-US" b="1" dirty="0">
                <a:solidFill>
                  <a:srgbClr val="00B050"/>
                </a:solidFill>
                <a:sym typeface="Wingdings" panose="05000000000000000000" pitchFamily="2" charset="2"/>
              </a:rPr>
              <a:t> ADS IWG, Tokyo)</a:t>
            </a:r>
            <a:r>
              <a:rPr lang="en-US" b="1" dirty="0">
                <a:solidFill>
                  <a:srgbClr val="00B050"/>
                </a:solidFill>
              </a:rPr>
              <a:t> </a:t>
            </a:r>
          </a:p>
          <a:p>
            <a:r>
              <a:rPr lang="en-US" sz="2000" i="1" dirty="0">
                <a:solidFill>
                  <a:srgbClr val="00B050"/>
                </a:solidFill>
              </a:rPr>
              <a:t>Deviation of behavioral competencies of the ADS from the ones identified and documented in the safety case</a:t>
            </a:r>
          </a:p>
          <a:p>
            <a:endParaRPr lang="en-US" sz="2000" dirty="0"/>
          </a:p>
        </p:txBody>
      </p:sp>
    </p:spTree>
    <p:extLst>
      <p:ext uri="{BB962C8B-B14F-4D97-AF65-F5344CB8AC3E}">
        <p14:creationId xmlns:p14="http://schemas.microsoft.com/office/powerpoint/2010/main" val="2278616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b="1" dirty="0"/>
              <a:t>Occurrence List (By Tokyo)</a:t>
            </a:r>
          </a:p>
        </p:txBody>
      </p:sp>
      <p:sp>
        <p:nvSpPr>
          <p:cNvPr id="4" name="Rectangle 3"/>
          <p:cNvSpPr/>
          <p:nvPr/>
        </p:nvSpPr>
        <p:spPr>
          <a:xfrm>
            <a:off x="678427" y="1964445"/>
            <a:ext cx="10707328" cy="3754874"/>
          </a:xfrm>
          <a:prstGeom prst="rect">
            <a:avLst/>
          </a:prstGeom>
        </p:spPr>
        <p:txBody>
          <a:bodyPr wrap="square">
            <a:spAutoFit/>
          </a:bodyPr>
          <a:lstStyle/>
          <a:p>
            <a:r>
              <a:rPr lang="en-US" dirty="0"/>
              <a:t>Events where an activated ADS feature required interaction with a </a:t>
            </a:r>
            <a:r>
              <a:rPr lang="en-US" dirty="0">
                <a:solidFill>
                  <a:srgbClr val="FF0000"/>
                </a:solidFill>
              </a:rPr>
              <a:t>remote assistant </a:t>
            </a:r>
            <a:r>
              <a:rPr lang="en-US" dirty="0"/>
              <a:t>to navigate a driving situation (if applicable)</a:t>
            </a:r>
            <a:r>
              <a:rPr lang="en-US" baseline="30000" dirty="0"/>
              <a:t>3</a:t>
            </a:r>
          </a:p>
          <a:p>
            <a:endParaRPr lang="en-US" dirty="0"/>
          </a:p>
          <a:p>
            <a:r>
              <a:rPr lang="en-GB" baseline="30000" dirty="0">
                <a:solidFill>
                  <a:srgbClr val="FF0000"/>
                </a:solidFill>
              </a:rPr>
              <a:t>3</a:t>
            </a:r>
            <a:r>
              <a:rPr lang="en-GB" dirty="0">
                <a:solidFill>
                  <a:srgbClr val="FF0000"/>
                </a:solidFill>
              </a:rPr>
              <a:t>This event does not cover remote driving, but rather events in which the ADS will require remote assistance to cope with very specific situations. </a:t>
            </a:r>
          </a:p>
          <a:p>
            <a:endParaRPr lang="en-GB" dirty="0">
              <a:solidFill>
                <a:srgbClr val="FF0000"/>
              </a:solidFill>
            </a:endParaRPr>
          </a:p>
          <a:p>
            <a:endParaRPr lang="en-US" b="1" dirty="0">
              <a:solidFill>
                <a:srgbClr val="00B050"/>
              </a:solidFill>
            </a:endParaRPr>
          </a:p>
          <a:p>
            <a:r>
              <a:rPr lang="en-US" b="1" dirty="0">
                <a:solidFill>
                  <a:srgbClr val="00B050"/>
                </a:solidFill>
              </a:rPr>
              <a:t>New proposal to be discussed in ISMR </a:t>
            </a:r>
            <a:r>
              <a:rPr lang="en-US" b="1" dirty="0" err="1">
                <a:solidFill>
                  <a:srgbClr val="00B050"/>
                </a:solidFill>
              </a:rPr>
              <a:t>wotk</a:t>
            </a:r>
            <a:r>
              <a:rPr lang="en-US" b="1" dirty="0">
                <a:solidFill>
                  <a:srgbClr val="00B050"/>
                </a:solidFill>
              </a:rPr>
              <a:t>-stream </a:t>
            </a:r>
            <a:r>
              <a:rPr lang="en-US" b="1" dirty="0">
                <a:solidFill>
                  <a:srgbClr val="00B050"/>
                </a:solidFill>
                <a:sym typeface="Wingdings" panose="05000000000000000000" pitchFamily="2" charset="2"/>
              </a:rPr>
              <a:t>(target: 8</a:t>
            </a:r>
            <a:r>
              <a:rPr lang="en-US" b="1" baseline="30000" dirty="0">
                <a:solidFill>
                  <a:srgbClr val="00B050"/>
                </a:solidFill>
                <a:sym typeface="Wingdings" panose="05000000000000000000" pitchFamily="2" charset="2"/>
              </a:rPr>
              <a:t>th</a:t>
            </a:r>
            <a:r>
              <a:rPr lang="en-US" b="1" dirty="0">
                <a:solidFill>
                  <a:srgbClr val="00B050"/>
                </a:solidFill>
                <a:sym typeface="Wingdings" panose="05000000000000000000" pitchFamily="2" charset="2"/>
              </a:rPr>
              <a:t> ADS IWG, Tokyo)</a:t>
            </a:r>
          </a:p>
          <a:p>
            <a:endParaRPr lang="en-US" sz="2000" i="1" dirty="0">
              <a:solidFill>
                <a:srgbClr val="00B050"/>
              </a:solidFill>
              <a:sym typeface="Wingdings" panose="05000000000000000000" pitchFamily="2" charset="2"/>
            </a:endParaRPr>
          </a:p>
          <a:p>
            <a:r>
              <a:rPr lang="en-US" sz="2000" i="1" dirty="0">
                <a:solidFill>
                  <a:srgbClr val="00B050"/>
                </a:solidFill>
                <a:sym typeface="Wingdings" panose="05000000000000000000" pitchFamily="2" charset="2"/>
              </a:rPr>
              <a:t>Not ready yet</a:t>
            </a:r>
            <a:r>
              <a:rPr lang="en-US" sz="2000" i="1" dirty="0">
                <a:solidFill>
                  <a:srgbClr val="00B050"/>
                </a:solidFill>
              </a:rPr>
              <a:t> </a:t>
            </a:r>
          </a:p>
          <a:p>
            <a:endParaRPr lang="en-GB" dirty="0">
              <a:solidFill>
                <a:srgbClr val="FF0000"/>
              </a:solidFill>
            </a:endParaRPr>
          </a:p>
          <a:p>
            <a:endParaRPr lang="en-GB" strike="sngStrike" dirty="0"/>
          </a:p>
          <a:p>
            <a:endParaRPr lang="en-GB" strike="sngStrike" dirty="0"/>
          </a:p>
        </p:txBody>
      </p:sp>
    </p:spTree>
    <p:extLst>
      <p:ext uri="{BB962C8B-B14F-4D97-AF65-F5344CB8AC3E}">
        <p14:creationId xmlns:p14="http://schemas.microsoft.com/office/powerpoint/2010/main" val="1362080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4297" y="1558205"/>
            <a:ext cx="10905699" cy="4888893"/>
          </a:xfrm>
        </p:spPr>
        <p:txBody>
          <a:bodyPr/>
          <a:lstStyle/>
          <a:p>
            <a:r>
              <a:rPr lang="en-US" dirty="0"/>
              <a:t>7.1.4.6.	</a:t>
            </a:r>
            <a:r>
              <a:rPr lang="en-US" i="1" dirty="0"/>
              <a:t>The documentation review shall provide evidence that, at least:</a:t>
            </a:r>
          </a:p>
          <a:p>
            <a:r>
              <a:rPr lang="en-US" i="1" dirty="0"/>
              <a:t>…….</a:t>
            </a:r>
          </a:p>
          <a:p>
            <a:r>
              <a:rPr lang="en-US" i="1" dirty="0"/>
              <a:t>(c) ADS safety performance will be verified in reference to the safety performance indicators and safety performance targets as indicated in the Safety Case</a:t>
            </a:r>
          </a:p>
          <a:p>
            <a:r>
              <a:rPr lang="en-US" i="1" dirty="0"/>
              <a:t>(d)	</a:t>
            </a:r>
            <a:r>
              <a:rPr lang="en-US" i="1" strike="sngStrike" dirty="0"/>
              <a:t>[</a:t>
            </a:r>
            <a:r>
              <a:rPr lang="en-US" i="1" dirty="0">
                <a:solidFill>
                  <a:srgbClr val="FF0000"/>
                </a:solidFill>
              </a:rPr>
              <a:t>the risk assessment, including residual risks, will be evaluated regularly through the information coming from the monitoring activities</a:t>
            </a:r>
            <a:r>
              <a:rPr lang="en-US" i="1" dirty="0"/>
              <a:t>]</a:t>
            </a:r>
          </a:p>
          <a:p>
            <a:r>
              <a:rPr lang="en-US" b="1" dirty="0">
                <a:solidFill>
                  <a:srgbClr val="00B050"/>
                </a:solidFill>
              </a:rPr>
              <a:t>New proposal to be discussed in ISMR work-stream </a:t>
            </a:r>
            <a:r>
              <a:rPr lang="en-US" b="1" dirty="0">
                <a:solidFill>
                  <a:srgbClr val="00B050"/>
                </a:solidFill>
                <a:sym typeface="Wingdings" panose="05000000000000000000" pitchFamily="2" charset="2"/>
              </a:rPr>
              <a:t>(target: 8</a:t>
            </a:r>
            <a:r>
              <a:rPr lang="en-US" b="1" baseline="30000" dirty="0">
                <a:solidFill>
                  <a:srgbClr val="00B050"/>
                </a:solidFill>
                <a:sym typeface="Wingdings" panose="05000000000000000000" pitchFamily="2" charset="2"/>
              </a:rPr>
              <a:t>th</a:t>
            </a:r>
            <a:r>
              <a:rPr lang="en-US" b="1" dirty="0">
                <a:solidFill>
                  <a:srgbClr val="00B050"/>
                </a:solidFill>
                <a:sym typeface="Wingdings" panose="05000000000000000000" pitchFamily="2" charset="2"/>
              </a:rPr>
              <a:t> ADS IWG, Tokyo)</a:t>
            </a:r>
            <a:r>
              <a:rPr lang="en-US" b="1" dirty="0">
                <a:solidFill>
                  <a:srgbClr val="00B050"/>
                </a:solidFill>
              </a:rPr>
              <a:t> </a:t>
            </a:r>
          </a:p>
          <a:p>
            <a:pPr marL="0" indent="0">
              <a:buNone/>
            </a:pPr>
            <a:r>
              <a:rPr lang="en-US" sz="2000" i="1" dirty="0">
                <a:solidFill>
                  <a:srgbClr val="00B050"/>
                </a:solidFill>
              </a:rPr>
              <a:t>Not ready yet, but it will merge c with d</a:t>
            </a:r>
          </a:p>
          <a:p>
            <a:endParaRPr lang="en-US" i="1" dirty="0"/>
          </a:p>
          <a:p>
            <a:pPr marL="0" indent="0">
              <a:buNone/>
            </a:pPr>
            <a:endParaRPr lang="en-US" dirty="0"/>
          </a:p>
          <a:p>
            <a:endParaRPr lang="en-GB" dirty="0"/>
          </a:p>
        </p:txBody>
      </p:sp>
      <p:sp>
        <p:nvSpPr>
          <p:cNvPr id="3" name="Title 2"/>
          <p:cNvSpPr>
            <a:spLocks noGrp="1"/>
          </p:cNvSpPr>
          <p:nvPr>
            <p:ph type="title"/>
          </p:nvPr>
        </p:nvSpPr>
        <p:spPr/>
        <p:txBody>
          <a:bodyPr/>
          <a:lstStyle/>
          <a:p>
            <a:r>
              <a:rPr lang="en-GB" b="1" dirty="0"/>
              <a:t>Assessment Section</a:t>
            </a:r>
          </a:p>
        </p:txBody>
      </p:sp>
    </p:spTree>
    <p:extLst>
      <p:ext uri="{BB962C8B-B14F-4D97-AF65-F5344CB8AC3E}">
        <p14:creationId xmlns:p14="http://schemas.microsoft.com/office/powerpoint/2010/main" val="1196539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4297" y="1558206"/>
            <a:ext cx="10905699" cy="3881904"/>
          </a:xfrm>
        </p:spPr>
        <p:txBody>
          <a:bodyPr/>
          <a:lstStyle/>
          <a:p>
            <a:pPr marL="640080" indent="-640080">
              <a:lnSpc>
                <a:spcPct val="107000"/>
              </a:lnSpc>
              <a:spcBef>
                <a:spcPts val="600"/>
              </a:spcBef>
              <a:spcAft>
                <a:spcPts val="600"/>
              </a:spcAft>
            </a:pPr>
            <a:r>
              <a:rPr lang="en-GB" kern="100" dirty="0">
                <a:latin typeface="Times New Roman" panose="02020603050405020304" pitchFamily="18" charset="0"/>
                <a:ea typeface="Aptos"/>
                <a:cs typeface="Arial" panose="020B0604020202020204" pitchFamily="34" charset="0"/>
              </a:rPr>
              <a:t>7.4.1.	</a:t>
            </a:r>
            <a:r>
              <a:rPr lang="en-GB" sz="1800" kern="100" dirty="0">
                <a:latin typeface="Times New Roman" panose="02020603050405020304" pitchFamily="18" charset="0"/>
                <a:ea typeface="Aptos"/>
                <a:cs typeface="Arial" panose="020B0604020202020204" pitchFamily="34" charset="0"/>
              </a:rPr>
              <a:t> </a:t>
            </a:r>
            <a:r>
              <a:rPr lang="en-GB" kern="100" dirty="0">
                <a:latin typeface="Times New Roman" panose="02020603050405020304" pitchFamily="18" charset="0"/>
                <a:ea typeface="Aptos"/>
                <a:cs typeface="Arial" panose="020B0604020202020204" pitchFamily="34" charset="0"/>
              </a:rPr>
              <a:t>(UNR) </a:t>
            </a:r>
            <a:r>
              <a:rPr lang="en-GB" kern="100" dirty="0">
                <a:latin typeface="Times New Roman" panose="02020603050405020304" pitchFamily="18" charset="0"/>
                <a:ea typeface="Aptos"/>
                <a:cs typeface="Times New Roman" panose="02020603050405020304" pitchFamily="18" charset="0"/>
              </a:rPr>
              <a:t>The Type Approval Authority or its Technical Service shall receive </a:t>
            </a:r>
            <a:r>
              <a:rPr lang="en-GB" kern="100" dirty="0">
                <a:solidFill>
                  <a:srgbClr val="FF0000"/>
                </a:solidFill>
                <a:latin typeface="Times New Roman" panose="02020603050405020304" pitchFamily="18" charset="0"/>
                <a:ea typeface="Aptos"/>
                <a:cs typeface="Times New Roman" panose="02020603050405020304" pitchFamily="18" charset="0"/>
              </a:rPr>
              <a:t>and review </a:t>
            </a:r>
            <a:r>
              <a:rPr lang="en-GB" kern="100" dirty="0">
                <a:latin typeface="Times New Roman" panose="02020603050405020304" pitchFamily="18" charset="0"/>
                <a:ea typeface="Aptos"/>
                <a:cs typeface="Times New Roman" panose="02020603050405020304" pitchFamily="18" charset="0"/>
              </a:rPr>
              <a:t>confirmatory </a:t>
            </a:r>
            <a:r>
              <a:rPr lang="en-GB" kern="100" dirty="0">
                <a:solidFill>
                  <a:srgbClr val="000000"/>
                </a:solidFill>
                <a:latin typeface="Times New Roman" panose="02020603050405020304" pitchFamily="18" charset="0"/>
                <a:ea typeface="Aptos"/>
                <a:cs typeface="Times New Roman" panose="02020603050405020304" pitchFamily="18" charset="0"/>
              </a:rPr>
              <a:t>evidence</a:t>
            </a:r>
            <a:r>
              <a:rPr lang="en-GB" kern="100" dirty="0">
                <a:solidFill>
                  <a:srgbClr val="FF0000"/>
                </a:solidFill>
                <a:latin typeface="Times New Roman" panose="02020603050405020304" pitchFamily="18" charset="0"/>
                <a:ea typeface="Aptos"/>
                <a:cs typeface="Times New Roman" panose="02020603050405020304" pitchFamily="18" charset="0"/>
              </a:rPr>
              <a:t> produced by </a:t>
            </a:r>
            <a:r>
              <a:rPr lang="en-GB" strike="sngStrike" kern="100" dirty="0">
                <a:latin typeface="Times New Roman" panose="02020603050405020304" pitchFamily="18" charset="0"/>
                <a:ea typeface="Aptos"/>
                <a:cs typeface="Times New Roman" panose="02020603050405020304" pitchFamily="18" charset="0"/>
              </a:rPr>
              <a:t>that the information provided by the manufacturer during</a:t>
            </a:r>
            <a:r>
              <a:rPr lang="en-GB" kern="100" dirty="0">
                <a:latin typeface="Times New Roman" panose="02020603050405020304" pitchFamily="18" charset="0"/>
                <a:ea typeface="Aptos"/>
                <a:cs typeface="Times New Roman" panose="02020603050405020304" pitchFamily="18" charset="0"/>
              </a:rPr>
              <a:t> the ADS </a:t>
            </a:r>
            <a:r>
              <a:rPr lang="en-GB" kern="100" dirty="0">
                <a:solidFill>
                  <a:srgbClr val="FF0000"/>
                </a:solidFill>
                <a:latin typeface="Times New Roman" panose="02020603050405020304" pitchFamily="18" charset="0"/>
                <a:ea typeface="Aptos"/>
                <a:cs typeface="Times New Roman" panose="02020603050405020304" pitchFamily="18" charset="0"/>
              </a:rPr>
              <a:t>during its </a:t>
            </a:r>
            <a:r>
              <a:rPr lang="en-GB" kern="100" dirty="0">
                <a:latin typeface="Times New Roman" panose="02020603050405020304" pitchFamily="18" charset="0"/>
                <a:ea typeface="Aptos"/>
                <a:cs typeface="Times New Roman" panose="02020603050405020304" pitchFamily="18" charset="0"/>
              </a:rPr>
              <a:t>operations (e.g. Notification, short term and periodic reports) </a:t>
            </a:r>
            <a:r>
              <a:rPr lang="en-GB" strike="sngStrike" kern="100" dirty="0">
                <a:latin typeface="Times New Roman" panose="02020603050405020304" pitchFamily="18" charset="0"/>
                <a:ea typeface="Aptos"/>
                <a:cs typeface="Times New Roman" panose="02020603050405020304" pitchFamily="18" charset="0"/>
              </a:rPr>
              <a:t>is in compliance </a:t>
            </a:r>
            <a:r>
              <a:rPr lang="en-GB" strike="sngStrike" kern="100" dirty="0">
                <a:solidFill>
                  <a:srgbClr val="000000"/>
                </a:solidFill>
                <a:latin typeface="Times New Roman" panose="02020603050405020304" pitchFamily="18" charset="0"/>
                <a:ea typeface="Aptos"/>
                <a:cs typeface="Times New Roman" panose="02020603050405020304" pitchFamily="18" charset="0"/>
              </a:rPr>
              <a:t>with </a:t>
            </a:r>
            <a:r>
              <a:rPr lang="en-GB" kern="100" dirty="0">
                <a:solidFill>
                  <a:srgbClr val="FF0000"/>
                </a:solidFill>
                <a:latin typeface="Times New Roman" panose="02020603050405020304" pitchFamily="18" charset="0"/>
                <a:ea typeface="Aptos"/>
                <a:cs typeface="Times New Roman" panose="02020603050405020304" pitchFamily="18" charset="0"/>
              </a:rPr>
              <a:t>and assess that it is in accordance with</a:t>
            </a:r>
            <a:r>
              <a:rPr lang="en-GB" sz="3200" kern="100" dirty="0">
                <a:latin typeface="Times New Roman" panose="02020603050405020304" pitchFamily="18" charset="0"/>
                <a:ea typeface="Aptos"/>
                <a:cs typeface="Arial" panose="020B0604020202020204" pitchFamily="34" charset="0"/>
              </a:rPr>
              <a:t> </a:t>
            </a:r>
            <a:r>
              <a:rPr lang="en-GB" kern="100" dirty="0">
                <a:solidFill>
                  <a:srgbClr val="FF0000"/>
                </a:solidFill>
                <a:latin typeface="Times New Roman" panose="02020603050405020304" pitchFamily="18" charset="0"/>
                <a:ea typeface="Aptos"/>
                <a:cs typeface="Times New Roman" panose="02020603050405020304" pitchFamily="18" charset="0"/>
              </a:rPr>
              <a:t>capabilities described in the manufacturer’s SMS [ref. 7.4.1.7-7.4.1.10</a:t>
            </a:r>
            <a:r>
              <a:rPr lang="en-GB" kern="100" dirty="0">
                <a:latin typeface="Times New Roman" panose="02020603050405020304" pitchFamily="18" charset="0"/>
                <a:ea typeface="Aptos"/>
                <a:cs typeface="Arial" panose="020B0604020202020204" pitchFamily="34" charset="0"/>
              </a:rPr>
              <a:t>].</a:t>
            </a:r>
            <a:endParaRPr lang="en-GB" sz="3200" kern="100" dirty="0">
              <a:latin typeface="Times New Roman" panose="02020603050405020304" pitchFamily="18" charset="0"/>
              <a:ea typeface="Aptos"/>
              <a:cs typeface="Arial" panose="020B0604020202020204" pitchFamily="34" charset="0"/>
            </a:endParaRPr>
          </a:p>
          <a:p>
            <a:r>
              <a:rPr lang="en-US" b="1" dirty="0">
                <a:solidFill>
                  <a:srgbClr val="00B050"/>
                </a:solidFill>
              </a:rPr>
              <a:t>New proposal to be discussed in ISMR work-stream </a:t>
            </a:r>
            <a:r>
              <a:rPr lang="en-US" b="1" dirty="0">
                <a:solidFill>
                  <a:srgbClr val="00B050"/>
                </a:solidFill>
                <a:sym typeface="Wingdings" panose="05000000000000000000" pitchFamily="2" charset="2"/>
              </a:rPr>
              <a:t>(target: 8</a:t>
            </a:r>
            <a:r>
              <a:rPr lang="en-US" b="1" baseline="30000" dirty="0">
                <a:solidFill>
                  <a:srgbClr val="00B050"/>
                </a:solidFill>
                <a:sym typeface="Wingdings" panose="05000000000000000000" pitchFamily="2" charset="2"/>
              </a:rPr>
              <a:t>th</a:t>
            </a:r>
            <a:r>
              <a:rPr lang="en-US" b="1" dirty="0">
                <a:solidFill>
                  <a:srgbClr val="00B050"/>
                </a:solidFill>
                <a:sym typeface="Wingdings" panose="05000000000000000000" pitchFamily="2" charset="2"/>
              </a:rPr>
              <a:t> ADS IWG, Tokyo)</a:t>
            </a:r>
            <a:r>
              <a:rPr lang="en-US" b="1" dirty="0">
                <a:solidFill>
                  <a:srgbClr val="00B050"/>
                </a:solidFill>
              </a:rPr>
              <a:t> </a:t>
            </a:r>
          </a:p>
          <a:p>
            <a:pPr marL="628650" indent="0">
              <a:lnSpc>
                <a:spcPct val="107000"/>
              </a:lnSpc>
              <a:spcBef>
                <a:spcPts val="600"/>
              </a:spcBef>
              <a:spcAft>
                <a:spcPts val="600"/>
              </a:spcAft>
              <a:buNone/>
            </a:pPr>
            <a:r>
              <a:rPr lang="en-US" kern="100" dirty="0">
                <a:latin typeface="Times New Roman" panose="02020603050405020304" pitchFamily="18" charset="0"/>
                <a:ea typeface="Aptos"/>
                <a:cs typeface="Arial" panose="020B0604020202020204" pitchFamily="34" charset="0"/>
              </a:rPr>
              <a:t>The Type Approval Authority or its Technical Service shall receive information provided by the manufacturer and assess that it is in accordance with the manufacturer’s SMS [ref. 7.4.1.7-7.4.1.10].</a:t>
            </a:r>
          </a:p>
          <a:p>
            <a:endParaRPr lang="en-GB" dirty="0"/>
          </a:p>
        </p:txBody>
      </p:sp>
      <p:sp>
        <p:nvSpPr>
          <p:cNvPr id="3" name="Title 2"/>
          <p:cNvSpPr>
            <a:spLocks noGrp="1"/>
          </p:cNvSpPr>
          <p:nvPr>
            <p:ph type="title"/>
          </p:nvPr>
        </p:nvSpPr>
        <p:spPr/>
        <p:txBody>
          <a:bodyPr/>
          <a:lstStyle/>
          <a:p>
            <a:r>
              <a:rPr lang="en-GB" b="1" dirty="0"/>
              <a:t>Assessment Section (By Tokyo)</a:t>
            </a:r>
          </a:p>
        </p:txBody>
      </p:sp>
    </p:spTree>
    <p:extLst>
      <p:ext uri="{BB962C8B-B14F-4D97-AF65-F5344CB8AC3E}">
        <p14:creationId xmlns:p14="http://schemas.microsoft.com/office/powerpoint/2010/main" val="246403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9917" y="1428666"/>
            <a:ext cx="10905699" cy="3782431"/>
          </a:xfrm>
        </p:spPr>
        <p:txBody>
          <a:bodyPr/>
          <a:lstStyle/>
          <a:p>
            <a:pPr marL="0" indent="0">
              <a:spcBef>
                <a:spcPts val="600"/>
              </a:spcBef>
              <a:spcAft>
                <a:spcPts val="600"/>
              </a:spcAft>
              <a:buNone/>
            </a:pPr>
            <a:r>
              <a:rPr lang="en-US" sz="2000" b="1" dirty="0"/>
              <a:t>FR</a:t>
            </a:r>
            <a:r>
              <a:rPr lang="en-US" sz="2000" i="1" dirty="0"/>
              <a:t>: The table with “Occurrence and safety-relevant event” should include this safety-related event: </a:t>
            </a:r>
            <a:r>
              <a:rPr lang="en-US" sz="2000" i="1" dirty="0">
                <a:solidFill>
                  <a:srgbClr val="FF0000"/>
                </a:solidFill>
              </a:rPr>
              <a:t>“Emergency/complex maneuvers to prevent a collision”.</a:t>
            </a:r>
            <a:endParaRPr lang="en-CA" sz="2000" b="1" dirty="0">
              <a:solidFill>
                <a:srgbClr val="FF0000"/>
              </a:solidFill>
            </a:endParaRPr>
          </a:p>
          <a:p>
            <a:pPr marL="0" indent="0">
              <a:spcBef>
                <a:spcPts val="600"/>
              </a:spcBef>
              <a:spcAft>
                <a:spcPts val="600"/>
              </a:spcAft>
              <a:buNone/>
            </a:pPr>
            <a:endParaRPr lang="en-CA" sz="2000" b="1" dirty="0"/>
          </a:p>
          <a:p>
            <a:pPr marL="0" indent="0">
              <a:spcBef>
                <a:spcPts val="600"/>
              </a:spcBef>
              <a:spcAft>
                <a:spcPts val="600"/>
              </a:spcAft>
              <a:buNone/>
            </a:pPr>
            <a:endParaRPr lang="en-US" sz="2000" b="1" i="1" dirty="0"/>
          </a:p>
          <a:p>
            <a:pPr marL="0" indent="0">
              <a:spcBef>
                <a:spcPts val="600"/>
              </a:spcBef>
              <a:spcAft>
                <a:spcPts val="600"/>
              </a:spcAft>
              <a:buNone/>
            </a:pPr>
            <a:r>
              <a:rPr lang="en-US" sz="2000" b="1" i="1" dirty="0"/>
              <a:t>Current proposal: </a:t>
            </a:r>
            <a:r>
              <a:rPr lang="en-US" sz="2000" i="1" strike="sngStrike" dirty="0">
                <a:solidFill>
                  <a:srgbClr val="FF0000"/>
                </a:solidFill>
              </a:rPr>
              <a:t>Emergency/complex </a:t>
            </a:r>
          </a:p>
          <a:p>
            <a:pPr marL="457200" lvl="1" indent="0">
              <a:spcBef>
                <a:spcPts val="600"/>
              </a:spcBef>
              <a:spcAft>
                <a:spcPts val="600"/>
              </a:spcAft>
              <a:buNone/>
            </a:pPr>
            <a:r>
              <a:rPr lang="en-US" sz="1600" i="1" strike="sngStrike" dirty="0">
                <a:solidFill>
                  <a:srgbClr val="FF0000"/>
                </a:solidFill>
              </a:rPr>
              <a:t>1) </a:t>
            </a:r>
            <a:r>
              <a:rPr lang="en-US" sz="1600" i="1" dirty="0">
                <a:solidFill>
                  <a:srgbClr val="FF0000"/>
                </a:solidFill>
              </a:rPr>
              <a:t>Maneuvers performed to reach MRC </a:t>
            </a:r>
          </a:p>
          <a:p>
            <a:pPr marL="457200" lvl="1" indent="0">
              <a:spcBef>
                <a:spcPts val="600"/>
              </a:spcBef>
              <a:spcAft>
                <a:spcPts val="600"/>
              </a:spcAft>
              <a:buNone/>
            </a:pPr>
            <a:r>
              <a:rPr lang="en-US" sz="1600" i="1" dirty="0">
                <a:solidFill>
                  <a:srgbClr val="FF0000"/>
                </a:solidFill>
              </a:rPr>
              <a:t>2) Maneuvers linked to a prompt action of the ADS to avoid or mitigate a collision.</a:t>
            </a:r>
          </a:p>
          <a:p>
            <a:pPr marL="457200" lvl="1" indent="0">
              <a:spcBef>
                <a:spcPts val="600"/>
              </a:spcBef>
              <a:spcAft>
                <a:spcPts val="600"/>
              </a:spcAft>
              <a:buNone/>
            </a:pPr>
            <a:endParaRPr lang="en-US" sz="1600" i="1" dirty="0">
              <a:solidFill>
                <a:srgbClr val="FF0000"/>
              </a:solidFill>
            </a:endParaRPr>
          </a:p>
          <a:p>
            <a:pPr marL="0" lvl="1" indent="0">
              <a:spcBef>
                <a:spcPts val="600"/>
              </a:spcBef>
              <a:spcAft>
                <a:spcPts val="600"/>
              </a:spcAft>
              <a:buNone/>
            </a:pPr>
            <a:endParaRPr lang="en-US" b="1" dirty="0">
              <a:solidFill>
                <a:srgbClr val="00B050"/>
              </a:solidFill>
            </a:endParaRPr>
          </a:p>
          <a:p>
            <a:pPr marL="0" lvl="1" indent="0">
              <a:spcBef>
                <a:spcPts val="600"/>
              </a:spcBef>
              <a:spcAft>
                <a:spcPts val="600"/>
              </a:spcAft>
              <a:buNone/>
            </a:pPr>
            <a:r>
              <a:rPr lang="en-US" b="1" dirty="0">
                <a:solidFill>
                  <a:srgbClr val="00B050"/>
                </a:solidFill>
              </a:rPr>
              <a:t>Status: Discussion on the current  proposal will continue in the ISMR  </a:t>
            </a:r>
            <a:r>
              <a:rPr lang="en-US" b="1" dirty="0">
                <a:solidFill>
                  <a:srgbClr val="00B050"/>
                </a:solidFill>
                <a:sym typeface="Wingdings" panose="05000000000000000000" pitchFamily="2" charset="2"/>
              </a:rPr>
              <a:t>(target: 9</a:t>
            </a:r>
            <a:r>
              <a:rPr lang="en-US" b="1" baseline="30000" dirty="0">
                <a:solidFill>
                  <a:srgbClr val="00B050"/>
                </a:solidFill>
                <a:sym typeface="Wingdings" panose="05000000000000000000" pitchFamily="2" charset="2"/>
              </a:rPr>
              <a:t>th</a:t>
            </a:r>
            <a:r>
              <a:rPr lang="en-US" b="1" dirty="0">
                <a:solidFill>
                  <a:srgbClr val="00B050"/>
                </a:solidFill>
                <a:sym typeface="Wingdings" panose="05000000000000000000" pitchFamily="2" charset="2"/>
              </a:rPr>
              <a:t>/10th ADS IWG)</a:t>
            </a:r>
            <a:r>
              <a:rPr lang="en-US" b="1" dirty="0">
                <a:solidFill>
                  <a:srgbClr val="00B050"/>
                </a:solidFill>
              </a:rPr>
              <a:t> </a:t>
            </a:r>
          </a:p>
          <a:p>
            <a:pPr marL="457200" lvl="1" indent="0">
              <a:spcBef>
                <a:spcPts val="600"/>
              </a:spcBef>
              <a:spcAft>
                <a:spcPts val="600"/>
              </a:spcAft>
              <a:buNone/>
            </a:pPr>
            <a:endParaRPr lang="en-GB" sz="2000" dirty="0"/>
          </a:p>
        </p:txBody>
      </p:sp>
      <p:sp>
        <p:nvSpPr>
          <p:cNvPr id="3" name="Slide Number Placeholder 2"/>
          <p:cNvSpPr>
            <a:spLocks noGrp="1"/>
          </p:cNvSpPr>
          <p:nvPr>
            <p:ph type="sldNum" sz="quarter" idx="12"/>
          </p:nvPr>
        </p:nvSpPr>
        <p:spPr/>
        <p:txBody>
          <a:bodyPr/>
          <a:lstStyle/>
          <a:p>
            <a:fld id="{F46C79FD-C571-418B-AB0F-5EE936C85276}" type="slidenum">
              <a:rPr lang="en-GB" smtClean="0"/>
              <a:t>8</a:t>
            </a:fld>
            <a:endParaRPr lang="en-GB" dirty="0"/>
          </a:p>
        </p:txBody>
      </p:sp>
      <p:sp>
        <p:nvSpPr>
          <p:cNvPr id="4" name="Title 3"/>
          <p:cNvSpPr>
            <a:spLocks noGrp="1"/>
          </p:cNvSpPr>
          <p:nvPr>
            <p:ph type="title"/>
          </p:nvPr>
        </p:nvSpPr>
        <p:spPr>
          <a:xfrm>
            <a:off x="838200" y="351341"/>
            <a:ext cx="11635154" cy="782357"/>
          </a:xfrm>
        </p:spPr>
        <p:txBody>
          <a:bodyPr/>
          <a:lstStyle/>
          <a:p>
            <a:r>
              <a:rPr lang="en-GB" sz="3600" b="1" dirty="0"/>
              <a:t>Occurrence list: Emergency/complex manoeuvres </a:t>
            </a:r>
          </a:p>
        </p:txBody>
      </p:sp>
    </p:spTree>
    <p:extLst>
      <p:ext uri="{BB962C8B-B14F-4D97-AF65-F5344CB8AC3E}">
        <p14:creationId xmlns:p14="http://schemas.microsoft.com/office/powerpoint/2010/main" val="1655780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2803" y="1265217"/>
            <a:ext cx="11715266" cy="5510659"/>
          </a:xfrm>
        </p:spPr>
        <p:txBody>
          <a:bodyPr/>
          <a:lstStyle/>
          <a:p>
            <a:pPr marL="640080" indent="-640080">
              <a:lnSpc>
                <a:spcPct val="107000"/>
              </a:lnSpc>
              <a:spcBef>
                <a:spcPts val="600"/>
              </a:spcBef>
              <a:spcAft>
                <a:spcPts val="600"/>
              </a:spcAft>
            </a:pPr>
            <a:r>
              <a:rPr lang="en-GB" sz="1600" kern="100" dirty="0">
                <a:latin typeface="Times New Roman" panose="02020603050405020304" pitchFamily="18" charset="0"/>
                <a:ea typeface="Aptos"/>
                <a:cs typeface="Arial" panose="020B0604020202020204" pitchFamily="34" charset="0"/>
              </a:rPr>
              <a:t>7.4.6.	(UNR) If an </a:t>
            </a:r>
            <a:r>
              <a:rPr lang="en-GB" sz="1600" strike="sngStrike" kern="100" dirty="0">
                <a:latin typeface="Times New Roman" panose="02020603050405020304" pitchFamily="18" charset="0"/>
                <a:ea typeface="Aptos"/>
                <a:cs typeface="Arial" panose="020B0604020202020204" pitchFamily="34" charset="0"/>
              </a:rPr>
              <a:t>serious </a:t>
            </a:r>
            <a:r>
              <a:rPr lang="en-GB" sz="1600" kern="100" dirty="0">
                <a:latin typeface="Times New Roman" panose="02020603050405020304" pitchFamily="18" charset="0"/>
                <a:ea typeface="Aptos"/>
                <a:cs typeface="Arial" panose="020B0604020202020204" pitchFamily="34" charset="0"/>
              </a:rPr>
              <a:t>unreasonable safety risk is identified, the Type Approval Authority may </a:t>
            </a:r>
            <a:r>
              <a:rPr lang="en-GB" sz="1600" kern="100" dirty="0">
                <a:solidFill>
                  <a:srgbClr val="FF0000"/>
                </a:solidFill>
                <a:latin typeface="Times New Roman" panose="02020603050405020304" pitchFamily="18" charset="0"/>
                <a:ea typeface="Aptos"/>
                <a:cs typeface="Arial" panose="020B0604020202020204" pitchFamily="34" charset="0"/>
              </a:rPr>
              <a:t>inform </a:t>
            </a:r>
            <a:r>
              <a:rPr lang="en-GB" sz="1600" kern="100" dirty="0">
                <a:latin typeface="Times New Roman" panose="02020603050405020304" pitchFamily="18" charset="0"/>
                <a:ea typeface="Aptos"/>
                <a:cs typeface="Arial" panose="020B0604020202020204" pitchFamily="34" charset="0"/>
              </a:rPr>
              <a:t>the </a:t>
            </a:r>
            <a:r>
              <a:rPr lang="en-GB" sz="1600" kern="100" dirty="0">
                <a:solidFill>
                  <a:srgbClr val="FF0000"/>
                </a:solidFill>
                <a:latin typeface="Times New Roman" panose="02020603050405020304" pitchFamily="18" charset="0"/>
                <a:ea typeface="Aptos"/>
                <a:cs typeface="Arial" panose="020B0604020202020204" pitchFamily="34" charset="0"/>
              </a:rPr>
              <a:t>Contracting Party on the need of </a:t>
            </a:r>
            <a:r>
              <a:rPr lang="en-GB" sz="1600" strike="sngStrike" kern="100" dirty="0">
                <a:latin typeface="Times New Roman" panose="02020603050405020304" pitchFamily="18" charset="0"/>
                <a:ea typeface="Aptos"/>
                <a:cs typeface="Arial" panose="020B0604020202020204" pitchFamily="34" charset="0"/>
              </a:rPr>
              <a:t>recommend temporary</a:t>
            </a:r>
            <a:r>
              <a:rPr lang="en-GB" sz="1600" kern="100" dirty="0">
                <a:latin typeface="Times New Roman" panose="02020603050405020304" pitchFamily="18" charset="0"/>
                <a:ea typeface="Aptos"/>
                <a:cs typeface="Arial" panose="020B0604020202020204" pitchFamily="34" charset="0"/>
              </a:rPr>
              <a:t> safety measures, including immediately restricting or suspending the relevant operations via remote termination, and on </a:t>
            </a:r>
            <a:r>
              <a:rPr lang="en-GB" sz="1600" kern="100" dirty="0">
                <a:solidFill>
                  <a:srgbClr val="FF0000"/>
                </a:solidFill>
                <a:latin typeface="Times New Roman" panose="02020603050405020304" pitchFamily="18" charset="0"/>
                <a:ea typeface="Aptos"/>
                <a:cs typeface="Arial" panose="020B0604020202020204" pitchFamily="34" charset="0"/>
              </a:rPr>
              <a:t>the need to </a:t>
            </a:r>
            <a:r>
              <a:rPr lang="en-GB" sz="1600" kern="100" dirty="0">
                <a:latin typeface="Times New Roman" panose="02020603050405020304" pitchFamily="18" charset="0"/>
                <a:ea typeface="Aptos"/>
                <a:cs typeface="Arial" panose="020B0604020202020204" pitchFamily="34" charset="0"/>
              </a:rPr>
              <a:t>require </a:t>
            </a:r>
            <a:r>
              <a:rPr lang="en-GB" sz="1600" kern="100" dirty="0">
                <a:solidFill>
                  <a:srgbClr val="FF0000"/>
                </a:solidFill>
                <a:latin typeface="Times New Roman" panose="02020603050405020304" pitchFamily="18" charset="0"/>
                <a:ea typeface="Aptos"/>
                <a:cs typeface="Arial" panose="020B0604020202020204" pitchFamily="34" charset="0"/>
              </a:rPr>
              <a:t>actions</a:t>
            </a:r>
            <a:r>
              <a:rPr lang="en-GB" sz="1600" kern="100" dirty="0">
                <a:latin typeface="Times New Roman" panose="02020603050405020304" pitchFamily="18" charset="0"/>
                <a:ea typeface="Aptos"/>
                <a:cs typeface="Arial" panose="020B0604020202020204" pitchFamily="34" charset="0"/>
              </a:rPr>
              <a:t> to restore an acceptable level of safety as per the applicable laws.</a:t>
            </a:r>
            <a:endParaRPr lang="en-GB" sz="2000" kern="100" dirty="0">
              <a:latin typeface="Times New Roman" panose="02020603050405020304" pitchFamily="18" charset="0"/>
              <a:ea typeface="Aptos"/>
              <a:cs typeface="Arial" panose="020B0604020202020204" pitchFamily="34" charset="0"/>
            </a:endParaRPr>
          </a:p>
          <a:p>
            <a:pPr marL="0" indent="0">
              <a:lnSpc>
                <a:spcPct val="107000"/>
              </a:lnSpc>
              <a:spcBef>
                <a:spcPts val="600"/>
              </a:spcBef>
              <a:spcAft>
                <a:spcPts val="600"/>
              </a:spcAft>
              <a:buNone/>
            </a:pPr>
            <a:r>
              <a:rPr lang="en-GB" sz="1600" b="1" kern="100" dirty="0">
                <a:latin typeface="Times New Roman" panose="02020603050405020304" pitchFamily="18" charset="0"/>
                <a:ea typeface="Aptos"/>
                <a:cs typeface="Arial" panose="020B0604020202020204" pitchFamily="34" charset="0"/>
              </a:rPr>
              <a:t>Alternative for UNR</a:t>
            </a:r>
            <a:endParaRPr lang="en-GB" sz="2000" b="1" kern="100" dirty="0">
              <a:latin typeface="Times New Roman" panose="02020603050405020304" pitchFamily="18" charset="0"/>
              <a:ea typeface="Aptos"/>
              <a:cs typeface="Arial" panose="020B0604020202020204" pitchFamily="34" charset="0"/>
            </a:endParaRPr>
          </a:p>
          <a:p>
            <a:pPr marL="640080">
              <a:lnSpc>
                <a:spcPct val="107000"/>
              </a:lnSpc>
              <a:spcBef>
                <a:spcPts val="600"/>
              </a:spcBef>
              <a:spcAft>
                <a:spcPts val="600"/>
              </a:spcAft>
            </a:pPr>
            <a:r>
              <a:rPr lang="en-GB" sz="1600" kern="100" dirty="0">
                <a:latin typeface="Times New Roman" panose="02020603050405020304" pitchFamily="18" charset="0"/>
                <a:ea typeface="Aptos"/>
                <a:cs typeface="Arial" panose="020B0604020202020204" pitchFamily="34" charset="0"/>
              </a:rPr>
              <a:t>If an </a:t>
            </a:r>
            <a:r>
              <a:rPr lang="en-GB" sz="1600" strike="sngStrike" kern="100" dirty="0">
                <a:latin typeface="Times New Roman" panose="02020603050405020304" pitchFamily="18" charset="0"/>
                <a:ea typeface="Aptos"/>
                <a:cs typeface="Arial" panose="020B0604020202020204" pitchFamily="34" charset="0"/>
              </a:rPr>
              <a:t>serious </a:t>
            </a:r>
            <a:r>
              <a:rPr lang="en-GB" sz="1600" kern="100" dirty="0">
                <a:latin typeface="Times New Roman" panose="02020603050405020304" pitchFamily="18" charset="0"/>
                <a:ea typeface="Aptos"/>
                <a:cs typeface="Arial" panose="020B0604020202020204" pitchFamily="34" charset="0"/>
              </a:rPr>
              <a:t>unreasonable safety risk is identified, the </a:t>
            </a:r>
            <a:r>
              <a:rPr lang="en-GB" sz="1600" kern="100" dirty="0">
                <a:solidFill>
                  <a:srgbClr val="FF0000"/>
                </a:solidFill>
                <a:latin typeface="Times New Roman" panose="02020603050405020304" pitchFamily="18" charset="0"/>
                <a:ea typeface="Aptos"/>
                <a:cs typeface="Arial" panose="020B0604020202020204" pitchFamily="34" charset="0"/>
              </a:rPr>
              <a:t>Contracting Party </a:t>
            </a:r>
            <a:r>
              <a:rPr lang="en-GB" sz="1600" kern="100" dirty="0">
                <a:latin typeface="Times New Roman" panose="02020603050405020304" pitchFamily="18" charset="0"/>
                <a:ea typeface="Aptos"/>
                <a:cs typeface="Arial" panose="020B0604020202020204" pitchFamily="34" charset="0"/>
              </a:rPr>
              <a:t>may recommend temporary safety measures, including immediately restricting or suspending the relevant operations via remote termination, and </a:t>
            </a:r>
            <a:r>
              <a:rPr lang="en-GB" sz="1600" kern="100" dirty="0">
                <a:solidFill>
                  <a:srgbClr val="FF0000"/>
                </a:solidFill>
                <a:latin typeface="Times New Roman" panose="02020603050405020304" pitchFamily="18" charset="0"/>
                <a:ea typeface="Aptos"/>
                <a:cs typeface="Arial" panose="020B0604020202020204" pitchFamily="34" charset="0"/>
              </a:rPr>
              <a:t>may</a:t>
            </a:r>
            <a:r>
              <a:rPr lang="en-GB" sz="1600" kern="100" dirty="0">
                <a:latin typeface="Times New Roman" panose="02020603050405020304" pitchFamily="18" charset="0"/>
                <a:ea typeface="Aptos"/>
                <a:cs typeface="Arial" panose="020B0604020202020204" pitchFamily="34" charset="0"/>
              </a:rPr>
              <a:t> require </a:t>
            </a:r>
            <a:r>
              <a:rPr lang="en-GB" sz="1600" kern="100" dirty="0">
                <a:solidFill>
                  <a:srgbClr val="FF0000"/>
                </a:solidFill>
                <a:latin typeface="Times New Roman" panose="02020603050405020304" pitchFamily="18" charset="0"/>
                <a:ea typeface="Aptos"/>
                <a:cs typeface="Arial" panose="020B0604020202020204" pitchFamily="34" charset="0"/>
              </a:rPr>
              <a:t>to take </a:t>
            </a:r>
            <a:r>
              <a:rPr lang="en-GB" sz="1600" kern="100" dirty="0">
                <a:latin typeface="Times New Roman" panose="02020603050405020304" pitchFamily="18" charset="0"/>
                <a:ea typeface="Aptos"/>
                <a:cs typeface="Arial" panose="020B0604020202020204" pitchFamily="34" charset="0"/>
              </a:rPr>
              <a:t>actions to restore an acceptable level of safety as per the applicable laws</a:t>
            </a:r>
            <a:endParaRPr lang="en-GB" sz="2000" kern="100" dirty="0">
              <a:latin typeface="Times New Roman" panose="02020603050405020304" pitchFamily="18" charset="0"/>
              <a:ea typeface="Aptos"/>
              <a:cs typeface="Arial" panose="020B0604020202020204" pitchFamily="34" charset="0"/>
            </a:endParaRPr>
          </a:p>
          <a:p>
            <a:pPr marL="640080" indent="-640080">
              <a:lnSpc>
                <a:spcPct val="107000"/>
              </a:lnSpc>
              <a:spcBef>
                <a:spcPts val="600"/>
              </a:spcBef>
              <a:spcAft>
                <a:spcPts val="600"/>
              </a:spcAft>
            </a:pPr>
            <a:r>
              <a:rPr lang="en-GB" sz="1600" kern="100" dirty="0">
                <a:latin typeface="Times New Roman" panose="02020603050405020304" pitchFamily="18" charset="0"/>
                <a:ea typeface="Aptos"/>
                <a:cs typeface="Arial" panose="020B0604020202020204" pitchFamily="34" charset="0"/>
              </a:rPr>
              <a:t>	(GTR) If a </a:t>
            </a:r>
            <a:r>
              <a:rPr lang="en-GB" sz="1600" strike="sngStrike" kern="100" dirty="0">
                <a:latin typeface="Times New Roman" panose="02020603050405020304" pitchFamily="18" charset="0"/>
                <a:ea typeface="Aptos"/>
                <a:cs typeface="Arial" panose="020B0604020202020204" pitchFamily="34" charset="0"/>
              </a:rPr>
              <a:t>serious </a:t>
            </a:r>
            <a:r>
              <a:rPr lang="en-GB" sz="1600" kern="100" dirty="0">
                <a:solidFill>
                  <a:srgbClr val="FF0000"/>
                </a:solidFill>
                <a:latin typeface="Times New Roman" panose="02020603050405020304" pitchFamily="18" charset="0"/>
                <a:ea typeface="Aptos"/>
                <a:cs typeface="Times New Roman" panose="02020603050405020304" pitchFamily="18" charset="0"/>
              </a:rPr>
              <a:t>unreasonable</a:t>
            </a:r>
            <a:r>
              <a:rPr lang="en-GB" sz="1600" kern="100" dirty="0">
                <a:latin typeface="Times New Roman" panose="02020603050405020304" pitchFamily="18" charset="0"/>
                <a:ea typeface="Aptos"/>
                <a:cs typeface="Arial" panose="020B0604020202020204" pitchFamily="34" charset="0"/>
              </a:rPr>
              <a:t> safety risk is identified, the </a:t>
            </a:r>
            <a:r>
              <a:rPr lang="en-GB" sz="1600" kern="100" dirty="0">
                <a:solidFill>
                  <a:srgbClr val="FF0000"/>
                </a:solidFill>
                <a:latin typeface="Times New Roman" panose="02020603050405020304" pitchFamily="18" charset="0"/>
                <a:ea typeface="Aptos"/>
                <a:cs typeface="Arial" panose="020B0604020202020204" pitchFamily="34" charset="0"/>
              </a:rPr>
              <a:t>Contracting Party </a:t>
            </a:r>
            <a:r>
              <a:rPr lang="en-GB" sz="1600" kern="100" dirty="0">
                <a:latin typeface="Times New Roman" panose="02020603050405020304" pitchFamily="18" charset="0"/>
                <a:ea typeface="Aptos"/>
                <a:cs typeface="Arial" panose="020B0604020202020204" pitchFamily="34" charset="0"/>
              </a:rPr>
              <a:t>may recommend temporary safety measures, including immediately restricting or suspending the relevant operations via remote termination, and </a:t>
            </a:r>
            <a:r>
              <a:rPr lang="en-GB" sz="1600" kern="100" dirty="0">
                <a:solidFill>
                  <a:srgbClr val="FF0000"/>
                </a:solidFill>
                <a:latin typeface="Times New Roman" panose="02020603050405020304" pitchFamily="18" charset="0"/>
                <a:ea typeface="Aptos"/>
                <a:cs typeface="Arial" panose="020B0604020202020204" pitchFamily="34" charset="0"/>
              </a:rPr>
              <a:t>may</a:t>
            </a:r>
            <a:r>
              <a:rPr lang="en-GB" sz="1600" kern="100" dirty="0">
                <a:latin typeface="Times New Roman" panose="02020603050405020304" pitchFamily="18" charset="0"/>
                <a:ea typeface="Aptos"/>
                <a:cs typeface="Arial" panose="020B0604020202020204" pitchFamily="34" charset="0"/>
              </a:rPr>
              <a:t> require </a:t>
            </a:r>
            <a:r>
              <a:rPr lang="en-GB" sz="1600" kern="100" dirty="0">
                <a:solidFill>
                  <a:srgbClr val="FF0000"/>
                </a:solidFill>
                <a:latin typeface="Times New Roman" panose="02020603050405020304" pitchFamily="18" charset="0"/>
                <a:ea typeface="Aptos"/>
                <a:cs typeface="Arial" panose="020B0604020202020204" pitchFamily="34" charset="0"/>
              </a:rPr>
              <a:t>to take </a:t>
            </a:r>
            <a:r>
              <a:rPr lang="en-GB" sz="1600" kern="100" dirty="0">
                <a:latin typeface="Times New Roman" panose="02020603050405020304" pitchFamily="18" charset="0"/>
                <a:ea typeface="Aptos"/>
                <a:cs typeface="Arial" panose="020B0604020202020204" pitchFamily="34" charset="0"/>
              </a:rPr>
              <a:t>actions to restore an acceptable level of safety as per the applicable laws.</a:t>
            </a:r>
            <a:endParaRPr lang="en-GB" sz="2000" kern="100" dirty="0">
              <a:latin typeface="Times New Roman" panose="02020603050405020304" pitchFamily="18" charset="0"/>
              <a:ea typeface="Aptos"/>
              <a:cs typeface="Arial" panose="020B0604020202020204" pitchFamily="34" charset="0"/>
            </a:endParaRPr>
          </a:p>
          <a:p>
            <a:pPr marL="640080" indent="-640080">
              <a:lnSpc>
                <a:spcPct val="107000"/>
              </a:lnSpc>
              <a:spcBef>
                <a:spcPts val="600"/>
              </a:spcBef>
              <a:spcAft>
                <a:spcPts val="600"/>
              </a:spcAft>
            </a:pPr>
            <a:r>
              <a:rPr lang="en-GB" sz="1600" kern="100" dirty="0">
                <a:latin typeface="Times New Roman" panose="02020603050405020304" pitchFamily="18" charset="0"/>
                <a:ea typeface="Aptos"/>
                <a:cs typeface="Arial" panose="020B0604020202020204" pitchFamily="34" charset="0"/>
              </a:rPr>
              <a:t>Alternative proposal UNR/GTR</a:t>
            </a:r>
            <a:endParaRPr lang="en-GB" sz="2000" kern="100" dirty="0">
              <a:latin typeface="Times New Roman" panose="02020603050405020304" pitchFamily="18" charset="0"/>
              <a:ea typeface="Aptos"/>
              <a:cs typeface="Arial" panose="020B0604020202020204" pitchFamily="34" charset="0"/>
            </a:endParaRPr>
          </a:p>
          <a:p>
            <a:pPr marL="640080">
              <a:lnSpc>
                <a:spcPct val="107000"/>
              </a:lnSpc>
              <a:spcBef>
                <a:spcPts val="600"/>
              </a:spcBef>
              <a:spcAft>
                <a:spcPts val="600"/>
              </a:spcAft>
            </a:pPr>
            <a:r>
              <a:rPr lang="en-GB" sz="1600" kern="100" dirty="0">
                <a:latin typeface="Times New Roman" panose="02020603050405020304" pitchFamily="18" charset="0"/>
                <a:ea typeface="Aptos"/>
                <a:cs typeface="Arial" panose="020B0604020202020204" pitchFamily="34" charset="0"/>
              </a:rPr>
              <a:t>[</a:t>
            </a:r>
            <a:r>
              <a:rPr lang="en-GB" sz="1600" kern="100" dirty="0">
                <a:solidFill>
                  <a:srgbClr val="FF0000"/>
                </a:solidFill>
                <a:latin typeface="Times New Roman" panose="02020603050405020304" pitchFamily="18" charset="0"/>
                <a:ea typeface="Aptos"/>
                <a:cs typeface="Arial" panose="020B0604020202020204" pitchFamily="34" charset="0"/>
              </a:rPr>
              <a:t>If an unreasonable risk to safety is identified, the Contracting Party may carry out its enforcement authorities to the maximum extent under applicable law. Depending on national law, options could include ordering remedies, suspending relevant operations, and recommending or requiring actions to remedy the safety risk</a:t>
            </a:r>
            <a:r>
              <a:rPr lang="en-GB" sz="1600" kern="100" dirty="0">
                <a:latin typeface="Times New Roman" panose="02020603050405020304" pitchFamily="18" charset="0"/>
                <a:ea typeface="Aptos"/>
                <a:cs typeface="Arial" panose="020B0604020202020204" pitchFamily="34" charset="0"/>
              </a:rPr>
              <a:t>]</a:t>
            </a:r>
            <a:r>
              <a:rPr lang="en-GB" sz="1200" kern="100" dirty="0">
                <a:latin typeface="Times New Roman" panose="02020603050405020304" pitchFamily="18" charset="0"/>
                <a:ea typeface="Aptos"/>
                <a:cs typeface="Arial" panose="020B0604020202020204" pitchFamily="34" charset="0"/>
              </a:rPr>
              <a:t>  </a:t>
            </a:r>
          </a:p>
          <a:p>
            <a:pPr marL="411480" indent="0">
              <a:lnSpc>
                <a:spcPct val="107000"/>
              </a:lnSpc>
              <a:spcBef>
                <a:spcPts val="600"/>
              </a:spcBef>
              <a:spcAft>
                <a:spcPts val="600"/>
              </a:spcAft>
              <a:buNone/>
            </a:pPr>
            <a:r>
              <a:rPr lang="en-US" sz="2000" b="1" dirty="0">
                <a:solidFill>
                  <a:srgbClr val="00B050"/>
                </a:solidFill>
              </a:rPr>
              <a:t>Status: Discussion on the current  proposal will continue in the ISMR  </a:t>
            </a:r>
            <a:r>
              <a:rPr lang="en-US" sz="2000" b="1" dirty="0">
                <a:solidFill>
                  <a:srgbClr val="00B050"/>
                </a:solidFill>
                <a:sym typeface="Wingdings" panose="05000000000000000000" pitchFamily="2" charset="2"/>
              </a:rPr>
              <a:t>(target: 9</a:t>
            </a:r>
            <a:r>
              <a:rPr lang="en-US" sz="2000" b="1" baseline="30000" dirty="0">
                <a:solidFill>
                  <a:srgbClr val="00B050"/>
                </a:solidFill>
                <a:sym typeface="Wingdings" panose="05000000000000000000" pitchFamily="2" charset="2"/>
              </a:rPr>
              <a:t>th</a:t>
            </a:r>
            <a:r>
              <a:rPr lang="en-US" sz="2000" b="1" dirty="0">
                <a:solidFill>
                  <a:srgbClr val="00B050"/>
                </a:solidFill>
                <a:sym typeface="Wingdings" panose="05000000000000000000" pitchFamily="2" charset="2"/>
              </a:rPr>
              <a:t>/10th ADS IWG)</a:t>
            </a:r>
            <a:r>
              <a:rPr lang="en-US" sz="2000" b="1" dirty="0">
                <a:solidFill>
                  <a:srgbClr val="00B050"/>
                </a:solidFill>
              </a:rPr>
              <a:t> </a:t>
            </a:r>
          </a:p>
          <a:p>
            <a:pPr marL="640080">
              <a:lnSpc>
                <a:spcPct val="107000"/>
              </a:lnSpc>
              <a:spcBef>
                <a:spcPts val="600"/>
              </a:spcBef>
              <a:spcAft>
                <a:spcPts val="600"/>
              </a:spcAft>
            </a:pPr>
            <a:endParaRPr lang="en-GB" sz="2000" kern="100" dirty="0">
              <a:latin typeface="Times New Roman" panose="02020603050405020304" pitchFamily="18" charset="0"/>
              <a:ea typeface="Aptos"/>
              <a:cs typeface="Arial" panose="020B0604020202020204" pitchFamily="34" charset="0"/>
            </a:endParaRPr>
          </a:p>
          <a:p>
            <a:pPr marL="0" indent="0">
              <a:spcAft>
                <a:spcPts val="800"/>
              </a:spcAft>
              <a:buNone/>
            </a:pPr>
            <a:r>
              <a:rPr lang="en-GB" sz="1600" kern="100" dirty="0">
                <a:latin typeface="Times New Roman" panose="02020603050405020304" pitchFamily="18" charset="0"/>
                <a:ea typeface="Aptos"/>
                <a:cs typeface="Arial" panose="020B0604020202020204" pitchFamily="34" charset="0"/>
              </a:rPr>
              <a:t> </a:t>
            </a:r>
          </a:p>
          <a:p>
            <a:endParaRPr lang="en-GB" sz="1600" dirty="0"/>
          </a:p>
        </p:txBody>
      </p:sp>
      <p:sp>
        <p:nvSpPr>
          <p:cNvPr id="3" name="Title 2"/>
          <p:cNvSpPr>
            <a:spLocks noGrp="1"/>
          </p:cNvSpPr>
          <p:nvPr>
            <p:ph type="title"/>
          </p:nvPr>
        </p:nvSpPr>
        <p:spPr/>
        <p:txBody>
          <a:bodyPr/>
          <a:lstStyle/>
          <a:p>
            <a:r>
              <a:rPr lang="en-GB" b="1" dirty="0"/>
              <a:t>Assessment: Authority actions</a:t>
            </a:r>
          </a:p>
        </p:txBody>
      </p:sp>
    </p:spTree>
    <p:extLst>
      <p:ext uri="{BB962C8B-B14F-4D97-AF65-F5344CB8AC3E}">
        <p14:creationId xmlns:p14="http://schemas.microsoft.com/office/powerpoint/2010/main" val="1978685083"/>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potx" id="{4E874F3A-6BB1-4334-AA3C-CB69D53C2FB0}" vid="{CFDAC62F-BBD6-4674-995E-7A3058955A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30789</TotalTime>
  <Words>1255</Words>
  <Application>Microsoft Office PowerPoint</Application>
  <PresentationFormat>Widescreen</PresentationFormat>
  <Paragraphs>105</Paragraphs>
  <Slides>14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Times New Roman</vt:lpstr>
      <vt:lpstr>Wingdings</vt:lpstr>
      <vt:lpstr>Office Theme</vt:lpstr>
      <vt:lpstr>ADS-IWG In-Service Monitoring  and Reporting Status and open Items </vt:lpstr>
      <vt:lpstr>Definitions: Occurrence</vt:lpstr>
      <vt:lpstr>Definitions: Critical Occurrence</vt:lpstr>
      <vt:lpstr>Occurrence List</vt:lpstr>
      <vt:lpstr>Occurrence List (By Tokyo)</vt:lpstr>
      <vt:lpstr>Assessment Section</vt:lpstr>
      <vt:lpstr>Assessment Section (By Tokyo)</vt:lpstr>
      <vt:lpstr>Occurrence list: Emergency/complex manoeuvres </vt:lpstr>
      <vt:lpstr>Assessment: Authority actions</vt:lpstr>
      <vt:lpstr>Annexes</vt:lpstr>
      <vt:lpstr>Other Topics</vt:lpstr>
      <vt:lpstr>Thank you</vt:lpstr>
      <vt:lpstr>Keep in touch</vt:lpstr>
      <vt:lpstr>PowerPoint Presentation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ADS-IWG In-Service Monitoring  and Reporting</dc:title>
  <dc:creator>RUSCIANO Espedito (JRC-PETTEN)</dc:creator>
  <cp:lastModifiedBy>John Creamer</cp:lastModifiedBy>
  <cp:revision>441</cp:revision>
  <cp:lastPrinted>2025-02-28T16:24:14Z</cp:lastPrinted>
  <dcterms:created xsi:type="dcterms:W3CDTF">2024-06-17T08:01:51Z</dcterms:created>
  <dcterms:modified xsi:type="dcterms:W3CDTF">2025-03-21T08:17:36Z</dcterms:modified>
</cp:coreProperties>
</file>