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50" r:id="rId3"/>
    <p:sldId id="340" r:id="rId4"/>
    <p:sldId id="338" r:id="rId5"/>
    <p:sldId id="341" r:id="rId6"/>
    <p:sldId id="339" r:id="rId7"/>
    <p:sldId id="342" r:id="rId8"/>
    <p:sldId id="343" r:id="rId9"/>
    <p:sldId id="351" r:id="rId10"/>
    <p:sldId id="345" r:id="rId11"/>
    <p:sldId id="347" r:id="rId12"/>
    <p:sldId id="349" r:id="rId13"/>
    <p:sldId id="302" r:id="rId14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07831F1-BF80-4A9E-9F87-0F983904A0E1}">
          <p14:sldIdLst>
            <p14:sldId id="256"/>
            <p14:sldId id="350"/>
            <p14:sldId id="340"/>
            <p14:sldId id="338"/>
            <p14:sldId id="341"/>
            <p14:sldId id="339"/>
            <p14:sldId id="342"/>
            <p14:sldId id="343"/>
            <p14:sldId id="351"/>
            <p14:sldId id="345"/>
            <p14:sldId id="347"/>
            <p14:sldId id="349"/>
            <p14:sldId id="302"/>
          </p14:sldIdLst>
        </p14:section>
        <p14:section name="제목 없는 구역" id="{536D3794-42E6-49B5-9448-4C810217554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  <p:cmAuthor id="2" name="승훈 이" initials="승이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00"/>
    <a:srgbClr val="33CC33"/>
    <a:srgbClr val="FFFF00"/>
    <a:srgbClr val="FFFFCC"/>
    <a:srgbClr val="FF7C80"/>
    <a:srgbClr val="FF6600"/>
    <a:srgbClr val="0000CC"/>
    <a:srgbClr val="5F5F5F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446AC-D9FE-4A85-9911-8153144D55D6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2BD96-8CB9-4EF3-9CBB-FD9B8F3FE0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50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349" y="1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02070-F7D5-4CDF-B564-A656F19AC192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198" y="4783138"/>
            <a:ext cx="5444806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349" y="9440864"/>
            <a:ext cx="29502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FA435-91D8-49EF-8FD0-0F90CFA2CA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80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E90EDD-C84F-4C21-A2D3-99694550DD5A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02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84F254-814E-4CC5-BC14-6AB6DAAB0A82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98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007C9D-2BCB-477D-B354-2D4B46045A0A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9008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000298-B370-40EB-B204-34EED376D59A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4934" y="6379125"/>
            <a:ext cx="672132" cy="365125"/>
          </a:xfrm>
        </p:spPr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76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72AC126-026F-4F44-AD0A-FA6A43C85118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77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BF6EFB-8EB6-4309-BCAE-BD03EF55354C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6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5026438-C8A8-486D-A80E-BBE88DBCE724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84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A049A2D-02D4-482E-BEAA-9C5714F7FCB4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12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D59232-550C-44EA-AECA-328B15C505BF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77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E9B4B4-FE77-4230-9866-C8B0613D9F53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24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49DAF2-5475-4FCF-B160-385CB754B897}" type="datetime1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6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976731" y="6347375"/>
            <a:ext cx="672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128FD-9F9D-487A-A8A3-28916E2A4F8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953374" y="6478602"/>
            <a:ext cx="866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lang="ko-KR" altLang="en-US" sz="900" kern="12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ko-KR" dirty="0"/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0" y="6812280"/>
            <a:ext cx="12192000" cy="45719"/>
            <a:chOff x="0" y="6812280"/>
            <a:chExt cx="9144000" cy="45719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6812280"/>
              <a:ext cx="9144000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/>
            </a:p>
          </p:txBody>
        </p:sp>
        <p:sp>
          <p:nvSpPr>
            <p:cNvPr id="11" name="직사각형 10"/>
            <p:cNvSpPr/>
            <p:nvPr userDrawn="1"/>
          </p:nvSpPr>
          <p:spPr>
            <a:xfrm>
              <a:off x="8365837" y="6812280"/>
              <a:ext cx="778163" cy="45719"/>
            </a:xfrm>
            <a:prstGeom prst="rect">
              <a:avLst/>
            </a:prstGeom>
            <a:solidFill>
              <a:srgbClr val="F995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ko-KR" altLang="en-US" sz="1456"/>
            </a:p>
          </p:txBody>
        </p:sp>
      </p:grpSp>
      <p:cxnSp>
        <p:nvCxnSpPr>
          <p:cNvPr id="18" name="직선 연결선 17"/>
          <p:cNvCxnSpPr/>
          <p:nvPr userDrawn="1"/>
        </p:nvCxnSpPr>
        <p:spPr>
          <a:xfrm flipH="1">
            <a:off x="0" y="280209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6" t="30299" r="8981" b="32402"/>
          <a:stretch/>
        </p:blipFill>
        <p:spPr>
          <a:xfrm>
            <a:off x="9675432" y="6351655"/>
            <a:ext cx="2427117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9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41406" y="831417"/>
            <a:ext cx="11236036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4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Countermeasures for Buses Carrying Children</a:t>
            </a:r>
            <a:endParaRPr lang="ko-KR" altLang="en-US" sz="40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41406" y="3602037"/>
            <a:ext cx="11236036" cy="253750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IWG-CLIV (2024.10)</a:t>
            </a:r>
          </a:p>
          <a:p>
            <a:pPr>
              <a:lnSpc>
                <a:spcPct val="100000"/>
              </a:lnSpc>
            </a:pP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JINSEOP PARK, Chief Researcher</a:t>
            </a:r>
          </a:p>
          <a:p>
            <a:pPr algn="r">
              <a:lnSpc>
                <a:spcPct val="100000"/>
              </a:lnSpc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Korea Automobile Testing &amp; Research Institute(KATRI)</a:t>
            </a:r>
          </a:p>
          <a:p>
            <a:pPr algn="r">
              <a:lnSpc>
                <a:spcPct val="100000"/>
              </a:lnSpc>
            </a:pPr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00000"/>
              </a:lnSpc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* This is based on the study of the R&amp;D project ‘Technology development to improve the safety of Korean children’s school buses’ [RS-2022-00143581]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4534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Direct detection </a:t>
            </a:r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of left children on </a:t>
            </a:r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buses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Test tool for the direct detection performance → necessary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test tool: ATD(anthropometric test device)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Test tool status in the market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no standard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e.g. ISO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 yet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two ATD manufacturers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ATD types: TBD (</a:t>
            </a:r>
            <a:r>
              <a:rPr lang="en-US" altLang="ko-KR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0y(newborn)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1y, 3y, 6y)  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Test tool specifications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must be included in UNECE WP.29 M.R.1 (like other ATDs)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 after a sufficient review and discussion of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· anthropometric specs. (dimension, weight, etc.)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· movement specs. (respiration, extremities, etc.)</a:t>
            </a:r>
            <a:br>
              <a:rPr lang="en-US" altLang="ko-KR" b="1" dirty="0">
                <a:latin typeface="Arial"/>
                <a:ea typeface="Calibri" pitchFamily="34" charset="0"/>
                <a:cs typeface="Arial"/>
              </a:rPr>
            </a:br>
            <a:r>
              <a:rPr lang="en-US" altLang="ko-KR" b="1" dirty="0">
                <a:latin typeface="Arial"/>
                <a:ea typeface="Calibri" pitchFamily="34" charset="0"/>
                <a:cs typeface="Arial"/>
              </a:rPr>
              <a:t> · other specs. simulating human child body characteristics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121" y="2017086"/>
            <a:ext cx="1432560" cy="142214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190" y="2017086"/>
            <a:ext cx="1396096" cy="142214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233685" y="3488624"/>
            <a:ext cx="1839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[4a systems (newborn)]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62618" y="3488624"/>
            <a:ext cx="1793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[MESSRING (newborn)]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44240" y="6449943"/>
            <a:ext cx="5832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* Picture sources) 4a systems &amp; </a:t>
            </a:r>
            <a:r>
              <a:rPr lang="en-US" altLang="ko-KR" sz="1200" dirty="0" err="1"/>
              <a:t>Messering</a:t>
            </a:r>
            <a:r>
              <a:rPr lang="en-US" altLang="ko-KR" sz="1200" dirty="0"/>
              <a:t> websites (brochures)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39844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Discussion &amp; Conclusion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Potentially mandatory countermeasures should be decided for the international regulation establishment after reviewing all countermeasures with stakeholders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have the driver physically check no children left on buses</a:t>
            </a:r>
            <a:r>
              <a:rPr lang="en-US" altLang="ko-KR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indirect detection of the left children on buses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direct detection of the left children on buses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Depending on the decided countermeasures, specific requirements and procedures of the regulation should be discussed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requirements (general and performance)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test procedures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CLIV ATD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specifications (if needed),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etc.</a:t>
            </a:r>
            <a:endParaRPr lang="en-US" altLang="ko-KR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616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Discussion &amp; Conclusion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IWG should reviews conflict with other regulations (e.g. hazard light, horn), and should revise the other regulations if necessary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Further specific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discussions (next phase)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warning only or including intervention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warning types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visual: tell-tale(to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a driver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), hazard light 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audible: horn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 · mobile: text or application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- warning requirements: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sound volume 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&amp; duration</a:t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-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durability</a:t>
            </a:r>
            <a:b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- deactivation</a:t>
            </a: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/>
                <a:cs typeface="Arial" pitchFamily="34" charset="0"/>
              </a:rPr>
              <a:t>- potential field </a:t>
            </a:r>
            <a:r>
              <a:rPr lang="en-US" altLang="ko-KR" b="1" dirty="0" smtClean="0">
                <a:latin typeface="Arial" pitchFamily="34" charset="0"/>
                <a:ea typeface="Calibri"/>
                <a:cs typeface="Arial" pitchFamily="34" charset="0"/>
              </a:rPr>
              <a:t>complaints, etc.</a:t>
            </a:r>
            <a:endParaRPr lang="en-US" altLang="ko-KR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35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ko-KR" altLang="en-US" sz="3600" b="1" dirty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고맙습니다</a:t>
            </a:r>
            <a:r>
              <a:rPr lang="en-US" altLang="ko-KR" sz="3600" b="1" dirty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US" altLang="ko-KR" sz="3600" b="1" dirty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Thank you for your attention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0" indent="0" algn="ctr">
              <a:buNone/>
            </a:pP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jspark@kotsa.or.kr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504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40FCCF-CCD6-8D9F-AD17-CB7C38475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>
            <a:extLst>
              <a:ext uri="{FF2B5EF4-FFF2-40B4-BE49-F238E27FC236}">
                <a16:creationId xmlns:a16="http://schemas.microsoft.com/office/drawing/2014/main" id="{95C922FB-6519-D9CC-7FE0-12DAB858B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Institutional Countermeasures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FA98E69D-B39E-4FBF-5858-C704171A5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AE1D59-6001-7CC0-7EAA-747DE21D8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8314"/>
            <a:ext cx="10515600" cy="496864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Regulation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Republic of Korea, KMVSS Article 53-4 (National level)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·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applies to a bus intended to carry children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· requires an unloading child confirmation alert device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USA California, Cal. Code </a:t>
            </a:r>
            <a:r>
              <a:rPr lang="en-US" altLang="ko-KR" b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Regs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. Tit.13, §1294 (State level)</a:t>
            </a:r>
            <a:r>
              <a:rPr lang="en-US" altLang="ko-KR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·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applies to a school bus, a school pupil activity bus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a youth bus, a child care vehicle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·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requires a child safety alert system</a:t>
            </a:r>
          </a:p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Guideline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Japan’s guideline applies to a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nursery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school bus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requires check-on-disembarkation type device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/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automatic detection type device</a:t>
            </a:r>
          </a:p>
        </p:txBody>
      </p:sp>
    </p:spTree>
    <p:extLst>
      <p:ext uri="{BB962C8B-B14F-4D97-AF65-F5344CB8AC3E}">
        <p14:creationId xmlns:p14="http://schemas.microsoft.com/office/powerpoint/2010/main" val="123762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Technical Countermeasures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57800" cy="496864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Basis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Vehicle types to carry children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small passenger vehicles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 and vans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buses and coaches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Vital signs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respiration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heartbeat/pulse, body temperature, blood pressure, </a:t>
            </a:r>
            <a:r>
              <a:rPr lang="en-US" altLang="ko-KR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body movement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etc.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Detection parameters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movement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sound, temperature, weight, bioelectricity, gas concentration, </a:t>
            </a:r>
            <a:r>
              <a:rPr lang="en-US" altLang="ko-KR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device/system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, etc.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320" y="4184639"/>
            <a:ext cx="5344160" cy="1749298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  <a:effectLst/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320" y="1590400"/>
            <a:ext cx="2194560" cy="17812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70320" y="3376995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[Van type school bus]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*source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: Korea </a:t>
            </a:r>
            <a:r>
              <a:rPr lang="en-US" altLang="ko-KR" sz="1200" dirty="0"/>
              <a:t>R&amp;D report [RS-2022-00143581</a:t>
            </a:r>
            <a:r>
              <a:rPr lang="en-US" altLang="ko-KR" sz="1200" dirty="0" smtClean="0"/>
              <a:t>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0320" y="5993650"/>
            <a:ext cx="5344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[Respiration movement displacement of 3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year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children in Korea]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(source: 1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phase report of Korea </a:t>
            </a:r>
            <a:r>
              <a:rPr lang="en-US" altLang="ko-KR" sz="1200" dirty="0"/>
              <a:t>R&amp;D project [RS-2022-00143581]) 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35CF4D-76E3-35E4-80D7-7D0ABCC053FD}"/>
              </a:ext>
            </a:extLst>
          </p:cNvPr>
          <p:cNvSpPr txBox="1"/>
          <p:nvPr/>
        </p:nvSpPr>
        <p:spPr>
          <a:xfrm>
            <a:off x="9433126" y="3379159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[Coach type school bus]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*source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: taken by KATRI at 2022 STN EXPO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Reno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0B5E11C7-2D2F-858D-0185-00F9ECD04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715" y="1590400"/>
            <a:ext cx="2339765" cy="1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9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Technical countermeasures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197429"/>
            <a:ext cx="10515600" cy="4979534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Categorization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Have the drivers physically check there is no children left on buses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unloading child confirmation alert device, reporting system, reminder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Indirect detection of left</a:t>
            </a:r>
            <a:r>
              <a:rPr lang="ko-KR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children on buses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active: Ingress &amp; Egress monitoring system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non-active: door opening &amp; closing, seat-occupancy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Direct detection of left children on buses</a:t>
            </a:r>
            <a:br>
              <a:rPr lang="en-US" altLang="ko-KR" b="1" dirty="0">
                <a:latin typeface="Arial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cs typeface="Arial" pitchFamily="34" charset="0"/>
              </a:rPr>
              <a:t>- radar sensor, ultrasonic sensor, camera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020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Have drivers physically check there is no </a:t>
            </a:r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children left on buses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5</a:t>
            </a:fld>
            <a:endParaRPr lang="ko-KR" altLang="en-US"/>
          </a:p>
        </p:txBody>
      </p:sp>
      <p:grpSp>
        <p:nvGrpSpPr>
          <p:cNvPr id="92" name="Group 91"/>
          <p:cNvGrpSpPr/>
          <p:nvPr/>
        </p:nvGrpSpPr>
        <p:grpSpPr>
          <a:xfrm>
            <a:off x="6124508" y="1208314"/>
            <a:ext cx="5229292" cy="2236945"/>
            <a:chOff x="968829" y="1909793"/>
            <a:chExt cx="5229292" cy="2236945"/>
          </a:xfrm>
        </p:grpSpPr>
        <p:grpSp>
          <p:nvGrpSpPr>
            <p:cNvPr id="72" name="Group 71"/>
            <p:cNvGrpSpPr/>
            <p:nvPr/>
          </p:nvGrpSpPr>
          <p:grpSpPr>
            <a:xfrm>
              <a:off x="1162520" y="2176995"/>
              <a:ext cx="217715" cy="217715"/>
              <a:chOff x="598713" y="1643742"/>
              <a:chExt cx="217715" cy="217715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598713" y="1643742"/>
                <a:ext cx="217715" cy="21771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650743" y="1695772"/>
                <a:ext cx="113653" cy="11365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329292" y="2059129"/>
              <a:ext cx="529809" cy="1241335"/>
              <a:chOff x="4299855" y="2926535"/>
              <a:chExt cx="566059" cy="1326268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4637314" y="2926535"/>
                <a:ext cx="228600" cy="2286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4637314" y="3174344"/>
                <a:ext cx="228600" cy="461665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4718956" y="3642786"/>
                <a:ext cx="114300" cy="610017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 rot="6000000">
                <a:off x="4546259" y="3022222"/>
                <a:ext cx="72000" cy="45720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4661806" y="3640407"/>
                <a:ext cx="114300" cy="610017"/>
              </a:xfrm>
              <a:prstGeom prst="round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 rot="600000">
                <a:off x="4299855" y="3169172"/>
                <a:ext cx="10885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968829" y="1909793"/>
              <a:ext cx="5229292" cy="2236945"/>
              <a:chOff x="968829" y="1909793"/>
              <a:chExt cx="5229292" cy="2236945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968830" y="1909794"/>
                <a:ext cx="2383971" cy="1826900"/>
                <a:chOff x="1992086" y="2906485"/>
                <a:chExt cx="1785257" cy="1368090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>
                  <a:off x="2337575" y="2906485"/>
                  <a:ext cx="1439768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>
                  <a:stCxn id="30" idx="0"/>
                </p:cNvCxnSpPr>
                <p:nvPr/>
              </p:nvCxnSpPr>
              <p:spPr>
                <a:xfrm>
                  <a:off x="1992086" y="3251976"/>
                  <a:ext cx="0" cy="102259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Arc 29"/>
                <p:cNvSpPr/>
                <p:nvPr/>
              </p:nvSpPr>
              <p:spPr>
                <a:xfrm rot="16200000">
                  <a:off x="1992086" y="2906486"/>
                  <a:ext cx="690979" cy="69097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 flipH="1">
                <a:off x="3352797" y="1909793"/>
                <a:ext cx="2383971" cy="922710"/>
                <a:chOff x="1992086" y="2906486"/>
                <a:chExt cx="1785257" cy="690980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2337575" y="2906486"/>
                  <a:ext cx="1439768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stCxn id="64" idx="0"/>
                </p:cNvCxnSpPr>
                <p:nvPr/>
              </p:nvCxnSpPr>
              <p:spPr>
                <a:xfrm flipH="1">
                  <a:off x="1992086" y="3251977"/>
                  <a:ext cx="1" cy="34548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Arc 63"/>
                <p:cNvSpPr/>
                <p:nvPr/>
              </p:nvSpPr>
              <p:spPr>
                <a:xfrm rot="16200000">
                  <a:off x="1992087" y="2906486"/>
                  <a:ext cx="690979" cy="69097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275411" y="2832502"/>
                <a:ext cx="922710" cy="922709"/>
                <a:chOff x="4966457" y="2062192"/>
                <a:chExt cx="922710" cy="922709"/>
              </a:xfrm>
            </p:grpSpPr>
            <p:cxnSp>
              <p:nvCxnSpPr>
                <p:cNvPr id="65" name="Straight Connector 64"/>
                <p:cNvCxnSpPr>
                  <a:stCxn id="66" idx="0"/>
                </p:cNvCxnSpPr>
                <p:nvPr/>
              </p:nvCxnSpPr>
              <p:spPr>
                <a:xfrm>
                  <a:off x="5889167" y="2523548"/>
                  <a:ext cx="0" cy="44283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Arc 65"/>
                <p:cNvSpPr/>
                <p:nvPr/>
              </p:nvSpPr>
              <p:spPr>
                <a:xfrm rot="5400000" flipH="1">
                  <a:off x="4966457" y="2062192"/>
                  <a:ext cx="922709" cy="922710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27" name="Straight Connector 26"/>
              <p:cNvCxnSpPr/>
              <p:nvPr/>
            </p:nvCxnSpPr>
            <p:spPr>
              <a:xfrm>
                <a:off x="968829" y="3736694"/>
                <a:ext cx="522929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Oval 30"/>
              <p:cNvSpPr/>
              <p:nvPr/>
            </p:nvSpPr>
            <p:spPr>
              <a:xfrm>
                <a:off x="1596834" y="3374212"/>
                <a:ext cx="762000" cy="762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513414" y="3384738"/>
                <a:ext cx="762000" cy="762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181601" y="2307622"/>
                <a:ext cx="555164" cy="52487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968830" y="2468150"/>
              <a:ext cx="3544584" cy="884286"/>
              <a:chOff x="968830" y="2468150"/>
              <a:chExt cx="3544584" cy="884286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968830" y="3319782"/>
                <a:ext cx="3544584" cy="0"/>
              </a:xfrm>
              <a:prstGeom prst="line">
                <a:avLst/>
              </a:prstGeom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" name="Group 79"/>
              <p:cNvGrpSpPr/>
              <p:nvPr/>
            </p:nvGrpSpPr>
            <p:grpSpPr>
              <a:xfrm>
                <a:off x="1081420" y="2468150"/>
                <a:ext cx="636134" cy="851632"/>
                <a:chOff x="7630885" y="2229025"/>
                <a:chExt cx="636134" cy="851632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76" name="Rounded Rectangle 75"/>
                <p:cNvSpPr/>
                <p:nvPr/>
              </p:nvSpPr>
              <p:spPr>
                <a:xfrm rot="-300000">
                  <a:off x="7630885" y="2229025"/>
                  <a:ext cx="152400" cy="60347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Rounded Rectangle 77"/>
                <p:cNvSpPr/>
                <p:nvPr/>
              </p:nvSpPr>
              <p:spPr>
                <a:xfrm rot="5400000">
                  <a:off x="7889081" y="2462903"/>
                  <a:ext cx="152400" cy="60347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Rounded Rectangle 78"/>
                <p:cNvSpPr/>
                <p:nvPr/>
              </p:nvSpPr>
              <p:spPr>
                <a:xfrm rot="5400000">
                  <a:off x="7796387" y="2771780"/>
                  <a:ext cx="316016" cy="301738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2001003" y="2472737"/>
                <a:ext cx="636134" cy="851632"/>
                <a:chOff x="7630885" y="2229025"/>
                <a:chExt cx="636134" cy="851632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82" name="Rounded Rectangle 81"/>
                <p:cNvSpPr/>
                <p:nvPr/>
              </p:nvSpPr>
              <p:spPr>
                <a:xfrm rot="-300000">
                  <a:off x="7630885" y="2229025"/>
                  <a:ext cx="152400" cy="60347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3" name="Rounded Rectangle 82"/>
                <p:cNvSpPr/>
                <p:nvPr/>
              </p:nvSpPr>
              <p:spPr>
                <a:xfrm rot="5400000">
                  <a:off x="7889081" y="2462903"/>
                  <a:ext cx="152400" cy="60347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Rounded Rectangle 83"/>
                <p:cNvSpPr/>
                <p:nvPr/>
              </p:nvSpPr>
              <p:spPr>
                <a:xfrm rot="5400000">
                  <a:off x="7796387" y="2771780"/>
                  <a:ext cx="316016" cy="301738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2915421" y="2472737"/>
                <a:ext cx="636134" cy="851632"/>
                <a:chOff x="7630885" y="2229025"/>
                <a:chExt cx="636134" cy="851632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86" name="Rounded Rectangle 85"/>
                <p:cNvSpPr/>
                <p:nvPr/>
              </p:nvSpPr>
              <p:spPr>
                <a:xfrm rot="-300000">
                  <a:off x="7630885" y="2229025"/>
                  <a:ext cx="152400" cy="60347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>
                <a:xfrm rot="5400000">
                  <a:off x="7889081" y="2462903"/>
                  <a:ext cx="152400" cy="603476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" name="Rounded Rectangle 87"/>
                <p:cNvSpPr/>
                <p:nvPr/>
              </p:nvSpPr>
              <p:spPr>
                <a:xfrm rot="5400000">
                  <a:off x="7796387" y="2771780"/>
                  <a:ext cx="316016" cy="301738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89" name="Straight Connector 88"/>
              <p:cNvCxnSpPr/>
              <p:nvPr/>
            </p:nvCxnSpPr>
            <p:spPr>
              <a:xfrm>
                <a:off x="990598" y="3352436"/>
                <a:ext cx="3192875" cy="0"/>
              </a:xfrm>
              <a:prstGeom prst="line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33234" cy="49686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Unloading child confirmation alert device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a device located at the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compartment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rear of a bus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requires the driver to push a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button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of the device within a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certain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time after the end of the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journey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(turning off the vehicle)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the driver may tag or scan the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device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or use other ways to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activate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the device after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checking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no children left on </a:t>
            </a: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buses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1434" y="3658633"/>
            <a:ext cx="2484509" cy="1863382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838200" y="6282585"/>
            <a:ext cx="6156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※</a:t>
            </a:r>
            <a:r>
              <a:rPr lang="en-US" altLang="ko-KR" sz="1200" dirty="0" smtClean="0"/>
              <a:t> All figures/illustrations other than captioned pictures are made by KATRI</a:t>
            </a:r>
            <a:endParaRPr lang="ko-KR" alt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963920" y="5564121"/>
            <a:ext cx="2743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[Child Safety Alert System example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*source: taken by KATRI at 2022 STN EXPO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Reno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4705" y="3654790"/>
            <a:ext cx="2514138" cy="186722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8854705" y="5567988"/>
            <a:ext cx="2514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[Child Safety Alert System sample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*source: Korea </a:t>
            </a:r>
            <a:r>
              <a:rPr lang="en-US" altLang="ko-KR" sz="1200" dirty="0"/>
              <a:t>R&amp;D report [RS-2022-00143581</a:t>
            </a:r>
            <a:r>
              <a:rPr lang="en-US" altLang="ko-KR" sz="1200" dirty="0" smtClean="0"/>
              <a:t>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667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6</a:t>
            </a:fld>
            <a:endParaRPr lang="ko-KR" altLang="en-US"/>
          </a:p>
        </p:txBody>
      </p:sp>
      <p:grpSp>
        <p:nvGrpSpPr>
          <p:cNvPr id="75" name="Group 74"/>
          <p:cNvGrpSpPr/>
          <p:nvPr/>
        </p:nvGrpSpPr>
        <p:grpSpPr>
          <a:xfrm>
            <a:off x="6979566" y="1768062"/>
            <a:ext cx="2323638" cy="3220625"/>
            <a:chOff x="8034201" y="1855182"/>
            <a:chExt cx="2323638" cy="3220625"/>
          </a:xfrm>
        </p:grpSpPr>
        <p:grpSp>
          <p:nvGrpSpPr>
            <p:cNvPr id="60" name="Group 59"/>
            <p:cNvGrpSpPr/>
            <p:nvPr/>
          </p:nvGrpSpPr>
          <p:grpSpPr>
            <a:xfrm>
              <a:off x="9476096" y="1855182"/>
              <a:ext cx="881743" cy="881743"/>
              <a:chOff x="9450795" y="1908663"/>
              <a:chExt cx="881743" cy="881743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9450795" y="1908663"/>
                <a:ext cx="881743" cy="88174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9531759" y="1995752"/>
                <a:ext cx="693192" cy="693964"/>
                <a:chOff x="7820706" y="2645229"/>
                <a:chExt cx="693192" cy="693964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7826829" y="2645229"/>
                  <a:ext cx="223157" cy="204107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7882618" y="2697583"/>
                  <a:ext cx="110126" cy="100725"/>
                </a:xfrm>
                <a:prstGeom prst="rect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8290741" y="2645229"/>
                  <a:ext cx="223157" cy="204107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8346530" y="2696255"/>
                  <a:ext cx="111578" cy="102053"/>
                </a:xfrm>
                <a:prstGeom prst="rect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7825377" y="3135086"/>
                  <a:ext cx="223157" cy="204107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7881166" y="3186112"/>
                  <a:ext cx="111578" cy="102053"/>
                </a:xfrm>
                <a:prstGeom prst="rect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4" name="Elbow Connector 13"/>
                <p:cNvCxnSpPr/>
                <p:nvPr/>
              </p:nvCxnSpPr>
              <p:spPr>
                <a:xfrm rot="16200000" flipH="1">
                  <a:off x="7897539" y="2911974"/>
                  <a:ext cx="693964" cy="160473"/>
                </a:xfrm>
                <a:prstGeom prst="bentConnector3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Elbow Connector 15"/>
                <p:cNvCxnSpPr/>
                <p:nvPr/>
              </p:nvCxnSpPr>
              <p:spPr>
                <a:xfrm rot="10800000" flipV="1">
                  <a:off x="7820706" y="2903855"/>
                  <a:ext cx="229281" cy="160473"/>
                </a:xfrm>
                <a:prstGeom prst="bentConnector3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Elbow Connector 19"/>
                <p:cNvCxnSpPr/>
                <p:nvPr/>
              </p:nvCxnSpPr>
              <p:spPr>
                <a:xfrm rot="16200000" flipV="1">
                  <a:off x="8009653" y="3093267"/>
                  <a:ext cx="316661" cy="98310"/>
                </a:xfrm>
                <a:prstGeom prst="bentConnector3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8" name="Group 27"/>
                <p:cNvGrpSpPr/>
                <p:nvPr/>
              </p:nvGrpSpPr>
              <p:grpSpPr>
                <a:xfrm>
                  <a:off x="8415926" y="3143250"/>
                  <a:ext cx="97972" cy="195943"/>
                  <a:chOff x="8817428" y="3143250"/>
                  <a:chExt cx="97972" cy="195943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8817428" y="3339193"/>
                    <a:ext cx="97972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rot="5400000">
                    <a:off x="8817428" y="3241222"/>
                    <a:ext cx="195943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8447222" y="2950029"/>
                  <a:ext cx="0" cy="185057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1" name="Freeform 60"/>
            <p:cNvSpPr/>
            <p:nvPr/>
          </p:nvSpPr>
          <p:spPr>
            <a:xfrm>
              <a:off x="8732338" y="1908663"/>
              <a:ext cx="718457" cy="862016"/>
            </a:xfrm>
            <a:custGeom>
              <a:avLst/>
              <a:gdLst>
                <a:gd name="connsiteX0" fmla="*/ 0 w 740229"/>
                <a:gd name="connsiteY0" fmla="*/ 348342 h 740228"/>
                <a:gd name="connsiteX1" fmla="*/ 740229 w 740229"/>
                <a:gd name="connsiteY1" fmla="*/ 0 h 740228"/>
                <a:gd name="connsiteX2" fmla="*/ 740229 w 740229"/>
                <a:gd name="connsiteY2" fmla="*/ 740228 h 740228"/>
                <a:gd name="connsiteX3" fmla="*/ 555172 w 740229"/>
                <a:gd name="connsiteY3" fmla="*/ 642257 h 740228"/>
                <a:gd name="connsiteX4" fmla="*/ 0 w 740229"/>
                <a:gd name="connsiteY4" fmla="*/ 348342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229" h="740228">
                  <a:moveTo>
                    <a:pt x="0" y="348342"/>
                  </a:moveTo>
                  <a:lnTo>
                    <a:pt x="740229" y="0"/>
                  </a:lnTo>
                  <a:lnTo>
                    <a:pt x="740229" y="740228"/>
                  </a:lnTo>
                  <a:lnTo>
                    <a:pt x="555172" y="642257"/>
                  </a:lnTo>
                  <a:lnTo>
                    <a:pt x="0" y="348342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8034201" y="2414851"/>
              <a:ext cx="1219200" cy="2365229"/>
            </a:xfrm>
            <a:prstGeom prst="roundRect">
              <a:avLst/>
            </a:pr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188053" y="3260543"/>
              <a:ext cx="925285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800" dirty="0"/>
                <a:t>Did you check no children left on the bus?</a:t>
              </a:r>
              <a:endParaRPr lang="ko-KR" altLang="en-US" sz="8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246475" y="3826595"/>
              <a:ext cx="344351" cy="200055"/>
            </a:xfrm>
            <a:prstGeom prst="rect">
              <a:avLst/>
            </a:prstGeom>
            <a:solidFill>
              <a:srgbClr val="33CC33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700" dirty="0"/>
                <a:t>YES</a:t>
              </a:r>
              <a:endParaRPr lang="ko-KR" altLang="en-US" sz="7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714557" y="3826591"/>
              <a:ext cx="344351" cy="200055"/>
            </a:xfrm>
            <a:prstGeom prst="rect">
              <a:avLst/>
            </a:prstGeom>
            <a:solidFill>
              <a:srgbClr val="FF7C8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700" dirty="0"/>
                <a:t>NO</a:t>
              </a:r>
              <a:endParaRPr lang="ko-KR" altLang="en-US" sz="700" dirty="0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8177169" y="3992678"/>
              <a:ext cx="413657" cy="1083129"/>
              <a:chOff x="6226628" y="4620985"/>
              <a:chExt cx="413657" cy="1083129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6226628" y="4836056"/>
                <a:ext cx="413657" cy="86805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226628" y="4620985"/>
                <a:ext cx="413657" cy="42454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6275613" y="4714516"/>
                <a:ext cx="315686" cy="331012"/>
                <a:chOff x="6226628" y="3720705"/>
                <a:chExt cx="315686" cy="331012"/>
              </a:xfrm>
            </p:grpSpPr>
            <p:sp>
              <p:nvSpPr>
                <p:cNvPr id="41" name="Freeform 40"/>
                <p:cNvSpPr/>
                <p:nvPr/>
              </p:nvSpPr>
              <p:spPr>
                <a:xfrm>
                  <a:off x="6226628" y="3720705"/>
                  <a:ext cx="315686" cy="45719"/>
                </a:xfrm>
                <a:custGeom>
                  <a:avLst/>
                  <a:gdLst>
                    <a:gd name="connsiteX0" fmla="*/ 0 w 315686"/>
                    <a:gd name="connsiteY0" fmla="*/ 87146 h 87146"/>
                    <a:gd name="connsiteX1" fmla="*/ 152400 w 315686"/>
                    <a:gd name="connsiteY1" fmla="*/ 60 h 87146"/>
                    <a:gd name="connsiteX2" fmla="*/ 315686 w 315686"/>
                    <a:gd name="connsiteY2" fmla="*/ 76260 h 87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5686" h="87146">
                      <a:moveTo>
                        <a:pt x="0" y="87146"/>
                      </a:moveTo>
                      <a:cubicBezTo>
                        <a:pt x="49893" y="44510"/>
                        <a:pt x="99786" y="1874"/>
                        <a:pt x="152400" y="60"/>
                      </a:cubicBezTo>
                      <a:cubicBezTo>
                        <a:pt x="205014" y="-1754"/>
                        <a:pt x="260350" y="37253"/>
                        <a:pt x="315686" y="76260"/>
                      </a:cubicBezTo>
                    </a:path>
                  </a:pathLst>
                </a:custGeom>
                <a:noFill/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3" name="Straight Connector 42"/>
                <p:cNvCxnSpPr>
                  <a:stCxn id="41" idx="0"/>
                </p:cNvCxnSpPr>
                <p:nvPr/>
              </p:nvCxnSpPr>
              <p:spPr>
                <a:xfrm>
                  <a:off x="6226628" y="3766424"/>
                  <a:ext cx="0" cy="285293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542314" y="3766425"/>
                  <a:ext cx="0" cy="285292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6226628" y="4051717"/>
                  <a:ext cx="315686" cy="0"/>
                </a:xfrm>
                <a:prstGeom prst="line">
                  <a:avLst/>
                </a:prstGeom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297385" y="5138055"/>
                <a:ext cx="277585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6297381" y="5290455"/>
                <a:ext cx="277585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354530" y="5215655"/>
                <a:ext cx="138792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그룹 1"/>
          <p:cNvGrpSpPr/>
          <p:nvPr/>
        </p:nvGrpSpPr>
        <p:grpSpPr>
          <a:xfrm>
            <a:off x="8674463" y="3569581"/>
            <a:ext cx="3051562" cy="1419106"/>
            <a:chOff x="8609040" y="4259964"/>
            <a:chExt cx="3051562" cy="1419106"/>
          </a:xfrm>
        </p:grpSpPr>
        <p:grpSp>
          <p:nvGrpSpPr>
            <p:cNvPr id="1036" name="Group 1035"/>
            <p:cNvGrpSpPr/>
            <p:nvPr/>
          </p:nvGrpSpPr>
          <p:grpSpPr>
            <a:xfrm>
              <a:off x="8641241" y="4259965"/>
              <a:ext cx="2553285" cy="1419105"/>
              <a:chOff x="478971" y="3233057"/>
              <a:chExt cx="4114800" cy="2351314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2296886" y="4582886"/>
                <a:ext cx="2296885" cy="359228"/>
              </a:xfrm>
              <a:custGeom>
                <a:avLst/>
                <a:gdLst>
                  <a:gd name="connsiteX0" fmla="*/ 0 w 2296885"/>
                  <a:gd name="connsiteY0" fmla="*/ 359228 h 359228"/>
                  <a:gd name="connsiteX1" fmla="*/ 195943 w 2296885"/>
                  <a:gd name="connsiteY1" fmla="*/ 217714 h 359228"/>
                  <a:gd name="connsiteX2" fmla="*/ 587828 w 2296885"/>
                  <a:gd name="connsiteY2" fmla="*/ 97971 h 359228"/>
                  <a:gd name="connsiteX3" fmla="*/ 968828 w 2296885"/>
                  <a:gd name="connsiteY3" fmla="*/ 0 h 359228"/>
                  <a:gd name="connsiteX4" fmla="*/ 1491343 w 2296885"/>
                  <a:gd name="connsiteY4" fmla="*/ 32657 h 359228"/>
                  <a:gd name="connsiteX5" fmla="*/ 1687285 w 2296885"/>
                  <a:gd name="connsiteY5" fmla="*/ 54428 h 359228"/>
                  <a:gd name="connsiteX6" fmla="*/ 1992085 w 2296885"/>
                  <a:gd name="connsiteY6" fmla="*/ 141514 h 359228"/>
                  <a:gd name="connsiteX7" fmla="*/ 2188028 w 2296885"/>
                  <a:gd name="connsiteY7" fmla="*/ 195943 h 359228"/>
                  <a:gd name="connsiteX8" fmla="*/ 2296885 w 2296885"/>
                  <a:gd name="connsiteY8" fmla="*/ 217714 h 359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96885" h="359228">
                    <a:moveTo>
                      <a:pt x="0" y="359228"/>
                    </a:moveTo>
                    <a:cubicBezTo>
                      <a:pt x="48986" y="310242"/>
                      <a:pt x="97972" y="261257"/>
                      <a:pt x="195943" y="217714"/>
                    </a:cubicBezTo>
                    <a:cubicBezTo>
                      <a:pt x="293914" y="174171"/>
                      <a:pt x="459014" y="134257"/>
                      <a:pt x="587828" y="97971"/>
                    </a:cubicBezTo>
                    <a:cubicBezTo>
                      <a:pt x="716642" y="61685"/>
                      <a:pt x="818242" y="10886"/>
                      <a:pt x="968828" y="0"/>
                    </a:cubicBezTo>
                    <a:lnTo>
                      <a:pt x="1491343" y="32657"/>
                    </a:lnTo>
                    <a:cubicBezTo>
                      <a:pt x="1611086" y="41728"/>
                      <a:pt x="1603828" y="36285"/>
                      <a:pt x="1687285" y="54428"/>
                    </a:cubicBezTo>
                    <a:cubicBezTo>
                      <a:pt x="1770742" y="72571"/>
                      <a:pt x="1992085" y="141514"/>
                      <a:pt x="1992085" y="141514"/>
                    </a:cubicBezTo>
                    <a:lnTo>
                      <a:pt x="2188028" y="195943"/>
                    </a:lnTo>
                    <a:cubicBezTo>
                      <a:pt x="2238828" y="208643"/>
                      <a:pt x="2267856" y="213178"/>
                      <a:pt x="2296885" y="217714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3352800" y="4615542"/>
                <a:ext cx="1240971" cy="506186"/>
              </a:xfrm>
              <a:custGeom>
                <a:avLst/>
                <a:gdLst>
                  <a:gd name="connsiteX0" fmla="*/ 1077686 w 1077686"/>
                  <a:gd name="connsiteY0" fmla="*/ 391886 h 397735"/>
                  <a:gd name="connsiteX1" fmla="*/ 990600 w 1077686"/>
                  <a:gd name="connsiteY1" fmla="*/ 381000 h 397735"/>
                  <a:gd name="connsiteX2" fmla="*/ 718457 w 1077686"/>
                  <a:gd name="connsiteY2" fmla="*/ 250371 h 397735"/>
                  <a:gd name="connsiteX3" fmla="*/ 391886 w 1077686"/>
                  <a:gd name="connsiteY3" fmla="*/ 97971 h 397735"/>
                  <a:gd name="connsiteX4" fmla="*/ 152400 w 1077686"/>
                  <a:gd name="connsiteY4" fmla="*/ 32657 h 397735"/>
                  <a:gd name="connsiteX5" fmla="*/ 0 w 1077686"/>
                  <a:gd name="connsiteY5" fmla="*/ 0 h 397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7686" h="397735">
                    <a:moveTo>
                      <a:pt x="1077686" y="391886"/>
                    </a:moveTo>
                    <a:cubicBezTo>
                      <a:pt x="1064078" y="398236"/>
                      <a:pt x="1050471" y="404586"/>
                      <a:pt x="990600" y="381000"/>
                    </a:cubicBezTo>
                    <a:cubicBezTo>
                      <a:pt x="930729" y="357414"/>
                      <a:pt x="718457" y="250371"/>
                      <a:pt x="718457" y="250371"/>
                    </a:cubicBezTo>
                    <a:cubicBezTo>
                      <a:pt x="618671" y="203199"/>
                      <a:pt x="486229" y="134257"/>
                      <a:pt x="391886" y="97971"/>
                    </a:cubicBezTo>
                    <a:cubicBezTo>
                      <a:pt x="297543" y="61685"/>
                      <a:pt x="217714" y="48985"/>
                      <a:pt x="152400" y="32657"/>
                    </a:cubicBezTo>
                    <a:cubicBezTo>
                      <a:pt x="87086" y="16329"/>
                      <a:pt x="34471" y="0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>
                <a:off x="1240971" y="3233057"/>
                <a:ext cx="1197429" cy="1317172"/>
              </a:xfrm>
              <a:custGeom>
                <a:avLst/>
                <a:gdLst>
                  <a:gd name="connsiteX0" fmla="*/ 0 w 1197429"/>
                  <a:gd name="connsiteY0" fmla="*/ 0 h 1317172"/>
                  <a:gd name="connsiteX1" fmla="*/ 304800 w 1197429"/>
                  <a:gd name="connsiteY1" fmla="*/ 326572 h 1317172"/>
                  <a:gd name="connsiteX2" fmla="*/ 685800 w 1197429"/>
                  <a:gd name="connsiteY2" fmla="*/ 729343 h 1317172"/>
                  <a:gd name="connsiteX3" fmla="*/ 903515 w 1197429"/>
                  <a:gd name="connsiteY3" fmla="*/ 957943 h 1317172"/>
                  <a:gd name="connsiteX4" fmla="*/ 1110343 w 1197429"/>
                  <a:gd name="connsiteY4" fmla="*/ 1197429 h 1317172"/>
                  <a:gd name="connsiteX5" fmla="*/ 1197429 w 1197429"/>
                  <a:gd name="connsiteY5" fmla="*/ 1317172 h 1317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7429" h="1317172">
                    <a:moveTo>
                      <a:pt x="0" y="0"/>
                    </a:moveTo>
                    <a:lnTo>
                      <a:pt x="304800" y="326572"/>
                    </a:lnTo>
                    <a:lnTo>
                      <a:pt x="685800" y="729343"/>
                    </a:lnTo>
                    <a:cubicBezTo>
                      <a:pt x="785586" y="834571"/>
                      <a:pt x="832758" y="879929"/>
                      <a:pt x="903515" y="957943"/>
                    </a:cubicBezTo>
                    <a:cubicBezTo>
                      <a:pt x="974272" y="1035957"/>
                      <a:pt x="1061357" y="1137558"/>
                      <a:pt x="1110343" y="1197429"/>
                    </a:cubicBezTo>
                    <a:cubicBezTo>
                      <a:pt x="1159329" y="1257300"/>
                      <a:pt x="1178379" y="1287236"/>
                      <a:pt x="1197429" y="1317172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489857" y="3668486"/>
                <a:ext cx="1219200" cy="859971"/>
              </a:xfrm>
              <a:custGeom>
                <a:avLst/>
                <a:gdLst>
                  <a:gd name="connsiteX0" fmla="*/ 0 w 1219200"/>
                  <a:gd name="connsiteY0" fmla="*/ 0 h 859971"/>
                  <a:gd name="connsiteX1" fmla="*/ 283029 w 1219200"/>
                  <a:gd name="connsiteY1" fmla="*/ 195943 h 859971"/>
                  <a:gd name="connsiteX2" fmla="*/ 718457 w 1219200"/>
                  <a:gd name="connsiteY2" fmla="*/ 468085 h 859971"/>
                  <a:gd name="connsiteX3" fmla="*/ 1001486 w 1219200"/>
                  <a:gd name="connsiteY3" fmla="*/ 653143 h 859971"/>
                  <a:gd name="connsiteX4" fmla="*/ 1175657 w 1219200"/>
                  <a:gd name="connsiteY4" fmla="*/ 783771 h 859971"/>
                  <a:gd name="connsiteX5" fmla="*/ 1219200 w 1219200"/>
                  <a:gd name="connsiteY5" fmla="*/ 859971 h 859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9200" h="859971">
                    <a:moveTo>
                      <a:pt x="0" y="0"/>
                    </a:moveTo>
                    <a:cubicBezTo>
                      <a:pt x="81643" y="58964"/>
                      <a:pt x="163286" y="117929"/>
                      <a:pt x="283029" y="195943"/>
                    </a:cubicBezTo>
                    <a:cubicBezTo>
                      <a:pt x="402772" y="273957"/>
                      <a:pt x="598714" y="391885"/>
                      <a:pt x="718457" y="468085"/>
                    </a:cubicBezTo>
                    <a:cubicBezTo>
                      <a:pt x="838200" y="544285"/>
                      <a:pt x="925286" y="600529"/>
                      <a:pt x="1001486" y="653143"/>
                    </a:cubicBezTo>
                    <a:cubicBezTo>
                      <a:pt x="1077686" y="705757"/>
                      <a:pt x="1139371" y="749300"/>
                      <a:pt x="1175657" y="783771"/>
                    </a:cubicBezTo>
                    <a:cubicBezTo>
                      <a:pt x="1211943" y="818242"/>
                      <a:pt x="1219200" y="859971"/>
                      <a:pt x="1219200" y="859971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478971" y="4974771"/>
                <a:ext cx="1186543" cy="293915"/>
              </a:xfrm>
              <a:custGeom>
                <a:avLst/>
                <a:gdLst>
                  <a:gd name="connsiteX0" fmla="*/ 0 w 1186543"/>
                  <a:gd name="connsiteY0" fmla="*/ 293915 h 293915"/>
                  <a:gd name="connsiteX1" fmla="*/ 326572 w 1186543"/>
                  <a:gd name="connsiteY1" fmla="*/ 228600 h 293915"/>
                  <a:gd name="connsiteX2" fmla="*/ 740229 w 1186543"/>
                  <a:gd name="connsiteY2" fmla="*/ 130629 h 293915"/>
                  <a:gd name="connsiteX3" fmla="*/ 1186543 w 1186543"/>
                  <a:gd name="connsiteY3" fmla="*/ 0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6543" h="293915">
                    <a:moveTo>
                      <a:pt x="0" y="293915"/>
                    </a:moveTo>
                    <a:cubicBezTo>
                      <a:pt x="101600" y="274864"/>
                      <a:pt x="203201" y="255814"/>
                      <a:pt x="326572" y="228600"/>
                    </a:cubicBezTo>
                    <a:cubicBezTo>
                      <a:pt x="449944" y="201386"/>
                      <a:pt x="596900" y="168729"/>
                      <a:pt x="740229" y="130629"/>
                    </a:cubicBezTo>
                    <a:cubicBezTo>
                      <a:pt x="883558" y="92529"/>
                      <a:pt x="1035050" y="46264"/>
                      <a:pt x="1186543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2492829" y="4724400"/>
                <a:ext cx="631371" cy="261257"/>
              </a:xfrm>
              <a:custGeom>
                <a:avLst/>
                <a:gdLst>
                  <a:gd name="connsiteX0" fmla="*/ 0 w 631371"/>
                  <a:gd name="connsiteY0" fmla="*/ 261257 h 261257"/>
                  <a:gd name="connsiteX1" fmla="*/ 272142 w 631371"/>
                  <a:gd name="connsiteY1" fmla="*/ 87086 h 261257"/>
                  <a:gd name="connsiteX2" fmla="*/ 631371 w 631371"/>
                  <a:gd name="connsiteY2" fmla="*/ 0 h 26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1371" h="261257">
                    <a:moveTo>
                      <a:pt x="0" y="261257"/>
                    </a:moveTo>
                    <a:cubicBezTo>
                      <a:pt x="83457" y="195943"/>
                      <a:pt x="166914" y="130629"/>
                      <a:pt x="272142" y="87086"/>
                    </a:cubicBezTo>
                    <a:cubicBezTo>
                      <a:pt x="377370" y="43543"/>
                      <a:pt x="504370" y="21771"/>
                      <a:pt x="631371" y="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3494314" y="4724400"/>
                <a:ext cx="743371" cy="685800"/>
              </a:xfrm>
              <a:custGeom>
                <a:avLst/>
                <a:gdLst>
                  <a:gd name="connsiteX0" fmla="*/ 0 w 743371"/>
                  <a:gd name="connsiteY0" fmla="*/ 0 h 685800"/>
                  <a:gd name="connsiteX1" fmla="*/ 283029 w 743371"/>
                  <a:gd name="connsiteY1" fmla="*/ 87086 h 685800"/>
                  <a:gd name="connsiteX2" fmla="*/ 500743 w 743371"/>
                  <a:gd name="connsiteY2" fmla="*/ 195943 h 685800"/>
                  <a:gd name="connsiteX3" fmla="*/ 674915 w 743371"/>
                  <a:gd name="connsiteY3" fmla="*/ 293914 h 685800"/>
                  <a:gd name="connsiteX4" fmla="*/ 707572 w 743371"/>
                  <a:gd name="connsiteY4" fmla="*/ 359229 h 685800"/>
                  <a:gd name="connsiteX5" fmla="*/ 740229 w 743371"/>
                  <a:gd name="connsiteY5" fmla="*/ 566057 h 685800"/>
                  <a:gd name="connsiteX6" fmla="*/ 740229 w 743371"/>
                  <a:gd name="connsiteY6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3371" h="685800">
                    <a:moveTo>
                      <a:pt x="0" y="0"/>
                    </a:moveTo>
                    <a:cubicBezTo>
                      <a:pt x="99786" y="27214"/>
                      <a:pt x="199572" y="54429"/>
                      <a:pt x="283029" y="87086"/>
                    </a:cubicBezTo>
                    <a:cubicBezTo>
                      <a:pt x="366486" y="119743"/>
                      <a:pt x="435429" y="161472"/>
                      <a:pt x="500743" y="195943"/>
                    </a:cubicBezTo>
                    <a:cubicBezTo>
                      <a:pt x="566057" y="230414"/>
                      <a:pt x="640444" y="266700"/>
                      <a:pt x="674915" y="293914"/>
                    </a:cubicBezTo>
                    <a:cubicBezTo>
                      <a:pt x="709386" y="321128"/>
                      <a:pt x="696686" y="313872"/>
                      <a:pt x="707572" y="359229"/>
                    </a:cubicBezTo>
                    <a:cubicBezTo>
                      <a:pt x="718458" y="404586"/>
                      <a:pt x="734786" y="511629"/>
                      <a:pt x="740229" y="566057"/>
                    </a:cubicBezTo>
                    <a:cubicBezTo>
                      <a:pt x="745672" y="620485"/>
                      <a:pt x="742950" y="653142"/>
                      <a:pt x="740229" y="685800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1926771" y="5203099"/>
                <a:ext cx="1426029" cy="267815"/>
              </a:xfrm>
              <a:custGeom>
                <a:avLst/>
                <a:gdLst>
                  <a:gd name="connsiteX0" fmla="*/ 0 w 1426029"/>
                  <a:gd name="connsiteY0" fmla="*/ 228872 h 267815"/>
                  <a:gd name="connsiteX1" fmla="*/ 54429 w 1426029"/>
                  <a:gd name="connsiteY1" fmla="*/ 261530 h 267815"/>
                  <a:gd name="connsiteX2" fmla="*/ 141515 w 1426029"/>
                  <a:gd name="connsiteY2" fmla="*/ 261530 h 267815"/>
                  <a:gd name="connsiteX3" fmla="*/ 272143 w 1426029"/>
                  <a:gd name="connsiteY3" fmla="*/ 196215 h 267815"/>
                  <a:gd name="connsiteX4" fmla="*/ 424543 w 1426029"/>
                  <a:gd name="connsiteY4" fmla="*/ 98244 h 267815"/>
                  <a:gd name="connsiteX5" fmla="*/ 751115 w 1426029"/>
                  <a:gd name="connsiteY5" fmla="*/ 22044 h 267815"/>
                  <a:gd name="connsiteX6" fmla="*/ 1055915 w 1426029"/>
                  <a:gd name="connsiteY6" fmla="*/ 272 h 267815"/>
                  <a:gd name="connsiteX7" fmla="*/ 1317172 w 1426029"/>
                  <a:gd name="connsiteY7" fmla="*/ 32930 h 267815"/>
                  <a:gd name="connsiteX8" fmla="*/ 1426029 w 1426029"/>
                  <a:gd name="connsiteY8" fmla="*/ 76472 h 267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6029" h="267815">
                    <a:moveTo>
                      <a:pt x="0" y="228872"/>
                    </a:moveTo>
                    <a:cubicBezTo>
                      <a:pt x="15421" y="242479"/>
                      <a:pt x="30843" y="256087"/>
                      <a:pt x="54429" y="261530"/>
                    </a:cubicBezTo>
                    <a:cubicBezTo>
                      <a:pt x="78015" y="266973"/>
                      <a:pt x="105230" y="272416"/>
                      <a:pt x="141515" y="261530"/>
                    </a:cubicBezTo>
                    <a:cubicBezTo>
                      <a:pt x="177800" y="250644"/>
                      <a:pt x="224972" y="223429"/>
                      <a:pt x="272143" y="196215"/>
                    </a:cubicBezTo>
                    <a:cubicBezTo>
                      <a:pt x="319314" y="169001"/>
                      <a:pt x="344715" y="127272"/>
                      <a:pt x="424543" y="98244"/>
                    </a:cubicBezTo>
                    <a:cubicBezTo>
                      <a:pt x="504371" y="69216"/>
                      <a:pt x="645886" y="38373"/>
                      <a:pt x="751115" y="22044"/>
                    </a:cubicBezTo>
                    <a:cubicBezTo>
                      <a:pt x="856344" y="5715"/>
                      <a:pt x="961572" y="-1542"/>
                      <a:pt x="1055915" y="272"/>
                    </a:cubicBezTo>
                    <a:cubicBezTo>
                      <a:pt x="1150258" y="2086"/>
                      <a:pt x="1255486" y="20230"/>
                      <a:pt x="1317172" y="32930"/>
                    </a:cubicBezTo>
                    <a:cubicBezTo>
                      <a:pt x="1378858" y="45630"/>
                      <a:pt x="1402443" y="61051"/>
                      <a:pt x="1426029" y="76472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2471057" y="5018314"/>
                <a:ext cx="0" cy="250372"/>
              </a:xfrm>
              <a:custGeom>
                <a:avLst/>
                <a:gdLst>
                  <a:gd name="connsiteX0" fmla="*/ 0 w 0"/>
                  <a:gd name="connsiteY0" fmla="*/ 0 h 250372"/>
                  <a:gd name="connsiteX1" fmla="*/ 0 w 0"/>
                  <a:gd name="connsiteY1" fmla="*/ 130629 h 250372"/>
                  <a:gd name="connsiteX2" fmla="*/ 0 w 0"/>
                  <a:gd name="connsiteY2" fmla="*/ 250372 h 2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h="250372">
                    <a:moveTo>
                      <a:pt x="0" y="0"/>
                    </a:moveTo>
                    <a:lnTo>
                      <a:pt x="0" y="130629"/>
                    </a:lnTo>
                    <a:lnTo>
                      <a:pt x="0" y="250372"/>
                    </a:ln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1" name="Freeform 1030"/>
              <p:cNvSpPr/>
              <p:nvPr/>
            </p:nvSpPr>
            <p:spPr>
              <a:xfrm>
                <a:off x="3396343" y="5323114"/>
                <a:ext cx="381000" cy="206829"/>
              </a:xfrm>
              <a:custGeom>
                <a:avLst/>
                <a:gdLst>
                  <a:gd name="connsiteX0" fmla="*/ 0 w 381000"/>
                  <a:gd name="connsiteY0" fmla="*/ 0 h 206829"/>
                  <a:gd name="connsiteX1" fmla="*/ 119743 w 381000"/>
                  <a:gd name="connsiteY1" fmla="*/ 97972 h 206829"/>
                  <a:gd name="connsiteX2" fmla="*/ 217714 w 381000"/>
                  <a:gd name="connsiteY2" fmla="*/ 152400 h 206829"/>
                  <a:gd name="connsiteX3" fmla="*/ 381000 w 381000"/>
                  <a:gd name="connsiteY3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0" h="206829">
                    <a:moveTo>
                      <a:pt x="0" y="0"/>
                    </a:moveTo>
                    <a:cubicBezTo>
                      <a:pt x="41728" y="36286"/>
                      <a:pt x="83457" y="72572"/>
                      <a:pt x="119743" y="97972"/>
                    </a:cubicBezTo>
                    <a:cubicBezTo>
                      <a:pt x="156029" y="123372"/>
                      <a:pt x="174171" y="134257"/>
                      <a:pt x="217714" y="152400"/>
                    </a:cubicBezTo>
                    <a:cubicBezTo>
                      <a:pt x="261257" y="170543"/>
                      <a:pt x="321128" y="188686"/>
                      <a:pt x="381000" y="206829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2" name="Freeform 1031"/>
              <p:cNvSpPr/>
              <p:nvPr/>
            </p:nvSpPr>
            <p:spPr>
              <a:xfrm>
                <a:off x="1676400" y="4550229"/>
                <a:ext cx="35799" cy="424542"/>
              </a:xfrm>
              <a:custGeom>
                <a:avLst/>
                <a:gdLst>
                  <a:gd name="connsiteX0" fmla="*/ 32657 w 35799"/>
                  <a:gd name="connsiteY0" fmla="*/ 0 h 424542"/>
                  <a:gd name="connsiteX1" fmla="*/ 32657 w 35799"/>
                  <a:gd name="connsiteY1" fmla="*/ 337457 h 424542"/>
                  <a:gd name="connsiteX2" fmla="*/ 0 w 35799"/>
                  <a:gd name="connsiteY2" fmla="*/ 424542 h 424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799" h="424542">
                    <a:moveTo>
                      <a:pt x="32657" y="0"/>
                    </a:moveTo>
                    <a:cubicBezTo>
                      <a:pt x="35378" y="133350"/>
                      <a:pt x="38100" y="266700"/>
                      <a:pt x="32657" y="337457"/>
                    </a:cubicBezTo>
                    <a:cubicBezTo>
                      <a:pt x="27214" y="408214"/>
                      <a:pt x="13607" y="416378"/>
                      <a:pt x="0" y="424542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3" name="Freeform 1032"/>
              <p:cNvSpPr/>
              <p:nvPr/>
            </p:nvSpPr>
            <p:spPr>
              <a:xfrm>
                <a:off x="1545771" y="4473133"/>
                <a:ext cx="2427515" cy="1111238"/>
              </a:xfrm>
              <a:custGeom>
                <a:avLst/>
                <a:gdLst>
                  <a:gd name="connsiteX0" fmla="*/ 0 w 2427515"/>
                  <a:gd name="connsiteY0" fmla="*/ 1067696 h 1111238"/>
                  <a:gd name="connsiteX1" fmla="*/ 228600 w 2427515"/>
                  <a:gd name="connsiteY1" fmla="*/ 588724 h 1111238"/>
                  <a:gd name="connsiteX2" fmla="*/ 555172 w 2427515"/>
                  <a:gd name="connsiteY2" fmla="*/ 262153 h 1111238"/>
                  <a:gd name="connsiteX3" fmla="*/ 936172 w 2427515"/>
                  <a:gd name="connsiteY3" fmla="*/ 77096 h 1111238"/>
                  <a:gd name="connsiteX4" fmla="*/ 1328058 w 2427515"/>
                  <a:gd name="connsiteY4" fmla="*/ 896 h 1111238"/>
                  <a:gd name="connsiteX5" fmla="*/ 1611086 w 2427515"/>
                  <a:gd name="connsiteY5" fmla="*/ 44438 h 1111238"/>
                  <a:gd name="connsiteX6" fmla="*/ 1905000 w 2427515"/>
                  <a:gd name="connsiteY6" fmla="*/ 175067 h 1111238"/>
                  <a:gd name="connsiteX7" fmla="*/ 2057400 w 2427515"/>
                  <a:gd name="connsiteY7" fmla="*/ 349238 h 1111238"/>
                  <a:gd name="connsiteX8" fmla="*/ 2220686 w 2427515"/>
                  <a:gd name="connsiteY8" fmla="*/ 566953 h 1111238"/>
                  <a:gd name="connsiteX9" fmla="*/ 2383972 w 2427515"/>
                  <a:gd name="connsiteY9" fmla="*/ 871753 h 1111238"/>
                  <a:gd name="connsiteX10" fmla="*/ 2427515 w 2427515"/>
                  <a:gd name="connsiteY10" fmla="*/ 1111238 h 111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27515" h="1111238">
                    <a:moveTo>
                      <a:pt x="0" y="1067696"/>
                    </a:moveTo>
                    <a:cubicBezTo>
                      <a:pt x="68035" y="895338"/>
                      <a:pt x="136071" y="722981"/>
                      <a:pt x="228600" y="588724"/>
                    </a:cubicBezTo>
                    <a:cubicBezTo>
                      <a:pt x="321129" y="454467"/>
                      <a:pt x="437243" y="347424"/>
                      <a:pt x="555172" y="262153"/>
                    </a:cubicBezTo>
                    <a:cubicBezTo>
                      <a:pt x="673101" y="176882"/>
                      <a:pt x="807358" y="120639"/>
                      <a:pt x="936172" y="77096"/>
                    </a:cubicBezTo>
                    <a:cubicBezTo>
                      <a:pt x="1064986" y="33553"/>
                      <a:pt x="1215572" y="6339"/>
                      <a:pt x="1328058" y="896"/>
                    </a:cubicBezTo>
                    <a:cubicBezTo>
                      <a:pt x="1440544" y="-4547"/>
                      <a:pt x="1514929" y="15409"/>
                      <a:pt x="1611086" y="44438"/>
                    </a:cubicBezTo>
                    <a:cubicBezTo>
                      <a:pt x="1707243" y="73466"/>
                      <a:pt x="1830614" y="124267"/>
                      <a:pt x="1905000" y="175067"/>
                    </a:cubicBezTo>
                    <a:cubicBezTo>
                      <a:pt x="1979386" y="225867"/>
                      <a:pt x="2004786" y="283924"/>
                      <a:pt x="2057400" y="349238"/>
                    </a:cubicBezTo>
                    <a:cubicBezTo>
                      <a:pt x="2110014" y="414552"/>
                      <a:pt x="2166257" y="479867"/>
                      <a:pt x="2220686" y="566953"/>
                    </a:cubicBezTo>
                    <a:cubicBezTo>
                      <a:pt x="2275115" y="654039"/>
                      <a:pt x="2349501" y="781039"/>
                      <a:pt x="2383972" y="871753"/>
                    </a:cubicBezTo>
                    <a:cubicBezTo>
                      <a:pt x="2418443" y="962467"/>
                      <a:pt x="2422979" y="1036852"/>
                      <a:pt x="2427515" y="1111238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4" name="Freeform 1033"/>
              <p:cNvSpPr/>
              <p:nvPr/>
            </p:nvSpPr>
            <p:spPr>
              <a:xfrm>
                <a:off x="1817914" y="4658419"/>
                <a:ext cx="1926772" cy="838867"/>
              </a:xfrm>
              <a:custGeom>
                <a:avLst/>
                <a:gdLst>
                  <a:gd name="connsiteX0" fmla="*/ 0 w 1926772"/>
                  <a:gd name="connsiteY0" fmla="*/ 762667 h 838867"/>
                  <a:gd name="connsiteX1" fmla="*/ 141515 w 1926772"/>
                  <a:gd name="connsiteY1" fmla="*/ 479638 h 838867"/>
                  <a:gd name="connsiteX2" fmla="*/ 381000 w 1926772"/>
                  <a:gd name="connsiteY2" fmla="*/ 240152 h 838867"/>
                  <a:gd name="connsiteX3" fmla="*/ 642257 w 1926772"/>
                  <a:gd name="connsiteY3" fmla="*/ 76867 h 838867"/>
                  <a:gd name="connsiteX4" fmla="*/ 1001486 w 1926772"/>
                  <a:gd name="connsiteY4" fmla="*/ 667 h 838867"/>
                  <a:gd name="connsiteX5" fmla="*/ 1306286 w 1926772"/>
                  <a:gd name="connsiteY5" fmla="*/ 44210 h 838867"/>
                  <a:gd name="connsiteX6" fmla="*/ 1480457 w 1926772"/>
                  <a:gd name="connsiteY6" fmla="*/ 120410 h 838867"/>
                  <a:gd name="connsiteX7" fmla="*/ 1654629 w 1926772"/>
                  <a:gd name="connsiteY7" fmla="*/ 294581 h 838867"/>
                  <a:gd name="connsiteX8" fmla="*/ 1839686 w 1926772"/>
                  <a:gd name="connsiteY8" fmla="*/ 566724 h 838867"/>
                  <a:gd name="connsiteX9" fmla="*/ 1926772 w 1926772"/>
                  <a:gd name="connsiteY9" fmla="*/ 838867 h 83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26772" h="838867">
                    <a:moveTo>
                      <a:pt x="0" y="762667"/>
                    </a:moveTo>
                    <a:cubicBezTo>
                      <a:pt x="39007" y="664695"/>
                      <a:pt x="78015" y="566724"/>
                      <a:pt x="141515" y="479638"/>
                    </a:cubicBezTo>
                    <a:cubicBezTo>
                      <a:pt x="205015" y="392552"/>
                      <a:pt x="297543" y="307281"/>
                      <a:pt x="381000" y="240152"/>
                    </a:cubicBezTo>
                    <a:cubicBezTo>
                      <a:pt x="464457" y="173023"/>
                      <a:pt x="538843" y="116781"/>
                      <a:pt x="642257" y="76867"/>
                    </a:cubicBezTo>
                    <a:cubicBezTo>
                      <a:pt x="745671" y="36953"/>
                      <a:pt x="890815" y="6110"/>
                      <a:pt x="1001486" y="667"/>
                    </a:cubicBezTo>
                    <a:cubicBezTo>
                      <a:pt x="1112157" y="-4776"/>
                      <a:pt x="1226457" y="24253"/>
                      <a:pt x="1306286" y="44210"/>
                    </a:cubicBezTo>
                    <a:cubicBezTo>
                      <a:pt x="1386115" y="64167"/>
                      <a:pt x="1422400" y="78682"/>
                      <a:pt x="1480457" y="120410"/>
                    </a:cubicBezTo>
                    <a:cubicBezTo>
                      <a:pt x="1538514" y="162138"/>
                      <a:pt x="1594758" y="220195"/>
                      <a:pt x="1654629" y="294581"/>
                    </a:cubicBezTo>
                    <a:cubicBezTo>
                      <a:pt x="1714501" y="368967"/>
                      <a:pt x="1794329" y="476010"/>
                      <a:pt x="1839686" y="566724"/>
                    </a:cubicBezTo>
                    <a:cubicBezTo>
                      <a:pt x="1885043" y="657438"/>
                      <a:pt x="1905907" y="748152"/>
                      <a:pt x="1926772" y="838867"/>
                    </a:cubicBezTo>
                  </a:path>
                </a:pathLst>
              </a:cu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5" name="Rounded Rectangular Callout 1034"/>
              <p:cNvSpPr/>
              <p:nvPr/>
            </p:nvSpPr>
            <p:spPr>
              <a:xfrm>
                <a:off x="2852056" y="3738426"/>
                <a:ext cx="1741715" cy="595741"/>
              </a:xfrm>
              <a:prstGeom prst="wedgeRoundRectCallout">
                <a:avLst>
                  <a:gd name="adj1" fmla="val -28981"/>
                  <a:gd name="adj2" fmla="val 176306"/>
                  <a:gd name="adj3" fmla="val 16667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Check no children left on the van !</a:t>
                </a:r>
                <a:endParaRPr lang="ko-KR" altLang="en-US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37" name="Rectangle 1036"/>
            <p:cNvSpPr/>
            <p:nvPr/>
          </p:nvSpPr>
          <p:spPr>
            <a:xfrm>
              <a:off x="8609040" y="4259964"/>
              <a:ext cx="3051562" cy="1419105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0" name="Freeform 1039"/>
            <p:cNvSpPr/>
            <p:nvPr/>
          </p:nvSpPr>
          <p:spPr>
            <a:xfrm>
              <a:off x="11027229" y="5159829"/>
              <a:ext cx="609600" cy="43856"/>
            </a:xfrm>
            <a:custGeom>
              <a:avLst/>
              <a:gdLst>
                <a:gd name="connsiteX0" fmla="*/ 0 w 609600"/>
                <a:gd name="connsiteY0" fmla="*/ 0 h 43856"/>
                <a:gd name="connsiteX1" fmla="*/ 304800 w 609600"/>
                <a:gd name="connsiteY1" fmla="*/ 21771 h 43856"/>
                <a:gd name="connsiteX2" fmla="*/ 522514 w 609600"/>
                <a:gd name="connsiteY2" fmla="*/ 43542 h 43856"/>
                <a:gd name="connsiteX3" fmla="*/ 609600 w 609600"/>
                <a:gd name="connsiteY3" fmla="*/ 32657 h 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43856">
                  <a:moveTo>
                    <a:pt x="0" y="0"/>
                  </a:moveTo>
                  <a:lnTo>
                    <a:pt x="304800" y="21771"/>
                  </a:lnTo>
                  <a:cubicBezTo>
                    <a:pt x="391886" y="29028"/>
                    <a:pt x="471714" y="41728"/>
                    <a:pt x="522514" y="43542"/>
                  </a:cubicBezTo>
                  <a:cubicBezTo>
                    <a:pt x="573314" y="45356"/>
                    <a:pt x="591457" y="39006"/>
                    <a:pt x="609600" y="32657"/>
                  </a:cubicBezTo>
                </a:path>
              </a:pathLst>
            </a:cu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6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Have drivers physically check there is no children left on buses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5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33234" cy="49686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Reporting system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requires the driver to report no children left on the bus after the end of the journey (to someone in charge of the operation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, the driver, or</a:t>
            </a:r>
            <a:r>
              <a:rPr lang="ko-KR" altLang="en-US" b="1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database, etc.)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Reminder (indication)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message to the driver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after the end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of a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journey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encourages the driver to check no children left on the bus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82402" y="5317420"/>
            <a:ext cx="4689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* from the report “The trend of regulations and technologies of school buses (2022, in Korean)” of R&amp;D project ‘Technology development to improve the safety of Korean children’s school buses’ [RS-2022-00143581]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77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Indirect detection </a:t>
            </a:r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of left children on </a:t>
            </a:r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buses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7</a:t>
            </a:fld>
            <a:endParaRPr lang="ko-KR" altLang="en-US"/>
          </a:p>
        </p:txBody>
      </p:sp>
      <p:grpSp>
        <p:nvGrpSpPr>
          <p:cNvPr id="4" name="그룹 3"/>
          <p:cNvGrpSpPr/>
          <p:nvPr/>
        </p:nvGrpSpPr>
        <p:grpSpPr>
          <a:xfrm>
            <a:off x="6291935" y="1208314"/>
            <a:ext cx="4543500" cy="2236945"/>
            <a:chOff x="6291935" y="1909795"/>
            <a:chExt cx="4543500" cy="2236945"/>
          </a:xfrm>
        </p:grpSpPr>
        <p:grpSp>
          <p:nvGrpSpPr>
            <p:cNvPr id="75" name="Group 74"/>
            <p:cNvGrpSpPr/>
            <p:nvPr/>
          </p:nvGrpSpPr>
          <p:grpSpPr>
            <a:xfrm>
              <a:off x="7990111" y="1909795"/>
              <a:ext cx="2845324" cy="2236945"/>
              <a:chOff x="3352797" y="1909793"/>
              <a:chExt cx="2845324" cy="2236945"/>
            </a:xfrm>
          </p:grpSpPr>
          <p:grpSp>
            <p:nvGrpSpPr>
              <p:cNvPr id="60" name="Group 59"/>
              <p:cNvGrpSpPr/>
              <p:nvPr/>
            </p:nvGrpSpPr>
            <p:grpSpPr>
              <a:xfrm flipH="1">
                <a:off x="3352797" y="1909793"/>
                <a:ext cx="2383971" cy="922710"/>
                <a:chOff x="1992086" y="2906486"/>
                <a:chExt cx="1785257" cy="690980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2337575" y="2906486"/>
                  <a:ext cx="1439768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stCxn id="64" idx="0"/>
                </p:cNvCxnSpPr>
                <p:nvPr/>
              </p:nvCxnSpPr>
              <p:spPr>
                <a:xfrm flipH="1">
                  <a:off x="1992086" y="3251977"/>
                  <a:ext cx="1" cy="34548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Arc 63"/>
                <p:cNvSpPr/>
                <p:nvPr/>
              </p:nvSpPr>
              <p:spPr>
                <a:xfrm rot="16200000">
                  <a:off x="1992087" y="2906486"/>
                  <a:ext cx="690979" cy="69097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275411" y="2832502"/>
                <a:ext cx="922710" cy="922709"/>
                <a:chOff x="4966457" y="2062192"/>
                <a:chExt cx="922710" cy="922709"/>
              </a:xfrm>
            </p:grpSpPr>
            <p:cxnSp>
              <p:nvCxnSpPr>
                <p:cNvPr id="65" name="Straight Connector 64"/>
                <p:cNvCxnSpPr>
                  <a:stCxn id="66" idx="0"/>
                </p:cNvCxnSpPr>
                <p:nvPr/>
              </p:nvCxnSpPr>
              <p:spPr>
                <a:xfrm>
                  <a:off x="5889167" y="2523548"/>
                  <a:ext cx="0" cy="44283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Arc 65"/>
                <p:cNvSpPr/>
                <p:nvPr/>
              </p:nvSpPr>
              <p:spPr>
                <a:xfrm rot="5400000" flipH="1">
                  <a:off x="4966457" y="2062192"/>
                  <a:ext cx="922709" cy="922710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27" name="Straight Connector 26"/>
              <p:cNvCxnSpPr/>
              <p:nvPr/>
            </p:nvCxnSpPr>
            <p:spPr>
              <a:xfrm flipV="1">
                <a:off x="3363683" y="3736694"/>
                <a:ext cx="2834438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Oval 66"/>
              <p:cNvSpPr/>
              <p:nvPr/>
            </p:nvSpPr>
            <p:spPr>
              <a:xfrm>
                <a:off x="4415440" y="3384738"/>
                <a:ext cx="762000" cy="762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181601" y="2296736"/>
                <a:ext cx="524604" cy="1417527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45" name="Straight Connector 44"/>
            <p:cNvCxnSpPr/>
            <p:nvPr/>
          </p:nvCxnSpPr>
          <p:spPr>
            <a:xfrm>
              <a:off x="8109857" y="3319784"/>
              <a:ext cx="1719944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9652545" y="2905405"/>
              <a:ext cx="601795" cy="1241335"/>
              <a:chOff x="9652545" y="2905405"/>
              <a:chExt cx="601795" cy="1241335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9774889" y="2905405"/>
                <a:ext cx="479451" cy="1241335"/>
                <a:chOff x="4353659" y="2926535"/>
                <a:chExt cx="512255" cy="1326268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4637314" y="2926535"/>
                  <a:ext cx="228600" cy="2286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4637314" y="3174344"/>
                  <a:ext cx="228600" cy="461665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Rounded Rectangle 55"/>
                <p:cNvSpPr/>
                <p:nvPr/>
              </p:nvSpPr>
              <p:spPr>
                <a:xfrm>
                  <a:off x="4718956" y="3642786"/>
                  <a:ext cx="114300" cy="610017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 rot="6000000">
                  <a:off x="4546259" y="3022222"/>
                  <a:ext cx="72000" cy="4572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3" name="Rounded Rectangle 52"/>
              <p:cNvSpPr/>
              <p:nvPr/>
            </p:nvSpPr>
            <p:spPr>
              <a:xfrm>
                <a:off x="9913255" y="3439675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 rot="7200000">
                <a:off x="10011225" y="3385241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9652545" y="2987569"/>
                <a:ext cx="119743" cy="18026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8588828" y="1917517"/>
              <a:ext cx="1309927" cy="1221770"/>
              <a:chOff x="8588828" y="1917517"/>
              <a:chExt cx="1309927" cy="122177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9433754" y="2747840"/>
                <a:ext cx="201128" cy="30608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Flowchart: Decision 11"/>
              <p:cNvSpPr/>
              <p:nvPr/>
            </p:nvSpPr>
            <p:spPr>
              <a:xfrm>
                <a:off x="9302571" y="1971455"/>
                <a:ext cx="596184" cy="325283"/>
              </a:xfrm>
              <a:prstGeom prst="flowChartDecision">
                <a:avLst/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4" name="Elbow Connector 13"/>
              <p:cNvCxnSpPr>
                <a:stCxn id="12" idx="2"/>
                <a:endCxn id="11" idx="0"/>
              </p:cNvCxnSpPr>
              <p:nvPr/>
            </p:nvCxnSpPr>
            <p:spPr>
              <a:xfrm rot="5400000">
                <a:off x="9341940" y="2489117"/>
                <a:ext cx="451102" cy="66345"/>
              </a:xfrm>
              <a:prstGeom prst="bentConnector3">
                <a:avLst/>
              </a:prstGeom>
              <a:ln w="317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Elbow Connector 60"/>
              <p:cNvCxnSpPr>
                <a:stCxn id="12" idx="1"/>
                <a:endCxn id="10" idx="1"/>
              </p:cNvCxnSpPr>
              <p:nvPr/>
            </p:nvCxnSpPr>
            <p:spPr>
              <a:xfrm rot="10800000">
                <a:off x="9149083" y="1994163"/>
                <a:ext cx="153489" cy="139935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rapezoid 9"/>
              <p:cNvSpPr/>
              <p:nvPr/>
            </p:nvSpPr>
            <p:spPr>
              <a:xfrm rot="10800000">
                <a:off x="8588828" y="1942455"/>
                <a:ext cx="573181" cy="103414"/>
              </a:xfrm>
              <a:prstGeom prst="trapezoid">
                <a:avLst/>
              </a:prstGeom>
              <a:solidFill>
                <a:srgbClr val="FF9900"/>
              </a:solidFill>
              <a:ln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Arc 76"/>
              <p:cNvSpPr/>
              <p:nvPr/>
            </p:nvSpPr>
            <p:spPr>
              <a:xfrm rot="5400000">
                <a:off x="8679903" y="1896540"/>
                <a:ext cx="411386" cy="453340"/>
              </a:xfrm>
              <a:prstGeom prst="arc">
                <a:avLst>
                  <a:gd name="adj1" fmla="val 17181606"/>
                  <a:gd name="adj2" fmla="val 4454457"/>
                </a:avLst>
              </a:prstGeom>
              <a:ln>
                <a:solidFill>
                  <a:srgbClr val="FF99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Arc 92"/>
              <p:cNvSpPr/>
              <p:nvPr/>
            </p:nvSpPr>
            <p:spPr>
              <a:xfrm rot="5400000">
                <a:off x="8729074" y="1967108"/>
                <a:ext cx="301236" cy="289134"/>
              </a:xfrm>
              <a:prstGeom prst="arc">
                <a:avLst>
                  <a:gd name="adj1" fmla="val 17437851"/>
                  <a:gd name="adj2" fmla="val 4611970"/>
                </a:avLst>
              </a:prstGeom>
              <a:ln>
                <a:solidFill>
                  <a:srgbClr val="FF99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Arc 93"/>
              <p:cNvSpPr/>
              <p:nvPr/>
            </p:nvSpPr>
            <p:spPr>
              <a:xfrm rot="5400000">
                <a:off x="8808298" y="2040280"/>
                <a:ext cx="150618" cy="144567"/>
              </a:xfrm>
              <a:prstGeom prst="arc">
                <a:avLst>
                  <a:gd name="adj1" fmla="val 17437851"/>
                  <a:gd name="adj2" fmla="val 4611970"/>
                </a:avLst>
              </a:prstGeom>
              <a:ln>
                <a:solidFill>
                  <a:srgbClr val="FF99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9280799" y="2640704"/>
                <a:ext cx="484415" cy="498583"/>
                <a:chOff x="5905498" y="2573446"/>
                <a:chExt cx="484415" cy="498583"/>
              </a:xfrm>
            </p:grpSpPr>
            <p:sp>
              <p:nvSpPr>
                <p:cNvPr id="28" name="Oval 27"/>
                <p:cNvSpPr/>
                <p:nvPr/>
              </p:nvSpPr>
              <p:spPr>
                <a:xfrm>
                  <a:off x="6074229" y="2747840"/>
                  <a:ext cx="152400" cy="153042"/>
                </a:xfrm>
                <a:prstGeom prst="ellipse">
                  <a:avLst/>
                </a:prstGeom>
                <a:noFill/>
                <a:ln>
                  <a:solidFill>
                    <a:srgbClr val="FFCC66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5998029" y="2669042"/>
                  <a:ext cx="304800" cy="308685"/>
                </a:xfrm>
                <a:prstGeom prst="ellipse">
                  <a:avLst/>
                </a:prstGeom>
                <a:noFill/>
                <a:ln>
                  <a:solidFill>
                    <a:srgbClr val="FFCC66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5905498" y="2573446"/>
                  <a:ext cx="484415" cy="498583"/>
                </a:xfrm>
                <a:prstGeom prst="ellipse">
                  <a:avLst/>
                </a:prstGeom>
                <a:noFill/>
                <a:ln>
                  <a:solidFill>
                    <a:srgbClr val="FFCC66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33" name="TextBox 32"/>
            <p:cNvSpPr txBox="1"/>
            <p:nvPr/>
          </p:nvSpPr>
          <p:spPr>
            <a:xfrm>
              <a:off x="6291935" y="2093714"/>
              <a:ext cx="2312553" cy="13849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Ingress/Egress monitoring system</a:t>
              </a:r>
            </a:p>
            <a:p>
              <a:pPr marL="171450" indent="-171450">
                <a:buFontTx/>
                <a:buChar char="-"/>
              </a:pPr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QR code scan</a:t>
              </a:r>
            </a:p>
            <a:p>
              <a:pPr marL="171450" indent="-171450">
                <a:buFontTx/>
                <a:buChar char="-"/>
              </a:pPr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RFID card</a:t>
              </a:r>
            </a:p>
            <a:p>
              <a:pPr marL="171450" indent="-171450">
                <a:buFontTx/>
                <a:buChar char="-"/>
              </a:pPr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Tag-less beacon</a:t>
              </a:r>
            </a:p>
            <a:p>
              <a:pPr marL="171450" indent="-171450">
                <a:buFontTx/>
                <a:buChar char="-"/>
              </a:pPr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Personal mobile devices </a:t>
              </a:r>
              <a:b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</a:br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(e.g. smart phone application)</a:t>
              </a:r>
            </a:p>
            <a:p>
              <a:pPr marL="171450" indent="-171450">
                <a:buFontTx/>
                <a:buChar char="-"/>
              </a:pPr>
              <a:r>
                <a:rPr lang="en-US" altLang="ko-KR" sz="1200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Etc.</a:t>
              </a:r>
              <a:endParaRPr lang="ko-KR" altLang="en-US" sz="1200" dirty="0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0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33234" cy="496864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Active systems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Ingress &amp; Egress monitoring system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Child occupants scan a QR code card, a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RFID card, etc. in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getting on or off the bus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the monitoring system detects tag-less beacons / personal mobile devices with child occupants getting on or off the bus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visual/audible warning or texting a person responsible for operating the bus if the system finds unloading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child occupants</a:t>
            </a:r>
            <a:b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- the monitoring system may share the locations of child occupants in real time </a:t>
            </a:r>
            <a:endParaRPr lang="en-US" altLang="ko-KR" b="1" dirty="0">
              <a:solidFill>
                <a:srgbClr val="FF000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935" y="3768109"/>
            <a:ext cx="2069745" cy="155764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5941" y="3763466"/>
            <a:ext cx="2413287" cy="1562286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291934" y="5429787"/>
            <a:ext cx="2069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[QR code monitoring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*source: Korea </a:t>
            </a:r>
            <a:r>
              <a:rPr lang="en-US" altLang="ko-KR" sz="1200" dirty="0"/>
              <a:t>R&amp;D report [RS-2022-00143581</a:t>
            </a:r>
            <a:r>
              <a:rPr lang="en-US" altLang="ko-KR" sz="1200" dirty="0" smtClean="0"/>
              <a:t>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58926" y="5429787"/>
            <a:ext cx="2360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[Tag-less beacon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*source: Korea </a:t>
            </a:r>
            <a:r>
              <a:rPr lang="en-US" altLang="ko-KR" sz="1200" dirty="0"/>
              <a:t>R&amp;D report [RS-2022-00143581</a:t>
            </a:r>
            <a:r>
              <a:rPr lang="en-US" altLang="ko-KR" sz="1200" dirty="0" smtClean="0"/>
              <a:t>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260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Indirect detection </a:t>
            </a:r>
            <a:r>
              <a:rPr lang="en-US" altLang="ko-KR" sz="3600" b="1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of left children on </a:t>
            </a:r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buses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8</a:t>
            </a:fld>
            <a:endParaRPr lang="ko-KR" altLang="en-US"/>
          </a:p>
        </p:txBody>
      </p:sp>
      <p:grpSp>
        <p:nvGrpSpPr>
          <p:cNvPr id="25" name="그룹 24"/>
          <p:cNvGrpSpPr/>
          <p:nvPr/>
        </p:nvGrpSpPr>
        <p:grpSpPr>
          <a:xfrm>
            <a:off x="7438795" y="2336135"/>
            <a:ext cx="3585233" cy="2713005"/>
            <a:chOff x="7942815" y="2011395"/>
            <a:chExt cx="2956120" cy="2236945"/>
          </a:xfrm>
        </p:grpSpPr>
        <p:grpSp>
          <p:nvGrpSpPr>
            <p:cNvPr id="75" name="Group 74"/>
            <p:cNvGrpSpPr/>
            <p:nvPr/>
          </p:nvGrpSpPr>
          <p:grpSpPr>
            <a:xfrm>
              <a:off x="8053611" y="2011395"/>
              <a:ext cx="2845324" cy="2236945"/>
              <a:chOff x="3352797" y="1909793"/>
              <a:chExt cx="2845324" cy="2236945"/>
            </a:xfrm>
          </p:grpSpPr>
          <p:grpSp>
            <p:nvGrpSpPr>
              <p:cNvPr id="60" name="Group 59"/>
              <p:cNvGrpSpPr/>
              <p:nvPr/>
            </p:nvGrpSpPr>
            <p:grpSpPr>
              <a:xfrm flipH="1">
                <a:off x="3352797" y="1909793"/>
                <a:ext cx="2383971" cy="922710"/>
                <a:chOff x="1992086" y="2906486"/>
                <a:chExt cx="1785257" cy="690980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2337575" y="2906486"/>
                  <a:ext cx="1439768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>
                  <a:stCxn id="64" idx="0"/>
                </p:cNvCxnSpPr>
                <p:nvPr/>
              </p:nvCxnSpPr>
              <p:spPr>
                <a:xfrm flipH="1">
                  <a:off x="1992086" y="3251977"/>
                  <a:ext cx="1" cy="34548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Arc 63"/>
                <p:cNvSpPr/>
                <p:nvPr/>
              </p:nvSpPr>
              <p:spPr>
                <a:xfrm rot="16200000">
                  <a:off x="1992087" y="2906486"/>
                  <a:ext cx="690979" cy="69097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275411" y="2832502"/>
                <a:ext cx="922710" cy="922709"/>
                <a:chOff x="4966457" y="2062192"/>
                <a:chExt cx="922710" cy="922709"/>
              </a:xfrm>
            </p:grpSpPr>
            <p:cxnSp>
              <p:nvCxnSpPr>
                <p:cNvPr id="65" name="Straight Connector 64"/>
                <p:cNvCxnSpPr>
                  <a:stCxn id="66" idx="0"/>
                </p:cNvCxnSpPr>
                <p:nvPr/>
              </p:nvCxnSpPr>
              <p:spPr>
                <a:xfrm>
                  <a:off x="5889167" y="2523548"/>
                  <a:ext cx="0" cy="44283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Arc 65"/>
                <p:cNvSpPr/>
                <p:nvPr/>
              </p:nvSpPr>
              <p:spPr>
                <a:xfrm rot="5400000" flipH="1">
                  <a:off x="4966457" y="2062192"/>
                  <a:ext cx="922709" cy="922710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cxnSp>
            <p:nvCxnSpPr>
              <p:cNvPr id="27" name="Straight Connector 26"/>
              <p:cNvCxnSpPr/>
              <p:nvPr/>
            </p:nvCxnSpPr>
            <p:spPr>
              <a:xfrm flipV="1">
                <a:off x="3363683" y="3736694"/>
                <a:ext cx="2834438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Oval 66"/>
              <p:cNvSpPr/>
              <p:nvPr/>
            </p:nvSpPr>
            <p:spPr>
              <a:xfrm>
                <a:off x="4415440" y="3384738"/>
                <a:ext cx="762000" cy="76200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181601" y="2296736"/>
                <a:ext cx="524604" cy="1417527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45" name="Straight Connector 44"/>
            <p:cNvCxnSpPr/>
            <p:nvPr/>
          </p:nvCxnSpPr>
          <p:spPr>
            <a:xfrm>
              <a:off x="8173357" y="3421384"/>
              <a:ext cx="1719944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9838389" y="3007005"/>
              <a:ext cx="479451" cy="1241335"/>
              <a:chOff x="9774889" y="2905405"/>
              <a:chExt cx="479451" cy="1241335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9774889" y="2905405"/>
                <a:ext cx="479451" cy="1241335"/>
                <a:chOff x="4353659" y="2926535"/>
                <a:chExt cx="512255" cy="1326268"/>
              </a:xfrm>
            </p:grpSpPr>
            <p:sp>
              <p:nvSpPr>
                <p:cNvPr id="50" name="Oval 49"/>
                <p:cNvSpPr/>
                <p:nvPr/>
              </p:nvSpPr>
              <p:spPr>
                <a:xfrm>
                  <a:off x="4637314" y="2926535"/>
                  <a:ext cx="228600" cy="2286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4637314" y="3174344"/>
                  <a:ext cx="228600" cy="461665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Rounded Rectangle 55"/>
                <p:cNvSpPr/>
                <p:nvPr/>
              </p:nvSpPr>
              <p:spPr>
                <a:xfrm>
                  <a:off x="4718956" y="3642786"/>
                  <a:ext cx="114300" cy="610017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 rot="6000000">
                  <a:off x="4546259" y="3022222"/>
                  <a:ext cx="72000" cy="457200"/>
                </a:xfrm>
                <a:prstGeom prst="round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3" name="Rounded Rectangle 52"/>
              <p:cNvSpPr/>
              <p:nvPr/>
            </p:nvSpPr>
            <p:spPr>
              <a:xfrm>
                <a:off x="9913255" y="3439675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 rot="7200000">
                <a:off x="10011225" y="3385241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7942815" y="2574339"/>
              <a:ext cx="636134" cy="851632"/>
              <a:chOff x="7552735" y="2472739"/>
              <a:chExt cx="636134" cy="851632"/>
            </a:xfrm>
          </p:grpSpPr>
          <p:sp>
            <p:nvSpPr>
              <p:cNvPr id="41" name="Rounded Rectangle 40"/>
              <p:cNvSpPr/>
              <p:nvPr/>
            </p:nvSpPr>
            <p:spPr>
              <a:xfrm rot="21300000">
                <a:off x="7552735" y="2472739"/>
                <a:ext cx="152400" cy="60347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 rot="5400000">
                <a:off x="7810931" y="2706617"/>
                <a:ext cx="152400" cy="60347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 rot="5400000">
                <a:off x="7718237" y="3015494"/>
                <a:ext cx="316016" cy="30173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" name="Parallelogram 4"/>
            <p:cNvSpPr/>
            <p:nvPr/>
          </p:nvSpPr>
          <p:spPr>
            <a:xfrm>
              <a:off x="9014919" y="2115456"/>
              <a:ext cx="581103" cy="282881"/>
            </a:xfrm>
            <a:prstGeom prst="parallelogram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0407019" y="2398338"/>
              <a:ext cx="411567" cy="170507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0407018" y="3814544"/>
              <a:ext cx="411567" cy="170507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0818586" y="2568845"/>
              <a:ext cx="0" cy="1416206"/>
            </a:xfrm>
            <a:prstGeom prst="line">
              <a:avLst/>
            </a:prstGeom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오른쪽으로 구부러진 화살표 5"/>
            <p:cNvSpPr/>
            <p:nvPr/>
          </p:nvSpPr>
          <p:spPr>
            <a:xfrm rot="17327058">
              <a:off x="10188295" y="2396049"/>
              <a:ext cx="298711" cy="504744"/>
            </a:xfrm>
            <a:prstGeom prst="curved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오른쪽으로 구부러진 화살표 33"/>
            <p:cNvSpPr/>
            <p:nvPr/>
          </p:nvSpPr>
          <p:spPr>
            <a:xfrm rot="6344151">
              <a:off x="10284852" y="2013582"/>
              <a:ext cx="305461" cy="508183"/>
            </a:xfrm>
            <a:prstGeom prst="curved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8127637" y="3059923"/>
              <a:ext cx="363583" cy="4571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" name="꺾인 연결선 10"/>
            <p:cNvCxnSpPr>
              <a:stCxn id="8" idx="2"/>
              <a:endCxn id="5" idx="5"/>
            </p:cNvCxnSpPr>
            <p:nvPr/>
          </p:nvCxnSpPr>
          <p:spPr>
            <a:xfrm rot="5400000" flipH="1" flipV="1">
              <a:off x="8255481" y="2310845"/>
              <a:ext cx="848745" cy="740850"/>
            </a:xfrm>
            <a:prstGeom prst="bentConnector4">
              <a:avLst>
                <a:gd name="adj1" fmla="val -26934"/>
                <a:gd name="adj2" fmla="val -85828"/>
              </a:avLst>
            </a:prstGeom>
            <a:ln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타원 14"/>
            <p:cNvSpPr/>
            <p:nvPr/>
          </p:nvSpPr>
          <p:spPr>
            <a:xfrm>
              <a:off x="10351575" y="2311252"/>
              <a:ext cx="152400" cy="1524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4" name="꺾인 연결선 43"/>
            <p:cNvCxnSpPr>
              <a:stCxn id="15" idx="2"/>
              <a:endCxn id="5" idx="2"/>
            </p:cNvCxnSpPr>
            <p:nvPr/>
          </p:nvCxnSpPr>
          <p:spPr>
            <a:xfrm rot="10800000">
              <a:off x="9560663" y="2256898"/>
              <a:ext cx="790913" cy="130555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그룹 23"/>
            <p:cNvGrpSpPr/>
            <p:nvPr/>
          </p:nvGrpSpPr>
          <p:grpSpPr>
            <a:xfrm>
              <a:off x="8275900" y="2350365"/>
              <a:ext cx="398672" cy="1010741"/>
              <a:chOff x="5811279" y="3748017"/>
              <a:chExt cx="398672" cy="1010741"/>
            </a:xfrm>
          </p:grpSpPr>
          <p:sp>
            <p:nvSpPr>
              <p:cNvPr id="58" name="Oval 49"/>
              <p:cNvSpPr/>
              <p:nvPr/>
            </p:nvSpPr>
            <p:spPr>
              <a:xfrm>
                <a:off x="5811279" y="3748017"/>
                <a:ext cx="213961" cy="21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Rounded Rectangle 50"/>
              <p:cNvSpPr/>
              <p:nvPr/>
            </p:nvSpPr>
            <p:spPr>
              <a:xfrm>
                <a:off x="5811279" y="3979957"/>
                <a:ext cx="213961" cy="43210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Rounded Rectangle 56"/>
              <p:cNvSpPr/>
              <p:nvPr/>
            </p:nvSpPr>
            <p:spPr>
              <a:xfrm rot="8700000">
                <a:off x="6022933" y="3981138"/>
                <a:ext cx="81877" cy="37075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Rounded Rectangle 52"/>
              <p:cNvSpPr/>
              <p:nvPr/>
            </p:nvSpPr>
            <p:spPr>
              <a:xfrm>
                <a:off x="6110474" y="4366353"/>
                <a:ext cx="99477" cy="392405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Rounded Rectangle 53"/>
              <p:cNvSpPr/>
              <p:nvPr/>
            </p:nvSpPr>
            <p:spPr>
              <a:xfrm rot="5400000">
                <a:off x="6007507" y="4223616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6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33234" cy="49686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Non-active systems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usually for a small passenger vehicle or van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by assumption of child presence based on door opening and closing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low accuracy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door opening &amp; closing 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   ≠ passengers getting on &amp; off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- by assumption of child presence based on seat-occupancy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low accuracy</a:t>
            </a:r>
            <a:b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· objects on seats may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be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recognizable by </a:t>
            </a:r>
            <a:r>
              <a:rPr lang="en-US" altLang="ko-KR" b="1" dirty="0">
                <a:latin typeface="Arial" pitchFamily="34" charset="0"/>
                <a:ea typeface="Calibri" pitchFamily="34" charset="0"/>
                <a:cs typeface="Arial" pitchFamily="34" charset="0"/>
              </a:rPr>
              <a:t>the </a:t>
            </a:r>
            <a:r>
              <a:rPr lang="en-US" altLang="ko-KR" b="1">
                <a:latin typeface="Arial" pitchFamily="34" charset="0"/>
                <a:ea typeface="Calibri" pitchFamily="34" charset="0"/>
                <a:cs typeface="Arial" pitchFamily="34" charset="0"/>
              </a:rPr>
              <a:t>occupancy sensor (e.g. pressure type sensor)</a:t>
            </a:r>
            <a:endParaRPr lang="en-US" altLang="ko-KR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31430" y="4861249"/>
            <a:ext cx="1787312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Occupancy sensor signal</a:t>
            </a:r>
          </a:p>
          <a:p>
            <a:r>
              <a:rPr lang="en-US" altLang="ko-KR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(e.g. pressure sensor)</a:t>
            </a:r>
            <a:endParaRPr lang="ko-KR" altLang="en-US" sz="12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" name="직선 화살표 연결선 9"/>
          <p:cNvCxnSpPr>
            <a:stCxn id="47" idx="0"/>
            <a:endCxn id="8" idx="1"/>
          </p:cNvCxnSpPr>
          <p:nvPr/>
        </p:nvCxnSpPr>
        <p:spPr>
          <a:xfrm flipV="1">
            <a:off x="7425086" y="3635533"/>
            <a:ext cx="237864" cy="1225716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738639" y="1601991"/>
            <a:ext cx="1787312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latin typeface="Calibri" pitchFamily="34" charset="0"/>
                <a:ea typeface="Calibri" pitchFamily="34" charset="0"/>
                <a:cs typeface="Calibri" pitchFamily="34" charset="0"/>
              </a:rPr>
              <a:t>Door opening &amp; closing signal</a:t>
            </a:r>
            <a:endParaRPr lang="ko-KR" altLang="en-US" sz="12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1" name="직선 화살표 연결선 70"/>
          <p:cNvCxnSpPr>
            <a:stCxn id="70" idx="2"/>
            <a:endCxn id="15" idx="0"/>
          </p:cNvCxnSpPr>
          <p:nvPr/>
        </p:nvCxnSpPr>
        <p:spPr>
          <a:xfrm flipH="1">
            <a:off x="10452597" y="2063656"/>
            <a:ext cx="179698" cy="636151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636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529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Direct detection of no children left on buses</a:t>
            </a:r>
            <a:endParaRPr lang="ko-KR" altLang="en-US" sz="3600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28FD-9F9D-487A-A8A3-28916E2A4F81}" type="slidenum">
              <a:rPr lang="ko-KR" altLang="en-US" smtClean="0"/>
              <a:t>9</a:t>
            </a:fld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6223834" y="1208314"/>
            <a:ext cx="5229292" cy="2415279"/>
            <a:chOff x="5606143" y="1731461"/>
            <a:chExt cx="5229292" cy="2415279"/>
          </a:xfrm>
        </p:grpSpPr>
        <p:grpSp>
          <p:nvGrpSpPr>
            <p:cNvPr id="46" name="Group 91"/>
            <p:cNvGrpSpPr/>
            <p:nvPr/>
          </p:nvGrpSpPr>
          <p:grpSpPr>
            <a:xfrm>
              <a:off x="5606143" y="1909795"/>
              <a:ext cx="5229292" cy="2236945"/>
              <a:chOff x="968829" y="1909793"/>
              <a:chExt cx="5229292" cy="2236945"/>
            </a:xfrm>
          </p:grpSpPr>
          <p:grpSp>
            <p:nvGrpSpPr>
              <p:cNvPr id="70" name="Group 74"/>
              <p:cNvGrpSpPr/>
              <p:nvPr/>
            </p:nvGrpSpPr>
            <p:grpSpPr>
              <a:xfrm>
                <a:off x="968829" y="1909793"/>
                <a:ext cx="5229292" cy="2236945"/>
                <a:chOff x="968829" y="1909793"/>
                <a:chExt cx="5229292" cy="2236945"/>
              </a:xfrm>
            </p:grpSpPr>
            <p:grpSp>
              <p:nvGrpSpPr>
                <p:cNvPr id="88" name="Group 48"/>
                <p:cNvGrpSpPr/>
                <p:nvPr/>
              </p:nvGrpSpPr>
              <p:grpSpPr>
                <a:xfrm>
                  <a:off x="968830" y="1909794"/>
                  <a:ext cx="2383971" cy="1826900"/>
                  <a:chOff x="1992086" y="2906485"/>
                  <a:chExt cx="1785257" cy="1368090"/>
                </a:xfrm>
              </p:grpSpPr>
              <p:cxnSp>
                <p:nvCxnSpPr>
                  <p:cNvPr id="100" name="Straight Connector 7"/>
                  <p:cNvCxnSpPr/>
                  <p:nvPr/>
                </p:nvCxnSpPr>
                <p:spPr>
                  <a:xfrm>
                    <a:off x="2337575" y="2906485"/>
                    <a:ext cx="1439768" cy="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6"/>
                  <p:cNvCxnSpPr>
                    <a:stCxn id="102" idx="0"/>
                  </p:cNvCxnSpPr>
                  <p:nvPr/>
                </p:nvCxnSpPr>
                <p:spPr>
                  <a:xfrm>
                    <a:off x="1992086" y="3251976"/>
                    <a:ext cx="0" cy="102259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" name="Arc 29"/>
                  <p:cNvSpPr/>
                  <p:nvPr/>
                </p:nvSpPr>
                <p:spPr>
                  <a:xfrm rot="16200000">
                    <a:off x="1992086" y="2906486"/>
                    <a:ext cx="690979" cy="690979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9" name="Group 59"/>
                <p:cNvGrpSpPr/>
                <p:nvPr/>
              </p:nvGrpSpPr>
              <p:grpSpPr>
                <a:xfrm flipH="1">
                  <a:off x="3352797" y="1909793"/>
                  <a:ext cx="2383971" cy="922710"/>
                  <a:chOff x="1992086" y="2906486"/>
                  <a:chExt cx="1785257" cy="690980"/>
                </a:xfrm>
              </p:grpSpPr>
              <p:cxnSp>
                <p:nvCxnSpPr>
                  <p:cNvPr id="97" name="Straight Connector 61"/>
                  <p:cNvCxnSpPr/>
                  <p:nvPr/>
                </p:nvCxnSpPr>
                <p:spPr>
                  <a:xfrm>
                    <a:off x="2337575" y="2906486"/>
                    <a:ext cx="1439768" cy="1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62"/>
                  <p:cNvCxnSpPr>
                    <a:stCxn id="99" idx="0"/>
                  </p:cNvCxnSpPr>
                  <p:nvPr/>
                </p:nvCxnSpPr>
                <p:spPr>
                  <a:xfrm flipH="1">
                    <a:off x="1992086" y="3251977"/>
                    <a:ext cx="1" cy="345489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Arc 63"/>
                  <p:cNvSpPr/>
                  <p:nvPr/>
                </p:nvSpPr>
                <p:spPr>
                  <a:xfrm rot="16200000">
                    <a:off x="1992087" y="2906486"/>
                    <a:ext cx="690979" cy="690979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90" name="Group 21"/>
                <p:cNvGrpSpPr/>
                <p:nvPr/>
              </p:nvGrpSpPr>
              <p:grpSpPr>
                <a:xfrm>
                  <a:off x="5275411" y="2832502"/>
                  <a:ext cx="922710" cy="922709"/>
                  <a:chOff x="4966457" y="2062192"/>
                  <a:chExt cx="922710" cy="922709"/>
                </a:xfrm>
              </p:grpSpPr>
              <p:cxnSp>
                <p:nvCxnSpPr>
                  <p:cNvPr id="95" name="Straight Connector 64"/>
                  <p:cNvCxnSpPr>
                    <a:stCxn id="96" idx="0"/>
                  </p:cNvCxnSpPr>
                  <p:nvPr/>
                </p:nvCxnSpPr>
                <p:spPr>
                  <a:xfrm>
                    <a:off x="5889167" y="2523548"/>
                    <a:ext cx="0" cy="442836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Arc 65"/>
                  <p:cNvSpPr/>
                  <p:nvPr/>
                </p:nvSpPr>
                <p:spPr>
                  <a:xfrm rot="5400000" flipH="1">
                    <a:off x="4966457" y="2062192"/>
                    <a:ext cx="922709" cy="922710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cxnSp>
              <p:nvCxnSpPr>
                <p:cNvPr id="91" name="Straight Connector 26"/>
                <p:cNvCxnSpPr/>
                <p:nvPr/>
              </p:nvCxnSpPr>
              <p:spPr>
                <a:xfrm>
                  <a:off x="968829" y="3736694"/>
                  <a:ext cx="522929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Oval 30"/>
                <p:cNvSpPr/>
                <p:nvPr/>
              </p:nvSpPr>
              <p:spPr>
                <a:xfrm>
                  <a:off x="1596834" y="3374212"/>
                  <a:ext cx="762000" cy="7620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Oval 66"/>
                <p:cNvSpPr/>
                <p:nvPr/>
              </p:nvSpPr>
              <p:spPr>
                <a:xfrm>
                  <a:off x="4513414" y="3384738"/>
                  <a:ext cx="762000" cy="762000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Rectangle 73"/>
                <p:cNvSpPr/>
                <p:nvPr/>
              </p:nvSpPr>
              <p:spPr>
                <a:xfrm>
                  <a:off x="5181601" y="2307622"/>
                  <a:ext cx="555164" cy="52487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1" name="Group 90"/>
              <p:cNvGrpSpPr/>
              <p:nvPr/>
            </p:nvGrpSpPr>
            <p:grpSpPr>
              <a:xfrm>
                <a:off x="968830" y="2468150"/>
                <a:ext cx="3544584" cy="884286"/>
                <a:chOff x="968830" y="2468150"/>
                <a:chExt cx="3544584" cy="884286"/>
              </a:xfrm>
            </p:grpSpPr>
            <p:cxnSp>
              <p:nvCxnSpPr>
                <p:cNvPr id="72" name="Straight Connector 44"/>
                <p:cNvCxnSpPr/>
                <p:nvPr/>
              </p:nvCxnSpPr>
              <p:spPr>
                <a:xfrm>
                  <a:off x="968830" y="3319782"/>
                  <a:ext cx="3544584" cy="0"/>
                </a:xfrm>
                <a:prstGeom prst="line">
                  <a:avLst/>
                </a:prstGeom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3" name="Group 79"/>
                <p:cNvGrpSpPr/>
                <p:nvPr/>
              </p:nvGrpSpPr>
              <p:grpSpPr>
                <a:xfrm>
                  <a:off x="1081420" y="2468150"/>
                  <a:ext cx="636134" cy="851632"/>
                  <a:chOff x="7630885" y="2229025"/>
                  <a:chExt cx="636134" cy="851632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85" name="Rounded Rectangle 75"/>
                  <p:cNvSpPr/>
                  <p:nvPr/>
                </p:nvSpPr>
                <p:spPr>
                  <a:xfrm rot="-300000">
                    <a:off x="7630885" y="2229025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Rounded Rectangle 77"/>
                  <p:cNvSpPr/>
                  <p:nvPr/>
                </p:nvSpPr>
                <p:spPr>
                  <a:xfrm rot="5400000">
                    <a:off x="7889081" y="2462903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7" name="Rounded Rectangle 78"/>
                  <p:cNvSpPr/>
                  <p:nvPr/>
                </p:nvSpPr>
                <p:spPr>
                  <a:xfrm rot="5400000">
                    <a:off x="7796387" y="2771780"/>
                    <a:ext cx="316016" cy="301738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76" name="Group 80"/>
                <p:cNvGrpSpPr/>
                <p:nvPr/>
              </p:nvGrpSpPr>
              <p:grpSpPr>
                <a:xfrm>
                  <a:off x="2001003" y="2472737"/>
                  <a:ext cx="636134" cy="851632"/>
                  <a:chOff x="7630885" y="2229025"/>
                  <a:chExt cx="636134" cy="851632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82" name="Rounded Rectangle 81"/>
                  <p:cNvSpPr/>
                  <p:nvPr/>
                </p:nvSpPr>
                <p:spPr>
                  <a:xfrm rot="-300000">
                    <a:off x="7630885" y="2229025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3" name="Rounded Rectangle 82"/>
                  <p:cNvSpPr/>
                  <p:nvPr/>
                </p:nvSpPr>
                <p:spPr>
                  <a:xfrm rot="5400000">
                    <a:off x="7889081" y="2462903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Rounded Rectangle 83"/>
                  <p:cNvSpPr/>
                  <p:nvPr/>
                </p:nvSpPr>
                <p:spPr>
                  <a:xfrm rot="5400000">
                    <a:off x="7796387" y="2771780"/>
                    <a:ext cx="316016" cy="301738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77" name="Group 84"/>
                <p:cNvGrpSpPr/>
                <p:nvPr/>
              </p:nvGrpSpPr>
              <p:grpSpPr>
                <a:xfrm>
                  <a:off x="2915421" y="2472737"/>
                  <a:ext cx="636134" cy="851632"/>
                  <a:chOff x="7630885" y="2229025"/>
                  <a:chExt cx="636134" cy="851632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79" name="Rounded Rectangle 85"/>
                  <p:cNvSpPr/>
                  <p:nvPr/>
                </p:nvSpPr>
                <p:spPr>
                  <a:xfrm rot="-300000">
                    <a:off x="7630885" y="2229025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Rounded Rectangle 86"/>
                  <p:cNvSpPr/>
                  <p:nvPr/>
                </p:nvSpPr>
                <p:spPr>
                  <a:xfrm rot="5400000">
                    <a:off x="7889081" y="2462903"/>
                    <a:ext cx="152400" cy="603476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1" name="Rounded Rectangle 87"/>
                  <p:cNvSpPr/>
                  <p:nvPr/>
                </p:nvSpPr>
                <p:spPr>
                  <a:xfrm rot="5400000">
                    <a:off x="7796387" y="2771780"/>
                    <a:ext cx="316016" cy="301738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cxnSp>
              <p:nvCxnSpPr>
                <p:cNvPr id="78" name="Straight Connector 88"/>
                <p:cNvCxnSpPr/>
                <p:nvPr/>
              </p:nvCxnSpPr>
              <p:spPr>
                <a:xfrm>
                  <a:off x="990598" y="3352436"/>
                  <a:ext cx="3192875" cy="0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1" name="그룹 110"/>
            <p:cNvGrpSpPr/>
            <p:nvPr/>
          </p:nvGrpSpPr>
          <p:grpSpPr>
            <a:xfrm>
              <a:off x="6065507" y="2255244"/>
              <a:ext cx="398672" cy="1010741"/>
              <a:chOff x="5811279" y="3748017"/>
              <a:chExt cx="398672" cy="1010741"/>
            </a:xfrm>
          </p:grpSpPr>
          <p:sp>
            <p:nvSpPr>
              <p:cNvPr id="112" name="Oval 49"/>
              <p:cNvSpPr/>
              <p:nvPr/>
            </p:nvSpPr>
            <p:spPr>
              <a:xfrm>
                <a:off x="5811279" y="3748017"/>
                <a:ext cx="213961" cy="21396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Rounded Rectangle 50"/>
              <p:cNvSpPr/>
              <p:nvPr/>
            </p:nvSpPr>
            <p:spPr>
              <a:xfrm>
                <a:off x="5811279" y="3979957"/>
                <a:ext cx="213961" cy="43210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Rounded Rectangle 56"/>
              <p:cNvSpPr/>
              <p:nvPr/>
            </p:nvSpPr>
            <p:spPr>
              <a:xfrm rot="8700000">
                <a:off x="6022933" y="3981138"/>
                <a:ext cx="81877" cy="37075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Rounded Rectangle 52"/>
              <p:cNvSpPr/>
              <p:nvPr/>
            </p:nvSpPr>
            <p:spPr>
              <a:xfrm>
                <a:off x="6110474" y="4366353"/>
                <a:ext cx="99477" cy="392405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Rounded Rectangle 53"/>
              <p:cNvSpPr/>
              <p:nvPr/>
            </p:nvSpPr>
            <p:spPr>
              <a:xfrm rot="5400000">
                <a:off x="6007507" y="4212730"/>
                <a:ext cx="106980" cy="28547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" name="사다리꼴 11"/>
            <p:cNvSpPr/>
            <p:nvPr/>
          </p:nvSpPr>
          <p:spPr>
            <a:xfrm rot="10800000">
              <a:off x="7628935" y="1926739"/>
              <a:ext cx="584200" cy="15578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Arc 76"/>
            <p:cNvSpPr/>
            <p:nvPr/>
          </p:nvSpPr>
          <p:spPr>
            <a:xfrm rot="5400000">
              <a:off x="7714703" y="1921940"/>
              <a:ext cx="411386" cy="453340"/>
            </a:xfrm>
            <a:prstGeom prst="arc">
              <a:avLst>
                <a:gd name="adj1" fmla="val 17181606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Arc 92"/>
            <p:cNvSpPr/>
            <p:nvPr/>
          </p:nvSpPr>
          <p:spPr>
            <a:xfrm rot="5400000">
              <a:off x="7763874" y="1992508"/>
              <a:ext cx="301236" cy="289134"/>
            </a:xfrm>
            <a:prstGeom prst="arc">
              <a:avLst>
                <a:gd name="adj1" fmla="val 17437851"/>
                <a:gd name="adj2" fmla="val 4611970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Arc 93"/>
            <p:cNvSpPr/>
            <p:nvPr/>
          </p:nvSpPr>
          <p:spPr>
            <a:xfrm rot="5400000">
              <a:off x="7843098" y="2065680"/>
              <a:ext cx="150618" cy="144567"/>
            </a:xfrm>
            <a:prstGeom prst="arc">
              <a:avLst>
                <a:gd name="adj1" fmla="val 17437851"/>
                <a:gd name="adj2" fmla="val 4611970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Arc 76"/>
            <p:cNvSpPr/>
            <p:nvPr/>
          </p:nvSpPr>
          <p:spPr>
            <a:xfrm rot="7200000">
              <a:off x="7470473" y="1755461"/>
              <a:ext cx="684661" cy="654115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Arc 76"/>
            <p:cNvSpPr/>
            <p:nvPr/>
          </p:nvSpPr>
          <p:spPr>
            <a:xfrm rot="7200000">
              <a:off x="7162791" y="1750452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Arc 76"/>
            <p:cNvSpPr/>
            <p:nvPr/>
          </p:nvSpPr>
          <p:spPr>
            <a:xfrm rot="7200000">
              <a:off x="6859284" y="1813250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Arc 76"/>
            <p:cNvSpPr/>
            <p:nvPr/>
          </p:nvSpPr>
          <p:spPr>
            <a:xfrm rot="7200000">
              <a:off x="6594273" y="1889010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Arc 76"/>
            <p:cNvSpPr/>
            <p:nvPr/>
          </p:nvSpPr>
          <p:spPr>
            <a:xfrm rot="7200000">
              <a:off x="6340012" y="1964461"/>
              <a:ext cx="851356" cy="813373"/>
            </a:xfrm>
            <a:prstGeom prst="arc">
              <a:avLst>
                <a:gd name="adj1" fmla="val 152891"/>
                <a:gd name="adj2" fmla="val 4454457"/>
              </a:avLst>
            </a:prstGeom>
            <a:ln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2" name="Content Placeholder 4"/>
          <p:cNvSpPr>
            <a:spLocks noGrp="1"/>
          </p:cNvSpPr>
          <p:nvPr>
            <p:ph idx="1"/>
          </p:nvPr>
        </p:nvSpPr>
        <p:spPr>
          <a:xfrm>
            <a:off x="838200" y="1208314"/>
            <a:ext cx="5233234" cy="496864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§"/>
            </a:pP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Movement detection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- radar sensor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high accuracy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high cost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- ultrasonic sensor 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lower cost (c.t. radar sensor)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altLang="ko-KR" sz="23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· affected by </a:t>
            </a: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the environment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- camera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in line with future tech trends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  (in-cabin monitoring)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· blind spot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  (behind seat backs </a:t>
            </a:r>
            <a:b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altLang="ko-KR" sz="2300" b="1" dirty="0">
                <a:latin typeface="Arial" pitchFamily="34" charset="0"/>
                <a:ea typeface="Calibri" pitchFamily="34" charset="0"/>
                <a:cs typeface="Arial" pitchFamily="34" charset="0"/>
              </a:rPr>
              <a:t>    / if covered by a blanket)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701" y="3829980"/>
            <a:ext cx="2504715" cy="188304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5538748" y="5781759"/>
            <a:ext cx="2626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[Radar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sensor on the roof inside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ct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*source: Korea </a:t>
            </a:r>
            <a:r>
              <a:rPr lang="en-US" altLang="ko-KR" sz="1200" dirty="0"/>
              <a:t>R&amp;D report [RS-2022-00143581</a:t>
            </a:r>
            <a:r>
              <a:rPr lang="en-US" altLang="ko-KR" sz="1200" dirty="0" smtClean="0"/>
              <a:t>]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740646" y="4642055"/>
            <a:ext cx="139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ROA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30EB341-FB10-C10B-7488-62D832A5E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494" y="3829980"/>
            <a:ext cx="3326492" cy="14454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4C9D6D-D9CE-4A49-B374-6C1D96E53A30}"/>
              </a:ext>
            </a:extLst>
          </p:cNvPr>
          <p:cNvSpPr txBox="1"/>
          <p:nvPr/>
        </p:nvSpPr>
        <p:spPr>
          <a:xfrm>
            <a:off x="8755970" y="5343345"/>
            <a:ext cx="2626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[Rear Occupant Alert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algn="r"/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* source: Hyundai Motors manual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442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15471</TotalTime>
  <Words>1339</Words>
  <Application>Microsoft Office PowerPoint</Application>
  <PresentationFormat>와이드스크린</PresentationFormat>
  <Paragraphs>94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0" baseType="lpstr">
      <vt:lpstr>HY견고딕</vt:lpstr>
      <vt:lpstr>나눔바른고딕</vt:lpstr>
      <vt:lpstr>맑은 고딕</vt:lpstr>
      <vt:lpstr>Arial</vt:lpstr>
      <vt:lpstr>Calibri</vt:lpstr>
      <vt:lpstr>Wingdings</vt:lpstr>
      <vt:lpstr>Office 테마</vt:lpstr>
      <vt:lpstr>Countermeasures for Buses Carrying Children</vt:lpstr>
      <vt:lpstr>Institutional Countermeasures</vt:lpstr>
      <vt:lpstr>Technical Countermeasures</vt:lpstr>
      <vt:lpstr>Technical countermeasures</vt:lpstr>
      <vt:lpstr>Have drivers physically check there is no children left on buses</vt:lpstr>
      <vt:lpstr>Have drivers physically check there is no children left on buses</vt:lpstr>
      <vt:lpstr>Indirect detection of left children on buses</vt:lpstr>
      <vt:lpstr>Indirect detection of left children on buses</vt:lpstr>
      <vt:lpstr>Direct detection of no children left on buses</vt:lpstr>
      <vt:lpstr>Direct detection of left children on buses</vt:lpstr>
      <vt:lpstr>Discussion &amp; Conclusion</vt:lpstr>
      <vt:lpstr>Discussion &amp; Conclusion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KOTSA</dc:creator>
  <cp:lastModifiedBy>user</cp:lastModifiedBy>
  <cp:revision>1793</cp:revision>
  <cp:lastPrinted>2024-10-11T04:03:17Z</cp:lastPrinted>
  <dcterms:created xsi:type="dcterms:W3CDTF">2020-04-24T02:02:58Z</dcterms:created>
  <dcterms:modified xsi:type="dcterms:W3CDTF">2024-10-11T05:03:46Z</dcterms:modified>
</cp:coreProperties>
</file>