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Lst>
  <p:notesMasterIdLst>
    <p:notesMasterId r:id="rId5"/>
  </p:notesMasterIdLst>
  <p:handoutMasterIdLst>
    <p:handoutMasterId r:id="rId16"/>
  </p:handoutMasterIdLst>
  <p:sldIdLst>
    <p:sldId id="256" r:id="rId4"/>
    <p:sldId id="778" r:id="rId6"/>
    <p:sldId id="269" r:id="rId7"/>
    <p:sldId id="787" r:id="rId8"/>
    <p:sldId id="536" r:id="rId9"/>
    <p:sldId id="274" r:id="rId10"/>
    <p:sldId id="539" r:id="rId11"/>
    <p:sldId id="16767174" r:id="rId12"/>
    <p:sldId id="537" r:id="rId13"/>
    <p:sldId id="16767177" r:id="rId14"/>
    <p:sldId id="259" r:id="rId15"/>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3" clrIdx="0"/>
  <p:cmAuthor id="1" name="yehuimei" initials="y" lastIdx="2" clrIdx="0"/>
  <p:cmAuthor id="2" name="FBS" initials="F" lastIdx="1" clrIdx="1"/>
  <p:cmAuthor id="3" name="hr" initials="h" lastIdx="1" clrIdx="2"/>
  <p:cmAuthor id="4" name="ZhangJingee@outlook.com" initials="Z" lastIdx="9" clrIdx="3"/>
  <p:cmAuthor id="5" name="魏 岩" initials="魏" lastIdx="3" clrIdx="4"/>
  <p:cmAuthor id="6" name="张妍" initials="张" lastIdx="5" clrIdx="0"/>
  <p:cmAuthor id="7" name="董苗苗" initials="董" lastIdx="0" clrIdx="1"/>
  <p:cmAuthor id="8" name="yangkaixin" initials="y" lastIdx="2" clrIdx="7"/>
  <p:cmAuthor id="9" name="LENOVO" initials="L" lastIdx="1" clrIdx="8"/>
  <p:cmAuthor id="10" name="Sylvia W" initials="SW" lastIdx="1" clrIdx="9"/>
  <p:cmAuthor id="11" name="ADC" initials="1" lastIdx="1" clrIdx="10"/>
  <p:cmAuthor id="12" name="赵志成" initials="赵志成" lastIdx="5" clrIdx="11"/>
  <p:cmAuthor id="13" name="黄哲" initials="MeMeX" lastIdx="3" clrIdx="12"/>
  <p:cmAuthor id="14" name="杜志彬" initials="杜" lastIdx="3" clrIdx="13"/>
  <p:cmAuthor id="15" name="c" initials="c" lastIdx="1" clrIdx="14"/>
  <p:cmAuthor id="16" name="边" initials="边" lastIdx="2" clrIdx="1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05F8D"/>
    <a:srgbClr val="1F497D"/>
    <a:srgbClr val="F5F7F9"/>
    <a:srgbClr val="0074C7"/>
    <a:srgbClr val="002060"/>
    <a:srgbClr val="0071C2"/>
    <a:srgbClr val="1F4E79"/>
    <a:srgbClr val="223A73"/>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3875" autoAdjust="0"/>
  </p:normalViewPr>
  <p:slideViewPr>
    <p:cSldViewPr snapToGrid="0">
      <p:cViewPr>
        <p:scale>
          <a:sx n="50" d="100"/>
          <a:sy n="50" d="100"/>
        </p:scale>
        <p:origin x="688" y="424"/>
      </p:cViewPr>
      <p:guideLst/>
    </p:cSldViewPr>
  </p:slideViewPr>
  <p:notesTextViewPr>
    <p:cViewPr>
      <p:scale>
        <a:sx n="100" d="100"/>
        <a:sy n="100" d="100"/>
      </p:scale>
      <p:origin x="0" y="0"/>
    </p:cViewPr>
  </p:notesTextViewPr>
  <p:sorterViewPr>
    <p:cViewPr>
      <p:scale>
        <a:sx n="100" d="100"/>
        <a:sy n="100" d="100"/>
      </p:scale>
      <p:origin x="0" y="-680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gs" Target="tags/tag9.xml"/><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handoutMaster" Target="handoutMasters/handoutMaster1.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zhaoyu.sun\Desktop\&#27861;&#35268;&#21644;&#26631;&#20934;&#23567;&#32452;\01-&#26631;&#20934;\01-&#22269;&#12289;&#34892;&#26631;\01-&#20027;&#23548;&#22269;&#26631;-2&#20221;\03-&#29983;&#21629;&#20307;&#36951;&#30041;&#26816;&#27979;-&#24464;&#25391;&#38647;&#65288;23.11&#31119;&#24030;&#20250;&#35758;&#12289;7&#26376;&#21551;&#21160;&#20250;&#65289;\&#20250;&#35758;\03-2024.3.25&#26118;&#26126;&#20250;&#35758;\&#35843;&#30740;&#38382;&#21367;&#20998;&#26512;\&#38382;&#21367;&#20998;&#26512;.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zhaoyu.sun\Desktop\&#27861;&#35268;&#21644;&#26631;&#20934;&#23567;&#32452;\01-&#26631;&#20934;\01-&#22269;&#12289;&#34892;&#26631;\01-&#20027;&#23548;&#22269;&#26631;-2&#20221;\03-&#29983;&#21629;&#20307;&#36951;&#30041;&#26816;&#27979;-&#24464;&#25391;&#38647;&#65288;23.11&#31119;&#24030;&#20250;&#35758;&#12289;7&#26376;&#21551;&#21160;&#20250;&#65289;\&#20250;&#35758;\03-2024.3.25&#26118;&#26126;&#20250;&#35758;\&#35843;&#30740;&#38382;&#21367;&#20998;&#26512;\&#38382;&#21367;&#20998;&#265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c:explosion val="0"/>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Lbls>
            <c:dLbl>
              <c:idx val="0"/>
              <c:layout/>
              <c:tx>
                <c:rich>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r>
                      <a:rPr lang="en-US" altLang="zh-CN" dirty="0"/>
                      <a:t>Reference</a:t>
                    </a:r>
                    <a:endParaRPr lang="en-US" altLang="zh-CN" dirty="0"/>
                  </a:p>
                  <a:p>
                    <a:pPr>
                      <a:defRPr lang="zh-CN" sz="1000" b="1" i="0" u="none" strike="noStrike" kern="1200" spc="0" baseline="0">
                        <a:solidFill>
                          <a:schemeClr val="tx1"/>
                        </a:solidFill>
                        <a:latin typeface="+mn-lt"/>
                        <a:ea typeface="+mn-ea"/>
                        <a:cs typeface="+mn-cs"/>
                      </a:defRPr>
                    </a:pPr>
                    <a:r>
                      <a:rPr lang="en-US" altLang="zh-CN" dirty="0"/>
                      <a:t>E&amp;C</a:t>
                    </a:r>
                    <a:r>
                      <a:rPr lang="en-US" altLang="zh-CN" baseline="0" dirty="0"/>
                      <a:t> NCAPs</a:t>
                    </a:r>
                    <a:endParaRPr lang="en-US" altLang="zh-CN" dirty="0"/>
                  </a:p>
                </c:rich>
              </c:tx>
              <c:numFmt formatCode="General" sourceLinked="1"/>
              <c:spPr>
                <a:noFill/>
                <a:ln>
                  <a:noFill/>
                </a:ln>
                <a:effectLst/>
              </c:spPr>
              <c:txPr>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p>
              </c:txPr>
              <c:dLblPos val="outEnd"/>
              <c:showLegendKey val="0"/>
              <c:showVal val="0"/>
              <c:showCatName val="1"/>
              <c:showSerName val="0"/>
              <c:showPercent val="0"/>
              <c:showBubbleSize val="0"/>
              <c:extLst>
                <c:ext xmlns:c15="http://schemas.microsoft.com/office/drawing/2012/chart" uri="{CE6537A1-D6FC-4f65-9D91-7224C49458BB}"/>
              </c:extLst>
            </c:dLbl>
            <c:dLbl>
              <c:idx val="1"/>
              <c:layout/>
              <c:tx>
                <c:rich>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r>
                      <a:rPr lang="en-US" altLang="zh-CN" dirty="0"/>
                      <a:t>Reference</a:t>
                    </a:r>
                    <a:endParaRPr lang="en-US" altLang="zh-CN" dirty="0"/>
                  </a:p>
                  <a:p>
                    <a:pPr>
                      <a:defRPr lang="zh-CN" sz="1000" b="1" i="0" u="none" strike="noStrike" kern="1200" spc="0" baseline="0">
                        <a:solidFill>
                          <a:schemeClr val="tx1"/>
                        </a:solidFill>
                        <a:latin typeface="+mn-lt"/>
                        <a:ea typeface="+mn-ea"/>
                        <a:cs typeface="+mn-cs"/>
                      </a:defRPr>
                    </a:pPr>
                    <a:r>
                      <a:rPr lang="en-US" altLang="zh-CN" dirty="0"/>
                      <a:t>Euro NCAP</a:t>
                    </a:r>
                    <a:endParaRPr lang="en-US" altLang="zh-CN" dirty="0"/>
                  </a:p>
                </c:rich>
              </c:tx>
              <c:numFmt formatCode="General" sourceLinked="1"/>
              <c:spPr>
                <a:noFill/>
                <a:ln>
                  <a:noFill/>
                </a:ln>
                <a:effectLst/>
              </c:spPr>
              <c:txPr>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p>
              </c:txPr>
              <c:dLblPos val="outEnd"/>
              <c:showLegendKey val="0"/>
              <c:showVal val="0"/>
              <c:showCatName val="1"/>
              <c:showSerName val="0"/>
              <c:showPercent val="0"/>
              <c:showBubbleSize val="0"/>
              <c:extLst>
                <c:ext xmlns:c15="http://schemas.microsoft.com/office/drawing/2012/chart" uri="{CE6537A1-D6FC-4f65-9D91-7224C49458BB}"/>
              </c:extLst>
            </c:dLbl>
            <c:dLbl>
              <c:idx val="2"/>
              <c:layout/>
              <c:tx>
                <c:rich>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r>
                      <a:rPr lang="en-US" altLang="zh-CN" dirty="0"/>
                      <a:t>Reference</a:t>
                    </a:r>
                    <a:endParaRPr lang="en-US" altLang="zh-CN" dirty="0"/>
                  </a:p>
                  <a:p>
                    <a:pPr>
                      <a:defRPr lang="zh-CN" sz="1000" b="1" i="0" u="none" strike="noStrike" kern="1200" spc="0" baseline="0">
                        <a:solidFill>
                          <a:schemeClr val="tx1"/>
                        </a:solidFill>
                        <a:latin typeface="+mn-lt"/>
                        <a:ea typeface="+mn-ea"/>
                        <a:cs typeface="+mn-cs"/>
                      </a:defRPr>
                    </a:pPr>
                    <a:r>
                      <a:rPr lang="en-US" altLang="zh-CN" dirty="0"/>
                      <a:t>C-NCAP</a:t>
                    </a:r>
                    <a:endParaRPr lang="en-US" altLang="zh-CN" dirty="0"/>
                  </a:p>
                </c:rich>
              </c:tx>
              <c:numFmt formatCode="General" sourceLinked="1"/>
              <c:spPr>
                <a:noFill/>
                <a:ln>
                  <a:noFill/>
                </a:ln>
                <a:effectLst/>
              </c:spPr>
              <c:txPr>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p>
              </c:txPr>
              <c:dLblPos val="outEnd"/>
              <c:showLegendKey val="0"/>
              <c:showVal val="0"/>
              <c:showCatName val="1"/>
              <c:showSerName val="0"/>
              <c:showPercent val="0"/>
              <c:showBubbleSize val="0"/>
              <c:extLst>
                <c:ext xmlns:c15="http://schemas.microsoft.com/office/drawing/2012/chart" uri="{CE6537A1-D6FC-4f65-9D91-7224C49458BB}"/>
              </c:extLst>
            </c:dLbl>
            <c:dLbl>
              <c:idx val="3"/>
              <c:layout/>
              <c:tx>
                <c:rich>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r>
                      <a:rPr lang="en-US" altLang="zh-CN" dirty="0"/>
                      <a:t>Other</a:t>
                    </a:r>
                    <a:endParaRPr lang="en-US" altLang="zh-CN" dirty="0"/>
                  </a:p>
                </c:rich>
              </c:tx>
              <c:numFmt formatCode="General" sourceLinked="1"/>
              <c:spPr>
                <a:noFill/>
                <a:ln>
                  <a:noFill/>
                </a:ln>
                <a:effectLst/>
              </c:spPr>
              <c:txPr>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p>
              </c:txPr>
              <c:dLblPos val="outEnd"/>
              <c:showLegendKey val="0"/>
              <c:showVal val="0"/>
              <c:showCatName val="1"/>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000" b="1" i="0" u="none" strike="noStrike" kern="1200" spc="0" baseline="0">
                    <a:solidFill>
                      <a:schemeClr val="tx1"/>
                    </a:solidFill>
                    <a:latin typeface="+mn-lt"/>
                    <a:ea typeface="+mn-ea"/>
                    <a:cs typeface="+mn-cs"/>
                  </a:defRPr>
                </a:pPr>
              </a:p>
            </c:txPr>
            <c:dLblPos val="outEnd"/>
            <c:showLegendKey val="0"/>
            <c:showVal val="0"/>
            <c:showCatName val="1"/>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'24'!$C$2:$C$5</c:f>
              <c:strCache>
                <c:ptCount val="4"/>
                <c:pt idx="0">
                  <c:v>参考CNCAP+ENCAP</c:v>
                </c:pt>
                <c:pt idx="1">
                  <c:v>参考ENCAP</c:v>
                </c:pt>
                <c:pt idx="2">
                  <c:v>参考CNCAP</c:v>
                </c:pt>
                <c:pt idx="3">
                  <c:v>其他</c:v>
                </c:pt>
              </c:strCache>
            </c:strRef>
          </c:cat>
          <c:val>
            <c:numRef>
              <c:f>'24'!$D$2:$D$5</c:f>
              <c:numCache>
                <c:formatCode>General</c:formatCode>
                <c:ptCount val="4"/>
                <c:pt idx="0">
                  <c:v>12</c:v>
                </c:pt>
                <c:pt idx="1">
                  <c:v>4</c:v>
                </c:pt>
                <c:pt idx="2">
                  <c:v>3</c:v>
                </c:pt>
                <c:pt idx="3">
                  <c:v>1</c:v>
                </c:pt>
              </c:numCache>
            </c:numRef>
          </c:val>
        </c:ser>
        <c:dLbls>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0731E9A-94AE-4C87-902C-9F9E6F490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CD18D-18BD-4868-AFD3-91E3B8CBB12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openxmlformats.org/officeDocument/2006/relationships/tags" Target="../tags/tag2.xml"/><Relationship Id="rId2" Type="http://schemas.openxmlformats.org/officeDocument/2006/relationships/chart" Target="../charts/chart2.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5.xml"/><Relationship Id="rId2" Type="http://schemas.openxmlformats.org/officeDocument/2006/relationships/image" Target="../media/image7.png"/><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1" y="1202051"/>
            <a:ext cx="12192000" cy="4355469"/>
          </a:xfrm>
          <a:prstGeom prst="rect">
            <a:avLst/>
          </a:prstGeom>
          <a:blipFill>
            <a:blip r:embed="rId1" cstate="print"/>
            <a:stretch>
              <a:fillRect l="-25459" r="-24951"/>
            </a:stretch>
          </a:blip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266" name="文本框 33"/>
          <p:cNvSpPr txBox="1"/>
          <p:nvPr/>
        </p:nvSpPr>
        <p:spPr>
          <a:xfrm>
            <a:off x="532448" y="2663190"/>
            <a:ext cx="11163300" cy="1077218"/>
          </a:xfrm>
          <a:prstGeom prst="rect">
            <a:avLst/>
          </a:prstGeom>
          <a:noFill/>
          <a:ln w="9525">
            <a:noFill/>
          </a:ln>
        </p:spPr>
        <p:txBody>
          <a:bodyPr wrap="square" anchor="t" anchorCtr="0">
            <a:spAutoFit/>
          </a:bodyPr>
          <a:lstStyle/>
          <a:p>
            <a:pPr algn="ctr"/>
            <a:r>
              <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rPr>
              <a:t>Investigation CPD countermeasures and application</a:t>
            </a:r>
            <a:endPar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endParaRPr>
          </a:p>
          <a:p>
            <a:pPr algn="ctr"/>
            <a:r>
              <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rPr>
              <a:t> in passenger car</a:t>
            </a:r>
            <a:endPar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6" name="文本框 5"/>
          <p:cNvSpPr txBox="1"/>
          <p:nvPr/>
        </p:nvSpPr>
        <p:spPr>
          <a:xfrm>
            <a:off x="5067300" y="5102173"/>
            <a:ext cx="1508760" cy="369332"/>
          </a:xfrm>
          <a:prstGeom prst="rect">
            <a:avLst/>
          </a:prstGeom>
          <a:noFill/>
        </p:spPr>
        <p:txBody>
          <a:bodyPr wrap="square" rtlCol="0">
            <a:spAutoFit/>
          </a:bodyPr>
          <a:lstStyle/>
          <a:p>
            <a:r>
              <a:rPr lang="en-US" altLang="zh-CN" dirty="0">
                <a:solidFill>
                  <a:schemeClr val="bg1"/>
                </a:solidFill>
                <a:latin typeface="Arial" panose="020B0604020202020204" pitchFamily="34" charset="0"/>
                <a:cs typeface="Arial" panose="020B0604020202020204" pitchFamily="34" charset="0"/>
              </a:rPr>
              <a:t>16-10-2024</a:t>
            </a:r>
            <a:endParaRPr lang="zh-CN" altLang="en-US" dirty="0">
              <a:solidFill>
                <a:schemeClr val="bg1"/>
              </a:solidFill>
              <a:latin typeface="Arial" panose="020B0604020202020204" pitchFamily="34" charset="0"/>
              <a:cs typeface="Arial" panose="020B0604020202020204" pitchFamily="34" charset="0"/>
            </a:endParaRPr>
          </a:p>
        </p:txBody>
      </p:sp>
      <p:sp>
        <p:nvSpPr>
          <p:cNvPr id="2" name="文本框 1"/>
          <p:cNvSpPr txBox="1"/>
          <p:nvPr/>
        </p:nvSpPr>
        <p:spPr>
          <a:xfrm>
            <a:off x="9702800" y="102150"/>
            <a:ext cx="2418080" cy="368300"/>
          </a:xfrm>
          <a:prstGeom prst="rect">
            <a:avLst/>
          </a:prstGeom>
          <a:noFill/>
        </p:spPr>
        <p:txBody>
          <a:bodyPr wrap="square" rtlCol="0">
            <a:spAutoFit/>
          </a:bodyPr>
          <a:lstStyle/>
          <a:p>
            <a:r>
              <a:rPr lang="en-US" altLang="zh-CN" dirty="0">
                <a:latin typeface="+mj-lt"/>
                <a:ea typeface="+mj-lt"/>
                <a:cs typeface="Arial" panose="020B0604020202020204" pitchFamily="34" charset="0"/>
              </a:rPr>
              <a:t>The 5th IWG on CLIV</a:t>
            </a:r>
            <a:endParaRPr lang="zh-CN" altLang="en-US" dirty="0">
              <a:latin typeface="+mj-lt"/>
              <a:ea typeface="+mj-lt"/>
              <a:cs typeface="Arial" panose="020B0604020202020204" pitchFamily="34" charset="0"/>
            </a:endParaRPr>
          </a:p>
        </p:txBody>
      </p:sp>
      <p:sp>
        <p:nvSpPr>
          <p:cNvPr id="3" name="文本框 2"/>
          <p:cNvSpPr txBox="1"/>
          <p:nvPr/>
        </p:nvSpPr>
        <p:spPr>
          <a:xfrm>
            <a:off x="4173538" y="4464298"/>
            <a:ext cx="3881120" cy="369332"/>
          </a:xfrm>
          <a:prstGeom prst="rect">
            <a:avLst/>
          </a:prstGeom>
          <a:noFill/>
        </p:spPr>
        <p:txBody>
          <a:bodyPr wrap="square" rtlCol="0">
            <a:spAutoFit/>
          </a:bodyPr>
          <a:lstStyle/>
          <a:p>
            <a:r>
              <a:rPr lang="en-US" altLang="zh-CN" dirty="0">
                <a:solidFill>
                  <a:schemeClr val="bg1"/>
                </a:solidFill>
                <a:latin typeface="Arial" panose="020B0604020202020204" pitchFamily="34" charset="0"/>
                <a:cs typeface="Arial" panose="020B0604020202020204" pitchFamily="34" charset="0"/>
              </a:rPr>
              <a:t>Submitted by experts from China</a:t>
            </a:r>
            <a:endParaRPr lang="zh-CN" altLang="en-US"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1" name="组合 30"/>
          <p:cNvGrpSpPr/>
          <p:nvPr/>
        </p:nvGrpSpPr>
        <p:grpSpPr>
          <a:xfrm>
            <a:off x="221615" y="94615"/>
            <a:ext cx="8369300" cy="495935"/>
            <a:chOff x="349" y="296"/>
            <a:chExt cx="13180" cy="781"/>
          </a:xfrm>
        </p:grpSpPr>
        <p:sp>
          <p:nvSpPr>
            <p:cNvPr id="32" name="文本框 31"/>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Summary</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33" name="组合 32"/>
            <p:cNvGrpSpPr/>
            <p:nvPr/>
          </p:nvGrpSpPr>
          <p:grpSpPr>
            <a:xfrm>
              <a:off x="349" y="296"/>
              <a:ext cx="909" cy="781"/>
              <a:chOff x="739" y="671"/>
              <a:chExt cx="1020" cy="876"/>
            </a:xfrm>
          </p:grpSpPr>
          <p:sp>
            <p:nvSpPr>
              <p:cNvPr id="35"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36"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34"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3</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22" name="文本框 21"/>
          <p:cNvSpPr txBox="1"/>
          <p:nvPr/>
        </p:nvSpPr>
        <p:spPr>
          <a:xfrm>
            <a:off x="551250" y="952679"/>
            <a:ext cx="11251474" cy="5139869"/>
          </a:xfrm>
          <a:prstGeom prst="rect">
            <a:avLst/>
          </a:prstGeom>
          <a:noFill/>
        </p:spPr>
        <p:txBody>
          <a:bodyPr wrap="square" rtlCol="0">
            <a:spAutoFit/>
          </a:bodyPr>
          <a:lstStyle/>
          <a:p>
            <a:pPr eaLnBrk="0" fontAlgn="ctr" hangingPunct="0">
              <a:spcBef>
                <a:spcPct val="0"/>
              </a:spcBef>
              <a:spcAft>
                <a:spcPct val="0"/>
              </a:spcAft>
            </a:pPr>
            <a:r>
              <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rPr>
              <a:t>Summary</a:t>
            </a:r>
            <a:endPar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endParaRPr>
          </a:p>
          <a:p>
            <a:pPr eaLnBrk="0" fontAlgn="ctr" hangingPunct="0">
              <a:spcBef>
                <a:spcPct val="0"/>
              </a:spcBef>
              <a:spcAft>
                <a:spcPct val="0"/>
              </a:spcAft>
            </a:pP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eaLnBrk="0" fontAlgn="ctr" hangingPunct="0">
              <a:spcBef>
                <a:spcPct val="0"/>
              </a:spcBef>
              <a:spcAft>
                <a:spcPct val="0"/>
              </a:spcAft>
            </a:pPr>
            <a:r>
              <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rPr>
              <a:t>Current situation</a:t>
            </a:r>
            <a:endPar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endParaRPr>
          </a:p>
          <a:p>
            <a:pPr marL="285750" indent="-285750" eaLnBrk="0" fontAlgn="ctr" hangingPunct="0">
              <a:spcBef>
                <a:spcPct val="0"/>
              </a:spcBef>
              <a:spcAft>
                <a:spcPct val="0"/>
              </a:spcAft>
              <a:buFont typeface="Wingdings" panose="05000000000000000000" pitchFamily="2" charset="2"/>
              <a:buChar char="Ø"/>
            </a:pP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Both Global OEM and</a:t>
            </a:r>
            <a:r>
              <a:rPr lang="zh-CN" altLang="en-US" dirty="0">
                <a:solidFill>
                  <a:srgbClr val="262626"/>
                </a:solidFill>
                <a:latin typeface="Arial" panose="020B0604020202020204" pitchFamily="34" charset="0"/>
                <a:ea typeface="微软雅黑" panose="020B0503020204020204" charset="-122"/>
                <a:cs typeface="Arial" panose="020B0604020202020204" pitchFamily="34" charset="0"/>
              </a:rPr>
              <a:t> </a:t>
            </a: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China OEM</a:t>
            </a:r>
            <a:r>
              <a:rPr lang="zh-CN" altLang="en-US" dirty="0">
                <a:solidFill>
                  <a:srgbClr val="262626"/>
                </a:solidFill>
                <a:latin typeface="Arial" panose="020B0604020202020204" pitchFamily="34" charset="0"/>
                <a:ea typeface="微软雅黑" panose="020B0503020204020204" charset="-122"/>
                <a:cs typeface="Arial" panose="020B0604020202020204" pitchFamily="34" charset="0"/>
              </a:rPr>
              <a:t> </a:t>
            </a: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are attach great importance to the development of CPD technology.</a:t>
            </a: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marL="285750" indent="-285750" eaLnBrk="0" fontAlgn="ctr" hangingPunct="0">
              <a:spcBef>
                <a:spcPct val="0"/>
              </a:spcBef>
              <a:spcAft>
                <a:spcPct val="0"/>
              </a:spcAft>
              <a:buFont typeface="Wingdings" panose="05000000000000000000" pitchFamily="2" charset="2"/>
              <a:buChar char="Ø"/>
            </a:pP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Most of the technical are developed according to the requirements of Euro NCAP and C-NCAP etc.</a:t>
            </a: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marL="285750" indent="-285750" eaLnBrk="0" fontAlgn="ctr" hangingPunct="0">
              <a:spcBef>
                <a:spcPct val="0"/>
              </a:spcBef>
              <a:spcAft>
                <a:spcPct val="0"/>
              </a:spcAft>
              <a:buFont typeface="Wingdings" panose="05000000000000000000" pitchFamily="2" charset="2"/>
              <a:buChar char="Ø"/>
            </a:pP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Direct and indirect solutions coexist in the market.</a:t>
            </a: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marL="742950" lvl="1" indent="-285750" eaLnBrk="0" fontAlgn="ctr" hangingPunct="0">
              <a:spcBef>
                <a:spcPct val="0"/>
              </a:spcBef>
              <a:spcAft>
                <a:spcPct val="0"/>
              </a:spcAft>
              <a:buFont typeface="Wingdings" panose="05000000000000000000" pitchFamily="2" charset="2"/>
              <a:buChar char="Ø"/>
            </a:pPr>
            <a:r>
              <a:rPr lang="en-US" altLang="zh-CN" dirty="0">
                <a:latin typeface="Arial" panose="020B0604020202020204" pitchFamily="34" charset="0"/>
                <a:cs typeface="Arial" panose="020B0604020202020204" pitchFamily="34" charset="0"/>
              </a:rPr>
              <a:t>Direct solution</a:t>
            </a:r>
            <a:r>
              <a:rPr lang="zh-CN" altLang="en-US" dirty="0">
                <a:latin typeface="Arial" panose="020B0604020202020204" pitchFamily="34" charset="0"/>
                <a:cs typeface="Arial" panose="020B0604020202020204" pitchFamily="34" charset="0"/>
              </a:rPr>
              <a:t>：</a:t>
            </a:r>
            <a:r>
              <a:rPr lang="en-US" altLang="zh-CN" dirty="0">
                <a:latin typeface="Arial" panose="020B0604020202020204" pitchFamily="34" charset="0"/>
                <a:cs typeface="Arial" panose="020B0604020202020204" pitchFamily="34" charset="0"/>
              </a:rPr>
              <a:t>Based on various sensors to track heartbeat, breathing, movement, or any other signs of life. This includes visible light cameras, infrared night vision cameras, ultrasonic radars, millimeter-wave radars, and UWB radars.</a:t>
            </a: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marL="742950" lvl="1" indent="-285750" eaLnBrk="0" fontAlgn="ctr" hangingPunct="0">
              <a:spcBef>
                <a:spcPct val="0"/>
              </a:spcBef>
              <a:spcAft>
                <a:spcPct val="0"/>
              </a:spcAft>
              <a:buFont typeface="Wingdings" panose="05000000000000000000" pitchFamily="2" charset="2"/>
              <a:buChar char="Ø"/>
            </a:pPr>
            <a:r>
              <a:rPr lang="en-US" altLang="zh-CN" dirty="0">
                <a:latin typeface="Arial" panose="020B0604020202020204" pitchFamily="34" charset="0"/>
                <a:cs typeface="Arial" panose="020B0604020202020204" pitchFamily="34" charset="0"/>
              </a:rPr>
              <a:t>Indirect solution: Based on pressure or capacitive sensing to infer the possible presence of objects inside the vehicle, but cannot identify whether they are living beings. This includes pressure sensors, temperature sensors, motion sensors, weight sensors, and sound monitoring systems.</a:t>
            </a:r>
            <a:endParaRPr lang="en-US" altLang="zh-CN" dirty="0">
              <a:latin typeface="Arial" panose="020B0604020202020204" pitchFamily="34" charset="0"/>
              <a:cs typeface="Arial" panose="020B0604020202020204" pitchFamily="34" charset="0"/>
            </a:endParaRPr>
          </a:p>
          <a:p>
            <a:pPr marL="742950" lvl="1" indent="-285750" eaLnBrk="0" fontAlgn="ctr" hangingPunct="0">
              <a:spcBef>
                <a:spcPct val="0"/>
              </a:spcBef>
              <a:spcAft>
                <a:spcPct val="0"/>
              </a:spcAft>
              <a:buFont typeface="Wingdings" panose="05000000000000000000" pitchFamily="2" charset="2"/>
              <a:buChar char="Ø"/>
            </a:pP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a:p>
            <a:pPr eaLnBrk="0" fontAlgn="ctr" hangingPunct="0">
              <a:spcBef>
                <a:spcPct val="0"/>
              </a:spcBef>
              <a:spcAft>
                <a:spcPct val="0"/>
              </a:spcAft>
            </a:pPr>
            <a:r>
              <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rPr>
              <a:t>Look forward for future</a:t>
            </a:r>
            <a:endParaRPr lang="en-US" altLang="zh-CN" sz="2000" b="1" dirty="0">
              <a:solidFill>
                <a:srgbClr val="262626"/>
              </a:solidFill>
              <a:latin typeface="Arial" panose="020B0604020202020204" pitchFamily="34" charset="0"/>
              <a:ea typeface="微软雅黑" panose="020B0503020204020204" charset="-122"/>
              <a:cs typeface="Arial" panose="020B0604020202020204" pitchFamily="34" charset="0"/>
            </a:endParaRPr>
          </a:p>
          <a:p>
            <a:pPr marL="285750" indent="-285750" eaLnBrk="0" fontAlgn="ctr" hangingPunct="0">
              <a:spcBef>
                <a:spcPct val="0"/>
              </a:spcBef>
              <a:spcAft>
                <a:spcPct val="0"/>
              </a:spcAft>
              <a:buFont typeface="Wingdings" panose="05000000000000000000" pitchFamily="2" charset="2"/>
              <a:buChar char="Ø"/>
            </a:pPr>
            <a:r>
              <a:rPr lang="en-US" altLang="zh-CN" dirty="0">
                <a:latin typeface="Arial" panose="020B0604020202020204" pitchFamily="34" charset="0"/>
                <a:cs typeface="Arial" panose="020B0604020202020204" pitchFamily="34" charset="0"/>
              </a:rPr>
              <a:t>It is recommended to establishment global technical standard, which do not conflict with NCAPs.</a:t>
            </a:r>
            <a:endParaRPr lang="en-US" altLang="zh-CN" dirty="0">
              <a:latin typeface="Arial" panose="020B0604020202020204" pitchFamily="34" charset="0"/>
              <a:cs typeface="Arial" panose="020B0604020202020204" pitchFamily="34" charset="0"/>
            </a:endParaRPr>
          </a:p>
          <a:p>
            <a:pPr marL="285750" indent="-285750" eaLnBrk="0" fontAlgn="ctr" hangingPunct="0">
              <a:spcBef>
                <a:spcPct val="0"/>
              </a:spcBef>
              <a:spcAft>
                <a:spcPct val="0"/>
              </a:spcAft>
              <a:buFont typeface="Wingdings" panose="05000000000000000000" pitchFamily="2" charset="2"/>
              <a:buChar char="Ø"/>
            </a:pPr>
            <a:r>
              <a:rPr lang="en-US" altLang="zh-CN" dirty="0">
                <a:solidFill>
                  <a:srgbClr val="262626"/>
                </a:solidFill>
                <a:latin typeface="Arial" panose="020B0604020202020204" pitchFamily="34" charset="0"/>
                <a:ea typeface="微软雅黑" panose="020B0503020204020204" charset="-122"/>
                <a:cs typeface="Arial" panose="020B0604020202020204" pitchFamily="34" charset="0"/>
              </a:rPr>
              <a:t>It is suggested that technical countermeasures should be considered, including direct and indirect technical solution, technical requirements, test procedures and other related content, to guide technical development.</a:t>
            </a:r>
            <a:endParaRPr lang="en-US" altLang="zh-CN" dirty="0">
              <a:solidFill>
                <a:srgbClr val="262626"/>
              </a:solidFill>
              <a:latin typeface="Arial" panose="020B0604020202020204" pitchFamily="34" charset="0"/>
              <a:ea typeface="微软雅黑" panose="020B0503020204020204" charset="-122"/>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2A4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3" name="文本框 2"/>
          <p:cNvSpPr txBox="1"/>
          <p:nvPr/>
        </p:nvSpPr>
        <p:spPr>
          <a:xfrm>
            <a:off x="2523490" y="3148965"/>
            <a:ext cx="7145020" cy="706755"/>
          </a:xfrm>
          <a:prstGeom prst="rect">
            <a:avLst/>
          </a:prstGeom>
          <a:noFill/>
        </p:spPr>
        <p:txBody>
          <a:bodyPr wrap="square" rtlCol="0">
            <a:spAutoFit/>
          </a:bodyPr>
          <a:lstStyle/>
          <a:p>
            <a:pPr algn="ctr"/>
            <a:r>
              <a:rPr lang="en-US" altLang="zh-CN" sz="4000" b="1" dirty="0">
                <a:solidFill>
                  <a:schemeClr val="bg1"/>
                </a:solidFill>
                <a:latin typeface="微软雅黑" panose="020B0503020204020204" charset="-122"/>
                <a:ea typeface="微软雅黑" panose="020B0503020204020204" charset="-122"/>
              </a:rPr>
              <a:t>Thanks for your attention!</a:t>
            </a:r>
            <a:endParaRPr lang="en-US" altLang="zh-CN" sz="4000" b="1"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5" name="矩形 4"/>
          <p:cNvSpPr/>
          <p:nvPr/>
        </p:nvSpPr>
        <p:spPr>
          <a:xfrm>
            <a:off x="4165302" y="1308656"/>
            <a:ext cx="2911374" cy="769441"/>
          </a:xfrm>
          <a:prstGeom prst="rect">
            <a:avLst/>
          </a:prstGeom>
        </p:spPr>
        <p:txBody>
          <a:bodyPr wrap="none">
            <a:spAutoFit/>
          </a:bodyPr>
          <a:lstStyle/>
          <a:p>
            <a:pPr lvl="0" algn="dist">
              <a:defRPr/>
            </a:pPr>
            <a:r>
              <a:rPr lang="en-US" altLang="zh-CN" sz="4400" dirty="0">
                <a:latin typeface="Arial" panose="020B0604020202020204" pitchFamily="34" charset="0"/>
                <a:ea typeface="微软雅黑" panose="020B0503020204020204" charset="-122"/>
                <a:cs typeface="Arial" panose="020B0604020202020204" pitchFamily="34" charset="0"/>
                <a:sym typeface="+mn-lt"/>
              </a:rPr>
              <a:t>CONTENT</a:t>
            </a:r>
            <a:endParaRPr lang="zh-CN" altLang="en-US" sz="4800" dirty="0">
              <a:latin typeface="Arial" panose="020B0604020202020204" pitchFamily="34" charset="0"/>
              <a:ea typeface="微软雅黑" panose="020B0503020204020204" charset="-122"/>
              <a:cs typeface="Arial" panose="020B0604020202020204" pitchFamily="34" charset="0"/>
              <a:sym typeface="+mn-lt"/>
            </a:endParaRPr>
          </a:p>
        </p:txBody>
      </p:sp>
      <p:sp>
        <p:nvSpPr>
          <p:cNvPr id="6" name="文本框 5"/>
          <p:cNvSpPr txBox="1"/>
          <p:nvPr/>
        </p:nvSpPr>
        <p:spPr>
          <a:xfrm>
            <a:off x="2146513" y="2644170"/>
            <a:ext cx="8150427" cy="1568450"/>
          </a:xfrm>
          <a:prstGeom prst="rect">
            <a:avLst/>
          </a:prstGeom>
          <a:noFill/>
        </p:spPr>
        <p:txBody>
          <a:bodyPr wrap="square" rtlCol="0">
            <a:spAutoFit/>
          </a:bodyPr>
          <a:lstStyle/>
          <a:p>
            <a:r>
              <a:rPr lang="en-US" altLang="zh-CN" sz="3200" dirty="0">
                <a:latin typeface="Arial" panose="020B0604020202020204" pitchFamily="34" charset="0"/>
                <a:cs typeface="Arial" panose="020B0604020202020204" pitchFamily="34" charset="0"/>
              </a:rPr>
              <a:t>1. Background</a:t>
            </a:r>
            <a:endParaRPr lang="en-US" altLang="zh-CN" sz="3200" dirty="0">
              <a:latin typeface="Arial" panose="020B0604020202020204" pitchFamily="34" charset="0"/>
              <a:cs typeface="Arial" panose="020B0604020202020204" pitchFamily="34" charset="0"/>
            </a:endParaRPr>
          </a:p>
          <a:p>
            <a:r>
              <a:rPr lang="en-US" altLang="zh-CN" sz="3200" dirty="0">
                <a:latin typeface="Arial" panose="020B0604020202020204" pitchFamily="34" charset="0"/>
                <a:cs typeface="Arial" panose="020B0604020202020204" pitchFamily="34" charset="0"/>
              </a:rPr>
              <a:t>2. </a:t>
            </a:r>
            <a:r>
              <a:rPr lang="en-US" altLang="zh-CN" sz="3200" dirty="0">
                <a:latin typeface="Arial" panose="020B0604020202020204" pitchFamily="34" charset="0"/>
                <a:cs typeface="Arial" panose="020B0604020202020204" pitchFamily="34" charset="0"/>
              </a:rPr>
              <a:t>CPD countermeasures and investigation</a:t>
            </a:r>
            <a:endParaRPr lang="en-US" altLang="zh-CN" sz="3200" dirty="0">
              <a:latin typeface="Arial" panose="020B0604020202020204" pitchFamily="34" charset="0"/>
              <a:cs typeface="Arial" panose="020B0604020202020204" pitchFamily="34" charset="0"/>
            </a:endParaRPr>
          </a:p>
          <a:p>
            <a:r>
              <a:rPr lang="en-US" altLang="zh-CN" sz="3200" dirty="0">
                <a:latin typeface="Arial" panose="020B0604020202020204" pitchFamily="34" charset="0"/>
                <a:cs typeface="Arial" panose="020B0604020202020204" pitchFamily="34" charset="0"/>
              </a:rPr>
              <a:t>3. Summary</a:t>
            </a:r>
            <a:endParaRPr lang="zh-CN" altLang="en-US" sz="3200" dirty="0">
              <a:latin typeface="Arial" panose="020B0604020202020204" pitchFamily="34" charset="0"/>
              <a:cs typeface="Arial" panose="020B0604020202020204" pitchFamily="34" charset="0"/>
            </a:endParaRPr>
          </a:p>
        </p:txBody>
      </p:sp>
      <p:grpSp>
        <p:nvGrpSpPr>
          <p:cNvPr id="7" name="组合 6"/>
          <p:cNvGrpSpPr/>
          <p:nvPr/>
        </p:nvGrpSpPr>
        <p:grpSpPr>
          <a:xfrm>
            <a:off x="221615" y="94615"/>
            <a:ext cx="8171180" cy="495935"/>
            <a:chOff x="349" y="296"/>
            <a:chExt cx="12868" cy="781"/>
          </a:xfrm>
        </p:grpSpPr>
        <p:sp>
          <p:nvSpPr>
            <p:cNvPr id="8" name="文本框 7"/>
            <p:cNvSpPr txBox="1"/>
            <p:nvPr/>
          </p:nvSpPr>
          <p:spPr>
            <a:xfrm>
              <a:off x="1378" y="296"/>
              <a:ext cx="11839"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CONTENT</a:t>
              </a:r>
              <a:endPar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9" name="组合 8"/>
            <p:cNvGrpSpPr/>
            <p:nvPr/>
          </p:nvGrpSpPr>
          <p:grpSpPr>
            <a:xfrm>
              <a:off x="349" y="296"/>
              <a:ext cx="909" cy="781"/>
              <a:chOff x="739" y="671"/>
              <a:chExt cx="1020" cy="876"/>
            </a:xfrm>
          </p:grpSpPr>
          <p:sp>
            <p:nvSpPr>
              <p:cNvPr id="11"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12"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grpSp>
        <p:nvGrpSpPr>
          <p:cNvPr id="4" name="组合 3"/>
          <p:cNvGrpSpPr/>
          <p:nvPr/>
        </p:nvGrpSpPr>
        <p:grpSpPr>
          <a:xfrm>
            <a:off x="221615" y="94615"/>
            <a:ext cx="7334885" cy="495935"/>
            <a:chOff x="349" y="296"/>
            <a:chExt cx="11551" cy="781"/>
          </a:xfrm>
        </p:grpSpPr>
        <p:sp>
          <p:nvSpPr>
            <p:cNvPr id="5" name="文本框 4"/>
            <p:cNvSpPr txBox="1"/>
            <p:nvPr/>
          </p:nvSpPr>
          <p:spPr>
            <a:xfrm>
              <a:off x="1378" y="384"/>
              <a:ext cx="10522"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Background</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6" name="组合 5"/>
            <p:cNvGrpSpPr/>
            <p:nvPr/>
          </p:nvGrpSpPr>
          <p:grpSpPr>
            <a:xfrm>
              <a:off x="349" y="296"/>
              <a:ext cx="909" cy="781"/>
              <a:chOff x="739" y="671"/>
              <a:chExt cx="1020" cy="876"/>
            </a:xfrm>
          </p:grpSpPr>
          <p:sp>
            <p:nvSpPr>
              <p:cNvPr id="7"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8"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9"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1</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pic>
        <p:nvPicPr>
          <p:cNvPr id="28" name="图片 27" descr="汽车座位上的人&#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770" y="1610986"/>
            <a:ext cx="6279279" cy="4055694"/>
          </a:xfrm>
          <a:prstGeom prst="rect">
            <a:avLst/>
          </a:prstGeom>
        </p:spPr>
      </p:pic>
      <p:sp>
        <p:nvSpPr>
          <p:cNvPr id="3" name="矩形 2"/>
          <p:cNvSpPr/>
          <p:nvPr/>
        </p:nvSpPr>
        <p:spPr>
          <a:xfrm>
            <a:off x="1502002" y="893173"/>
            <a:ext cx="8773213" cy="523220"/>
          </a:xfrm>
          <a:prstGeom prst="rect">
            <a:avLst/>
          </a:prstGeom>
        </p:spPr>
        <p:txBody>
          <a:bodyPr wrap="square">
            <a:spAutoFit/>
          </a:bodyPr>
          <a:lstStyle/>
          <a:p>
            <a:r>
              <a:rPr lang="en-US" altLang="zh-CN" dirty="0">
                <a:solidFill>
                  <a:srgbClr val="333333"/>
                </a:solidFill>
                <a:latin typeface="Arial" panose="020B0604020202020204" pitchFamily="34" charset="0"/>
              </a:rPr>
              <a:t>Accidents are either 0% or 100%, so </a:t>
            </a:r>
            <a:r>
              <a:rPr lang="en-US" altLang="zh-CN" sz="2800" b="1" dirty="0">
                <a:solidFill>
                  <a:srgbClr val="E97132"/>
                </a:solidFill>
                <a:latin typeface="Arial" panose="020B0604020202020204" pitchFamily="34" charset="0"/>
              </a:rPr>
              <a:t>NEVER</a:t>
            </a:r>
            <a:r>
              <a:rPr lang="en-US" altLang="zh-CN" dirty="0">
                <a:solidFill>
                  <a:srgbClr val="333333"/>
                </a:solidFill>
                <a:latin typeface="Arial" panose="020B0604020202020204" pitchFamily="34" charset="0"/>
              </a:rPr>
              <a:t>, ever leave a child alone in a car.</a:t>
            </a:r>
            <a:endParaRPr lang="en-US" altLang="zh-CN" dirty="0">
              <a:solidFill>
                <a:srgbClr val="333333"/>
              </a:solidFill>
              <a:latin typeface="Arial" panose="020B0604020202020204" pitchFamily="34" charset="0"/>
            </a:endParaRPr>
          </a:p>
        </p:txBody>
      </p:sp>
      <p:sp>
        <p:nvSpPr>
          <p:cNvPr id="14" name="矩形 13"/>
          <p:cNvSpPr/>
          <p:nvPr/>
        </p:nvSpPr>
        <p:spPr>
          <a:xfrm>
            <a:off x="8126730" y="2864644"/>
            <a:ext cx="4065269" cy="1477328"/>
          </a:xfrm>
          <a:prstGeom prst="rect">
            <a:avLst/>
          </a:prstGeom>
        </p:spPr>
        <p:txBody>
          <a:bodyPr wrap="square">
            <a:spAutoFit/>
          </a:bodyPr>
          <a:lstStyle/>
          <a:p>
            <a:pPr marL="285750" indent="-285750">
              <a:buFont typeface="Wingdings" panose="05000000000000000000" pitchFamily="2" charset="2"/>
              <a:buChar char="Ø"/>
            </a:pPr>
            <a:r>
              <a:rPr lang="en-US" altLang="zh-CN" dirty="0">
                <a:solidFill>
                  <a:srgbClr val="333333"/>
                </a:solidFill>
                <a:latin typeface="Arial" panose="020B0604020202020204" pitchFamily="34" charset="0"/>
              </a:rPr>
              <a:t>To raise awareness.  </a:t>
            </a:r>
            <a:endParaRPr lang="en-US" altLang="zh-CN" dirty="0">
              <a:solidFill>
                <a:srgbClr val="333333"/>
              </a:solidFill>
              <a:latin typeface="Arial" panose="020B0604020202020204" pitchFamily="34" charset="0"/>
            </a:endParaRPr>
          </a:p>
          <a:p>
            <a:pPr marL="285750" indent="-285750">
              <a:buFont typeface="Wingdings" panose="05000000000000000000" pitchFamily="2" charset="2"/>
              <a:buChar char="Ø"/>
            </a:pPr>
            <a:endParaRPr lang="en-US" altLang="zh-CN" dirty="0">
              <a:solidFill>
                <a:srgbClr val="333333"/>
              </a:solidFill>
              <a:latin typeface="Arial" panose="020B0604020202020204" pitchFamily="34" charset="0"/>
            </a:endParaRPr>
          </a:p>
          <a:p>
            <a:pPr marL="285750" indent="-285750">
              <a:buFont typeface="Wingdings" panose="05000000000000000000" pitchFamily="2" charset="2"/>
              <a:buChar char="Ø"/>
            </a:pPr>
            <a:r>
              <a:rPr lang="en-US" altLang="zh-CN" dirty="0">
                <a:solidFill>
                  <a:srgbClr val="333333"/>
                </a:solidFill>
                <a:latin typeface="Arial" panose="020B0604020202020204" pitchFamily="34" charset="0"/>
              </a:rPr>
              <a:t>Establishment of standard. </a:t>
            </a:r>
            <a:endParaRPr lang="en-US" altLang="zh-CN" dirty="0">
              <a:solidFill>
                <a:srgbClr val="333333"/>
              </a:solidFill>
              <a:latin typeface="Arial" panose="020B0604020202020204" pitchFamily="34" charset="0"/>
            </a:endParaRPr>
          </a:p>
          <a:p>
            <a:pPr marL="285750" indent="-285750">
              <a:buFont typeface="Wingdings" panose="05000000000000000000" pitchFamily="2" charset="2"/>
              <a:buChar char="Ø"/>
            </a:pPr>
            <a:endParaRPr lang="en-US" altLang="zh-CN" dirty="0">
              <a:solidFill>
                <a:srgbClr val="333333"/>
              </a:solidFill>
              <a:latin typeface="Arial" panose="020B0604020202020204" pitchFamily="34" charset="0"/>
            </a:endParaRPr>
          </a:p>
          <a:p>
            <a:pPr marL="285750" indent="-285750">
              <a:buFont typeface="Wingdings" panose="05000000000000000000" pitchFamily="2" charset="2"/>
              <a:buChar char="Ø"/>
            </a:pPr>
            <a:r>
              <a:rPr lang="en-US" altLang="zh-CN" dirty="0">
                <a:solidFill>
                  <a:srgbClr val="333333"/>
                </a:solidFill>
                <a:latin typeface="Arial" panose="020B0604020202020204" pitchFamily="34" charset="0"/>
              </a:rPr>
              <a:t>Increase CPD tech. application rate.  </a:t>
            </a:r>
            <a:endParaRPr lang="en-US" altLang="zh-CN" dirty="0">
              <a:solidFill>
                <a:srgbClr val="333333"/>
              </a:solidFill>
              <a:latin typeface="Arial" panose="020B0604020202020204" pitchFamily="34" charset="0"/>
            </a:endParaRPr>
          </a:p>
        </p:txBody>
      </p:sp>
      <p:sp>
        <p:nvSpPr>
          <p:cNvPr id="10" name="矩形 9"/>
          <p:cNvSpPr/>
          <p:nvPr/>
        </p:nvSpPr>
        <p:spPr>
          <a:xfrm>
            <a:off x="1761230" y="5730215"/>
            <a:ext cx="2220480" cy="246221"/>
          </a:xfrm>
          <a:prstGeom prst="rect">
            <a:avLst/>
          </a:prstGeom>
        </p:spPr>
        <p:txBody>
          <a:bodyPr wrap="none">
            <a:spAutoFit/>
          </a:bodyPr>
          <a:lstStyle/>
          <a:p>
            <a:r>
              <a:rPr lang="en-US" altLang="zh-CN" sz="1000" dirty="0">
                <a:solidFill>
                  <a:srgbClr val="000000"/>
                </a:solidFill>
                <a:latin typeface="Arial" panose="020B0604020202020204" pitchFamily="34" charset="0"/>
                <a:ea typeface="宋体" panose="02010600030101010101" pitchFamily="2" charset="-122"/>
              </a:rPr>
              <a:t>Picture sources from public internet </a:t>
            </a:r>
            <a:endParaRPr lang="zh-CN"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1" name="组合 30"/>
          <p:cNvGrpSpPr/>
          <p:nvPr/>
        </p:nvGrpSpPr>
        <p:grpSpPr>
          <a:xfrm>
            <a:off x="221615" y="94615"/>
            <a:ext cx="577215" cy="495935"/>
            <a:chOff x="349" y="296"/>
            <a:chExt cx="909" cy="781"/>
          </a:xfrm>
        </p:grpSpPr>
        <p:grpSp>
          <p:nvGrpSpPr>
            <p:cNvPr id="33" name="组合 32"/>
            <p:cNvGrpSpPr/>
            <p:nvPr/>
          </p:nvGrpSpPr>
          <p:grpSpPr>
            <a:xfrm>
              <a:off x="349" y="296"/>
              <a:ext cx="909" cy="781"/>
              <a:chOff x="739" y="671"/>
              <a:chExt cx="1020" cy="876"/>
            </a:xfrm>
          </p:grpSpPr>
          <p:sp>
            <p:nvSpPr>
              <p:cNvPr id="35"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36"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34" name="文本框 2"/>
            <p:cNvSpPr txBox="1">
              <a:spLocks noChangeArrowheads="1"/>
            </p:cNvSpPr>
            <p:nvPr>
              <p:custDataLst>
                <p:tags r:id="rId3"/>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graphicFrame>
        <p:nvGraphicFramePr>
          <p:cNvPr id="12" name="图表 11"/>
          <p:cNvGraphicFramePr/>
          <p:nvPr/>
        </p:nvGraphicFramePr>
        <p:xfrm>
          <a:off x="294704" y="1984463"/>
          <a:ext cx="5677200" cy="3668400"/>
        </p:xfrm>
        <a:graphic>
          <a:graphicData uri="http://schemas.openxmlformats.org/drawingml/2006/chart">
            <c:chart xmlns:c="http://schemas.openxmlformats.org/drawingml/2006/chart" xmlns:r="http://schemas.openxmlformats.org/officeDocument/2006/relationships" r:id="rId1"/>
          </a:graphicData>
        </a:graphic>
      </p:graphicFrame>
      <p:sp>
        <p:nvSpPr>
          <p:cNvPr id="16" name="文本框 15"/>
          <p:cNvSpPr txBox="1"/>
          <p:nvPr/>
        </p:nvSpPr>
        <p:spPr>
          <a:xfrm>
            <a:off x="466172" y="816610"/>
            <a:ext cx="8250446" cy="584775"/>
          </a:xfrm>
          <a:prstGeom prst="rect">
            <a:avLst/>
          </a:prstGeom>
          <a:noFill/>
        </p:spPr>
        <p:txBody>
          <a:bodyPr wrap="square" rtlCol="0">
            <a:spAutoFit/>
          </a:bodyPr>
          <a:lstStyle/>
          <a:p>
            <a:pPr eaLnBrk="0" fontAlgn="ctr" hangingPunct="0">
              <a:spcBef>
                <a:spcPct val="0"/>
              </a:spcBef>
              <a:spcAft>
                <a:spcPct val="0"/>
              </a:spcAft>
            </a:pPr>
            <a:r>
              <a:rPr lang="en-US" altLang="zh-CN" sz="1600" dirty="0">
                <a:solidFill>
                  <a:srgbClr val="262626"/>
                </a:solidFill>
                <a:latin typeface="Arial" panose="020B0604020202020204" pitchFamily="34" charset="0"/>
                <a:ea typeface="微软雅黑" panose="020B0503020204020204" charset="-122"/>
                <a:cs typeface="Arial" panose="020B0604020202020204" pitchFamily="34" charset="0"/>
              </a:rPr>
              <a:t>Q: How does your company conduct tests or refer to relevant information regarding the bioretention detection system? -- Multiple choices</a:t>
            </a:r>
            <a:endParaRPr lang="zh-CN" altLang="en-US" sz="1600" dirty="0">
              <a:solidFill>
                <a:srgbClr val="262626"/>
              </a:solidFill>
              <a:latin typeface="Arial" panose="020B0604020202020204" pitchFamily="34" charset="0"/>
              <a:ea typeface="微软雅黑" panose="020B0503020204020204" charset="-122"/>
              <a:cs typeface="Arial" panose="020B0604020202020204" pitchFamily="34" charset="0"/>
            </a:endParaRPr>
          </a:p>
        </p:txBody>
      </p:sp>
      <p:graphicFrame>
        <p:nvGraphicFramePr>
          <p:cNvPr id="17" name="图表 16"/>
          <p:cNvGraphicFramePr/>
          <p:nvPr/>
        </p:nvGraphicFramePr>
        <p:xfrm>
          <a:off x="294704" y="1984463"/>
          <a:ext cx="5677200" cy="3668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表格 17"/>
          <p:cNvGraphicFramePr>
            <a:graphicFrameLocks noGrp="1"/>
          </p:cNvGraphicFramePr>
          <p:nvPr/>
        </p:nvGraphicFramePr>
        <p:xfrm>
          <a:off x="5704764" y="1877876"/>
          <a:ext cx="6192532" cy="3556713"/>
        </p:xfrm>
        <a:graphic>
          <a:graphicData uri="http://schemas.openxmlformats.org/drawingml/2006/table">
            <a:tbl>
              <a:tblPr>
                <a:tableStyleId>{616DA210-FB5B-4158-B5E0-FEB733F419BA}</a:tableStyleId>
              </a:tblPr>
              <a:tblGrid>
                <a:gridCol w="2651391"/>
                <a:gridCol w="3541141"/>
              </a:tblGrid>
              <a:tr h="417600">
                <a:tc>
                  <a:txBody>
                    <a:bodyPr/>
                    <a:lstStyle/>
                    <a:p>
                      <a:pPr marL="0" algn="ctr" defTabSz="914400" rtl="0" eaLnBrk="1" fontAlgn="b" latinLnBrk="0" hangingPunct="1"/>
                      <a:r>
                        <a:rPr lang="en-US" sz="1800" b="1"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Reference Test Protocol</a:t>
                      </a:r>
                      <a:endParaRPr lang="en-US" sz="1800" b="1"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solidFill>
                      <a:schemeClr val="bg1">
                        <a:lumMod val="85000"/>
                      </a:schemeClr>
                    </a:solidFill>
                  </a:tcPr>
                </a:tc>
                <a:tc>
                  <a:txBody>
                    <a:bodyPr/>
                    <a:lstStyle/>
                    <a:p>
                      <a:pPr marL="0" algn="ctr" defTabSz="914400" rtl="0" eaLnBrk="1" fontAlgn="b" latinLnBrk="0" hangingPunct="1"/>
                      <a:r>
                        <a:rPr lang="en-US" sz="1800" b="1"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Quantity</a:t>
                      </a:r>
                      <a:endParaRPr lang="en-US" sz="1800" b="1"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solidFill>
                      <a:schemeClr val="bg1">
                        <a:lumMod val="85000"/>
                      </a:schemeClr>
                    </a:solidFill>
                  </a:tcPr>
                </a:tc>
              </a:tr>
              <a:tr h="604248">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Reference- CNCAP+ENCAP</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noFill/>
                  </a:tcPr>
                </a:tc>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12</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noFill/>
                  </a:tcPr>
                </a:tc>
              </a:tr>
              <a:tr h="728695">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Reference- ENCAP</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4</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r>
              <a:tr h="738369">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Reference- CNCAP</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3</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r>
              <a:tr h="738369">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Other</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c>
                  <a:txBody>
                    <a:bodyPr/>
                    <a:lstStyle/>
                    <a:p>
                      <a:pPr marL="0" algn="ctr" defTabSz="914400" rtl="0" eaLnBrk="1" fontAlgn="b" latinLnBrk="0" hangingPunct="1"/>
                      <a:r>
                        <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rPr>
                        <a:t>1</a:t>
                      </a:r>
                      <a:endParaRPr lang="en-US" sz="1800" b="0" i="0" u="none" strike="noStrike" kern="1200" dirty="0">
                        <a:solidFill>
                          <a:schemeClr val="tx1"/>
                        </a:solidFill>
                        <a:effectLst/>
                        <a:latin typeface="Arial" panose="020B0604020202020204" pitchFamily="34" charset="0"/>
                        <a:ea typeface="微软雅黑" panose="020B0503020204020204" charset="-122"/>
                        <a:cs typeface="Arial" panose="020B0604020202020204" pitchFamily="34" charset="0"/>
                      </a:endParaRPr>
                    </a:p>
                  </a:txBody>
                  <a:tcPr marL="127000" marR="127000" marT="63500" marB="63500" anchor="ctr"/>
                </a:tc>
              </a:tr>
            </a:tbl>
          </a:graphicData>
        </a:graphic>
      </p:graphicFrame>
      <p:sp>
        <p:nvSpPr>
          <p:cNvPr id="20" name="文本框 19"/>
          <p:cNvSpPr txBox="1"/>
          <p:nvPr/>
        </p:nvSpPr>
        <p:spPr>
          <a:xfrm>
            <a:off x="1597211" y="1449977"/>
            <a:ext cx="3072186" cy="338554"/>
          </a:xfrm>
          <a:prstGeom prst="rect">
            <a:avLst/>
          </a:prstGeom>
          <a:noFill/>
        </p:spPr>
        <p:txBody>
          <a:bodyPr wrap="square" rtlCol="0">
            <a:spAutoFit/>
          </a:bodyPr>
          <a:lstStyle/>
          <a:p>
            <a:pPr algn="ctr"/>
            <a:r>
              <a:rPr lang="en-US" altLang="zh-CN" sz="1600" b="1" dirty="0">
                <a:latin typeface="微软雅黑" panose="020B0503020204020204" charset="-122"/>
                <a:ea typeface="微软雅黑" panose="020B0503020204020204" charset="-122"/>
              </a:rPr>
              <a:t>Tech. Reference Proportion</a:t>
            </a:r>
            <a:endParaRPr lang="en-US" altLang="zh-CN" sz="1600" b="1" dirty="0">
              <a:latin typeface="微软雅黑" panose="020B0503020204020204" charset="-122"/>
              <a:ea typeface="微软雅黑" panose="020B0503020204020204" charset="-122"/>
            </a:endParaRPr>
          </a:p>
        </p:txBody>
      </p:sp>
      <p:sp>
        <p:nvSpPr>
          <p:cNvPr id="22" name="矩形 21"/>
          <p:cNvSpPr/>
          <p:nvPr/>
        </p:nvSpPr>
        <p:spPr>
          <a:xfrm>
            <a:off x="9735826" y="6227865"/>
            <a:ext cx="2410396" cy="246221"/>
          </a:xfrm>
          <a:prstGeom prst="rect">
            <a:avLst/>
          </a:prstGeom>
        </p:spPr>
        <p:txBody>
          <a:bodyPr wrap="square">
            <a:spAutoFit/>
          </a:bodyPr>
          <a:lstStyle/>
          <a:p>
            <a:r>
              <a:rPr lang="en-US" altLang="zh-CN" sz="1000" dirty="0">
                <a:solidFill>
                  <a:srgbClr val="000000"/>
                </a:solidFill>
                <a:latin typeface="Arial" panose="020B0604020202020204" pitchFamily="34" charset="0"/>
                <a:ea typeface="宋体" panose="02010600030101010101" pitchFamily="2" charset="-122"/>
                <a:cs typeface="Arial" panose="020B0604020202020204" pitchFamily="34" charset="0"/>
              </a:rPr>
              <a:t>sources from </a:t>
            </a:r>
            <a:r>
              <a:rPr lang="en-US" altLang="zh-CN" sz="1000" dirty="0" err="1">
                <a:latin typeface="Arial" panose="020B0604020202020204" pitchFamily="34" charset="0"/>
                <a:cs typeface="Arial" panose="020B0604020202020204" pitchFamily="34" charset="0"/>
              </a:rPr>
              <a:t>Geely</a:t>
            </a:r>
            <a:r>
              <a:rPr lang="en-US" altLang="zh-CN" sz="1000" dirty="0">
                <a:latin typeface="Arial" panose="020B0604020202020204" pitchFamily="34" charset="0"/>
                <a:cs typeface="Arial" panose="020B0604020202020204" pitchFamily="34" charset="0"/>
              </a:rPr>
              <a:t>  Survey @ 2024</a:t>
            </a:r>
            <a:endParaRPr lang="zh-CN" altLang="en-US" sz="1000" dirty="0">
              <a:latin typeface="Arial" panose="020B0604020202020204" pitchFamily="34" charset="0"/>
              <a:cs typeface="Arial" panose="020B0604020202020204" pitchFamily="34" charset="0"/>
            </a:endParaRPr>
          </a:p>
        </p:txBody>
      </p:sp>
      <p:sp>
        <p:nvSpPr>
          <p:cNvPr id="19" name="文本框 18"/>
          <p:cNvSpPr txBox="1"/>
          <p:nvPr/>
        </p:nvSpPr>
        <p:spPr>
          <a:xfrm>
            <a:off x="875030" y="150495"/>
            <a:ext cx="7715885" cy="369570"/>
          </a:xfrm>
          <a:prstGeom prst="rect">
            <a:avLst/>
          </a:prstGeom>
          <a:noFill/>
        </p:spPr>
        <p:txBody>
          <a:bodyPr wrap="square" rtlCol="0">
            <a:spAutoFit/>
          </a:bodyPr>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8" name="组合 17"/>
          <p:cNvGrpSpPr/>
          <p:nvPr/>
        </p:nvGrpSpPr>
        <p:grpSpPr>
          <a:xfrm>
            <a:off x="221615" y="94615"/>
            <a:ext cx="8369300" cy="495935"/>
            <a:chOff x="349" y="296"/>
            <a:chExt cx="13180" cy="781"/>
          </a:xfrm>
        </p:grpSpPr>
        <p:sp>
          <p:nvSpPr>
            <p:cNvPr id="19" name="文本框 18"/>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22" name="组合 21"/>
            <p:cNvGrpSpPr/>
            <p:nvPr/>
          </p:nvGrpSpPr>
          <p:grpSpPr>
            <a:xfrm>
              <a:off x="349" y="296"/>
              <a:ext cx="909" cy="781"/>
              <a:chOff x="739" y="671"/>
              <a:chExt cx="1020" cy="876"/>
            </a:xfrm>
          </p:grpSpPr>
          <p:sp>
            <p:nvSpPr>
              <p:cNvPr id="23"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27"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28"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pic>
        <p:nvPicPr>
          <p:cNvPr id="50" name="Grafik 6"/>
          <p:cNvPicPr>
            <a:picLocks noChangeAspect="1"/>
          </p:cNvPicPr>
          <p:nvPr/>
        </p:nvPicPr>
        <p:blipFill rotWithShape="1">
          <a:blip r:embed="rId2">
            <a:clrChange>
              <a:clrFrom>
                <a:srgbClr val="FFFFFF"/>
              </a:clrFrom>
              <a:clrTo>
                <a:srgbClr val="FFFFFF">
                  <a:alpha val="0"/>
                </a:srgbClr>
              </a:clrTo>
            </a:clrChange>
          </a:blip>
          <a:srcRect l="84044" b="86149"/>
          <a:stretch>
            <a:fillRect/>
          </a:stretch>
        </p:blipFill>
        <p:spPr>
          <a:xfrm>
            <a:off x="8999270" y="1247967"/>
            <a:ext cx="2156410" cy="1011423"/>
          </a:xfrm>
          <a:prstGeom prst="rect">
            <a:avLst/>
          </a:prstGeom>
        </p:spPr>
      </p:pic>
      <p:sp>
        <p:nvSpPr>
          <p:cNvPr id="51" name="Inhaltsplatzhalter 5"/>
          <p:cNvSpPr txBox="1"/>
          <p:nvPr/>
        </p:nvSpPr>
        <p:spPr>
          <a:xfrm>
            <a:off x="717907" y="814486"/>
            <a:ext cx="8281363"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Scenarios 1 &amp; 2 (forgotten and short</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time</a:t>
            </a:r>
            <a:r>
              <a:rPr lang="en-US" sz="1600" dirty="0">
                <a:latin typeface="Arial" panose="020B0604020202020204" pitchFamily="34" charset="0"/>
                <a:cs typeface="Arial" panose="020B0604020202020204" pitchFamily="34" charset="0"/>
              </a:rPr>
              <a:t> left behind)</a:t>
            </a:r>
            <a:endParaRPr lang="en-US" sz="16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Infant in a rearward-facing CRS: sleeping under blanket/sun shield</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1YO child in a rearward-facing CRS: sleeping under blanket, awake under blanket</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3YO in forward-facing CRS: sleeping under blanket, awake under blanket</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6YO on booster cushion installed with car belt: sleeping &amp; awake</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Cover all likely child positions (seat positions in all rows)</a:t>
            </a:r>
            <a:endParaRPr lang="en-US" sz="14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Scenario 3 (child enters unlocked vehicle)</a:t>
            </a:r>
            <a:endParaRPr lang="en-US" sz="16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Parked vehicle with unlocked doors</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Any door is opened, 3-6YO child enters vehicle and door is closed with child lock activated</a:t>
            </a:r>
            <a:endParaRPr lang="en-US" sz="14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400" dirty="0">
                <a:latin typeface="Arial" panose="020B0604020202020204" pitchFamily="34" charset="0"/>
                <a:cs typeface="Arial" panose="020B0604020202020204" pitchFamily="34" charset="0"/>
              </a:rPr>
              <a:t>Cover all seating positions incl. driver seat and other hiding areas e.g. footwells</a:t>
            </a:r>
            <a:endParaRPr lang="en-US" sz="14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Initial warning: within 10s</a:t>
            </a: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Escalation warning: within 90s after initial warning</a:t>
            </a: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Intervention: within 10min of vehicle locked or 5min after escalation warning</a:t>
            </a: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600" dirty="0">
                <a:latin typeface="Arial" panose="020B0604020202020204" pitchFamily="34" charset="0"/>
                <a:cs typeface="Arial" panose="020B0604020202020204" pitchFamily="34" charset="0"/>
              </a:rPr>
              <a:t>Euro NCAP scoring / points:</a:t>
            </a: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p:txBody>
      </p:sp>
      <p:graphicFrame>
        <p:nvGraphicFramePr>
          <p:cNvPr id="52" name="Tabelle 7"/>
          <p:cNvGraphicFramePr>
            <a:graphicFrameLocks noGrp="1"/>
          </p:cNvGraphicFramePr>
          <p:nvPr/>
        </p:nvGraphicFramePr>
        <p:xfrm>
          <a:off x="1105391" y="4942271"/>
          <a:ext cx="6064251" cy="1404620"/>
        </p:xfrm>
        <a:graphic>
          <a:graphicData uri="http://schemas.openxmlformats.org/drawingml/2006/table">
            <a:tbl>
              <a:tblPr firstRow="1" bandRow="1">
                <a:tableStyleId>{F5AB1C69-6EDB-4FF4-983F-18BD219EF322}</a:tableStyleId>
              </a:tblPr>
              <a:tblGrid>
                <a:gridCol w="1016000"/>
                <a:gridCol w="2305050"/>
                <a:gridCol w="1304925"/>
                <a:gridCol w="1438276"/>
              </a:tblGrid>
              <a:tr h="273050">
                <a:tc>
                  <a:txBody>
                    <a:bodyPr/>
                    <a:lstStyle/>
                    <a:p>
                      <a:r>
                        <a:rPr lang="de-DE" sz="1200" dirty="0"/>
                        <a:t>Scenario</a:t>
                      </a:r>
                      <a:endParaRPr lang="en-US" sz="1200" dirty="0"/>
                    </a:p>
                  </a:txBody>
                  <a:tcPr/>
                </a:tc>
                <a:tc>
                  <a:txBody>
                    <a:bodyPr/>
                    <a:lstStyle/>
                    <a:p>
                      <a:r>
                        <a:rPr lang="de-DE" sz="1200" dirty="0"/>
                        <a:t>Response</a:t>
                      </a:r>
                      <a:endParaRPr lang="en-US" sz="1200" dirty="0"/>
                    </a:p>
                  </a:txBody>
                  <a:tcPr/>
                </a:tc>
                <a:tc>
                  <a:txBody>
                    <a:bodyPr/>
                    <a:lstStyle/>
                    <a:p>
                      <a:r>
                        <a:rPr lang="de-DE" sz="1200" dirty="0"/>
                        <a:t>All Seats</a:t>
                      </a:r>
                      <a:endParaRPr lang="en-US" sz="1200" dirty="0"/>
                    </a:p>
                  </a:txBody>
                  <a:tcPr/>
                </a:tc>
                <a:tc>
                  <a:txBody>
                    <a:bodyPr/>
                    <a:lstStyle/>
                    <a:p>
                      <a:r>
                        <a:rPr lang="en-US" sz="1200" noProof="0" dirty="0"/>
                        <a:t>Rear</a:t>
                      </a:r>
                      <a:r>
                        <a:rPr lang="de-DE" sz="1200" dirty="0"/>
                        <a:t> </a:t>
                      </a:r>
                      <a:r>
                        <a:rPr lang="en-US" sz="1200" noProof="0" dirty="0"/>
                        <a:t>seats</a:t>
                      </a:r>
                      <a:r>
                        <a:rPr lang="de-DE" sz="1200" dirty="0"/>
                        <a:t> </a:t>
                      </a:r>
                      <a:r>
                        <a:rPr lang="en-US" sz="1200" noProof="0" dirty="0"/>
                        <a:t>only</a:t>
                      </a:r>
                      <a:endParaRPr lang="en-US" sz="1200" noProof="0" dirty="0"/>
                    </a:p>
                  </a:txBody>
                  <a:tcPr/>
                </a:tc>
              </a:tr>
              <a:tr h="282614">
                <a:tc>
                  <a:txBody>
                    <a:bodyPr/>
                    <a:lstStyle/>
                    <a:p>
                      <a:r>
                        <a:rPr lang="de-DE" sz="1200" dirty="0"/>
                        <a:t>1, 2</a:t>
                      </a:r>
                      <a:endParaRPr lang="en-US" sz="1200" dirty="0"/>
                    </a:p>
                  </a:txBody>
                  <a:tcPr/>
                </a:tc>
                <a:tc>
                  <a:txBody>
                    <a:bodyPr/>
                    <a:lstStyle/>
                    <a:p>
                      <a:r>
                        <a:rPr lang="en-US" sz="1200" noProof="0" dirty="0"/>
                        <a:t>Warnings</a:t>
                      </a:r>
                      <a:endParaRPr lang="en-US" sz="1200" noProof="0" dirty="0"/>
                    </a:p>
                  </a:txBody>
                  <a:tcPr/>
                </a:tc>
                <a:tc>
                  <a:txBody>
                    <a:bodyPr/>
                    <a:lstStyle/>
                    <a:p>
                      <a:r>
                        <a:rPr lang="de-DE" sz="1200" dirty="0"/>
                        <a:t>2</a:t>
                      </a:r>
                      <a:endParaRPr lang="en-US" sz="1200" dirty="0"/>
                    </a:p>
                  </a:txBody>
                  <a:tcPr/>
                </a:tc>
                <a:tc>
                  <a:txBody>
                    <a:bodyPr/>
                    <a:lstStyle/>
                    <a:p>
                      <a:r>
                        <a:rPr lang="de-DE" sz="1200" dirty="0"/>
                        <a:t>1</a:t>
                      </a:r>
                      <a:endParaRPr lang="en-US" sz="1200" dirty="0"/>
                    </a:p>
                  </a:txBody>
                  <a:tcPr/>
                </a:tc>
              </a:tr>
              <a:tr h="282614">
                <a:tc>
                  <a:txBody>
                    <a:bodyPr/>
                    <a:lstStyle/>
                    <a:p>
                      <a:endParaRPr lang="en-US" sz="1200"/>
                    </a:p>
                  </a:txBody>
                  <a:tcPr/>
                </a:tc>
                <a:tc>
                  <a:txBody>
                    <a:bodyPr/>
                    <a:lstStyle/>
                    <a:p>
                      <a:r>
                        <a:rPr lang="en-US" sz="1200" noProof="0" dirty="0"/>
                        <a:t>Warnings</a:t>
                      </a:r>
                      <a:r>
                        <a:rPr lang="de-DE" sz="1200" dirty="0"/>
                        <a:t> &amp; </a:t>
                      </a:r>
                      <a:r>
                        <a:rPr lang="en-US" sz="1200" noProof="0" dirty="0"/>
                        <a:t>Intervention</a:t>
                      </a:r>
                      <a:endParaRPr lang="en-US" sz="1200" noProof="0" dirty="0"/>
                    </a:p>
                  </a:txBody>
                  <a:tcPr/>
                </a:tc>
                <a:tc>
                  <a:txBody>
                    <a:bodyPr/>
                    <a:lstStyle/>
                    <a:p>
                      <a:r>
                        <a:rPr lang="de-DE" sz="1200" dirty="0"/>
                        <a:t>3</a:t>
                      </a:r>
                      <a:endParaRPr lang="en-US" sz="1200" dirty="0"/>
                    </a:p>
                  </a:txBody>
                  <a:tcPr/>
                </a:tc>
                <a:tc>
                  <a:txBody>
                    <a:bodyPr/>
                    <a:lstStyle/>
                    <a:p>
                      <a:r>
                        <a:rPr lang="de-DE" sz="1200" dirty="0"/>
                        <a:t>1.5</a:t>
                      </a:r>
                      <a:endParaRPr lang="en-US" sz="1200" dirty="0"/>
                    </a:p>
                  </a:txBody>
                  <a:tcPr/>
                </a:tc>
              </a:tr>
              <a:tr h="282614">
                <a:tc>
                  <a:txBody>
                    <a:bodyPr/>
                    <a:lstStyle/>
                    <a:p>
                      <a:r>
                        <a:rPr lang="de-DE" sz="1200" dirty="0"/>
                        <a:t>1, 2, 3</a:t>
                      </a:r>
                      <a:endParaRPr lang="en-US" sz="1200" dirty="0"/>
                    </a:p>
                  </a:txBody>
                  <a:tcPr/>
                </a:tc>
                <a:tc>
                  <a:txBody>
                    <a:bodyPr/>
                    <a:lstStyle/>
                    <a:p>
                      <a:r>
                        <a:rPr lang="en-US" sz="1200" noProof="0" dirty="0"/>
                        <a:t>Warnings</a:t>
                      </a:r>
                      <a:endParaRPr lang="en-US" sz="1200" noProof="0" dirty="0"/>
                    </a:p>
                  </a:txBody>
                  <a:tcPr/>
                </a:tc>
                <a:tc>
                  <a:txBody>
                    <a:bodyPr/>
                    <a:lstStyle/>
                    <a:p>
                      <a:r>
                        <a:rPr lang="de-DE" sz="1200" dirty="0"/>
                        <a:t>3</a:t>
                      </a:r>
                      <a:endParaRPr lang="en-US" sz="1200" dirty="0"/>
                    </a:p>
                  </a:txBody>
                  <a:tcPr/>
                </a:tc>
                <a:tc>
                  <a:txBody>
                    <a:bodyPr/>
                    <a:lstStyle/>
                    <a:p>
                      <a:r>
                        <a:rPr lang="de-DE" sz="1200" dirty="0"/>
                        <a:t>1.5</a:t>
                      </a:r>
                      <a:endParaRPr lang="en-US" sz="1200" dirty="0"/>
                    </a:p>
                  </a:txBody>
                  <a:tcPr/>
                </a:tc>
              </a:tr>
              <a:tr h="282614">
                <a:tc>
                  <a:txBody>
                    <a:bodyPr/>
                    <a:lstStyle/>
                    <a:p>
                      <a:endParaRPr lang="en-US" sz="1200"/>
                    </a:p>
                  </a:txBody>
                  <a:tcPr/>
                </a:tc>
                <a:tc>
                  <a:txBody>
                    <a:bodyPr/>
                    <a:lstStyle/>
                    <a:p>
                      <a:r>
                        <a:rPr lang="en-US" sz="1200" noProof="0" dirty="0"/>
                        <a:t>Warnings</a:t>
                      </a:r>
                      <a:r>
                        <a:rPr lang="de-DE" sz="1200" dirty="0"/>
                        <a:t> &amp; </a:t>
                      </a:r>
                      <a:r>
                        <a:rPr lang="en-US" sz="1200" noProof="0" dirty="0"/>
                        <a:t>Intervention</a:t>
                      </a:r>
                      <a:endParaRPr lang="en-US" sz="1200" noProof="0" dirty="0"/>
                    </a:p>
                  </a:txBody>
                  <a:tcPr/>
                </a:tc>
                <a:tc>
                  <a:txBody>
                    <a:bodyPr/>
                    <a:lstStyle/>
                    <a:p>
                      <a:r>
                        <a:rPr lang="de-DE" sz="1200" dirty="0"/>
                        <a:t>4</a:t>
                      </a:r>
                      <a:endParaRPr lang="en-US" sz="1200" dirty="0"/>
                    </a:p>
                  </a:txBody>
                  <a:tcPr/>
                </a:tc>
                <a:tc>
                  <a:txBody>
                    <a:bodyPr/>
                    <a:lstStyle/>
                    <a:p>
                      <a:r>
                        <a:rPr lang="de-DE" sz="1200" dirty="0"/>
                        <a:t>2</a:t>
                      </a:r>
                      <a:endParaRPr lang="en-US" sz="1200" dirty="0"/>
                    </a:p>
                  </a:txBody>
                  <a:tcPr/>
                </a:tc>
              </a:tr>
            </a:tbl>
          </a:graphicData>
        </a:graphic>
      </p:graphicFrame>
      <p:pic>
        <p:nvPicPr>
          <p:cNvPr id="53" name="Grafik 1"/>
          <p:cNvPicPr>
            <a:picLocks noChangeAspect="1"/>
          </p:cNvPicPr>
          <p:nvPr/>
        </p:nvPicPr>
        <p:blipFill rotWithShape="1">
          <a:blip r:embed="rId3">
            <a:clrChange>
              <a:clrFrom>
                <a:srgbClr val="FFFFFF"/>
              </a:clrFrom>
              <a:clrTo>
                <a:srgbClr val="FFFFFF">
                  <a:alpha val="0"/>
                </a:srgbClr>
              </a:clrTo>
            </a:clrChange>
          </a:blip>
          <a:srcRect t="21739" b="25543"/>
          <a:stretch>
            <a:fillRect/>
          </a:stretch>
        </p:blipFill>
        <p:spPr>
          <a:xfrm>
            <a:off x="8865147" y="3455623"/>
            <a:ext cx="2600325" cy="923925"/>
          </a:xfrm>
          <a:prstGeom prst="rect">
            <a:avLst/>
          </a:pr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79944" y="2651433"/>
            <a:ext cx="1518625" cy="452357"/>
          </a:xfrm>
          <a:prstGeom prst="rect">
            <a:avLst/>
          </a:prstGeom>
        </p:spPr>
      </p:pic>
      <p:sp>
        <p:nvSpPr>
          <p:cNvPr id="3" name="矩形 2"/>
          <p:cNvSpPr/>
          <p:nvPr/>
        </p:nvSpPr>
        <p:spPr>
          <a:xfrm>
            <a:off x="1105483" y="6346610"/>
            <a:ext cx="1640193" cy="246221"/>
          </a:xfrm>
          <a:prstGeom prst="rect">
            <a:avLst/>
          </a:prstGeom>
        </p:spPr>
        <p:txBody>
          <a:bodyPr wrap="none">
            <a:spAutoFit/>
          </a:bodyPr>
          <a:lstStyle/>
          <a:p>
            <a:r>
              <a:rPr lang="en-US" altLang="zh-CN" sz="1000" dirty="0">
                <a:solidFill>
                  <a:srgbClr val="000000"/>
                </a:solidFill>
                <a:latin typeface="Arial" panose="020B0604020202020204" pitchFamily="34" charset="0"/>
                <a:ea typeface="宋体" panose="02010600030101010101" pitchFamily="2" charset="-122"/>
              </a:rPr>
              <a:t>Sources from Euro NCAP</a:t>
            </a:r>
            <a:endParaRPr lang="zh-CN" altLang="en-US" sz="1000" dirty="0"/>
          </a:p>
        </p:txBody>
      </p:sp>
      <p:pic>
        <p:nvPicPr>
          <p:cNvPr id="4" name="图片 3"/>
          <p:cNvPicPr>
            <a:picLocks noChangeAspect="1"/>
          </p:cNvPicPr>
          <p:nvPr/>
        </p:nvPicPr>
        <p:blipFill>
          <a:blip r:embed="rId5"/>
          <a:stretch>
            <a:fillRect/>
          </a:stretch>
        </p:blipFill>
        <p:spPr>
          <a:xfrm>
            <a:off x="9106535" y="4576445"/>
            <a:ext cx="1942465" cy="6369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0" name="Inhaltsplatzhalter 2"/>
          <p:cNvSpPr txBox="1"/>
          <p:nvPr/>
        </p:nvSpPr>
        <p:spPr>
          <a:xfrm>
            <a:off x="2739040" y="951547"/>
            <a:ext cx="7981950" cy="53035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Relevant Scenarios</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Scenario 1: Child forgotten in vehicle</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Scenario 2: Child short</a:t>
            </a:r>
            <a:r>
              <a:rPr lang="zh-CN" altLang="en-US" sz="1800" dirty="0">
                <a:latin typeface="Arial" panose="020B0604020202020204" pitchFamily="34" charset="0"/>
                <a:cs typeface="Arial" panose="020B0604020202020204" pitchFamily="34" charset="0"/>
              </a:rPr>
              <a:t> </a:t>
            </a:r>
            <a:r>
              <a:rPr lang="en-US" altLang="zh-CN" sz="1800" dirty="0">
                <a:latin typeface="Arial" panose="020B0604020202020204" pitchFamily="34" charset="0"/>
                <a:cs typeface="Arial" panose="020B0604020202020204" pitchFamily="34" charset="0"/>
              </a:rPr>
              <a:t>time</a:t>
            </a:r>
            <a:r>
              <a:rPr lang="en-US" sz="1800" dirty="0">
                <a:latin typeface="Arial" panose="020B0604020202020204" pitchFamily="34" charset="0"/>
                <a:cs typeface="Arial" panose="020B0604020202020204" pitchFamily="34" charset="0"/>
              </a:rPr>
              <a:t> left in vehicle</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Scenario 3: Child gains access to unlocked vehicle</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Age vs. Scenario vs. Capability</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Up to 1YO: Scenario 1 &amp; 2 – helpless</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1YO to 3YO: Scenario 1 &amp; 2 (&amp; 3) – likely helpless</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3YO to 6YO: Scenario 1 &amp; 2 &amp; 3 – somewhat capable</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Technology aspects</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Consider technology limits when discussing a scenario</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Consider sensor coverage / number of sensors </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Consider other OMS functions – avoid “one sensor per function”</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Key points</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Consider statistics to assess scenario frequency</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Regulation will improve current situation in any case</a:t>
            </a:r>
            <a:endParaRPr lang="en-US" sz="1800" dirty="0">
              <a:latin typeface="Arial" panose="020B0604020202020204" pitchFamily="34" charset="0"/>
              <a:cs typeface="Arial" panose="020B0604020202020204" pitchFamily="34" charset="0"/>
            </a:endParaRPr>
          </a:p>
          <a:p>
            <a:pPr lvl="2">
              <a:buFont typeface="Wingdings" panose="05000000000000000000" pitchFamily="2" charset="2"/>
              <a:buChar char="Ø"/>
            </a:pPr>
            <a:r>
              <a:rPr lang="en-US" sz="1800" dirty="0">
                <a:latin typeface="Arial" panose="020B0604020202020204" pitchFamily="34" charset="0"/>
                <a:cs typeface="Arial" panose="020B0604020202020204" pitchFamily="34" charset="0"/>
              </a:rPr>
              <a:t>No sensing </a:t>
            </a:r>
            <a:r>
              <a:rPr lang="en-US" sz="1800" dirty="0">
                <a:latin typeface="Arial" panose="020B0604020202020204" pitchFamily="34" charset="0"/>
                <a:cs typeface="Arial" panose="020B0604020202020204" pitchFamily="34" charset="0"/>
                <a:sym typeface="Wingdings" panose="05000000000000000000" pitchFamily="2" charset="2"/>
              </a:rPr>
              <a:t> cover important scenarios  cover all scenarios</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en-US" sz="1800" dirty="0">
              <a:latin typeface="Arial" panose="020B0604020202020204" pitchFamily="34" charset="0"/>
              <a:cs typeface="Arial" panose="020B0604020202020204" pitchFamily="34" charset="0"/>
            </a:endParaRPr>
          </a:p>
        </p:txBody>
      </p:sp>
      <p:grpSp>
        <p:nvGrpSpPr>
          <p:cNvPr id="31" name="组合 30"/>
          <p:cNvGrpSpPr/>
          <p:nvPr/>
        </p:nvGrpSpPr>
        <p:grpSpPr>
          <a:xfrm>
            <a:off x="221615" y="94615"/>
            <a:ext cx="8369300" cy="495935"/>
            <a:chOff x="349" y="296"/>
            <a:chExt cx="13180" cy="781"/>
          </a:xfrm>
        </p:grpSpPr>
        <p:sp>
          <p:nvSpPr>
            <p:cNvPr id="32" name="文本框 31"/>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33" name="组合 32"/>
            <p:cNvGrpSpPr/>
            <p:nvPr/>
          </p:nvGrpSpPr>
          <p:grpSpPr>
            <a:xfrm>
              <a:off x="349" y="296"/>
              <a:ext cx="909" cy="781"/>
              <a:chOff x="739" y="671"/>
              <a:chExt cx="1020" cy="876"/>
            </a:xfrm>
          </p:grpSpPr>
          <p:sp>
            <p:nvSpPr>
              <p:cNvPr id="35"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36"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34"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8" name="组合 17"/>
          <p:cNvGrpSpPr/>
          <p:nvPr/>
        </p:nvGrpSpPr>
        <p:grpSpPr>
          <a:xfrm>
            <a:off x="221615" y="94615"/>
            <a:ext cx="8369300" cy="495935"/>
            <a:chOff x="349" y="296"/>
            <a:chExt cx="13180" cy="781"/>
          </a:xfrm>
        </p:grpSpPr>
        <p:sp>
          <p:nvSpPr>
            <p:cNvPr id="19" name="文本框 18"/>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22" name="组合 21"/>
            <p:cNvGrpSpPr/>
            <p:nvPr/>
          </p:nvGrpSpPr>
          <p:grpSpPr>
            <a:xfrm>
              <a:off x="349" y="296"/>
              <a:ext cx="909" cy="781"/>
              <a:chOff x="739" y="671"/>
              <a:chExt cx="1020" cy="876"/>
            </a:xfrm>
          </p:grpSpPr>
          <p:sp>
            <p:nvSpPr>
              <p:cNvPr id="23"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27"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28"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5" name="文本框 4"/>
          <p:cNvSpPr txBox="1"/>
          <p:nvPr/>
        </p:nvSpPr>
        <p:spPr>
          <a:xfrm>
            <a:off x="1495639" y="3361610"/>
            <a:ext cx="1977909"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CPD Detection</a:t>
            </a:r>
            <a:endParaRPr lang="zh-CN" altLang="en-US" dirty="0">
              <a:latin typeface="Arial" panose="020B0604020202020204" pitchFamily="34" charset="0"/>
              <a:cs typeface="Arial" panose="020B0604020202020204" pitchFamily="34" charset="0"/>
            </a:endParaRPr>
          </a:p>
        </p:txBody>
      </p:sp>
      <p:sp>
        <p:nvSpPr>
          <p:cNvPr id="17" name="文本框 16"/>
          <p:cNvSpPr txBox="1"/>
          <p:nvPr/>
        </p:nvSpPr>
        <p:spPr>
          <a:xfrm>
            <a:off x="3836589" y="1987549"/>
            <a:ext cx="2044694"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Indirect Detection</a:t>
            </a:r>
            <a:endParaRPr lang="zh-CN" altLang="en-US" dirty="0">
              <a:latin typeface="Arial" panose="020B0604020202020204" pitchFamily="34" charset="0"/>
              <a:cs typeface="Arial" panose="020B0604020202020204" pitchFamily="34" charset="0"/>
            </a:endParaRPr>
          </a:p>
        </p:txBody>
      </p:sp>
      <p:sp>
        <p:nvSpPr>
          <p:cNvPr id="29" name="文本框 28"/>
          <p:cNvSpPr txBox="1"/>
          <p:nvPr/>
        </p:nvSpPr>
        <p:spPr>
          <a:xfrm>
            <a:off x="3836589" y="4734402"/>
            <a:ext cx="2044687"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Direct Detection</a:t>
            </a:r>
            <a:endParaRPr lang="zh-CN" altLang="en-US" dirty="0">
              <a:latin typeface="Arial" panose="020B0604020202020204" pitchFamily="34" charset="0"/>
              <a:cs typeface="Arial" panose="020B0604020202020204" pitchFamily="34" charset="0"/>
            </a:endParaRPr>
          </a:p>
        </p:txBody>
      </p:sp>
      <p:sp>
        <p:nvSpPr>
          <p:cNvPr id="38" name="文本框 37"/>
          <p:cNvSpPr txBox="1"/>
          <p:nvPr/>
        </p:nvSpPr>
        <p:spPr>
          <a:xfrm>
            <a:off x="6302845" y="942016"/>
            <a:ext cx="2044694"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Pressure Sensor</a:t>
            </a:r>
            <a:endParaRPr lang="en-US" altLang="zh-CN" dirty="0">
              <a:latin typeface="Arial" panose="020B0604020202020204" pitchFamily="34" charset="0"/>
              <a:cs typeface="Arial" panose="020B0604020202020204" pitchFamily="34" charset="0"/>
            </a:endParaRPr>
          </a:p>
        </p:txBody>
      </p:sp>
      <p:sp>
        <p:nvSpPr>
          <p:cNvPr id="39" name="文本框 38"/>
          <p:cNvSpPr txBox="1"/>
          <p:nvPr/>
        </p:nvSpPr>
        <p:spPr>
          <a:xfrm>
            <a:off x="6318986" y="1345240"/>
            <a:ext cx="2632249"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Temperature Sensor</a:t>
            </a:r>
            <a:endParaRPr lang="en-US" altLang="zh-CN" dirty="0">
              <a:latin typeface="Arial" panose="020B0604020202020204" pitchFamily="34" charset="0"/>
              <a:cs typeface="Arial" panose="020B0604020202020204" pitchFamily="34" charset="0"/>
            </a:endParaRPr>
          </a:p>
        </p:txBody>
      </p:sp>
      <p:sp>
        <p:nvSpPr>
          <p:cNvPr id="40" name="文本框 39"/>
          <p:cNvSpPr txBox="1"/>
          <p:nvPr/>
        </p:nvSpPr>
        <p:spPr>
          <a:xfrm>
            <a:off x="6368068" y="1765140"/>
            <a:ext cx="2044694"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Motion Sensor</a:t>
            </a:r>
            <a:endParaRPr lang="en-US" altLang="zh-CN" dirty="0">
              <a:latin typeface="Arial" panose="020B0604020202020204" pitchFamily="34" charset="0"/>
              <a:cs typeface="Arial" panose="020B0604020202020204" pitchFamily="34" charset="0"/>
            </a:endParaRPr>
          </a:p>
        </p:txBody>
      </p:sp>
      <p:sp>
        <p:nvSpPr>
          <p:cNvPr id="41" name="文本框 40"/>
          <p:cNvSpPr txBox="1"/>
          <p:nvPr/>
        </p:nvSpPr>
        <p:spPr>
          <a:xfrm>
            <a:off x="6368068" y="2214166"/>
            <a:ext cx="2044694"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Weight Sensor</a:t>
            </a:r>
            <a:endParaRPr lang="en-US" altLang="zh-CN" dirty="0">
              <a:latin typeface="Arial" panose="020B0604020202020204" pitchFamily="34" charset="0"/>
              <a:cs typeface="Arial" panose="020B0604020202020204" pitchFamily="34" charset="0"/>
            </a:endParaRPr>
          </a:p>
        </p:txBody>
      </p:sp>
      <p:sp>
        <p:nvSpPr>
          <p:cNvPr id="42" name="文本框 41"/>
          <p:cNvSpPr txBox="1"/>
          <p:nvPr/>
        </p:nvSpPr>
        <p:spPr>
          <a:xfrm>
            <a:off x="6341394" y="2644383"/>
            <a:ext cx="2806325"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Sound Monitoring System</a:t>
            </a:r>
            <a:endParaRPr lang="en-US" altLang="zh-CN" dirty="0">
              <a:latin typeface="Arial" panose="020B0604020202020204" pitchFamily="34" charset="0"/>
              <a:cs typeface="Arial" panose="020B0604020202020204" pitchFamily="34" charset="0"/>
            </a:endParaRPr>
          </a:p>
        </p:txBody>
      </p:sp>
      <p:sp>
        <p:nvSpPr>
          <p:cNvPr id="45" name="文本框 44"/>
          <p:cNvSpPr txBox="1"/>
          <p:nvPr/>
        </p:nvSpPr>
        <p:spPr>
          <a:xfrm>
            <a:off x="6346480" y="3838476"/>
            <a:ext cx="4995807" cy="369332"/>
          </a:xfrm>
          <a:prstGeom prst="rect">
            <a:avLst/>
          </a:prstGeom>
          <a:noFill/>
        </p:spPr>
        <p:txBody>
          <a:bodyPr wrap="square" rtlCol="0">
            <a:spAutoFit/>
          </a:bodyPr>
          <a:lstStyle>
            <a:defPPr>
              <a:defRPr lang="zh-CN"/>
            </a:defPPr>
            <a:lvl1pPr>
              <a:defRPr>
                <a:latin typeface="Arial" panose="020B0604020202020204" pitchFamily="34" charset="0"/>
                <a:cs typeface="Arial" panose="020B0604020202020204" pitchFamily="34" charset="0"/>
              </a:defRPr>
            </a:lvl1pPr>
          </a:lstStyle>
          <a:p>
            <a:r>
              <a:rPr lang="en-US" altLang="zh-CN" dirty="0"/>
              <a:t>Visible Light Camera</a:t>
            </a:r>
            <a:endParaRPr lang="zh-CN" altLang="en-US" dirty="0"/>
          </a:p>
        </p:txBody>
      </p:sp>
      <p:sp>
        <p:nvSpPr>
          <p:cNvPr id="46" name="文本框 45"/>
          <p:cNvSpPr txBox="1"/>
          <p:nvPr/>
        </p:nvSpPr>
        <p:spPr>
          <a:xfrm>
            <a:off x="6346480" y="4233207"/>
            <a:ext cx="3544565" cy="377243"/>
          </a:xfrm>
          <a:prstGeom prst="rect">
            <a:avLst/>
          </a:prstGeom>
          <a:noFill/>
        </p:spPr>
        <p:txBody>
          <a:bodyPr wrap="square" rtlCol="0">
            <a:spAutoFit/>
          </a:bodyPr>
          <a:lstStyle>
            <a:defPPr>
              <a:defRPr lang="zh-CN"/>
            </a:defPPr>
            <a:lvl1pPr>
              <a:defRPr>
                <a:latin typeface="Arial" panose="020B0604020202020204" pitchFamily="34" charset="0"/>
                <a:cs typeface="Arial" panose="020B0604020202020204" pitchFamily="34" charset="0"/>
              </a:defRPr>
            </a:lvl1pPr>
          </a:lstStyle>
          <a:p>
            <a:r>
              <a:rPr lang="en-US" altLang="zh-CN" dirty="0"/>
              <a:t>Infrared Night Vision Camera</a:t>
            </a:r>
            <a:endParaRPr lang="en-US" altLang="zh-CN" dirty="0"/>
          </a:p>
        </p:txBody>
      </p:sp>
      <p:sp>
        <p:nvSpPr>
          <p:cNvPr id="47" name="文本框 46"/>
          <p:cNvSpPr txBox="1"/>
          <p:nvPr/>
        </p:nvSpPr>
        <p:spPr>
          <a:xfrm>
            <a:off x="6318986" y="4636576"/>
            <a:ext cx="4274001" cy="369332"/>
          </a:xfrm>
          <a:prstGeom prst="rect">
            <a:avLst/>
          </a:prstGeom>
          <a:noFill/>
        </p:spPr>
        <p:txBody>
          <a:bodyPr wrap="square" rtlCol="0">
            <a:spAutoFit/>
          </a:bodyPr>
          <a:lstStyle>
            <a:defPPr>
              <a:defRPr lang="zh-CN"/>
            </a:defPPr>
            <a:lvl1pPr>
              <a:defRPr>
                <a:latin typeface="Arial" panose="020B0604020202020204" pitchFamily="34" charset="0"/>
                <a:cs typeface="Arial" panose="020B0604020202020204" pitchFamily="34" charset="0"/>
              </a:defRPr>
            </a:lvl1pPr>
          </a:lstStyle>
          <a:p>
            <a:r>
              <a:rPr lang="en-US" altLang="zh-CN" dirty="0"/>
              <a:t>Ultrasonic Radar</a:t>
            </a:r>
            <a:endParaRPr lang="zh-CN" altLang="en-US" dirty="0"/>
          </a:p>
        </p:txBody>
      </p:sp>
      <p:sp>
        <p:nvSpPr>
          <p:cNvPr id="48" name="文本框 47"/>
          <p:cNvSpPr txBox="1"/>
          <p:nvPr/>
        </p:nvSpPr>
        <p:spPr>
          <a:xfrm>
            <a:off x="6337353" y="5112451"/>
            <a:ext cx="4273997" cy="369332"/>
          </a:xfrm>
          <a:prstGeom prst="rect">
            <a:avLst/>
          </a:prstGeom>
          <a:noFill/>
        </p:spPr>
        <p:txBody>
          <a:bodyPr wrap="square" rtlCol="0">
            <a:spAutoFit/>
          </a:bodyPr>
          <a:lstStyle>
            <a:defPPr>
              <a:defRPr lang="zh-CN"/>
            </a:defPPr>
            <a:lvl1pPr>
              <a:defRPr>
                <a:latin typeface="Arial" panose="020B0604020202020204" pitchFamily="34" charset="0"/>
                <a:cs typeface="Arial" panose="020B0604020202020204" pitchFamily="34" charset="0"/>
              </a:defRPr>
            </a:lvl1pPr>
          </a:lstStyle>
          <a:p>
            <a:r>
              <a:rPr lang="en-US" altLang="zh-CN" dirty="0"/>
              <a:t>Millimeter-Wave Radar</a:t>
            </a:r>
            <a:endParaRPr lang="en-US" altLang="zh-CN" dirty="0"/>
          </a:p>
        </p:txBody>
      </p:sp>
      <p:sp>
        <p:nvSpPr>
          <p:cNvPr id="49" name="文本框 48"/>
          <p:cNvSpPr txBox="1"/>
          <p:nvPr/>
        </p:nvSpPr>
        <p:spPr>
          <a:xfrm>
            <a:off x="6337353" y="5565236"/>
            <a:ext cx="4957255" cy="369332"/>
          </a:xfrm>
          <a:prstGeom prst="rect">
            <a:avLst/>
          </a:prstGeom>
          <a:noFill/>
        </p:spPr>
        <p:txBody>
          <a:bodyPr wrap="square" rtlCol="0">
            <a:spAutoFit/>
          </a:bodyPr>
          <a:lstStyle>
            <a:defPPr>
              <a:defRPr lang="zh-CN"/>
            </a:defPPr>
            <a:lvl1pPr>
              <a:defRPr>
                <a:latin typeface="Arial" panose="020B0604020202020204" pitchFamily="34" charset="0"/>
                <a:cs typeface="Arial" panose="020B0604020202020204" pitchFamily="34" charset="0"/>
              </a:defRPr>
            </a:lvl1pPr>
          </a:lstStyle>
          <a:p>
            <a:r>
              <a:rPr lang="en-US" altLang="zh-CN" dirty="0"/>
              <a:t>UWB Radar</a:t>
            </a:r>
            <a:endParaRPr lang="en-US" altLang="zh-CN" dirty="0"/>
          </a:p>
        </p:txBody>
      </p:sp>
      <p:sp>
        <p:nvSpPr>
          <p:cNvPr id="50" name="文本框 49"/>
          <p:cNvSpPr txBox="1"/>
          <p:nvPr/>
        </p:nvSpPr>
        <p:spPr>
          <a:xfrm>
            <a:off x="6341394" y="3076840"/>
            <a:ext cx="3787591"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CO2 Concentration detection</a:t>
            </a:r>
            <a:endParaRPr lang="en-US" altLang="zh-CN" dirty="0">
              <a:latin typeface="Arial" panose="020B0604020202020204" pitchFamily="34" charset="0"/>
              <a:cs typeface="Arial" panose="020B0604020202020204" pitchFamily="34" charset="0"/>
            </a:endParaRPr>
          </a:p>
        </p:txBody>
      </p:sp>
      <p:sp>
        <p:nvSpPr>
          <p:cNvPr id="3" name="左大括号 2"/>
          <p:cNvSpPr/>
          <p:nvPr/>
        </p:nvSpPr>
        <p:spPr>
          <a:xfrm>
            <a:off x="3309620" y="2213610"/>
            <a:ext cx="525145" cy="26657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4" name="左大括号 3"/>
          <p:cNvSpPr/>
          <p:nvPr/>
        </p:nvSpPr>
        <p:spPr>
          <a:xfrm>
            <a:off x="5981700" y="1106805"/>
            <a:ext cx="289560" cy="21336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p>
            <a:pPr algn="ctr"/>
            <a:endParaRPr lang="zh-CN" altLang="en-US"/>
          </a:p>
        </p:txBody>
      </p:sp>
      <p:sp>
        <p:nvSpPr>
          <p:cNvPr id="6" name="左大括号 5"/>
          <p:cNvSpPr/>
          <p:nvPr/>
        </p:nvSpPr>
        <p:spPr>
          <a:xfrm>
            <a:off x="6031230" y="3982085"/>
            <a:ext cx="247015" cy="178562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31" name="组合 30"/>
          <p:cNvGrpSpPr/>
          <p:nvPr/>
        </p:nvGrpSpPr>
        <p:grpSpPr>
          <a:xfrm>
            <a:off x="221615" y="94615"/>
            <a:ext cx="8369300" cy="495935"/>
            <a:chOff x="349" y="296"/>
            <a:chExt cx="13180" cy="781"/>
          </a:xfrm>
        </p:grpSpPr>
        <p:sp>
          <p:nvSpPr>
            <p:cNvPr id="32" name="文本框 31"/>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33" name="组合 32"/>
            <p:cNvGrpSpPr/>
            <p:nvPr/>
          </p:nvGrpSpPr>
          <p:grpSpPr>
            <a:xfrm>
              <a:off x="349" y="296"/>
              <a:ext cx="909" cy="781"/>
              <a:chOff x="739" y="671"/>
              <a:chExt cx="1020" cy="876"/>
            </a:xfrm>
          </p:grpSpPr>
          <p:sp>
            <p:nvSpPr>
              <p:cNvPr id="35"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36"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34"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sp>
        <p:nvSpPr>
          <p:cNvPr id="46" name="矩形 45"/>
          <p:cNvSpPr/>
          <p:nvPr/>
        </p:nvSpPr>
        <p:spPr>
          <a:xfrm>
            <a:off x="699770" y="774863"/>
            <a:ext cx="4980851" cy="400110"/>
          </a:xfrm>
          <a:prstGeom prst="rect">
            <a:avLst/>
          </a:prstGeom>
        </p:spPr>
        <p:txBody>
          <a:bodyPr wrap="none">
            <a:spAutoFit/>
          </a:bodyPr>
          <a:lstStyle/>
          <a:p>
            <a:pPr lvl="0"/>
            <a:r>
              <a:rPr lang="en-US" altLang="zh-CN" sz="2000" b="1" dirty="0">
                <a:latin typeface="Arial" panose="020B0604020202020204" pitchFamily="34" charset="0"/>
                <a:cs typeface="Arial" panose="020B0604020202020204" pitchFamily="34" charset="0"/>
              </a:rPr>
              <a:t>Direct Detection example </a:t>
            </a:r>
            <a:r>
              <a:rPr lang="en-US" altLang="zh-CN" sz="2000" dirty="0">
                <a:latin typeface="Arial" panose="020B0604020202020204" pitchFamily="34" charset="0"/>
                <a:cs typeface="Arial" panose="020B0604020202020204" pitchFamily="34" charset="0"/>
              </a:rPr>
              <a:t>:   3D cameras</a:t>
            </a:r>
            <a:endParaRPr lang="en-US" altLang="zh-CN" sz="2000" dirty="0">
              <a:latin typeface="Arial" panose="020B0604020202020204" pitchFamily="34" charset="0"/>
              <a:cs typeface="Arial" panose="020B0604020202020204" pitchFamily="34" charset="0"/>
            </a:endParaRPr>
          </a:p>
        </p:txBody>
      </p:sp>
      <p:sp>
        <p:nvSpPr>
          <p:cNvPr id="29" name="Inhaltsplatzhalter 2"/>
          <p:cNvSpPr txBox="1"/>
          <p:nvPr/>
        </p:nvSpPr>
        <p:spPr>
          <a:xfrm>
            <a:off x="2715706" y="1534231"/>
            <a:ext cx="7715885" cy="45319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Safety Perspective</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ADAS systems rely on 2D cameras and Radar</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Self-driving cars add accurate range: Stereovision or Lidar</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Why? Cannot afford mistakes in complex scenarios</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Interior Safety Applications</a:t>
            </a:r>
            <a:endParaRPr lang="en-US" sz="20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Complex occupant behavior</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Restraints require fast and precise information</a:t>
            </a: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dirty="0">
                <a:latin typeface="Arial" panose="020B0604020202020204" pitchFamily="34" charset="0"/>
                <a:cs typeface="Arial" panose="020B0604020202020204" pitchFamily="34" charset="0"/>
              </a:rPr>
              <a:t>Solution: </a:t>
            </a:r>
            <a:r>
              <a:rPr lang="en-US" sz="1800" dirty="0">
                <a:latin typeface="Arial" panose="020B0604020202020204" pitchFamily="34" charset="0"/>
                <a:cs typeface="Arial" panose="020B0604020202020204" pitchFamily="34" charset="0"/>
              </a:rPr>
              <a:t>Measure, not infer or estimate</a:t>
            </a:r>
            <a:endParaRPr lang="en-US" sz="1800" dirty="0">
              <a:latin typeface="Arial" panose="020B0604020202020204" pitchFamily="34" charset="0"/>
              <a:cs typeface="Arial" panose="020B0604020202020204" pitchFamily="34" charset="0"/>
            </a:endParaRPr>
          </a:p>
          <a:p>
            <a:pPr marL="457200" lvl="1" indent="0">
              <a:buNone/>
            </a:pP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1800" dirty="0">
                <a:latin typeface="Arial" panose="020B0604020202020204" pitchFamily="34" charset="0"/>
                <a:cs typeface="Arial" panose="020B0604020202020204" pitchFamily="34" charset="0"/>
              </a:rPr>
              <a:t>3D for HMI Applications</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Accurate and low-latency head position for</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3D displays and augmented reality</a:t>
            </a:r>
            <a:endParaRPr lang="en-US" sz="1800" dirty="0">
              <a:latin typeface="Arial" panose="020B0604020202020204" pitchFamily="34" charset="0"/>
              <a:cs typeface="Arial" panose="020B0604020202020204" pitchFamily="34" charset="0"/>
            </a:endParaRPr>
          </a:p>
          <a:p>
            <a:pPr lvl="1">
              <a:buFont typeface="Wingdings" panose="05000000000000000000" pitchFamily="2" charset="2"/>
              <a:buChar char="Ø"/>
            </a:pPr>
            <a:r>
              <a:rPr lang="en-US" sz="1800" dirty="0">
                <a:latin typeface="Arial" panose="020B0604020202020204" pitchFamily="34" charset="0"/>
                <a:cs typeface="Arial" panose="020B0604020202020204" pitchFamily="34" charset="0"/>
              </a:rPr>
              <a:t>Eye gaze control &amp; Gestures</a:t>
            </a:r>
            <a:endParaRPr lang="en-US" sz="1800" dirty="0">
              <a:latin typeface="Arial" panose="020B0604020202020204" pitchFamily="34" charset="0"/>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9954841-DDB9-4D98-80F0-B7611239509B}" type="slidenum">
              <a:rPr lang="zh-CN" altLang="en-US" smtClean="0"/>
            </a:fld>
            <a:endParaRPr lang="zh-CN" altLang="en-US" dirty="0"/>
          </a:p>
        </p:txBody>
      </p:sp>
      <p:sp>
        <p:nvSpPr>
          <p:cNvPr id="110" name="矩形 109"/>
          <p:cNvSpPr/>
          <p:nvPr/>
        </p:nvSpPr>
        <p:spPr>
          <a:xfrm>
            <a:off x="0" y="6686550"/>
            <a:ext cx="9608820" cy="171450"/>
          </a:xfrm>
          <a:prstGeom prst="rect">
            <a:avLst/>
          </a:prstGeom>
          <a:solidFill>
            <a:srgbClr val="0071C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1" name="矩形 110"/>
          <p:cNvSpPr/>
          <p:nvPr/>
        </p:nvSpPr>
        <p:spPr>
          <a:xfrm>
            <a:off x="9665970" y="6686550"/>
            <a:ext cx="2526030" cy="171450"/>
          </a:xfrm>
          <a:prstGeom prst="rect">
            <a:avLst/>
          </a:prstGeom>
          <a:solidFill>
            <a:srgbClr val="243C7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grpSp>
        <p:nvGrpSpPr>
          <p:cNvPr id="18" name="组合 17"/>
          <p:cNvGrpSpPr/>
          <p:nvPr/>
        </p:nvGrpSpPr>
        <p:grpSpPr>
          <a:xfrm>
            <a:off x="221615" y="94615"/>
            <a:ext cx="8369300" cy="495935"/>
            <a:chOff x="349" y="296"/>
            <a:chExt cx="13180" cy="781"/>
          </a:xfrm>
        </p:grpSpPr>
        <p:sp>
          <p:nvSpPr>
            <p:cNvPr id="19" name="文本框 18"/>
            <p:cNvSpPr txBox="1"/>
            <p:nvPr/>
          </p:nvSpPr>
          <p:spPr>
            <a:xfrm>
              <a:off x="1378" y="384"/>
              <a:ext cx="12151" cy="582"/>
            </a:xfrm>
            <a:prstGeom prst="rect">
              <a:avLst/>
            </a:prstGeom>
            <a:noFill/>
          </p:spPr>
          <p:txBody>
            <a:bodyPr wrap="square" rtlCol="0">
              <a:spAutoFit/>
            </a:bodyPr>
            <a:lstStyle/>
            <a:p>
              <a:r>
                <a:rPr lang="en-US" altLang="zh-CN" b="1" dirty="0">
                  <a:solidFill>
                    <a:srgbClr val="0071C2"/>
                  </a:solidFill>
                  <a:latin typeface="Arial" panose="020B0604020202020204" pitchFamily="34" charset="0"/>
                  <a:ea typeface="微软雅黑" panose="020B0503020204020204" charset="-122"/>
                  <a:cs typeface="Arial" panose="020B0604020202020204" pitchFamily="34" charset="0"/>
                </a:rPr>
                <a:t>CPD countermeasures and investigation</a:t>
              </a:r>
              <a:endParaRPr lang="zh-CN" altLang="en-US" b="1" dirty="0">
                <a:solidFill>
                  <a:srgbClr val="0071C2"/>
                </a:solidFill>
                <a:latin typeface="Arial" panose="020B0604020202020204" pitchFamily="34" charset="0"/>
                <a:ea typeface="微软雅黑" panose="020B0503020204020204" charset="-122"/>
                <a:cs typeface="Arial" panose="020B0604020202020204" pitchFamily="34" charset="0"/>
              </a:endParaRPr>
            </a:p>
          </p:txBody>
        </p:sp>
        <p:grpSp>
          <p:nvGrpSpPr>
            <p:cNvPr id="22" name="组合 21"/>
            <p:cNvGrpSpPr/>
            <p:nvPr/>
          </p:nvGrpSpPr>
          <p:grpSpPr>
            <a:xfrm>
              <a:off x="349" y="296"/>
              <a:ext cx="909" cy="781"/>
              <a:chOff x="739" y="671"/>
              <a:chExt cx="1020" cy="876"/>
            </a:xfrm>
          </p:grpSpPr>
          <p:sp>
            <p:nvSpPr>
              <p:cNvPr id="23" name="Freeform 8"/>
              <p:cNvSpPr/>
              <p:nvPr/>
            </p:nvSpPr>
            <p:spPr bwMode="auto">
              <a:xfrm>
                <a:off x="739"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noFill/>
              <a:ln w="19050">
                <a:solidFill>
                  <a:srgbClr val="223A73"/>
                </a:solidFill>
                <a:prstDash val="solid"/>
                <a:round/>
              </a:ln>
              <a:extLst>
                <a:ext uri="{909E8E84-426E-40DD-AFC4-6F175D3DCCD1}">
                  <a14:hiddenFill xmlns:a14="http://schemas.microsoft.com/office/drawing/2010/main">
                    <a:solidFill>
                      <a:schemeClr val="accent1"/>
                    </a:solidFill>
                  </a14:hiddenFill>
                </a:ext>
              </a:extLst>
            </p:spPr>
            <p:txBody>
              <a:bodyPr vert="horz" wrap="square" lIns="128559" tIns="64280" rIns="128559" bIns="64280" numCol="1" anchor="t" anchorCtr="0" compatLnSpc="1"/>
              <a:lstStyle/>
              <a:p>
                <a:endParaRPr lang="zh-CN" altLang="en-US" sz="2000"/>
              </a:p>
            </p:txBody>
          </p:sp>
          <p:sp>
            <p:nvSpPr>
              <p:cNvPr id="27" name="Freeform 8"/>
              <p:cNvSpPr/>
              <p:nvPr/>
            </p:nvSpPr>
            <p:spPr bwMode="auto">
              <a:xfrm>
                <a:off x="883" y="671"/>
                <a:ext cx="877" cy="877"/>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rgbClr val="0071C2"/>
              </a:solidFill>
              <a:ln w="0">
                <a:noFill/>
                <a:prstDash val="solid"/>
                <a:round/>
              </a:ln>
            </p:spPr>
            <p:txBody>
              <a:bodyPr vert="horz" wrap="square" lIns="128559" tIns="64280" rIns="128559" bIns="64280" numCol="1" anchor="t" anchorCtr="0" compatLnSpc="1"/>
              <a:lstStyle/>
              <a:p>
                <a:endParaRPr lang="zh-CN" altLang="en-US" sz="2000"/>
              </a:p>
            </p:txBody>
          </p:sp>
        </p:grpSp>
        <p:sp>
          <p:nvSpPr>
            <p:cNvPr id="28" name="文本框 2"/>
            <p:cNvSpPr txBox="1">
              <a:spLocks noChangeArrowheads="1"/>
            </p:cNvSpPr>
            <p:nvPr>
              <p:custDataLst>
                <p:tags r:id="rId1"/>
              </p:custDataLst>
            </p:nvPr>
          </p:nvSpPr>
          <p:spPr bwMode="auto">
            <a:xfrm>
              <a:off x="614" y="480"/>
              <a:ext cx="488"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rPr>
                <a:t>2</a:t>
              </a:r>
              <a:endParaRPr lang="en-US" altLang="zh-CN" sz="1800" b="1" dirty="0">
                <a:solidFill>
                  <a:schemeClr val="bg1"/>
                </a:solidFill>
                <a:latin typeface="Arial" panose="020B0604020202020204" pitchFamily="34" charset="0"/>
                <a:ea typeface="微软雅黑" panose="020B0503020204020204" charset="-122"/>
                <a:cs typeface="Times New Roman" panose="02020603050405020304" pitchFamily="18" charset="0"/>
                <a:sym typeface="Arial" panose="020B0604020202020204" pitchFamily="34" charset="0"/>
              </a:endParaRPr>
            </a:p>
          </p:txBody>
        </p:sp>
      </p:grp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1455820" y="1227710"/>
            <a:ext cx="10091019" cy="5150091"/>
          </a:xfrm>
          <a:prstGeom prst="rect">
            <a:avLst/>
          </a:prstGeom>
        </p:spPr>
      </p:pic>
      <p:sp>
        <p:nvSpPr>
          <p:cNvPr id="3" name="矩形: 圆角 2"/>
          <p:cNvSpPr/>
          <p:nvPr/>
        </p:nvSpPr>
        <p:spPr>
          <a:xfrm>
            <a:off x="9608820" y="740780"/>
            <a:ext cx="1884842" cy="76392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99770" y="774863"/>
            <a:ext cx="4326826" cy="400110"/>
          </a:xfrm>
          <a:prstGeom prst="rect">
            <a:avLst/>
          </a:prstGeom>
        </p:spPr>
        <p:txBody>
          <a:bodyPr wrap="none">
            <a:spAutoFit/>
          </a:bodyPr>
          <a:lstStyle/>
          <a:p>
            <a:pPr lvl="0"/>
            <a:r>
              <a:rPr lang="en-US" altLang="zh-CN" sz="2000" b="1" dirty="0">
                <a:latin typeface="Arial" panose="020B0604020202020204" pitchFamily="34" charset="0"/>
                <a:cs typeface="Arial" panose="020B0604020202020204" pitchFamily="34" charset="0"/>
              </a:rPr>
              <a:t>Indirect Detection example </a:t>
            </a:r>
            <a:r>
              <a:rPr lang="en-US" altLang="zh-CN" sz="2000" dirty="0">
                <a:latin typeface="Arial" panose="020B0604020202020204" pitchFamily="34" charset="0"/>
                <a:cs typeface="Arial" panose="020B0604020202020204" pitchFamily="34" charset="0"/>
              </a:rPr>
              <a:t>:   SBR</a:t>
            </a:r>
            <a:endParaRPr lang="en-US" altLang="zh-CN" sz="2000" dirty="0">
              <a:latin typeface="Arial" panose="020B0604020202020204" pitchFamily="34" charset="0"/>
              <a:cs typeface="Arial" panose="020B0604020202020204" pitchFamily="34" charset="0"/>
            </a:endParaRPr>
          </a:p>
        </p:txBody>
      </p:sp>
      <p:sp>
        <p:nvSpPr>
          <p:cNvPr id="15" name="矩形 14"/>
          <p:cNvSpPr/>
          <p:nvPr/>
        </p:nvSpPr>
        <p:spPr>
          <a:xfrm>
            <a:off x="6552565" y="5864225"/>
            <a:ext cx="4861560" cy="245110"/>
          </a:xfrm>
          <a:prstGeom prst="rect">
            <a:avLst/>
          </a:prstGeom>
        </p:spPr>
        <p:txBody>
          <a:bodyPr wrap="square">
            <a:spAutoFit/>
          </a:bodyPr>
          <a:lstStyle/>
          <a:p>
            <a:pPr algn="l">
              <a:buClrTx/>
              <a:buSzTx/>
              <a:buFontTx/>
            </a:pPr>
            <a:r>
              <a:rPr lang="en-US" altLang="ko-KR" sz="1000" dirty="0" smtClean="0">
                <a:sym typeface="+mn-ea"/>
              </a:rPr>
              <a:t>figure</a:t>
            </a:r>
            <a:r>
              <a:rPr lang="en-US" altLang="ko-KR" sz="1000" dirty="0" smtClean="0"/>
              <a:t> from www.yoojia.com/article/962381566197415.html</a:t>
            </a:r>
            <a:endParaRPr lang="en-US" altLang="ko-KR" sz="1000" dirty="0" smtClean="0"/>
          </a:p>
        </p:txBody>
      </p:sp>
    </p:spTree>
  </p:cSld>
  <p:clrMapOvr>
    <a:masterClrMapping/>
  </p:clrMapOvr>
</p:sld>
</file>

<file path=ppt/tags/tag1.xml><?xml version="1.0" encoding="utf-8"?>
<p:tagLst xmlns:p="http://schemas.openxmlformats.org/presentationml/2006/main">
  <p:tag name="MH" val="20161022204031"/>
  <p:tag name="MH_LIBRARY" val="GRAPHIC"/>
  <p:tag name="MH_ORDER" val="文本框 2"/>
</p:tagLst>
</file>

<file path=ppt/tags/tag2.xml><?xml version="1.0" encoding="utf-8"?>
<p:tagLst xmlns:p="http://schemas.openxmlformats.org/presentationml/2006/main">
  <p:tag name="MH" val="20161022204031"/>
  <p:tag name="MH_LIBRARY" val="GRAPHIC"/>
  <p:tag name="MH_ORDER" val="文本框 2"/>
</p:tagLst>
</file>

<file path=ppt/tags/tag3.xml><?xml version="1.0" encoding="utf-8"?>
<p:tagLst xmlns:p="http://schemas.openxmlformats.org/presentationml/2006/main">
  <p:tag name="MH" val="20161022204031"/>
  <p:tag name="MH_LIBRARY" val="GRAPHIC"/>
  <p:tag name="MH_ORDER" val="文本框 2"/>
</p:tagLst>
</file>

<file path=ppt/tags/tag4.xml><?xml version="1.0" encoding="utf-8"?>
<p:tagLst xmlns:p="http://schemas.openxmlformats.org/presentationml/2006/main">
  <p:tag name="MH" val="20161022204031"/>
  <p:tag name="MH_LIBRARY" val="GRAPHIC"/>
  <p:tag name="MH_ORDER" val="文本框 2"/>
</p:tagLst>
</file>

<file path=ppt/tags/tag5.xml><?xml version="1.0" encoding="utf-8"?>
<p:tagLst xmlns:p="http://schemas.openxmlformats.org/presentationml/2006/main">
  <p:tag name="MH" val="20161022204031"/>
  <p:tag name="MH_LIBRARY" val="GRAPHIC"/>
  <p:tag name="MH_ORDER" val="文本框 2"/>
</p:tagLst>
</file>

<file path=ppt/tags/tag6.xml><?xml version="1.0" encoding="utf-8"?>
<p:tagLst xmlns:p="http://schemas.openxmlformats.org/presentationml/2006/main">
  <p:tag name="MH" val="20161022204031"/>
  <p:tag name="MH_LIBRARY" val="GRAPHIC"/>
  <p:tag name="MH_ORDER" val="文本框 2"/>
</p:tagLst>
</file>

<file path=ppt/tags/tag7.xml><?xml version="1.0" encoding="utf-8"?>
<p:tagLst xmlns:p="http://schemas.openxmlformats.org/presentationml/2006/main">
  <p:tag name="MH" val="20161022204031"/>
  <p:tag name="MH_LIBRARY" val="GRAPHIC"/>
  <p:tag name="MH_ORDER" val="文本框 2"/>
</p:tagLst>
</file>

<file path=ppt/tags/tag8.xml><?xml version="1.0" encoding="utf-8"?>
<p:tagLst xmlns:p="http://schemas.openxmlformats.org/presentationml/2006/main">
  <p:tag name="MH" val="20161022204031"/>
  <p:tag name="MH_LIBRARY" val="GRAPHIC"/>
  <p:tag name="MH_ORDER" val="文本框 2"/>
</p:tagLst>
</file>

<file path=ppt/tags/tag9.xml><?xml version="1.0" encoding="utf-8"?>
<p:tagLst xmlns:p="http://schemas.openxmlformats.org/presentationml/2006/main">
  <p:tag name="COMMONDATA" val="eyJoZGlkIjoiODg5MWYwOWQwODBiMjllMWJiYjQwZGRmZjY1MzZlYTIifQ=="/>
  <p:tag name="KSO_WPP_MARK_KEY" val="92902110-ddfd-4a41-aa72-436fc741a5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4548</Words>
  <Application>WPS 演示</Application>
  <PresentationFormat>宽屏</PresentationFormat>
  <Paragraphs>240</Paragraphs>
  <Slides>11</Slides>
  <Notes>10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Arial</vt:lpstr>
      <vt:lpstr>宋体</vt:lpstr>
      <vt:lpstr>Wingdings</vt:lpstr>
      <vt:lpstr>黑体</vt:lpstr>
      <vt:lpstr>微软雅黑</vt:lpstr>
      <vt:lpstr>Calibri</vt:lpstr>
      <vt:lpstr>Times New Roman</vt:lpstr>
      <vt:lpstr>等线</vt:lpstr>
      <vt:lpstr>等线 Light</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彭伟强</cp:lastModifiedBy>
  <cp:revision>400</cp:revision>
  <dcterms:created xsi:type="dcterms:W3CDTF">2020-09-07T03:59:00Z</dcterms:created>
  <dcterms:modified xsi:type="dcterms:W3CDTF">2024-10-16T05:23:09Z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E0745BA858D040AA83DE615BD436361A</vt:lpwstr>
  </property>
  <property fmtid="{D5CDD505-2E9C-101B-9397-08002B2CF9AE}" pid="3" name="KSOProductBuildVer">
    <vt:lpwstr>2052-11.8.2.11718</vt:lpwstr>
  </property>
  <property fmtid="{D5CDD505-2E9C-101B-9397-08002B2CF9AE}" pid="4" name="EagleCloud">
    <vt:lpwstr>{"watermark_type":"track","current_time":"2024-10-10 20:51:53","employee_id":"emp_f4c24be6-a3ee-43ed-b6b0-dfe5f363fab5","agent_id":"e3206b85446ff41568b9482f87c9a6d5c17e6b853532725ced3597b3e80cd874","process":"POWERPNT.EXE","custom_content":"吉利汽车","total_c</vt:lpwstr>
  </property>
</Properties>
</file>