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348" r:id="rId3"/>
    <p:sldId id="338" r:id="rId4"/>
    <p:sldId id="339" r:id="rId5"/>
    <p:sldId id="343" r:id="rId6"/>
    <p:sldId id="353" r:id="rId7"/>
    <p:sldId id="350" r:id="rId8"/>
    <p:sldId id="351" r:id="rId9"/>
    <p:sldId id="352" r:id="rId10"/>
    <p:sldId id="349" r:id="rId11"/>
    <p:sldId id="302" r:id="rId12"/>
  </p:sldIdLst>
  <p:sldSz cx="12192000" cy="6858000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807831F1-BF80-4A9E-9F87-0F983904A0E1}">
          <p14:sldIdLst>
            <p14:sldId id="256"/>
            <p14:sldId id="348"/>
            <p14:sldId id="338"/>
            <p14:sldId id="339"/>
            <p14:sldId id="343"/>
            <p14:sldId id="353"/>
            <p14:sldId id="350"/>
            <p14:sldId id="351"/>
            <p14:sldId id="352"/>
            <p14:sldId id="349"/>
            <p14:sldId id="302"/>
          </p14:sldIdLst>
        </p14:section>
        <p14:section name="제목 없는 구역" id="{536D3794-42E6-49B5-9448-4C810217554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/>
  <p:cmAuthor id="2" name="승훈 이" initials="승이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CC00"/>
    <a:srgbClr val="FF9900"/>
    <a:srgbClr val="33CC33"/>
    <a:srgbClr val="FFFF00"/>
    <a:srgbClr val="FFFFCC"/>
    <a:srgbClr val="FF7C80"/>
    <a:srgbClr val="FF6600"/>
    <a:srgbClr val="0000CC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0" autoAdjust="0"/>
    <p:restoredTop sz="94660"/>
  </p:normalViewPr>
  <p:slideViewPr>
    <p:cSldViewPr snapToGrid="0">
      <p:cViewPr varScale="1">
        <p:scale>
          <a:sx n="94" d="100"/>
          <a:sy n="94" d="100"/>
        </p:scale>
        <p:origin x="96" y="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5838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446AC-D9FE-4A85-9911-8153144D55D6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E2BD96-8CB9-4EF3-9CBB-FD9B8F3FE0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45080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349" y="1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A02070-F7D5-4CDF-B564-A656F19AC192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198" y="4783138"/>
            <a:ext cx="5444806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4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349" y="9440864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FA435-91D8-49EF-8FD0-0F90CFA2CA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8801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E90EDD-C84F-4C21-A2D3-99694550DD5A}" type="datetime1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9025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84F254-814E-4CC5-BC14-6AB6DAAB0A82}" type="datetime1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5986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007C9D-2BCB-477D-B354-2D4B46045A0A}" type="datetime1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9008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1000298-B370-40EB-B204-34EED376D59A}" type="datetime1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4934" y="6379125"/>
            <a:ext cx="672132" cy="365125"/>
          </a:xfrm>
        </p:spPr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8763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72AC126-026F-4F44-AD0A-FA6A43C85118}" type="datetime1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4779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BF6EFB-8EB6-4309-BCAE-BD03EF55354C}" type="datetime1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7660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026438-C8A8-486D-A80E-BBE88DBCE724}" type="datetime1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0847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A049A2D-02D4-482E-BEAA-9C5714F7FCB4}" type="datetime1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2124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D59232-550C-44EA-AECA-328B15C505BF}" type="datetime1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3774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E9B4B4-FE77-4230-9866-C8B0613D9F53}" type="datetime1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0240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49DAF2-5475-4FCF-B160-385CB754B897}" type="datetime1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263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5976731" y="6347375"/>
            <a:ext cx="672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953374" y="6478602"/>
            <a:ext cx="866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l" defTabSz="914400" rtl="0" eaLnBrk="1" latinLnBrk="1" hangingPunct="1">
              <a:defRPr lang="ko-KR" altLang="en-US" sz="900" kern="12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altLang="ko-KR" dirty="0"/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0" y="6812280"/>
            <a:ext cx="12192000" cy="45719"/>
            <a:chOff x="0" y="6812280"/>
            <a:chExt cx="9144000" cy="45719"/>
          </a:xfrm>
        </p:grpSpPr>
        <p:sp>
          <p:nvSpPr>
            <p:cNvPr id="9" name="직사각형 8"/>
            <p:cNvSpPr/>
            <p:nvPr userDrawn="1"/>
          </p:nvSpPr>
          <p:spPr>
            <a:xfrm>
              <a:off x="0" y="6812280"/>
              <a:ext cx="9144000" cy="4571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ko-KR" altLang="en-US"/>
            </a:p>
          </p:txBody>
        </p:sp>
        <p:sp>
          <p:nvSpPr>
            <p:cNvPr id="11" name="직사각형 10"/>
            <p:cNvSpPr/>
            <p:nvPr userDrawn="1"/>
          </p:nvSpPr>
          <p:spPr>
            <a:xfrm>
              <a:off x="8365837" y="6812280"/>
              <a:ext cx="778163" cy="45719"/>
            </a:xfrm>
            <a:prstGeom prst="rect">
              <a:avLst/>
            </a:prstGeom>
            <a:solidFill>
              <a:srgbClr val="F995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3938" tIns="36969" rIns="73938" bIns="3696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ko-KR" altLang="en-US" sz="1456"/>
            </a:p>
          </p:txBody>
        </p:sp>
      </p:grpSp>
      <p:cxnSp>
        <p:nvCxnSpPr>
          <p:cNvPr id="18" name="직선 연결선 17"/>
          <p:cNvCxnSpPr/>
          <p:nvPr userDrawn="1"/>
        </p:nvCxnSpPr>
        <p:spPr>
          <a:xfrm flipH="1">
            <a:off x="0" y="280209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그림 4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86" t="30299" r="8981" b="32402"/>
          <a:stretch/>
        </p:blipFill>
        <p:spPr>
          <a:xfrm>
            <a:off x="9675432" y="6351655"/>
            <a:ext cx="2427117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69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41406" y="831417"/>
            <a:ext cx="11236036" cy="2387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ko-KR" sz="4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Countermeasures for Light</a:t>
            </a:r>
            <a:r>
              <a:rPr lang="ko-KR" altLang="en-US" sz="4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altLang="ko-KR" sz="4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Vehicles</a:t>
            </a:r>
            <a:endParaRPr lang="ko-KR" altLang="en-US" sz="4000" b="1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41406" y="3602037"/>
            <a:ext cx="11236036" cy="253750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IWG-CLIV (2024.10)</a:t>
            </a:r>
          </a:p>
          <a:p>
            <a:pPr>
              <a:lnSpc>
                <a:spcPct val="100000"/>
              </a:lnSpc>
            </a:pPr>
            <a:endParaRPr lang="en-US" altLang="ko-K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JINSEOP PARK, Chief Researcher</a:t>
            </a:r>
          </a:p>
          <a:p>
            <a:pPr algn="r">
              <a:lnSpc>
                <a:spcPct val="100000"/>
              </a:lnSpc>
            </a:pPr>
            <a:r>
              <a:rPr lang="en-US" altLang="ko-KR">
                <a:latin typeface="Arial" panose="020B0604020202020204" pitchFamily="34" charset="0"/>
                <a:cs typeface="Arial" panose="020B0604020202020204" pitchFamily="34" charset="0"/>
              </a:rPr>
              <a:t>Korea Transporation Safety Authority</a:t>
            </a:r>
          </a:p>
          <a:p>
            <a:pPr algn="r">
              <a:lnSpc>
                <a:spcPct val="100000"/>
              </a:lnSpc>
            </a:pPr>
            <a:r>
              <a:rPr lang="en-US" altLang="ko-KR">
                <a:latin typeface="Arial" panose="020B0604020202020204" pitchFamily="34" charset="0"/>
                <a:cs typeface="Arial" panose="020B0604020202020204" pitchFamily="34" charset="0"/>
              </a:rPr>
              <a:t>Korea 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Automobile Testing &amp; Research Institute(</a:t>
            </a:r>
            <a:r>
              <a:rPr lang="en-US" altLang="ko-KR">
                <a:latin typeface="Arial" panose="020B0604020202020204" pitchFamily="34" charset="0"/>
                <a:cs typeface="Arial" panose="020B0604020202020204" pitchFamily="34" charset="0"/>
              </a:rPr>
              <a:t>KATRI)</a:t>
            </a:r>
          </a:p>
          <a:p>
            <a:pPr algn="r">
              <a:lnSpc>
                <a:spcPct val="100000"/>
              </a:lnSpc>
            </a:pPr>
            <a:r>
              <a:rPr lang="en-US" altLang="ko-KR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ko-K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1</a:t>
            </a:fld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BA8A0D-14EB-A241-945B-C645E7BC91F8}"/>
              </a:ext>
            </a:extLst>
          </p:cNvPr>
          <p:cNvSpPr txBox="1"/>
          <p:nvPr/>
        </p:nvSpPr>
        <p:spPr>
          <a:xfrm>
            <a:off x="196645" y="6102441"/>
            <a:ext cx="7315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ko-KR" sz="1600">
                <a:latin typeface="Arial" panose="020B0604020202020204" pitchFamily="34" charset="0"/>
                <a:cs typeface="Arial" panose="020B0604020202020204" pitchFamily="34" charset="0"/>
              </a:rPr>
              <a:t>* This is based on the study of KNCAP R&amp;D project and Korea’s R&amp;D project for enhancing safety of school buses [RS-2022-00143581]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53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600" b="1" dirty="0" smtClean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Attachment - Idea suggestion</a:t>
            </a:r>
            <a:endParaRPr lang="ko-KR" altLang="en-US" sz="360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10</a:t>
            </a:fld>
            <a:endParaRPr lang="ko-KR" alt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208314"/>
            <a:ext cx="10515600" cy="496864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  <a:t>Visual warning to the outside</a:t>
            </a:r>
            <a:b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  <a:t>- direction indicators alternately flash diagonally</a:t>
            </a:r>
            <a:b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  <a:t> · simple, noticeable, distinct</a:t>
            </a:r>
            <a:b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  <a:t>· education/campaign friendly</a:t>
            </a:r>
            <a:endParaRPr lang="en-US" altLang="ko-KR" b="1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1879599" y="3238746"/>
            <a:ext cx="2798647" cy="1264063"/>
            <a:chOff x="749457" y="1368916"/>
            <a:chExt cx="4182790" cy="1889238"/>
          </a:xfrm>
        </p:grpSpPr>
        <p:sp>
          <p:nvSpPr>
            <p:cNvPr id="7" name="모서리가 둥근 직사각형 6"/>
            <p:cNvSpPr/>
            <p:nvPr/>
          </p:nvSpPr>
          <p:spPr>
            <a:xfrm>
              <a:off x="749457" y="1512916"/>
              <a:ext cx="4175780" cy="16043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모서리가 둥근 직사각형 7"/>
            <p:cNvSpPr/>
            <p:nvPr/>
          </p:nvSpPr>
          <p:spPr>
            <a:xfrm>
              <a:off x="749457" y="1712422"/>
              <a:ext cx="106740" cy="407323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모서리가 둥근 직사각형 8"/>
            <p:cNvSpPr/>
            <p:nvPr/>
          </p:nvSpPr>
          <p:spPr>
            <a:xfrm>
              <a:off x="750236" y="2501069"/>
              <a:ext cx="106740" cy="40732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모서리가 둥근 직사각형 9"/>
            <p:cNvSpPr/>
            <p:nvPr/>
          </p:nvSpPr>
          <p:spPr>
            <a:xfrm>
              <a:off x="4824728" y="1712422"/>
              <a:ext cx="106740" cy="40732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모서리가 둥근 직사각형 10"/>
            <p:cNvSpPr/>
            <p:nvPr/>
          </p:nvSpPr>
          <p:spPr>
            <a:xfrm>
              <a:off x="4825507" y="2501069"/>
              <a:ext cx="106740" cy="407323"/>
            </a:xfrm>
            <a:prstGeom prst="roundRect">
              <a:avLst/>
            </a:prstGeom>
            <a:solidFill>
              <a:srgbClr val="FFCC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순서도: 수동 연산 11"/>
            <p:cNvSpPr/>
            <p:nvPr/>
          </p:nvSpPr>
          <p:spPr>
            <a:xfrm rot="16200000">
              <a:off x="1333265" y="2044722"/>
              <a:ext cx="1270784" cy="501542"/>
            </a:xfrm>
            <a:prstGeom prst="flowChartManualOperation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순서도: 수동 연산 12"/>
            <p:cNvSpPr/>
            <p:nvPr/>
          </p:nvSpPr>
          <p:spPr>
            <a:xfrm rot="5400000">
              <a:off x="3344188" y="2029022"/>
              <a:ext cx="1201786" cy="556953"/>
            </a:xfrm>
            <a:prstGeom prst="flowChartManualOperation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순서도: 수동 연산 13"/>
            <p:cNvSpPr/>
            <p:nvPr/>
          </p:nvSpPr>
          <p:spPr>
            <a:xfrm>
              <a:off x="1887924" y="1573527"/>
              <a:ext cx="2185312" cy="269401"/>
            </a:xfrm>
            <a:prstGeom prst="flowChartManualOperation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순서도: 판단 14"/>
            <p:cNvSpPr/>
            <p:nvPr/>
          </p:nvSpPr>
          <p:spPr>
            <a:xfrm rot="19461603">
              <a:off x="1957079" y="1368916"/>
              <a:ext cx="243251" cy="109780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순서도: 수동 연산 15"/>
            <p:cNvSpPr/>
            <p:nvPr/>
          </p:nvSpPr>
          <p:spPr>
            <a:xfrm rot="10800000">
              <a:off x="1887924" y="2740936"/>
              <a:ext cx="2185312" cy="298376"/>
            </a:xfrm>
            <a:prstGeom prst="flowChartManualOperation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순서도: 판단 16"/>
            <p:cNvSpPr/>
            <p:nvPr/>
          </p:nvSpPr>
          <p:spPr>
            <a:xfrm rot="2037033">
              <a:off x="1954638" y="3148374"/>
              <a:ext cx="243251" cy="109780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6254961" y="3225639"/>
            <a:ext cx="2798647" cy="1271468"/>
            <a:chOff x="6323699" y="1352146"/>
            <a:chExt cx="4182790" cy="1900306"/>
          </a:xfrm>
        </p:grpSpPr>
        <p:sp>
          <p:nvSpPr>
            <p:cNvPr id="20" name="모서리가 둥근 직사각형 19"/>
            <p:cNvSpPr/>
            <p:nvPr/>
          </p:nvSpPr>
          <p:spPr>
            <a:xfrm>
              <a:off x="6323699" y="1496146"/>
              <a:ext cx="4175780" cy="16043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모서리가 둥근 직사각형 20"/>
            <p:cNvSpPr/>
            <p:nvPr/>
          </p:nvSpPr>
          <p:spPr>
            <a:xfrm>
              <a:off x="6323699" y="1695652"/>
              <a:ext cx="106740" cy="40732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모서리가 둥근 직사각형 21"/>
            <p:cNvSpPr/>
            <p:nvPr/>
          </p:nvSpPr>
          <p:spPr>
            <a:xfrm>
              <a:off x="6324478" y="2484299"/>
              <a:ext cx="106740" cy="407323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모서리가 둥근 직사각형 22"/>
            <p:cNvSpPr/>
            <p:nvPr/>
          </p:nvSpPr>
          <p:spPr>
            <a:xfrm>
              <a:off x="10398970" y="1695652"/>
              <a:ext cx="106740" cy="407323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모서리가 둥근 직사각형 23"/>
            <p:cNvSpPr/>
            <p:nvPr/>
          </p:nvSpPr>
          <p:spPr>
            <a:xfrm>
              <a:off x="10399749" y="2484299"/>
              <a:ext cx="106740" cy="40732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순서도: 수동 연산 24"/>
            <p:cNvSpPr/>
            <p:nvPr/>
          </p:nvSpPr>
          <p:spPr>
            <a:xfrm rot="16200000">
              <a:off x="6907507" y="2027952"/>
              <a:ext cx="1270784" cy="501542"/>
            </a:xfrm>
            <a:prstGeom prst="flowChartManualOperation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순서도: 수동 연산 25"/>
            <p:cNvSpPr/>
            <p:nvPr/>
          </p:nvSpPr>
          <p:spPr>
            <a:xfrm rot="5400000">
              <a:off x="8918430" y="2012252"/>
              <a:ext cx="1201786" cy="556953"/>
            </a:xfrm>
            <a:prstGeom prst="flowChartManualOperation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순서도: 수동 연산 26"/>
            <p:cNvSpPr/>
            <p:nvPr/>
          </p:nvSpPr>
          <p:spPr>
            <a:xfrm>
              <a:off x="7462166" y="1556757"/>
              <a:ext cx="2185312" cy="269401"/>
            </a:xfrm>
            <a:prstGeom prst="flowChartManualOperation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순서도: 판단 27"/>
            <p:cNvSpPr/>
            <p:nvPr/>
          </p:nvSpPr>
          <p:spPr>
            <a:xfrm rot="19461603">
              <a:off x="7531321" y="1352146"/>
              <a:ext cx="243251" cy="109780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순서도: 수동 연산 28"/>
            <p:cNvSpPr/>
            <p:nvPr/>
          </p:nvSpPr>
          <p:spPr>
            <a:xfrm rot="10800000">
              <a:off x="7462166" y="2724166"/>
              <a:ext cx="2185312" cy="298376"/>
            </a:xfrm>
            <a:prstGeom prst="flowChartManualOperation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순서도: 판단 29"/>
            <p:cNvSpPr/>
            <p:nvPr/>
          </p:nvSpPr>
          <p:spPr>
            <a:xfrm rot="2037033">
              <a:off x="7508264" y="3142672"/>
              <a:ext cx="243251" cy="109780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0" name="왼쪽/오른쪽 화살표 89"/>
          <p:cNvSpPr/>
          <p:nvPr/>
        </p:nvSpPr>
        <p:spPr>
          <a:xfrm>
            <a:off x="5161280" y="3741115"/>
            <a:ext cx="617764" cy="255139"/>
          </a:xfrm>
          <a:prstGeom prst="left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7" name="그룹 146"/>
          <p:cNvGrpSpPr/>
          <p:nvPr/>
        </p:nvGrpSpPr>
        <p:grpSpPr>
          <a:xfrm>
            <a:off x="766875" y="4940919"/>
            <a:ext cx="4175780" cy="1270888"/>
            <a:chOff x="766875" y="4940919"/>
            <a:chExt cx="4175780" cy="1270888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1D833D9-412A-0755-77D5-C420DA8435F8}"/>
                </a:ext>
              </a:extLst>
            </p:cNvPr>
            <p:cNvSpPr txBox="1"/>
            <p:nvPr/>
          </p:nvSpPr>
          <p:spPr>
            <a:xfrm>
              <a:off x="2178988" y="5934808"/>
              <a:ext cx="13302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/>
                <a:t>Vertical Parking</a:t>
              </a:r>
              <a:endParaRPr lang="ko-KR" altLang="en-US" sz="1200" dirty="0"/>
            </a:p>
          </p:txBody>
        </p:sp>
        <p:sp>
          <p:nvSpPr>
            <p:cNvPr id="91" name="모서리가 둥근 직사각형 90"/>
            <p:cNvSpPr/>
            <p:nvPr/>
          </p:nvSpPr>
          <p:spPr>
            <a:xfrm>
              <a:off x="2191127" y="5263422"/>
              <a:ext cx="1264891" cy="44057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모서리가 둥근 직사각형 91"/>
            <p:cNvSpPr/>
            <p:nvPr/>
          </p:nvSpPr>
          <p:spPr>
            <a:xfrm>
              <a:off x="2219428" y="5715021"/>
              <a:ext cx="302720" cy="170834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모서리가 둥근 직사각형 92"/>
            <p:cNvSpPr/>
            <p:nvPr/>
          </p:nvSpPr>
          <p:spPr>
            <a:xfrm>
              <a:off x="3134745" y="5706586"/>
              <a:ext cx="300269" cy="198093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" name="사다리꼴 93"/>
            <p:cNvSpPr/>
            <p:nvPr/>
          </p:nvSpPr>
          <p:spPr>
            <a:xfrm>
              <a:off x="2328954" y="4961701"/>
              <a:ext cx="1009137" cy="299132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5" name="사다리꼴 94"/>
            <p:cNvSpPr/>
            <p:nvPr/>
          </p:nvSpPr>
          <p:spPr>
            <a:xfrm>
              <a:off x="2365108" y="5022630"/>
              <a:ext cx="947068" cy="243715"/>
            </a:xfrm>
            <a:prstGeom prst="trapezoid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모서리가 둥근 직사각형 95"/>
            <p:cNvSpPr/>
            <p:nvPr/>
          </p:nvSpPr>
          <p:spPr>
            <a:xfrm>
              <a:off x="766875" y="5267191"/>
              <a:ext cx="1264891" cy="44057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97" name="그룹 96">
              <a:extLst>
                <a:ext uri="{FF2B5EF4-FFF2-40B4-BE49-F238E27FC236}">
                  <a16:creationId xmlns:a16="http://schemas.microsoft.com/office/drawing/2014/main" id="{FE771B03-BEE0-8EC7-7C99-2D0E9B733116}"/>
                </a:ext>
              </a:extLst>
            </p:cNvPr>
            <p:cNvGrpSpPr/>
            <p:nvPr/>
          </p:nvGrpSpPr>
          <p:grpSpPr>
            <a:xfrm>
              <a:off x="856197" y="5449049"/>
              <a:ext cx="1091679" cy="147208"/>
              <a:chOff x="2433320" y="4851151"/>
              <a:chExt cx="1412240" cy="228690"/>
            </a:xfrm>
          </p:grpSpPr>
          <p:sp>
            <p:nvSpPr>
              <p:cNvPr id="98" name="타원 97">
                <a:extLst>
                  <a:ext uri="{FF2B5EF4-FFF2-40B4-BE49-F238E27FC236}">
                    <a16:creationId xmlns:a16="http://schemas.microsoft.com/office/drawing/2014/main" id="{86771900-9FB6-2CFA-C43B-8AE82EFE880E}"/>
                  </a:ext>
                </a:extLst>
              </p:cNvPr>
              <p:cNvSpPr/>
              <p:nvPr/>
            </p:nvSpPr>
            <p:spPr>
              <a:xfrm>
                <a:off x="2433320" y="4866481"/>
                <a:ext cx="213360" cy="21336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타원 98">
                <a:extLst>
                  <a:ext uri="{FF2B5EF4-FFF2-40B4-BE49-F238E27FC236}">
                    <a16:creationId xmlns:a16="http://schemas.microsoft.com/office/drawing/2014/main" id="{1FE1857F-3756-A34C-3678-BAD7829BF040}"/>
                  </a:ext>
                </a:extLst>
              </p:cNvPr>
              <p:cNvSpPr/>
              <p:nvPr/>
            </p:nvSpPr>
            <p:spPr>
              <a:xfrm>
                <a:off x="3632200" y="4851151"/>
                <a:ext cx="213360" cy="21336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6" name="모서리가 둥근 직사각형 105"/>
            <p:cNvSpPr/>
            <p:nvPr/>
          </p:nvSpPr>
          <p:spPr>
            <a:xfrm>
              <a:off x="795176" y="5718790"/>
              <a:ext cx="302720" cy="170834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" name="모서리가 둥근 직사각형 106"/>
            <p:cNvSpPr/>
            <p:nvPr/>
          </p:nvSpPr>
          <p:spPr>
            <a:xfrm>
              <a:off x="1710493" y="5710355"/>
              <a:ext cx="300269" cy="198093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" name="사다리꼴 107"/>
            <p:cNvSpPr/>
            <p:nvPr/>
          </p:nvSpPr>
          <p:spPr>
            <a:xfrm>
              <a:off x="904702" y="4965470"/>
              <a:ext cx="1009137" cy="299132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" name="사다리꼴 108"/>
            <p:cNvSpPr/>
            <p:nvPr/>
          </p:nvSpPr>
          <p:spPr>
            <a:xfrm>
              <a:off x="940856" y="5026399"/>
              <a:ext cx="947068" cy="243715"/>
            </a:xfrm>
            <a:prstGeom prst="trapezoid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" name="자유형: 도형 57">
              <a:extLst>
                <a:ext uri="{FF2B5EF4-FFF2-40B4-BE49-F238E27FC236}">
                  <a16:creationId xmlns:a16="http://schemas.microsoft.com/office/drawing/2014/main" id="{D81CC2D6-3FF7-C660-3F36-5F7737D94059}"/>
                </a:ext>
              </a:extLst>
            </p:cNvPr>
            <p:cNvSpPr/>
            <p:nvPr/>
          </p:nvSpPr>
          <p:spPr>
            <a:xfrm>
              <a:off x="2583560" y="5537618"/>
              <a:ext cx="521110" cy="49161"/>
            </a:xfrm>
            <a:custGeom>
              <a:avLst/>
              <a:gdLst>
                <a:gd name="connsiteX0" fmla="*/ 0 w 521110"/>
                <a:gd name="connsiteY0" fmla="*/ 0 h 49161"/>
                <a:gd name="connsiteX1" fmla="*/ 275303 w 521110"/>
                <a:gd name="connsiteY1" fmla="*/ 49161 h 49161"/>
                <a:gd name="connsiteX2" fmla="*/ 521110 w 521110"/>
                <a:gd name="connsiteY2" fmla="*/ 0 h 49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1110" h="49161">
                  <a:moveTo>
                    <a:pt x="0" y="0"/>
                  </a:moveTo>
                  <a:cubicBezTo>
                    <a:pt x="94225" y="24580"/>
                    <a:pt x="188451" y="49161"/>
                    <a:pt x="275303" y="49161"/>
                  </a:cubicBezTo>
                  <a:cubicBezTo>
                    <a:pt x="362155" y="49161"/>
                    <a:pt x="441632" y="24580"/>
                    <a:pt x="521110" y="0"/>
                  </a:cubicBezTo>
                </a:path>
              </a:pathLst>
            </a:custGeom>
            <a:noFill/>
            <a:ln w="22225">
              <a:prstDash val="dash"/>
              <a:headEnd type="triangle"/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>
              <a:off x="3677764" y="5242640"/>
              <a:ext cx="1264891" cy="44057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2" name="그룹 111">
              <a:extLst>
                <a:ext uri="{FF2B5EF4-FFF2-40B4-BE49-F238E27FC236}">
                  <a16:creationId xmlns:a16="http://schemas.microsoft.com/office/drawing/2014/main" id="{FE771B03-BEE0-8EC7-7C99-2D0E9B733116}"/>
                </a:ext>
              </a:extLst>
            </p:cNvPr>
            <p:cNvGrpSpPr/>
            <p:nvPr/>
          </p:nvGrpSpPr>
          <p:grpSpPr>
            <a:xfrm>
              <a:off x="3767086" y="5424498"/>
              <a:ext cx="1091679" cy="147208"/>
              <a:chOff x="2433320" y="4851151"/>
              <a:chExt cx="1412240" cy="228690"/>
            </a:xfrm>
          </p:grpSpPr>
          <p:sp>
            <p:nvSpPr>
              <p:cNvPr id="113" name="타원 112">
                <a:extLst>
                  <a:ext uri="{FF2B5EF4-FFF2-40B4-BE49-F238E27FC236}">
                    <a16:creationId xmlns:a16="http://schemas.microsoft.com/office/drawing/2014/main" id="{86771900-9FB6-2CFA-C43B-8AE82EFE880E}"/>
                  </a:ext>
                </a:extLst>
              </p:cNvPr>
              <p:cNvSpPr/>
              <p:nvPr/>
            </p:nvSpPr>
            <p:spPr>
              <a:xfrm>
                <a:off x="2433320" y="4866481"/>
                <a:ext cx="213360" cy="21336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타원 113">
                <a:extLst>
                  <a:ext uri="{FF2B5EF4-FFF2-40B4-BE49-F238E27FC236}">
                    <a16:creationId xmlns:a16="http://schemas.microsoft.com/office/drawing/2014/main" id="{1FE1857F-3756-A34C-3678-BAD7829BF040}"/>
                  </a:ext>
                </a:extLst>
              </p:cNvPr>
              <p:cNvSpPr/>
              <p:nvPr/>
            </p:nvSpPr>
            <p:spPr>
              <a:xfrm>
                <a:off x="3632200" y="4851151"/>
                <a:ext cx="213360" cy="21336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5" name="모서리가 둥근 직사각형 114"/>
            <p:cNvSpPr/>
            <p:nvPr/>
          </p:nvSpPr>
          <p:spPr>
            <a:xfrm>
              <a:off x="3706065" y="5694239"/>
              <a:ext cx="302720" cy="170834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" name="모서리가 둥근 직사각형 115"/>
            <p:cNvSpPr/>
            <p:nvPr/>
          </p:nvSpPr>
          <p:spPr>
            <a:xfrm>
              <a:off x="4621382" y="5685804"/>
              <a:ext cx="300269" cy="198093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" name="사다리꼴 116"/>
            <p:cNvSpPr/>
            <p:nvPr/>
          </p:nvSpPr>
          <p:spPr>
            <a:xfrm>
              <a:off x="3815591" y="4940919"/>
              <a:ext cx="1009137" cy="299132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사다리꼴 117"/>
            <p:cNvSpPr/>
            <p:nvPr/>
          </p:nvSpPr>
          <p:spPr>
            <a:xfrm>
              <a:off x="3851745" y="5001848"/>
              <a:ext cx="947068" cy="243715"/>
            </a:xfrm>
            <a:prstGeom prst="trapezoid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타원 118">
              <a:extLst>
                <a:ext uri="{FF2B5EF4-FFF2-40B4-BE49-F238E27FC236}">
                  <a16:creationId xmlns:a16="http://schemas.microsoft.com/office/drawing/2014/main" id="{86771900-9FB6-2CFA-C43B-8AE82EFE880E}"/>
                </a:ext>
              </a:extLst>
            </p:cNvPr>
            <p:cNvSpPr/>
            <p:nvPr/>
          </p:nvSpPr>
          <p:spPr>
            <a:xfrm>
              <a:off x="3212097" y="5396222"/>
              <a:ext cx="164930" cy="13734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타원 119">
              <a:extLst>
                <a:ext uri="{FF2B5EF4-FFF2-40B4-BE49-F238E27FC236}">
                  <a16:creationId xmlns:a16="http://schemas.microsoft.com/office/drawing/2014/main" id="{86771900-9FB6-2CFA-C43B-8AE82EFE880E}"/>
                </a:ext>
              </a:extLst>
            </p:cNvPr>
            <p:cNvSpPr/>
            <p:nvPr/>
          </p:nvSpPr>
          <p:spPr>
            <a:xfrm>
              <a:off x="2331259" y="5399424"/>
              <a:ext cx="164930" cy="13734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타원 120">
              <a:extLst>
                <a:ext uri="{FF2B5EF4-FFF2-40B4-BE49-F238E27FC236}">
                  <a16:creationId xmlns:a16="http://schemas.microsoft.com/office/drawing/2014/main" id="{1FE1857F-3756-A34C-3678-BAD7829BF040}"/>
                </a:ext>
              </a:extLst>
            </p:cNvPr>
            <p:cNvSpPr/>
            <p:nvPr/>
          </p:nvSpPr>
          <p:spPr>
            <a:xfrm>
              <a:off x="3214298" y="5394786"/>
              <a:ext cx="164930" cy="13734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타원 121">
              <a:extLst>
                <a:ext uri="{FF2B5EF4-FFF2-40B4-BE49-F238E27FC236}">
                  <a16:creationId xmlns:a16="http://schemas.microsoft.com/office/drawing/2014/main" id="{1FE1857F-3756-A34C-3678-BAD7829BF040}"/>
                </a:ext>
              </a:extLst>
            </p:cNvPr>
            <p:cNvSpPr/>
            <p:nvPr/>
          </p:nvSpPr>
          <p:spPr>
            <a:xfrm>
              <a:off x="2327009" y="5399424"/>
              <a:ext cx="164930" cy="13734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>
              <a:extLst>
                <a:ext uri="{FF2B5EF4-FFF2-40B4-BE49-F238E27FC236}">
                  <a16:creationId xmlns:a16="http://schemas.microsoft.com/office/drawing/2014/main" id="{1FE1857F-3756-A34C-3678-BAD7829BF040}"/>
                </a:ext>
              </a:extLst>
            </p:cNvPr>
            <p:cNvSpPr/>
            <p:nvPr/>
          </p:nvSpPr>
          <p:spPr>
            <a:xfrm>
              <a:off x="3210036" y="5394622"/>
              <a:ext cx="164930" cy="13734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타원 123">
              <a:extLst>
                <a:ext uri="{FF2B5EF4-FFF2-40B4-BE49-F238E27FC236}">
                  <a16:creationId xmlns:a16="http://schemas.microsoft.com/office/drawing/2014/main" id="{1FE1857F-3756-A34C-3678-BAD7829BF040}"/>
                </a:ext>
              </a:extLst>
            </p:cNvPr>
            <p:cNvSpPr/>
            <p:nvPr/>
          </p:nvSpPr>
          <p:spPr>
            <a:xfrm>
              <a:off x="2331259" y="5399424"/>
              <a:ext cx="164930" cy="13734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48" name="그룹 147"/>
          <p:cNvGrpSpPr/>
          <p:nvPr/>
        </p:nvGrpSpPr>
        <p:grpSpPr>
          <a:xfrm>
            <a:off x="5552843" y="4937863"/>
            <a:ext cx="6125166" cy="1277264"/>
            <a:chOff x="5552843" y="4937863"/>
            <a:chExt cx="6125166" cy="1277264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1D0DE6E-D80A-C3F6-9946-C8582EBC0E34}"/>
                </a:ext>
              </a:extLst>
            </p:cNvPr>
            <p:cNvSpPr txBox="1"/>
            <p:nvPr/>
          </p:nvSpPr>
          <p:spPr>
            <a:xfrm>
              <a:off x="7879819" y="5938128"/>
              <a:ext cx="14935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/>
                <a:t>Parallel Parking</a:t>
              </a:r>
              <a:endParaRPr lang="ko-KR" altLang="en-US" sz="1200" dirty="0"/>
            </a:p>
          </p:txBody>
        </p:sp>
        <p:grpSp>
          <p:nvGrpSpPr>
            <p:cNvPr id="100" name="그룹 99">
              <a:extLst>
                <a:ext uri="{FF2B5EF4-FFF2-40B4-BE49-F238E27FC236}">
                  <a16:creationId xmlns:a16="http://schemas.microsoft.com/office/drawing/2014/main" id="{CF14B786-3F6B-DF5F-0CCA-3672BB4015EC}"/>
                </a:ext>
              </a:extLst>
            </p:cNvPr>
            <p:cNvGrpSpPr/>
            <p:nvPr/>
          </p:nvGrpSpPr>
          <p:grpSpPr>
            <a:xfrm>
              <a:off x="5552843" y="5323108"/>
              <a:ext cx="1975042" cy="579253"/>
              <a:chOff x="7937500" y="4663281"/>
              <a:chExt cx="2971800" cy="911701"/>
            </a:xfrm>
          </p:grpSpPr>
          <p:sp>
            <p:nvSpPr>
              <p:cNvPr id="101" name="직사각형 100">
                <a:extLst>
                  <a:ext uri="{FF2B5EF4-FFF2-40B4-BE49-F238E27FC236}">
                    <a16:creationId xmlns:a16="http://schemas.microsoft.com/office/drawing/2014/main" id="{1393B5F3-B847-1C88-F44C-36F8DBF42A05}"/>
                  </a:ext>
                </a:extLst>
              </p:cNvPr>
              <p:cNvSpPr/>
              <p:nvPr/>
            </p:nvSpPr>
            <p:spPr>
              <a:xfrm>
                <a:off x="7937500" y="4663281"/>
                <a:ext cx="2971800" cy="59944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타원 101">
                <a:extLst>
                  <a:ext uri="{FF2B5EF4-FFF2-40B4-BE49-F238E27FC236}">
                    <a16:creationId xmlns:a16="http://schemas.microsoft.com/office/drawing/2014/main" id="{44D3A85B-799A-43C8-0843-65DA023C65A1}"/>
                  </a:ext>
                </a:extLst>
              </p:cNvPr>
              <p:cNvSpPr/>
              <p:nvPr/>
            </p:nvSpPr>
            <p:spPr>
              <a:xfrm>
                <a:off x="8277860" y="5016182"/>
                <a:ext cx="558800" cy="5588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" name="타원 102">
                <a:extLst>
                  <a:ext uri="{FF2B5EF4-FFF2-40B4-BE49-F238E27FC236}">
                    <a16:creationId xmlns:a16="http://schemas.microsoft.com/office/drawing/2014/main" id="{E4264C9F-D08D-EE60-33E1-E39D2E30C487}"/>
                  </a:ext>
                </a:extLst>
              </p:cNvPr>
              <p:cNvSpPr/>
              <p:nvPr/>
            </p:nvSpPr>
            <p:spPr>
              <a:xfrm>
                <a:off x="9941560" y="5016182"/>
                <a:ext cx="558800" cy="5588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" name="모서리가 둥근 직사각형 27">
                <a:extLst>
                  <a:ext uri="{FF2B5EF4-FFF2-40B4-BE49-F238E27FC236}">
                    <a16:creationId xmlns:a16="http://schemas.microsoft.com/office/drawing/2014/main" id="{9F4055D3-21DB-6C70-F5FF-DF62320B551A}"/>
                  </a:ext>
                </a:extLst>
              </p:cNvPr>
              <p:cNvSpPr/>
              <p:nvPr/>
            </p:nvSpPr>
            <p:spPr>
              <a:xfrm>
                <a:off x="7937500" y="4850992"/>
                <a:ext cx="88900" cy="22869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" name="모서리가 둥근 직사각형 28">
                <a:extLst>
                  <a:ext uri="{FF2B5EF4-FFF2-40B4-BE49-F238E27FC236}">
                    <a16:creationId xmlns:a16="http://schemas.microsoft.com/office/drawing/2014/main" id="{523D44FB-7D99-34B3-9836-9A95A16FE1B3}"/>
                  </a:ext>
                </a:extLst>
              </p:cNvPr>
              <p:cNvSpPr/>
              <p:nvPr/>
            </p:nvSpPr>
            <p:spPr>
              <a:xfrm>
                <a:off x="10820400" y="4850992"/>
                <a:ext cx="88900" cy="22869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5" name="사다리꼴 124"/>
            <p:cNvSpPr/>
            <p:nvPr/>
          </p:nvSpPr>
          <p:spPr>
            <a:xfrm>
              <a:off x="5868786" y="4940919"/>
              <a:ext cx="1346661" cy="377886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" name="양쪽 모서리가 잘린 사각형 125"/>
            <p:cNvSpPr/>
            <p:nvPr/>
          </p:nvSpPr>
          <p:spPr>
            <a:xfrm>
              <a:off x="6043353" y="5001848"/>
              <a:ext cx="480418" cy="265343"/>
            </a:xfrm>
            <a:prstGeom prst="snip2Same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7" name="양쪽 모서리가 잘린 사각형 126"/>
            <p:cNvSpPr/>
            <p:nvPr/>
          </p:nvSpPr>
          <p:spPr>
            <a:xfrm>
              <a:off x="6587302" y="4995490"/>
              <a:ext cx="480418" cy="265343"/>
            </a:xfrm>
            <a:prstGeom prst="snip2Same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8" name="그룹 127">
              <a:extLst>
                <a:ext uri="{FF2B5EF4-FFF2-40B4-BE49-F238E27FC236}">
                  <a16:creationId xmlns:a16="http://schemas.microsoft.com/office/drawing/2014/main" id="{CF14B786-3F6B-DF5F-0CCA-3672BB4015EC}"/>
                </a:ext>
              </a:extLst>
            </p:cNvPr>
            <p:cNvGrpSpPr/>
            <p:nvPr/>
          </p:nvGrpSpPr>
          <p:grpSpPr>
            <a:xfrm>
              <a:off x="7618530" y="5320052"/>
              <a:ext cx="1975042" cy="579253"/>
              <a:chOff x="7937500" y="4663281"/>
              <a:chExt cx="2971800" cy="911701"/>
            </a:xfrm>
          </p:grpSpPr>
          <p:sp>
            <p:nvSpPr>
              <p:cNvPr id="129" name="직사각형 128">
                <a:extLst>
                  <a:ext uri="{FF2B5EF4-FFF2-40B4-BE49-F238E27FC236}">
                    <a16:creationId xmlns:a16="http://schemas.microsoft.com/office/drawing/2014/main" id="{1393B5F3-B847-1C88-F44C-36F8DBF42A05}"/>
                  </a:ext>
                </a:extLst>
              </p:cNvPr>
              <p:cNvSpPr/>
              <p:nvPr/>
            </p:nvSpPr>
            <p:spPr>
              <a:xfrm>
                <a:off x="7937500" y="4663281"/>
                <a:ext cx="2971800" cy="59944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타원 129">
                <a:extLst>
                  <a:ext uri="{FF2B5EF4-FFF2-40B4-BE49-F238E27FC236}">
                    <a16:creationId xmlns:a16="http://schemas.microsoft.com/office/drawing/2014/main" id="{44D3A85B-799A-43C8-0843-65DA023C65A1}"/>
                  </a:ext>
                </a:extLst>
              </p:cNvPr>
              <p:cNvSpPr/>
              <p:nvPr/>
            </p:nvSpPr>
            <p:spPr>
              <a:xfrm>
                <a:off x="8277860" y="5016182"/>
                <a:ext cx="558800" cy="5588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타원 130">
                <a:extLst>
                  <a:ext uri="{FF2B5EF4-FFF2-40B4-BE49-F238E27FC236}">
                    <a16:creationId xmlns:a16="http://schemas.microsoft.com/office/drawing/2014/main" id="{E4264C9F-D08D-EE60-33E1-E39D2E30C487}"/>
                  </a:ext>
                </a:extLst>
              </p:cNvPr>
              <p:cNvSpPr/>
              <p:nvPr/>
            </p:nvSpPr>
            <p:spPr>
              <a:xfrm>
                <a:off x="9941560" y="5016182"/>
                <a:ext cx="558800" cy="5588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모서리가 둥근 직사각형 27">
                <a:extLst>
                  <a:ext uri="{FF2B5EF4-FFF2-40B4-BE49-F238E27FC236}">
                    <a16:creationId xmlns:a16="http://schemas.microsoft.com/office/drawing/2014/main" id="{9F4055D3-21DB-6C70-F5FF-DF62320B551A}"/>
                  </a:ext>
                </a:extLst>
              </p:cNvPr>
              <p:cNvSpPr/>
              <p:nvPr/>
            </p:nvSpPr>
            <p:spPr>
              <a:xfrm>
                <a:off x="7937500" y="4850992"/>
                <a:ext cx="88900" cy="22869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모서리가 둥근 직사각형 28">
                <a:extLst>
                  <a:ext uri="{FF2B5EF4-FFF2-40B4-BE49-F238E27FC236}">
                    <a16:creationId xmlns:a16="http://schemas.microsoft.com/office/drawing/2014/main" id="{523D44FB-7D99-34B3-9836-9A95A16FE1B3}"/>
                  </a:ext>
                </a:extLst>
              </p:cNvPr>
              <p:cNvSpPr/>
              <p:nvPr/>
            </p:nvSpPr>
            <p:spPr>
              <a:xfrm>
                <a:off x="10820400" y="4850992"/>
                <a:ext cx="88900" cy="22869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4" name="자유형: 도형 58">
              <a:extLst>
                <a:ext uri="{FF2B5EF4-FFF2-40B4-BE49-F238E27FC236}">
                  <a16:creationId xmlns:a16="http://schemas.microsoft.com/office/drawing/2014/main" id="{A5BC5259-4126-2B92-DE97-1B31A6C29EC2}"/>
                </a:ext>
              </a:extLst>
            </p:cNvPr>
            <p:cNvSpPr/>
            <p:nvPr/>
          </p:nvSpPr>
          <p:spPr>
            <a:xfrm flipV="1">
              <a:off x="7844731" y="5395444"/>
              <a:ext cx="1563739" cy="79136"/>
            </a:xfrm>
            <a:custGeom>
              <a:avLst/>
              <a:gdLst>
                <a:gd name="connsiteX0" fmla="*/ 0 w 521110"/>
                <a:gd name="connsiteY0" fmla="*/ 0 h 49161"/>
                <a:gd name="connsiteX1" fmla="*/ 275303 w 521110"/>
                <a:gd name="connsiteY1" fmla="*/ 49161 h 49161"/>
                <a:gd name="connsiteX2" fmla="*/ 521110 w 521110"/>
                <a:gd name="connsiteY2" fmla="*/ 0 h 49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1110" h="49161">
                  <a:moveTo>
                    <a:pt x="0" y="0"/>
                  </a:moveTo>
                  <a:cubicBezTo>
                    <a:pt x="94225" y="24580"/>
                    <a:pt x="188451" y="49161"/>
                    <a:pt x="275303" y="49161"/>
                  </a:cubicBezTo>
                  <a:cubicBezTo>
                    <a:pt x="362155" y="49161"/>
                    <a:pt x="441632" y="24580"/>
                    <a:pt x="521110" y="0"/>
                  </a:cubicBezTo>
                </a:path>
              </a:pathLst>
            </a:custGeom>
            <a:noFill/>
            <a:ln w="22225">
              <a:prstDash val="dash"/>
              <a:headEnd type="triangle"/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5" name="사다리꼴 134"/>
            <p:cNvSpPr/>
            <p:nvPr/>
          </p:nvSpPr>
          <p:spPr>
            <a:xfrm>
              <a:off x="7934473" y="4937863"/>
              <a:ext cx="1346661" cy="377886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6" name="양쪽 모서리가 잘린 사각형 135"/>
            <p:cNvSpPr/>
            <p:nvPr/>
          </p:nvSpPr>
          <p:spPr>
            <a:xfrm>
              <a:off x="8109040" y="4998792"/>
              <a:ext cx="480418" cy="265343"/>
            </a:xfrm>
            <a:prstGeom prst="snip2Same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7" name="양쪽 모서리가 잘린 사각형 136"/>
            <p:cNvSpPr/>
            <p:nvPr/>
          </p:nvSpPr>
          <p:spPr>
            <a:xfrm>
              <a:off x="8652989" y="4992434"/>
              <a:ext cx="480418" cy="265343"/>
            </a:xfrm>
            <a:prstGeom prst="snip2Same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38" name="그룹 137">
              <a:extLst>
                <a:ext uri="{FF2B5EF4-FFF2-40B4-BE49-F238E27FC236}">
                  <a16:creationId xmlns:a16="http://schemas.microsoft.com/office/drawing/2014/main" id="{CF14B786-3F6B-DF5F-0CCA-3672BB4015EC}"/>
                </a:ext>
              </a:extLst>
            </p:cNvPr>
            <p:cNvGrpSpPr/>
            <p:nvPr/>
          </p:nvGrpSpPr>
          <p:grpSpPr>
            <a:xfrm>
              <a:off x="9702967" y="5327411"/>
              <a:ext cx="1975042" cy="579253"/>
              <a:chOff x="7937500" y="4663281"/>
              <a:chExt cx="2971800" cy="911701"/>
            </a:xfrm>
          </p:grpSpPr>
          <p:sp>
            <p:nvSpPr>
              <p:cNvPr id="139" name="직사각형 138">
                <a:extLst>
                  <a:ext uri="{FF2B5EF4-FFF2-40B4-BE49-F238E27FC236}">
                    <a16:creationId xmlns:a16="http://schemas.microsoft.com/office/drawing/2014/main" id="{1393B5F3-B847-1C88-F44C-36F8DBF42A05}"/>
                  </a:ext>
                </a:extLst>
              </p:cNvPr>
              <p:cNvSpPr/>
              <p:nvPr/>
            </p:nvSpPr>
            <p:spPr>
              <a:xfrm>
                <a:off x="7937500" y="4663281"/>
                <a:ext cx="2971800" cy="59944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타원 139">
                <a:extLst>
                  <a:ext uri="{FF2B5EF4-FFF2-40B4-BE49-F238E27FC236}">
                    <a16:creationId xmlns:a16="http://schemas.microsoft.com/office/drawing/2014/main" id="{44D3A85B-799A-43C8-0843-65DA023C65A1}"/>
                  </a:ext>
                </a:extLst>
              </p:cNvPr>
              <p:cNvSpPr/>
              <p:nvPr/>
            </p:nvSpPr>
            <p:spPr>
              <a:xfrm>
                <a:off x="8277860" y="5016182"/>
                <a:ext cx="558800" cy="5588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타원 140">
                <a:extLst>
                  <a:ext uri="{FF2B5EF4-FFF2-40B4-BE49-F238E27FC236}">
                    <a16:creationId xmlns:a16="http://schemas.microsoft.com/office/drawing/2014/main" id="{E4264C9F-D08D-EE60-33E1-E39D2E30C487}"/>
                  </a:ext>
                </a:extLst>
              </p:cNvPr>
              <p:cNvSpPr/>
              <p:nvPr/>
            </p:nvSpPr>
            <p:spPr>
              <a:xfrm>
                <a:off x="9941560" y="5016182"/>
                <a:ext cx="558800" cy="5588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모서리가 둥근 직사각형 27">
                <a:extLst>
                  <a:ext uri="{FF2B5EF4-FFF2-40B4-BE49-F238E27FC236}">
                    <a16:creationId xmlns:a16="http://schemas.microsoft.com/office/drawing/2014/main" id="{9F4055D3-21DB-6C70-F5FF-DF62320B551A}"/>
                  </a:ext>
                </a:extLst>
              </p:cNvPr>
              <p:cNvSpPr/>
              <p:nvPr/>
            </p:nvSpPr>
            <p:spPr>
              <a:xfrm>
                <a:off x="7937500" y="4850992"/>
                <a:ext cx="88900" cy="22869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모서리가 둥근 직사각형 28">
                <a:extLst>
                  <a:ext uri="{FF2B5EF4-FFF2-40B4-BE49-F238E27FC236}">
                    <a16:creationId xmlns:a16="http://schemas.microsoft.com/office/drawing/2014/main" id="{523D44FB-7D99-34B3-9836-9A95A16FE1B3}"/>
                  </a:ext>
                </a:extLst>
              </p:cNvPr>
              <p:cNvSpPr/>
              <p:nvPr/>
            </p:nvSpPr>
            <p:spPr>
              <a:xfrm>
                <a:off x="10820400" y="4850992"/>
                <a:ext cx="88900" cy="22869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44" name="사다리꼴 143"/>
            <p:cNvSpPr/>
            <p:nvPr/>
          </p:nvSpPr>
          <p:spPr>
            <a:xfrm>
              <a:off x="10018910" y="4945222"/>
              <a:ext cx="1346661" cy="377886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" name="양쪽 모서리가 잘린 사각형 144"/>
            <p:cNvSpPr/>
            <p:nvPr/>
          </p:nvSpPr>
          <p:spPr>
            <a:xfrm>
              <a:off x="10193477" y="5006151"/>
              <a:ext cx="480418" cy="265343"/>
            </a:xfrm>
            <a:prstGeom prst="snip2Same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" name="양쪽 모서리가 잘린 사각형 145"/>
            <p:cNvSpPr/>
            <p:nvPr/>
          </p:nvSpPr>
          <p:spPr>
            <a:xfrm>
              <a:off x="10737426" y="4999793"/>
              <a:ext cx="480418" cy="265343"/>
            </a:xfrm>
            <a:prstGeom prst="snip2Same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7935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ko-KR" altLang="en-US" sz="3600" b="1" dirty="0">
                <a:latin typeface="HY견고딕" panose="02030600000101010101" pitchFamily="18" charset="-127"/>
                <a:ea typeface="HY견고딕" panose="02030600000101010101" pitchFamily="18" charset="-127"/>
                <a:cs typeface="Arial" panose="020B0604020202020204" pitchFamily="34" charset="0"/>
              </a:rPr>
              <a:t>고맙습니다</a:t>
            </a:r>
            <a:r>
              <a:rPr lang="en-US" altLang="ko-KR" sz="3600" b="1" dirty="0">
                <a:latin typeface="HY견고딕" panose="02030600000101010101" pitchFamily="18" charset="-127"/>
                <a:ea typeface="HY견고딕" panose="02030600000101010101" pitchFamily="18" charset="-127"/>
                <a:cs typeface="Arial" panose="020B0604020202020204" pitchFamily="34" charset="0"/>
              </a:rPr>
              <a:t>.</a:t>
            </a:r>
          </a:p>
          <a:p>
            <a:pPr marL="0" indent="0" algn="ctr">
              <a:buNone/>
            </a:pPr>
            <a:r>
              <a:rPr lang="en-US" altLang="ko-KR" sz="3600" b="1" dirty="0">
                <a:latin typeface="HY견고딕" panose="02030600000101010101" pitchFamily="18" charset="-127"/>
                <a:ea typeface="HY견고딕" panose="02030600000101010101" pitchFamily="18" charset="-127"/>
                <a:cs typeface="Arial" panose="020B0604020202020204" pitchFamily="34" charset="0"/>
              </a:rPr>
              <a:t>Thank you for your attention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/>
            </a:r>
            <a:b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</a:b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0" indent="0" algn="ctr">
              <a:buNone/>
            </a:pP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/>
            </a:r>
            <a:b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</a:b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jspark@kotsa.or.kr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504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6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Institutional Countermeasures</a:t>
            </a:r>
            <a:endParaRPr lang="ko-KR" altLang="en-US" sz="360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208314"/>
            <a:ext cx="6528164" cy="496864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Voluntary obligation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USA (2019)</a:t>
            </a:r>
            <a:b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· </a:t>
            </a:r>
            <a: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  <a:t>“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leading automakers’ commitment to </a:t>
            </a:r>
            <a:b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  implement rear seat reminder system”</a:t>
            </a:r>
            <a:b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  <a:t>· DOT NHTSA X 22 OEMs</a:t>
            </a:r>
            <a:endParaRPr lang="en-US" altLang="ko-KR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Consumer testing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Euro NCAP/ANCAP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· introduced </a:t>
            </a:r>
            <a: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  <a:t>CPD(Child Presence Detection) </a:t>
            </a:r>
            <a:b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  <a:t>   assessment </a:t>
            </a: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in 2023</a:t>
            </a:r>
            <a:b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 · scores are awarded to a car based on the </a:t>
            </a:r>
            <a: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  <a:t/>
            </a:r>
            <a:b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  <a:t>   performance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Others (KNCAP, CNCAP, JNCAP)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·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to include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the similar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assessment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*</a:t>
            </a:r>
            <a:b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 (or possibly introduced)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1469" y="4059671"/>
            <a:ext cx="3212192" cy="17957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38200" y="6160027"/>
            <a:ext cx="46056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Arial" pitchFamily="34" charset="0"/>
                <a:ea typeface="Calibri" pitchFamily="34" charset="0"/>
                <a:cs typeface="Arial" pitchFamily="34" charset="0"/>
              </a:rPr>
              <a:t>*based on 2023 Global NCAP meeting presentations</a:t>
            </a:r>
            <a:endParaRPr lang="ko-KR" alt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8281469" y="5836862"/>
            <a:ext cx="3212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[Euro NCAP CPD presentation]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(source: GRSP-70-30)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81469" y="3441485"/>
            <a:ext cx="3212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[USA automakers’ commitment]</a:t>
            </a:r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(source: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provided by Hyundai Motors Group)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9840" y="1212035"/>
            <a:ext cx="1678960" cy="221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08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6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Technical countermeasures</a:t>
            </a:r>
            <a:endParaRPr lang="ko-KR" altLang="en-US" sz="360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197429"/>
            <a:ext cx="10729404" cy="4979534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ko-KR" b="1" dirty="0">
                <a:latin typeface="Arial" pitchFamily="34" charset="0"/>
                <a:cs typeface="Arial" pitchFamily="34" charset="0"/>
              </a:rPr>
              <a:t>Categorization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Encourage</a:t>
            </a:r>
            <a:r>
              <a:rPr lang="ko-KR" alt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the</a:t>
            </a:r>
            <a:r>
              <a:rPr lang="ko-KR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drivers</a:t>
            </a:r>
            <a:r>
              <a:rPr lang="ko-KR" alt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to</a:t>
            </a:r>
            <a:r>
              <a:rPr lang="ko-KR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check</a:t>
            </a:r>
            <a:r>
              <a:rPr lang="ko-KR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there is no</a:t>
            </a:r>
            <a:r>
              <a:rPr lang="ko-KR" alt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children left in vehicles</a:t>
            </a:r>
            <a:br>
              <a:rPr lang="en-US" altLang="ko-KR" b="1" dirty="0">
                <a:latin typeface="Arial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cs typeface="Arial" pitchFamily="34" charset="0"/>
              </a:rPr>
              <a:t>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reminder (to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the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driver)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altLang="ko-KR" b="1" dirty="0">
                <a:latin typeface="Arial" pitchFamily="34" charset="0"/>
                <a:cs typeface="Arial" pitchFamily="34" charset="0"/>
              </a:rPr>
              <a:t>Indirect detection of left children in vehicles</a:t>
            </a:r>
            <a:br>
              <a:rPr lang="en-US" altLang="ko-KR" b="1" dirty="0">
                <a:latin typeface="Arial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cs typeface="Arial" pitchFamily="34" charset="0"/>
              </a:rPr>
              <a:t>- door opening &amp; closing, seat-occupancy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altLang="ko-KR" b="1" dirty="0">
                <a:latin typeface="Arial" pitchFamily="34" charset="0"/>
                <a:cs typeface="Arial" pitchFamily="34" charset="0"/>
              </a:rPr>
              <a:t>Direct detection of left children in vehicles</a:t>
            </a:r>
            <a:br>
              <a:rPr lang="en-US" altLang="ko-KR" b="1" dirty="0">
                <a:latin typeface="Arial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cs typeface="Arial" pitchFamily="34" charset="0"/>
              </a:rPr>
              <a:t>- radar sensor, ultrasonic sensor, camera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02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4</a:t>
            </a:fld>
            <a:endParaRPr lang="ko-KR" altLang="en-US"/>
          </a:p>
        </p:txBody>
      </p:sp>
      <p:grpSp>
        <p:nvGrpSpPr>
          <p:cNvPr id="2" name="그룹 1"/>
          <p:cNvGrpSpPr/>
          <p:nvPr/>
        </p:nvGrpSpPr>
        <p:grpSpPr>
          <a:xfrm>
            <a:off x="7990882" y="4358806"/>
            <a:ext cx="3051562" cy="1419106"/>
            <a:chOff x="8609040" y="4259964"/>
            <a:chExt cx="3051562" cy="1419106"/>
          </a:xfrm>
        </p:grpSpPr>
        <p:grpSp>
          <p:nvGrpSpPr>
            <p:cNvPr id="1036" name="Group 1035"/>
            <p:cNvGrpSpPr/>
            <p:nvPr/>
          </p:nvGrpSpPr>
          <p:grpSpPr>
            <a:xfrm>
              <a:off x="8641241" y="4259965"/>
              <a:ext cx="2553285" cy="1419105"/>
              <a:chOff x="478971" y="3233057"/>
              <a:chExt cx="4114800" cy="2351314"/>
            </a:xfrm>
          </p:grpSpPr>
          <p:sp>
            <p:nvSpPr>
              <p:cNvPr id="85" name="Freeform 84"/>
              <p:cNvSpPr/>
              <p:nvPr/>
            </p:nvSpPr>
            <p:spPr>
              <a:xfrm>
                <a:off x="2296886" y="4582886"/>
                <a:ext cx="2296885" cy="359228"/>
              </a:xfrm>
              <a:custGeom>
                <a:avLst/>
                <a:gdLst>
                  <a:gd name="connsiteX0" fmla="*/ 0 w 2296885"/>
                  <a:gd name="connsiteY0" fmla="*/ 359228 h 359228"/>
                  <a:gd name="connsiteX1" fmla="*/ 195943 w 2296885"/>
                  <a:gd name="connsiteY1" fmla="*/ 217714 h 359228"/>
                  <a:gd name="connsiteX2" fmla="*/ 587828 w 2296885"/>
                  <a:gd name="connsiteY2" fmla="*/ 97971 h 359228"/>
                  <a:gd name="connsiteX3" fmla="*/ 968828 w 2296885"/>
                  <a:gd name="connsiteY3" fmla="*/ 0 h 359228"/>
                  <a:gd name="connsiteX4" fmla="*/ 1491343 w 2296885"/>
                  <a:gd name="connsiteY4" fmla="*/ 32657 h 359228"/>
                  <a:gd name="connsiteX5" fmla="*/ 1687285 w 2296885"/>
                  <a:gd name="connsiteY5" fmla="*/ 54428 h 359228"/>
                  <a:gd name="connsiteX6" fmla="*/ 1992085 w 2296885"/>
                  <a:gd name="connsiteY6" fmla="*/ 141514 h 359228"/>
                  <a:gd name="connsiteX7" fmla="*/ 2188028 w 2296885"/>
                  <a:gd name="connsiteY7" fmla="*/ 195943 h 359228"/>
                  <a:gd name="connsiteX8" fmla="*/ 2296885 w 2296885"/>
                  <a:gd name="connsiteY8" fmla="*/ 217714 h 359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96885" h="359228">
                    <a:moveTo>
                      <a:pt x="0" y="359228"/>
                    </a:moveTo>
                    <a:cubicBezTo>
                      <a:pt x="48986" y="310242"/>
                      <a:pt x="97972" y="261257"/>
                      <a:pt x="195943" y="217714"/>
                    </a:cubicBezTo>
                    <a:cubicBezTo>
                      <a:pt x="293914" y="174171"/>
                      <a:pt x="459014" y="134257"/>
                      <a:pt x="587828" y="97971"/>
                    </a:cubicBezTo>
                    <a:cubicBezTo>
                      <a:pt x="716642" y="61685"/>
                      <a:pt x="818242" y="10886"/>
                      <a:pt x="968828" y="0"/>
                    </a:cubicBezTo>
                    <a:lnTo>
                      <a:pt x="1491343" y="32657"/>
                    </a:lnTo>
                    <a:cubicBezTo>
                      <a:pt x="1611086" y="41728"/>
                      <a:pt x="1603828" y="36285"/>
                      <a:pt x="1687285" y="54428"/>
                    </a:cubicBezTo>
                    <a:cubicBezTo>
                      <a:pt x="1770742" y="72571"/>
                      <a:pt x="1992085" y="141514"/>
                      <a:pt x="1992085" y="141514"/>
                    </a:cubicBezTo>
                    <a:lnTo>
                      <a:pt x="2188028" y="195943"/>
                    </a:lnTo>
                    <a:cubicBezTo>
                      <a:pt x="2238828" y="208643"/>
                      <a:pt x="2267856" y="213178"/>
                      <a:pt x="2296885" y="217714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Freeform 85"/>
              <p:cNvSpPr/>
              <p:nvPr/>
            </p:nvSpPr>
            <p:spPr>
              <a:xfrm>
                <a:off x="3352800" y="4615542"/>
                <a:ext cx="1240971" cy="506186"/>
              </a:xfrm>
              <a:custGeom>
                <a:avLst/>
                <a:gdLst>
                  <a:gd name="connsiteX0" fmla="*/ 1077686 w 1077686"/>
                  <a:gd name="connsiteY0" fmla="*/ 391886 h 397735"/>
                  <a:gd name="connsiteX1" fmla="*/ 990600 w 1077686"/>
                  <a:gd name="connsiteY1" fmla="*/ 381000 h 397735"/>
                  <a:gd name="connsiteX2" fmla="*/ 718457 w 1077686"/>
                  <a:gd name="connsiteY2" fmla="*/ 250371 h 397735"/>
                  <a:gd name="connsiteX3" fmla="*/ 391886 w 1077686"/>
                  <a:gd name="connsiteY3" fmla="*/ 97971 h 397735"/>
                  <a:gd name="connsiteX4" fmla="*/ 152400 w 1077686"/>
                  <a:gd name="connsiteY4" fmla="*/ 32657 h 397735"/>
                  <a:gd name="connsiteX5" fmla="*/ 0 w 1077686"/>
                  <a:gd name="connsiteY5" fmla="*/ 0 h 397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7686" h="397735">
                    <a:moveTo>
                      <a:pt x="1077686" y="391886"/>
                    </a:moveTo>
                    <a:cubicBezTo>
                      <a:pt x="1064078" y="398236"/>
                      <a:pt x="1050471" y="404586"/>
                      <a:pt x="990600" y="381000"/>
                    </a:cubicBezTo>
                    <a:cubicBezTo>
                      <a:pt x="930729" y="357414"/>
                      <a:pt x="718457" y="250371"/>
                      <a:pt x="718457" y="250371"/>
                    </a:cubicBezTo>
                    <a:cubicBezTo>
                      <a:pt x="618671" y="203199"/>
                      <a:pt x="486229" y="134257"/>
                      <a:pt x="391886" y="97971"/>
                    </a:cubicBezTo>
                    <a:cubicBezTo>
                      <a:pt x="297543" y="61685"/>
                      <a:pt x="217714" y="48985"/>
                      <a:pt x="152400" y="32657"/>
                    </a:cubicBezTo>
                    <a:cubicBezTo>
                      <a:pt x="87086" y="16329"/>
                      <a:pt x="34471" y="0"/>
                      <a:pt x="0" y="0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Freeform 86"/>
              <p:cNvSpPr/>
              <p:nvPr/>
            </p:nvSpPr>
            <p:spPr>
              <a:xfrm>
                <a:off x="1240971" y="3233057"/>
                <a:ext cx="1197429" cy="1317172"/>
              </a:xfrm>
              <a:custGeom>
                <a:avLst/>
                <a:gdLst>
                  <a:gd name="connsiteX0" fmla="*/ 0 w 1197429"/>
                  <a:gd name="connsiteY0" fmla="*/ 0 h 1317172"/>
                  <a:gd name="connsiteX1" fmla="*/ 304800 w 1197429"/>
                  <a:gd name="connsiteY1" fmla="*/ 326572 h 1317172"/>
                  <a:gd name="connsiteX2" fmla="*/ 685800 w 1197429"/>
                  <a:gd name="connsiteY2" fmla="*/ 729343 h 1317172"/>
                  <a:gd name="connsiteX3" fmla="*/ 903515 w 1197429"/>
                  <a:gd name="connsiteY3" fmla="*/ 957943 h 1317172"/>
                  <a:gd name="connsiteX4" fmla="*/ 1110343 w 1197429"/>
                  <a:gd name="connsiteY4" fmla="*/ 1197429 h 1317172"/>
                  <a:gd name="connsiteX5" fmla="*/ 1197429 w 1197429"/>
                  <a:gd name="connsiteY5" fmla="*/ 1317172 h 1317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97429" h="1317172">
                    <a:moveTo>
                      <a:pt x="0" y="0"/>
                    </a:moveTo>
                    <a:lnTo>
                      <a:pt x="304800" y="326572"/>
                    </a:lnTo>
                    <a:lnTo>
                      <a:pt x="685800" y="729343"/>
                    </a:lnTo>
                    <a:cubicBezTo>
                      <a:pt x="785586" y="834571"/>
                      <a:pt x="832758" y="879929"/>
                      <a:pt x="903515" y="957943"/>
                    </a:cubicBezTo>
                    <a:cubicBezTo>
                      <a:pt x="974272" y="1035957"/>
                      <a:pt x="1061357" y="1137558"/>
                      <a:pt x="1110343" y="1197429"/>
                    </a:cubicBezTo>
                    <a:cubicBezTo>
                      <a:pt x="1159329" y="1257300"/>
                      <a:pt x="1178379" y="1287236"/>
                      <a:pt x="1197429" y="1317172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Freeform 87"/>
              <p:cNvSpPr/>
              <p:nvPr/>
            </p:nvSpPr>
            <p:spPr>
              <a:xfrm>
                <a:off x="489857" y="3668486"/>
                <a:ext cx="1219200" cy="859971"/>
              </a:xfrm>
              <a:custGeom>
                <a:avLst/>
                <a:gdLst>
                  <a:gd name="connsiteX0" fmla="*/ 0 w 1219200"/>
                  <a:gd name="connsiteY0" fmla="*/ 0 h 859971"/>
                  <a:gd name="connsiteX1" fmla="*/ 283029 w 1219200"/>
                  <a:gd name="connsiteY1" fmla="*/ 195943 h 859971"/>
                  <a:gd name="connsiteX2" fmla="*/ 718457 w 1219200"/>
                  <a:gd name="connsiteY2" fmla="*/ 468085 h 859971"/>
                  <a:gd name="connsiteX3" fmla="*/ 1001486 w 1219200"/>
                  <a:gd name="connsiteY3" fmla="*/ 653143 h 859971"/>
                  <a:gd name="connsiteX4" fmla="*/ 1175657 w 1219200"/>
                  <a:gd name="connsiteY4" fmla="*/ 783771 h 859971"/>
                  <a:gd name="connsiteX5" fmla="*/ 1219200 w 1219200"/>
                  <a:gd name="connsiteY5" fmla="*/ 859971 h 859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19200" h="859971">
                    <a:moveTo>
                      <a:pt x="0" y="0"/>
                    </a:moveTo>
                    <a:cubicBezTo>
                      <a:pt x="81643" y="58964"/>
                      <a:pt x="163286" y="117929"/>
                      <a:pt x="283029" y="195943"/>
                    </a:cubicBezTo>
                    <a:cubicBezTo>
                      <a:pt x="402772" y="273957"/>
                      <a:pt x="598714" y="391885"/>
                      <a:pt x="718457" y="468085"/>
                    </a:cubicBezTo>
                    <a:cubicBezTo>
                      <a:pt x="838200" y="544285"/>
                      <a:pt x="925286" y="600529"/>
                      <a:pt x="1001486" y="653143"/>
                    </a:cubicBezTo>
                    <a:cubicBezTo>
                      <a:pt x="1077686" y="705757"/>
                      <a:pt x="1139371" y="749300"/>
                      <a:pt x="1175657" y="783771"/>
                    </a:cubicBezTo>
                    <a:cubicBezTo>
                      <a:pt x="1211943" y="818242"/>
                      <a:pt x="1219200" y="859971"/>
                      <a:pt x="1219200" y="859971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Freeform 88"/>
              <p:cNvSpPr/>
              <p:nvPr/>
            </p:nvSpPr>
            <p:spPr>
              <a:xfrm>
                <a:off x="478971" y="4974771"/>
                <a:ext cx="1186543" cy="293915"/>
              </a:xfrm>
              <a:custGeom>
                <a:avLst/>
                <a:gdLst>
                  <a:gd name="connsiteX0" fmla="*/ 0 w 1186543"/>
                  <a:gd name="connsiteY0" fmla="*/ 293915 h 293915"/>
                  <a:gd name="connsiteX1" fmla="*/ 326572 w 1186543"/>
                  <a:gd name="connsiteY1" fmla="*/ 228600 h 293915"/>
                  <a:gd name="connsiteX2" fmla="*/ 740229 w 1186543"/>
                  <a:gd name="connsiteY2" fmla="*/ 130629 h 293915"/>
                  <a:gd name="connsiteX3" fmla="*/ 1186543 w 1186543"/>
                  <a:gd name="connsiteY3" fmla="*/ 0 h 29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6543" h="293915">
                    <a:moveTo>
                      <a:pt x="0" y="293915"/>
                    </a:moveTo>
                    <a:cubicBezTo>
                      <a:pt x="101600" y="274864"/>
                      <a:pt x="203201" y="255814"/>
                      <a:pt x="326572" y="228600"/>
                    </a:cubicBezTo>
                    <a:cubicBezTo>
                      <a:pt x="449944" y="201386"/>
                      <a:pt x="596900" y="168729"/>
                      <a:pt x="740229" y="130629"/>
                    </a:cubicBezTo>
                    <a:cubicBezTo>
                      <a:pt x="883558" y="92529"/>
                      <a:pt x="1035050" y="46264"/>
                      <a:pt x="1186543" y="0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Freeform 91"/>
              <p:cNvSpPr/>
              <p:nvPr/>
            </p:nvSpPr>
            <p:spPr>
              <a:xfrm>
                <a:off x="2492829" y="4724400"/>
                <a:ext cx="631371" cy="261257"/>
              </a:xfrm>
              <a:custGeom>
                <a:avLst/>
                <a:gdLst>
                  <a:gd name="connsiteX0" fmla="*/ 0 w 631371"/>
                  <a:gd name="connsiteY0" fmla="*/ 261257 h 261257"/>
                  <a:gd name="connsiteX1" fmla="*/ 272142 w 631371"/>
                  <a:gd name="connsiteY1" fmla="*/ 87086 h 261257"/>
                  <a:gd name="connsiteX2" fmla="*/ 631371 w 631371"/>
                  <a:gd name="connsiteY2" fmla="*/ 0 h 261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1371" h="261257">
                    <a:moveTo>
                      <a:pt x="0" y="261257"/>
                    </a:moveTo>
                    <a:cubicBezTo>
                      <a:pt x="83457" y="195943"/>
                      <a:pt x="166914" y="130629"/>
                      <a:pt x="272142" y="87086"/>
                    </a:cubicBezTo>
                    <a:cubicBezTo>
                      <a:pt x="377370" y="43543"/>
                      <a:pt x="504370" y="21771"/>
                      <a:pt x="631371" y="0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Freeform 92"/>
              <p:cNvSpPr/>
              <p:nvPr/>
            </p:nvSpPr>
            <p:spPr>
              <a:xfrm>
                <a:off x="3494314" y="4724400"/>
                <a:ext cx="743371" cy="685800"/>
              </a:xfrm>
              <a:custGeom>
                <a:avLst/>
                <a:gdLst>
                  <a:gd name="connsiteX0" fmla="*/ 0 w 743371"/>
                  <a:gd name="connsiteY0" fmla="*/ 0 h 685800"/>
                  <a:gd name="connsiteX1" fmla="*/ 283029 w 743371"/>
                  <a:gd name="connsiteY1" fmla="*/ 87086 h 685800"/>
                  <a:gd name="connsiteX2" fmla="*/ 500743 w 743371"/>
                  <a:gd name="connsiteY2" fmla="*/ 195943 h 685800"/>
                  <a:gd name="connsiteX3" fmla="*/ 674915 w 743371"/>
                  <a:gd name="connsiteY3" fmla="*/ 293914 h 685800"/>
                  <a:gd name="connsiteX4" fmla="*/ 707572 w 743371"/>
                  <a:gd name="connsiteY4" fmla="*/ 359229 h 685800"/>
                  <a:gd name="connsiteX5" fmla="*/ 740229 w 743371"/>
                  <a:gd name="connsiteY5" fmla="*/ 566057 h 685800"/>
                  <a:gd name="connsiteX6" fmla="*/ 740229 w 743371"/>
                  <a:gd name="connsiteY6" fmla="*/ 68580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3371" h="685800">
                    <a:moveTo>
                      <a:pt x="0" y="0"/>
                    </a:moveTo>
                    <a:cubicBezTo>
                      <a:pt x="99786" y="27214"/>
                      <a:pt x="199572" y="54429"/>
                      <a:pt x="283029" y="87086"/>
                    </a:cubicBezTo>
                    <a:cubicBezTo>
                      <a:pt x="366486" y="119743"/>
                      <a:pt x="435429" y="161472"/>
                      <a:pt x="500743" y="195943"/>
                    </a:cubicBezTo>
                    <a:cubicBezTo>
                      <a:pt x="566057" y="230414"/>
                      <a:pt x="640444" y="266700"/>
                      <a:pt x="674915" y="293914"/>
                    </a:cubicBezTo>
                    <a:cubicBezTo>
                      <a:pt x="709386" y="321128"/>
                      <a:pt x="696686" y="313872"/>
                      <a:pt x="707572" y="359229"/>
                    </a:cubicBezTo>
                    <a:cubicBezTo>
                      <a:pt x="718458" y="404586"/>
                      <a:pt x="734786" y="511629"/>
                      <a:pt x="740229" y="566057"/>
                    </a:cubicBezTo>
                    <a:cubicBezTo>
                      <a:pt x="745672" y="620485"/>
                      <a:pt x="742950" y="653142"/>
                      <a:pt x="740229" y="685800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Freeform 93"/>
              <p:cNvSpPr/>
              <p:nvPr/>
            </p:nvSpPr>
            <p:spPr>
              <a:xfrm>
                <a:off x="1926771" y="5203099"/>
                <a:ext cx="1426029" cy="267815"/>
              </a:xfrm>
              <a:custGeom>
                <a:avLst/>
                <a:gdLst>
                  <a:gd name="connsiteX0" fmla="*/ 0 w 1426029"/>
                  <a:gd name="connsiteY0" fmla="*/ 228872 h 267815"/>
                  <a:gd name="connsiteX1" fmla="*/ 54429 w 1426029"/>
                  <a:gd name="connsiteY1" fmla="*/ 261530 h 267815"/>
                  <a:gd name="connsiteX2" fmla="*/ 141515 w 1426029"/>
                  <a:gd name="connsiteY2" fmla="*/ 261530 h 267815"/>
                  <a:gd name="connsiteX3" fmla="*/ 272143 w 1426029"/>
                  <a:gd name="connsiteY3" fmla="*/ 196215 h 267815"/>
                  <a:gd name="connsiteX4" fmla="*/ 424543 w 1426029"/>
                  <a:gd name="connsiteY4" fmla="*/ 98244 h 267815"/>
                  <a:gd name="connsiteX5" fmla="*/ 751115 w 1426029"/>
                  <a:gd name="connsiteY5" fmla="*/ 22044 h 267815"/>
                  <a:gd name="connsiteX6" fmla="*/ 1055915 w 1426029"/>
                  <a:gd name="connsiteY6" fmla="*/ 272 h 267815"/>
                  <a:gd name="connsiteX7" fmla="*/ 1317172 w 1426029"/>
                  <a:gd name="connsiteY7" fmla="*/ 32930 h 267815"/>
                  <a:gd name="connsiteX8" fmla="*/ 1426029 w 1426029"/>
                  <a:gd name="connsiteY8" fmla="*/ 76472 h 267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6029" h="267815">
                    <a:moveTo>
                      <a:pt x="0" y="228872"/>
                    </a:moveTo>
                    <a:cubicBezTo>
                      <a:pt x="15421" y="242479"/>
                      <a:pt x="30843" y="256087"/>
                      <a:pt x="54429" y="261530"/>
                    </a:cubicBezTo>
                    <a:cubicBezTo>
                      <a:pt x="78015" y="266973"/>
                      <a:pt x="105230" y="272416"/>
                      <a:pt x="141515" y="261530"/>
                    </a:cubicBezTo>
                    <a:cubicBezTo>
                      <a:pt x="177800" y="250644"/>
                      <a:pt x="224972" y="223429"/>
                      <a:pt x="272143" y="196215"/>
                    </a:cubicBezTo>
                    <a:cubicBezTo>
                      <a:pt x="319314" y="169001"/>
                      <a:pt x="344715" y="127272"/>
                      <a:pt x="424543" y="98244"/>
                    </a:cubicBezTo>
                    <a:cubicBezTo>
                      <a:pt x="504371" y="69216"/>
                      <a:pt x="645886" y="38373"/>
                      <a:pt x="751115" y="22044"/>
                    </a:cubicBezTo>
                    <a:cubicBezTo>
                      <a:pt x="856344" y="5715"/>
                      <a:pt x="961572" y="-1542"/>
                      <a:pt x="1055915" y="272"/>
                    </a:cubicBezTo>
                    <a:cubicBezTo>
                      <a:pt x="1150258" y="2086"/>
                      <a:pt x="1255486" y="20230"/>
                      <a:pt x="1317172" y="32930"/>
                    </a:cubicBezTo>
                    <a:cubicBezTo>
                      <a:pt x="1378858" y="45630"/>
                      <a:pt x="1402443" y="61051"/>
                      <a:pt x="1426029" y="76472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Freeform 94"/>
              <p:cNvSpPr/>
              <p:nvPr/>
            </p:nvSpPr>
            <p:spPr>
              <a:xfrm>
                <a:off x="2471057" y="5018314"/>
                <a:ext cx="0" cy="250372"/>
              </a:xfrm>
              <a:custGeom>
                <a:avLst/>
                <a:gdLst>
                  <a:gd name="connsiteX0" fmla="*/ 0 w 0"/>
                  <a:gd name="connsiteY0" fmla="*/ 0 h 250372"/>
                  <a:gd name="connsiteX1" fmla="*/ 0 w 0"/>
                  <a:gd name="connsiteY1" fmla="*/ 130629 h 250372"/>
                  <a:gd name="connsiteX2" fmla="*/ 0 w 0"/>
                  <a:gd name="connsiteY2" fmla="*/ 250372 h 2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h="250372">
                    <a:moveTo>
                      <a:pt x="0" y="0"/>
                    </a:moveTo>
                    <a:lnTo>
                      <a:pt x="0" y="130629"/>
                    </a:lnTo>
                    <a:lnTo>
                      <a:pt x="0" y="250372"/>
                    </a:ln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1" name="Freeform 1030"/>
              <p:cNvSpPr/>
              <p:nvPr/>
            </p:nvSpPr>
            <p:spPr>
              <a:xfrm>
                <a:off x="3396343" y="5323114"/>
                <a:ext cx="381000" cy="206829"/>
              </a:xfrm>
              <a:custGeom>
                <a:avLst/>
                <a:gdLst>
                  <a:gd name="connsiteX0" fmla="*/ 0 w 381000"/>
                  <a:gd name="connsiteY0" fmla="*/ 0 h 206829"/>
                  <a:gd name="connsiteX1" fmla="*/ 119743 w 381000"/>
                  <a:gd name="connsiteY1" fmla="*/ 97972 h 206829"/>
                  <a:gd name="connsiteX2" fmla="*/ 217714 w 381000"/>
                  <a:gd name="connsiteY2" fmla="*/ 152400 h 206829"/>
                  <a:gd name="connsiteX3" fmla="*/ 381000 w 381000"/>
                  <a:gd name="connsiteY3" fmla="*/ 206829 h 206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000" h="206829">
                    <a:moveTo>
                      <a:pt x="0" y="0"/>
                    </a:moveTo>
                    <a:cubicBezTo>
                      <a:pt x="41728" y="36286"/>
                      <a:pt x="83457" y="72572"/>
                      <a:pt x="119743" y="97972"/>
                    </a:cubicBezTo>
                    <a:cubicBezTo>
                      <a:pt x="156029" y="123372"/>
                      <a:pt x="174171" y="134257"/>
                      <a:pt x="217714" y="152400"/>
                    </a:cubicBezTo>
                    <a:cubicBezTo>
                      <a:pt x="261257" y="170543"/>
                      <a:pt x="321128" y="188686"/>
                      <a:pt x="381000" y="206829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2" name="Freeform 1031"/>
              <p:cNvSpPr/>
              <p:nvPr/>
            </p:nvSpPr>
            <p:spPr>
              <a:xfrm>
                <a:off x="1676400" y="4550229"/>
                <a:ext cx="35799" cy="424542"/>
              </a:xfrm>
              <a:custGeom>
                <a:avLst/>
                <a:gdLst>
                  <a:gd name="connsiteX0" fmla="*/ 32657 w 35799"/>
                  <a:gd name="connsiteY0" fmla="*/ 0 h 424542"/>
                  <a:gd name="connsiteX1" fmla="*/ 32657 w 35799"/>
                  <a:gd name="connsiteY1" fmla="*/ 337457 h 424542"/>
                  <a:gd name="connsiteX2" fmla="*/ 0 w 35799"/>
                  <a:gd name="connsiteY2" fmla="*/ 424542 h 424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799" h="424542">
                    <a:moveTo>
                      <a:pt x="32657" y="0"/>
                    </a:moveTo>
                    <a:cubicBezTo>
                      <a:pt x="35378" y="133350"/>
                      <a:pt x="38100" y="266700"/>
                      <a:pt x="32657" y="337457"/>
                    </a:cubicBezTo>
                    <a:cubicBezTo>
                      <a:pt x="27214" y="408214"/>
                      <a:pt x="13607" y="416378"/>
                      <a:pt x="0" y="424542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3" name="Freeform 1032"/>
              <p:cNvSpPr/>
              <p:nvPr/>
            </p:nvSpPr>
            <p:spPr>
              <a:xfrm>
                <a:off x="1545771" y="4473133"/>
                <a:ext cx="2427515" cy="1111238"/>
              </a:xfrm>
              <a:custGeom>
                <a:avLst/>
                <a:gdLst>
                  <a:gd name="connsiteX0" fmla="*/ 0 w 2427515"/>
                  <a:gd name="connsiteY0" fmla="*/ 1067696 h 1111238"/>
                  <a:gd name="connsiteX1" fmla="*/ 228600 w 2427515"/>
                  <a:gd name="connsiteY1" fmla="*/ 588724 h 1111238"/>
                  <a:gd name="connsiteX2" fmla="*/ 555172 w 2427515"/>
                  <a:gd name="connsiteY2" fmla="*/ 262153 h 1111238"/>
                  <a:gd name="connsiteX3" fmla="*/ 936172 w 2427515"/>
                  <a:gd name="connsiteY3" fmla="*/ 77096 h 1111238"/>
                  <a:gd name="connsiteX4" fmla="*/ 1328058 w 2427515"/>
                  <a:gd name="connsiteY4" fmla="*/ 896 h 1111238"/>
                  <a:gd name="connsiteX5" fmla="*/ 1611086 w 2427515"/>
                  <a:gd name="connsiteY5" fmla="*/ 44438 h 1111238"/>
                  <a:gd name="connsiteX6" fmla="*/ 1905000 w 2427515"/>
                  <a:gd name="connsiteY6" fmla="*/ 175067 h 1111238"/>
                  <a:gd name="connsiteX7" fmla="*/ 2057400 w 2427515"/>
                  <a:gd name="connsiteY7" fmla="*/ 349238 h 1111238"/>
                  <a:gd name="connsiteX8" fmla="*/ 2220686 w 2427515"/>
                  <a:gd name="connsiteY8" fmla="*/ 566953 h 1111238"/>
                  <a:gd name="connsiteX9" fmla="*/ 2383972 w 2427515"/>
                  <a:gd name="connsiteY9" fmla="*/ 871753 h 1111238"/>
                  <a:gd name="connsiteX10" fmla="*/ 2427515 w 2427515"/>
                  <a:gd name="connsiteY10" fmla="*/ 1111238 h 1111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27515" h="1111238">
                    <a:moveTo>
                      <a:pt x="0" y="1067696"/>
                    </a:moveTo>
                    <a:cubicBezTo>
                      <a:pt x="68035" y="895338"/>
                      <a:pt x="136071" y="722981"/>
                      <a:pt x="228600" y="588724"/>
                    </a:cubicBezTo>
                    <a:cubicBezTo>
                      <a:pt x="321129" y="454467"/>
                      <a:pt x="437243" y="347424"/>
                      <a:pt x="555172" y="262153"/>
                    </a:cubicBezTo>
                    <a:cubicBezTo>
                      <a:pt x="673101" y="176882"/>
                      <a:pt x="807358" y="120639"/>
                      <a:pt x="936172" y="77096"/>
                    </a:cubicBezTo>
                    <a:cubicBezTo>
                      <a:pt x="1064986" y="33553"/>
                      <a:pt x="1215572" y="6339"/>
                      <a:pt x="1328058" y="896"/>
                    </a:cubicBezTo>
                    <a:cubicBezTo>
                      <a:pt x="1440544" y="-4547"/>
                      <a:pt x="1514929" y="15409"/>
                      <a:pt x="1611086" y="44438"/>
                    </a:cubicBezTo>
                    <a:cubicBezTo>
                      <a:pt x="1707243" y="73466"/>
                      <a:pt x="1830614" y="124267"/>
                      <a:pt x="1905000" y="175067"/>
                    </a:cubicBezTo>
                    <a:cubicBezTo>
                      <a:pt x="1979386" y="225867"/>
                      <a:pt x="2004786" y="283924"/>
                      <a:pt x="2057400" y="349238"/>
                    </a:cubicBezTo>
                    <a:cubicBezTo>
                      <a:pt x="2110014" y="414552"/>
                      <a:pt x="2166257" y="479867"/>
                      <a:pt x="2220686" y="566953"/>
                    </a:cubicBezTo>
                    <a:cubicBezTo>
                      <a:pt x="2275115" y="654039"/>
                      <a:pt x="2349501" y="781039"/>
                      <a:pt x="2383972" y="871753"/>
                    </a:cubicBezTo>
                    <a:cubicBezTo>
                      <a:pt x="2418443" y="962467"/>
                      <a:pt x="2422979" y="1036852"/>
                      <a:pt x="2427515" y="1111238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4" name="Freeform 1033"/>
              <p:cNvSpPr/>
              <p:nvPr/>
            </p:nvSpPr>
            <p:spPr>
              <a:xfrm>
                <a:off x="1817914" y="4658419"/>
                <a:ext cx="1926772" cy="838867"/>
              </a:xfrm>
              <a:custGeom>
                <a:avLst/>
                <a:gdLst>
                  <a:gd name="connsiteX0" fmla="*/ 0 w 1926772"/>
                  <a:gd name="connsiteY0" fmla="*/ 762667 h 838867"/>
                  <a:gd name="connsiteX1" fmla="*/ 141515 w 1926772"/>
                  <a:gd name="connsiteY1" fmla="*/ 479638 h 838867"/>
                  <a:gd name="connsiteX2" fmla="*/ 381000 w 1926772"/>
                  <a:gd name="connsiteY2" fmla="*/ 240152 h 838867"/>
                  <a:gd name="connsiteX3" fmla="*/ 642257 w 1926772"/>
                  <a:gd name="connsiteY3" fmla="*/ 76867 h 838867"/>
                  <a:gd name="connsiteX4" fmla="*/ 1001486 w 1926772"/>
                  <a:gd name="connsiteY4" fmla="*/ 667 h 838867"/>
                  <a:gd name="connsiteX5" fmla="*/ 1306286 w 1926772"/>
                  <a:gd name="connsiteY5" fmla="*/ 44210 h 838867"/>
                  <a:gd name="connsiteX6" fmla="*/ 1480457 w 1926772"/>
                  <a:gd name="connsiteY6" fmla="*/ 120410 h 838867"/>
                  <a:gd name="connsiteX7" fmla="*/ 1654629 w 1926772"/>
                  <a:gd name="connsiteY7" fmla="*/ 294581 h 838867"/>
                  <a:gd name="connsiteX8" fmla="*/ 1839686 w 1926772"/>
                  <a:gd name="connsiteY8" fmla="*/ 566724 h 838867"/>
                  <a:gd name="connsiteX9" fmla="*/ 1926772 w 1926772"/>
                  <a:gd name="connsiteY9" fmla="*/ 838867 h 83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26772" h="838867">
                    <a:moveTo>
                      <a:pt x="0" y="762667"/>
                    </a:moveTo>
                    <a:cubicBezTo>
                      <a:pt x="39007" y="664695"/>
                      <a:pt x="78015" y="566724"/>
                      <a:pt x="141515" y="479638"/>
                    </a:cubicBezTo>
                    <a:cubicBezTo>
                      <a:pt x="205015" y="392552"/>
                      <a:pt x="297543" y="307281"/>
                      <a:pt x="381000" y="240152"/>
                    </a:cubicBezTo>
                    <a:cubicBezTo>
                      <a:pt x="464457" y="173023"/>
                      <a:pt x="538843" y="116781"/>
                      <a:pt x="642257" y="76867"/>
                    </a:cubicBezTo>
                    <a:cubicBezTo>
                      <a:pt x="745671" y="36953"/>
                      <a:pt x="890815" y="6110"/>
                      <a:pt x="1001486" y="667"/>
                    </a:cubicBezTo>
                    <a:cubicBezTo>
                      <a:pt x="1112157" y="-4776"/>
                      <a:pt x="1226457" y="24253"/>
                      <a:pt x="1306286" y="44210"/>
                    </a:cubicBezTo>
                    <a:cubicBezTo>
                      <a:pt x="1386115" y="64167"/>
                      <a:pt x="1422400" y="78682"/>
                      <a:pt x="1480457" y="120410"/>
                    </a:cubicBezTo>
                    <a:cubicBezTo>
                      <a:pt x="1538514" y="162138"/>
                      <a:pt x="1594758" y="220195"/>
                      <a:pt x="1654629" y="294581"/>
                    </a:cubicBezTo>
                    <a:cubicBezTo>
                      <a:pt x="1714501" y="368967"/>
                      <a:pt x="1794329" y="476010"/>
                      <a:pt x="1839686" y="566724"/>
                    </a:cubicBezTo>
                    <a:cubicBezTo>
                      <a:pt x="1885043" y="657438"/>
                      <a:pt x="1905907" y="748152"/>
                      <a:pt x="1926772" y="838867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5" name="Rounded Rectangular Callout 1034"/>
              <p:cNvSpPr/>
              <p:nvPr/>
            </p:nvSpPr>
            <p:spPr>
              <a:xfrm>
                <a:off x="2852056" y="3738426"/>
                <a:ext cx="1741715" cy="595741"/>
              </a:xfrm>
              <a:prstGeom prst="wedgeRoundRectCallout">
                <a:avLst>
                  <a:gd name="adj1" fmla="val -28981"/>
                  <a:gd name="adj2" fmla="val 176306"/>
                  <a:gd name="adj3" fmla="val 16667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Check no children left on the van !</a:t>
                </a:r>
                <a:endParaRPr lang="ko-KR" altLang="en-US" sz="8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037" name="Rectangle 1036"/>
            <p:cNvSpPr/>
            <p:nvPr/>
          </p:nvSpPr>
          <p:spPr>
            <a:xfrm>
              <a:off x="8609040" y="4259964"/>
              <a:ext cx="3051562" cy="1419105"/>
            </a:xfrm>
            <a:prstGeom prst="rect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0" name="Freeform 1039"/>
            <p:cNvSpPr/>
            <p:nvPr/>
          </p:nvSpPr>
          <p:spPr>
            <a:xfrm>
              <a:off x="11027229" y="5159829"/>
              <a:ext cx="609600" cy="43856"/>
            </a:xfrm>
            <a:custGeom>
              <a:avLst/>
              <a:gdLst>
                <a:gd name="connsiteX0" fmla="*/ 0 w 609600"/>
                <a:gd name="connsiteY0" fmla="*/ 0 h 43856"/>
                <a:gd name="connsiteX1" fmla="*/ 304800 w 609600"/>
                <a:gd name="connsiteY1" fmla="*/ 21771 h 43856"/>
                <a:gd name="connsiteX2" fmla="*/ 522514 w 609600"/>
                <a:gd name="connsiteY2" fmla="*/ 43542 h 43856"/>
                <a:gd name="connsiteX3" fmla="*/ 609600 w 609600"/>
                <a:gd name="connsiteY3" fmla="*/ 32657 h 4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600" h="43856">
                  <a:moveTo>
                    <a:pt x="0" y="0"/>
                  </a:moveTo>
                  <a:lnTo>
                    <a:pt x="304800" y="21771"/>
                  </a:lnTo>
                  <a:cubicBezTo>
                    <a:pt x="391886" y="29028"/>
                    <a:pt x="471714" y="41728"/>
                    <a:pt x="522514" y="43542"/>
                  </a:cubicBezTo>
                  <a:cubicBezTo>
                    <a:pt x="573314" y="45356"/>
                    <a:pt x="591457" y="39006"/>
                    <a:pt x="609600" y="32657"/>
                  </a:cubicBezTo>
                </a:path>
              </a:pathLst>
            </a:cu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6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600" b="1" dirty="0" smtClean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Encourage </a:t>
            </a:r>
            <a:r>
              <a:rPr lang="en-US" altLang="ko-KR" sz="36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the </a:t>
            </a:r>
            <a:r>
              <a:rPr lang="en-US" altLang="ko-KR" sz="3600" b="1" dirty="0" smtClean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drivers </a:t>
            </a:r>
            <a:r>
              <a:rPr lang="en-US" altLang="ko-KR" sz="36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to check no children left  </a:t>
            </a:r>
            <a:endParaRPr lang="ko-KR" altLang="en-US" sz="360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5" name="Content Placeholder 4"/>
          <p:cNvSpPr>
            <a:spLocks noGrp="1"/>
          </p:cNvSpPr>
          <p:nvPr>
            <p:ph idx="1"/>
          </p:nvPr>
        </p:nvSpPr>
        <p:spPr>
          <a:xfrm>
            <a:off x="838200" y="1208314"/>
            <a:ext cx="5233234" cy="496864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Reminder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message to the driver after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the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end of a journey 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audible/visual signal may be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provided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may be incorporated with the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indirect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detection of left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children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in vehicles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(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e.g.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door opening &amp; closing)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encourages the driver to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check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no children left in the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vehicle</a:t>
            </a:r>
            <a:endParaRPr lang="en-US" altLang="ko-KR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451B9EAC-09EB-375A-5108-508FDDD4E7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1220" y="1859016"/>
            <a:ext cx="3234191" cy="17916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54C9D6D-D9CE-4A49-B374-6C1D96E53A30}"/>
              </a:ext>
            </a:extLst>
          </p:cNvPr>
          <p:cNvSpPr txBox="1"/>
          <p:nvPr/>
        </p:nvSpPr>
        <p:spPr>
          <a:xfrm>
            <a:off x="7121222" y="3688045"/>
            <a:ext cx="3234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[message to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 driver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* source: Hyundai Motors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Blue Link manual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38200" y="6282585"/>
            <a:ext cx="6156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※</a:t>
            </a:r>
            <a:r>
              <a:rPr lang="en-US" altLang="ko-KR" sz="1200" dirty="0" smtClean="0"/>
              <a:t> All figures/illustrations other than captioned pictures are made by KATRI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0917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6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Indirect detection </a:t>
            </a:r>
            <a:r>
              <a:rPr lang="en-US" altLang="ko-KR" sz="3600" b="1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of left children in vehicles</a:t>
            </a:r>
            <a:endParaRPr lang="ko-KR" altLang="en-US" sz="360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46" name="Content Placeholder 4"/>
          <p:cNvSpPr>
            <a:spLocks noGrp="1"/>
          </p:cNvSpPr>
          <p:nvPr>
            <p:ph idx="1"/>
          </p:nvPr>
        </p:nvSpPr>
        <p:spPr>
          <a:xfrm>
            <a:off x="838200" y="1208314"/>
            <a:ext cx="5630973" cy="4968649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by </a:t>
            </a:r>
            <a:r>
              <a:rPr lang="en-US" altLang="ko-KR" sz="2200" b="1" dirty="0">
                <a:latin typeface="Arial" pitchFamily="34" charset="0"/>
                <a:ea typeface="Calibri" pitchFamily="34" charset="0"/>
                <a:cs typeface="Arial" pitchFamily="34" charset="0"/>
              </a:rPr>
              <a:t>assumption of child </a:t>
            </a:r>
            <a: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presence based </a:t>
            </a:r>
            <a:r>
              <a:rPr lang="en-US" altLang="ko-KR" sz="2200" b="1" dirty="0">
                <a:latin typeface="Arial" pitchFamily="34" charset="0"/>
                <a:ea typeface="Calibri" pitchFamily="34" charset="0"/>
                <a:cs typeface="Arial" pitchFamily="34" charset="0"/>
              </a:rPr>
              <a:t>on door opening &amp; </a:t>
            </a:r>
            <a: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closing</a:t>
            </a:r>
            <a:b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- low accuracy</a:t>
            </a:r>
            <a:b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- door </a:t>
            </a:r>
            <a:r>
              <a:rPr lang="en-US" altLang="ko-KR" sz="2200" b="1" dirty="0">
                <a:latin typeface="Arial" pitchFamily="34" charset="0"/>
                <a:ea typeface="Calibri" pitchFamily="34" charset="0"/>
                <a:cs typeface="Arial" pitchFamily="34" charset="0"/>
              </a:rPr>
              <a:t>opening &amp; closing </a:t>
            </a:r>
            <a: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 </a:t>
            </a:r>
            <a:r>
              <a:rPr lang="en-US" altLang="ko-KR" sz="2200" b="1" dirty="0">
                <a:latin typeface="Arial" pitchFamily="34" charset="0"/>
                <a:ea typeface="Calibri" pitchFamily="34" charset="0"/>
                <a:cs typeface="Arial" pitchFamily="34" charset="0"/>
              </a:rPr>
              <a:t>≠ passengers getting on &amp; </a:t>
            </a:r>
            <a: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off</a:t>
            </a:r>
            <a:endParaRPr lang="en-US" altLang="ko-KR" sz="22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by </a:t>
            </a:r>
            <a:r>
              <a:rPr lang="en-US" altLang="ko-KR" sz="2200" b="1" dirty="0">
                <a:latin typeface="Arial" pitchFamily="34" charset="0"/>
                <a:ea typeface="Calibri" pitchFamily="34" charset="0"/>
                <a:cs typeface="Arial" pitchFamily="34" charset="0"/>
              </a:rPr>
              <a:t>assumption of child </a:t>
            </a:r>
            <a: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presence based </a:t>
            </a:r>
            <a:r>
              <a:rPr lang="en-US" altLang="ko-KR" sz="2200" b="1" dirty="0">
                <a:latin typeface="Arial" pitchFamily="34" charset="0"/>
                <a:ea typeface="Calibri" pitchFamily="34" charset="0"/>
                <a:cs typeface="Arial" pitchFamily="34" charset="0"/>
              </a:rPr>
              <a:t>on </a:t>
            </a:r>
            <a: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seat-occupancy</a:t>
            </a:r>
            <a:b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- low accuracy</a:t>
            </a:r>
            <a:b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- objects on seats may </a:t>
            </a:r>
            <a:r>
              <a:rPr lang="en-US" altLang="ko-KR" sz="2200" b="1" dirty="0">
                <a:latin typeface="Arial" pitchFamily="34" charset="0"/>
                <a:ea typeface="Calibri" pitchFamily="34" charset="0"/>
                <a:cs typeface="Arial" pitchFamily="34" charset="0"/>
              </a:rPr>
              <a:t>be </a:t>
            </a:r>
            <a: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recognizable </a:t>
            </a:r>
            <a:b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as a child occupant by </a:t>
            </a:r>
            <a:r>
              <a:rPr lang="en-US" altLang="ko-KR" sz="2200" b="1" dirty="0">
                <a:latin typeface="Arial" pitchFamily="34" charset="0"/>
                <a:ea typeface="Calibri" pitchFamily="34" charset="0"/>
                <a:cs typeface="Arial" pitchFamily="34" charset="0"/>
              </a:rPr>
              <a:t>the </a:t>
            </a:r>
            <a: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seat-</a:t>
            </a:r>
            <a:b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occupancy sensor (e.g. pressure type </a:t>
            </a:r>
            <a:b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sensor)</a:t>
            </a:r>
            <a:endParaRPr lang="en-US" altLang="ko-KR" sz="22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6633030" y="1601991"/>
            <a:ext cx="4994521" cy="3720923"/>
            <a:chOff x="6531430" y="1601991"/>
            <a:chExt cx="4994521" cy="3720923"/>
          </a:xfrm>
        </p:grpSpPr>
        <p:grpSp>
          <p:nvGrpSpPr>
            <p:cNvPr id="25" name="그룹 24"/>
            <p:cNvGrpSpPr/>
            <p:nvPr/>
          </p:nvGrpSpPr>
          <p:grpSpPr>
            <a:xfrm>
              <a:off x="7438795" y="2336135"/>
              <a:ext cx="3585233" cy="2713005"/>
              <a:chOff x="7942815" y="2011395"/>
              <a:chExt cx="2956120" cy="2236945"/>
            </a:xfrm>
          </p:grpSpPr>
          <p:grpSp>
            <p:nvGrpSpPr>
              <p:cNvPr id="75" name="Group 74"/>
              <p:cNvGrpSpPr/>
              <p:nvPr/>
            </p:nvGrpSpPr>
            <p:grpSpPr>
              <a:xfrm>
                <a:off x="8053611" y="2011395"/>
                <a:ext cx="2845324" cy="2236945"/>
                <a:chOff x="3352797" y="1909793"/>
                <a:chExt cx="2845324" cy="2236945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 flipH="1">
                  <a:off x="3352797" y="1909793"/>
                  <a:ext cx="2383971" cy="922710"/>
                  <a:chOff x="1992086" y="2906486"/>
                  <a:chExt cx="1785257" cy="690980"/>
                </a:xfrm>
              </p:grpSpPr>
              <p:cxnSp>
                <p:nvCxnSpPr>
                  <p:cNvPr id="62" name="Straight Connector 61"/>
                  <p:cNvCxnSpPr/>
                  <p:nvPr/>
                </p:nvCxnSpPr>
                <p:spPr>
                  <a:xfrm>
                    <a:off x="2337575" y="2906486"/>
                    <a:ext cx="1439768" cy="1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/>
                  <p:cNvCxnSpPr>
                    <a:stCxn id="64" idx="0"/>
                  </p:cNvCxnSpPr>
                  <p:nvPr/>
                </p:nvCxnSpPr>
                <p:spPr>
                  <a:xfrm flipH="1">
                    <a:off x="1992086" y="3251977"/>
                    <a:ext cx="1" cy="345489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Arc 63"/>
                  <p:cNvSpPr/>
                  <p:nvPr/>
                </p:nvSpPr>
                <p:spPr>
                  <a:xfrm rot="16200000">
                    <a:off x="1992087" y="2906486"/>
                    <a:ext cx="690979" cy="690979"/>
                  </a:xfrm>
                  <a:prstGeom prst="arc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22" name="Group 21"/>
                <p:cNvGrpSpPr/>
                <p:nvPr/>
              </p:nvGrpSpPr>
              <p:grpSpPr>
                <a:xfrm>
                  <a:off x="5275411" y="2832502"/>
                  <a:ext cx="922710" cy="922709"/>
                  <a:chOff x="4966457" y="2062192"/>
                  <a:chExt cx="922710" cy="922709"/>
                </a:xfrm>
              </p:grpSpPr>
              <p:cxnSp>
                <p:nvCxnSpPr>
                  <p:cNvPr id="65" name="Straight Connector 64"/>
                  <p:cNvCxnSpPr>
                    <a:stCxn id="66" idx="0"/>
                  </p:cNvCxnSpPr>
                  <p:nvPr/>
                </p:nvCxnSpPr>
                <p:spPr>
                  <a:xfrm>
                    <a:off x="5889167" y="2523548"/>
                    <a:ext cx="0" cy="442836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6" name="Arc 65"/>
                  <p:cNvSpPr/>
                  <p:nvPr/>
                </p:nvSpPr>
                <p:spPr>
                  <a:xfrm rot="5400000" flipH="1">
                    <a:off x="4966457" y="2062192"/>
                    <a:ext cx="922709" cy="922710"/>
                  </a:xfrm>
                  <a:prstGeom prst="arc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cxnSp>
              <p:nvCxnSpPr>
                <p:cNvPr id="27" name="Straight Connector 26"/>
                <p:cNvCxnSpPr/>
                <p:nvPr/>
              </p:nvCxnSpPr>
              <p:spPr>
                <a:xfrm flipV="1">
                  <a:off x="3363683" y="3736694"/>
                  <a:ext cx="2834438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Oval 66"/>
                <p:cNvSpPr/>
                <p:nvPr/>
              </p:nvSpPr>
              <p:spPr>
                <a:xfrm>
                  <a:off x="4415440" y="3384738"/>
                  <a:ext cx="762000" cy="762000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Rectangle 73"/>
                <p:cNvSpPr/>
                <p:nvPr/>
              </p:nvSpPr>
              <p:spPr>
                <a:xfrm>
                  <a:off x="5181601" y="2296736"/>
                  <a:ext cx="524604" cy="1417527"/>
                </a:xfrm>
                <a:prstGeom prst="rect">
                  <a:avLst/>
                </a:prstGeom>
                <a:noFill/>
                <a:ln w="2857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cxnSp>
            <p:nvCxnSpPr>
              <p:cNvPr id="45" name="Straight Connector 44"/>
              <p:cNvCxnSpPr/>
              <p:nvPr/>
            </p:nvCxnSpPr>
            <p:spPr>
              <a:xfrm>
                <a:off x="8173357" y="3421384"/>
                <a:ext cx="1719944" cy="0"/>
              </a:xfrm>
              <a:prstGeom prst="line">
                <a:avLst/>
              </a:prstGeom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" name="Group 6"/>
              <p:cNvGrpSpPr/>
              <p:nvPr/>
            </p:nvGrpSpPr>
            <p:grpSpPr>
              <a:xfrm>
                <a:off x="9838389" y="3007005"/>
                <a:ext cx="479451" cy="1241335"/>
                <a:chOff x="9774889" y="2905405"/>
                <a:chExt cx="479451" cy="1241335"/>
              </a:xfrm>
            </p:grpSpPr>
            <p:grpSp>
              <p:nvGrpSpPr>
                <p:cNvPr id="55" name="Group 54"/>
                <p:cNvGrpSpPr/>
                <p:nvPr/>
              </p:nvGrpSpPr>
              <p:grpSpPr>
                <a:xfrm>
                  <a:off x="9774889" y="2905405"/>
                  <a:ext cx="479451" cy="1241335"/>
                  <a:chOff x="4353659" y="2926535"/>
                  <a:chExt cx="512255" cy="1326268"/>
                </a:xfrm>
              </p:grpSpPr>
              <p:sp>
                <p:nvSpPr>
                  <p:cNvPr id="50" name="Oval 49"/>
                  <p:cNvSpPr/>
                  <p:nvPr/>
                </p:nvSpPr>
                <p:spPr>
                  <a:xfrm>
                    <a:off x="4637314" y="2926535"/>
                    <a:ext cx="228600" cy="22860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51" name="Rounded Rectangle 50"/>
                  <p:cNvSpPr/>
                  <p:nvPr/>
                </p:nvSpPr>
                <p:spPr>
                  <a:xfrm>
                    <a:off x="4637314" y="3174344"/>
                    <a:ext cx="228600" cy="461665"/>
                  </a:xfrm>
                  <a:prstGeom prst="round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56" name="Rounded Rectangle 55"/>
                  <p:cNvSpPr/>
                  <p:nvPr/>
                </p:nvSpPr>
                <p:spPr>
                  <a:xfrm>
                    <a:off x="4718956" y="3642786"/>
                    <a:ext cx="114300" cy="610017"/>
                  </a:xfrm>
                  <a:prstGeom prst="round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57" name="Rounded Rectangle 56"/>
                  <p:cNvSpPr/>
                  <p:nvPr/>
                </p:nvSpPr>
                <p:spPr>
                  <a:xfrm rot="6000000">
                    <a:off x="4546259" y="3022222"/>
                    <a:ext cx="72000" cy="457200"/>
                  </a:xfrm>
                  <a:prstGeom prst="round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53" name="Rounded Rectangle 52"/>
                <p:cNvSpPr/>
                <p:nvPr/>
              </p:nvSpPr>
              <p:spPr>
                <a:xfrm>
                  <a:off x="9913255" y="3439675"/>
                  <a:ext cx="106980" cy="285476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4" name="Rounded Rectangle 53"/>
                <p:cNvSpPr/>
                <p:nvPr/>
              </p:nvSpPr>
              <p:spPr>
                <a:xfrm rot="7200000">
                  <a:off x="10011225" y="3385241"/>
                  <a:ext cx="106980" cy="285476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" name="Group 3"/>
              <p:cNvGrpSpPr/>
              <p:nvPr/>
            </p:nvGrpSpPr>
            <p:grpSpPr>
              <a:xfrm>
                <a:off x="7942815" y="2574339"/>
                <a:ext cx="636134" cy="851632"/>
                <a:chOff x="7552735" y="2472739"/>
                <a:chExt cx="636134" cy="851632"/>
              </a:xfrm>
            </p:grpSpPr>
            <p:sp>
              <p:nvSpPr>
                <p:cNvPr id="41" name="Rounded Rectangle 40"/>
                <p:cNvSpPr/>
                <p:nvPr/>
              </p:nvSpPr>
              <p:spPr>
                <a:xfrm rot="21300000">
                  <a:off x="7552735" y="2472739"/>
                  <a:ext cx="152400" cy="603476"/>
                </a:xfrm>
                <a:prstGeom prst="round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Rounded Rectangle 41"/>
                <p:cNvSpPr/>
                <p:nvPr/>
              </p:nvSpPr>
              <p:spPr>
                <a:xfrm rot="5400000">
                  <a:off x="7810931" y="2706617"/>
                  <a:ext cx="152400" cy="603476"/>
                </a:xfrm>
                <a:prstGeom prst="round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" name="Rounded Rectangle 42"/>
                <p:cNvSpPr/>
                <p:nvPr/>
              </p:nvSpPr>
              <p:spPr>
                <a:xfrm rot="5400000">
                  <a:off x="7718237" y="3015494"/>
                  <a:ext cx="316016" cy="301738"/>
                </a:xfrm>
                <a:prstGeom prst="round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" name="Parallelogram 4"/>
              <p:cNvSpPr/>
              <p:nvPr/>
            </p:nvSpPr>
            <p:spPr>
              <a:xfrm>
                <a:off x="9014919" y="2115456"/>
                <a:ext cx="581103" cy="282881"/>
              </a:xfrm>
              <a:prstGeom prst="parallelogram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10407019" y="2398338"/>
                <a:ext cx="411567" cy="170507"/>
              </a:xfrm>
              <a:prstGeom prst="line">
                <a:avLst/>
              </a:prstGeom>
              <a:ln w="28575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10407018" y="3814544"/>
                <a:ext cx="411567" cy="170507"/>
              </a:xfrm>
              <a:prstGeom prst="line">
                <a:avLst/>
              </a:prstGeom>
              <a:ln w="28575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10818586" y="2568845"/>
                <a:ext cx="0" cy="1416206"/>
              </a:xfrm>
              <a:prstGeom prst="line">
                <a:avLst/>
              </a:prstGeom>
              <a:ln w="28575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오른쪽으로 구부러진 화살표 5"/>
              <p:cNvSpPr/>
              <p:nvPr/>
            </p:nvSpPr>
            <p:spPr>
              <a:xfrm rot="17327058">
                <a:off x="10188295" y="2396049"/>
                <a:ext cx="298711" cy="504744"/>
              </a:xfrm>
              <a:prstGeom prst="curvedRightArrow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오른쪽으로 구부러진 화살표 33"/>
              <p:cNvSpPr/>
              <p:nvPr/>
            </p:nvSpPr>
            <p:spPr>
              <a:xfrm rot="6344151">
                <a:off x="10284852" y="2013582"/>
                <a:ext cx="305461" cy="508183"/>
              </a:xfrm>
              <a:prstGeom prst="curvedRightArrow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직사각형 7"/>
              <p:cNvSpPr/>
              <p:nvPr/>
            </p:nvSpPr>
            <p:spPr>
              <a:xfrm>
                <a:off x="8127637" y="3059923"/>
                <a:ext cx="363583" cy="4571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1" name="꺾인 연결선 10"/>
              <p:cNvCxnSpPr>
                <a:stCxn id="8" idx="2"/>
                <a:endCxn id="5" idx="5"/>
              </p:cNvCxnSpPr>
              <p:nvPr/>
            </p:nvCxnSpPr>
            <p:spPr>
              <a:xfrm rot="5400000" flipH="1" flipV="1">
                <a:off x="8255481" y="2310845"/>
                <a:ext cx="848745" cy="740850"/>
              </a:xfrm>
              <a:prstGeom prst="bentConnector4">
                <a:avLst>
                  <a:gd name="adj1" fmla="val -26934"/>
                  <a:gd name="adj2" fmla="val -85828"/>
                </a:avLst>
              </a:prstGeom>
              <a:ln>
                <a:solidFill>
                  <a:srgbClr val="00B0F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타원 14"/>
              <p:cNvSpPr/>
              <p:nvPr/>
            </p:nvSpPr>
            <p:spPr>
              <a:xfrm>
                <a:off x="10351575" y="2311252"/>
                <a:ext cx="152400" cy="1524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44" name="꺾인 연결선 43"/>
              <p:cNvCxnSpPr>
                <a:stCxn id="15" idx="2"/>
                <a:endCxn id="5" idx="2"/>
              </p:cNvCxnSpPr>
              <p:nvPr/>
            </p:nvCxnSpPr>
            <p:spPr>
              <a:xfrm rot="10800000">
                <a:off x="9560663" y="2256898"/>
                <a:ext cx="790913" cy="130555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rgbClr val="00B0F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4" name="그룹 23"/>
              <p:cNvGrpSpPr/>
              <p:nvPr/>
            </p:nvGrpSpPr>
            <p:grpSpPr>
              <a:xfrm>
                <a:off x="8275900" y="2350365"/>
                <a:ext cx="398672" cy="1010741"/>
                <a:chOff x="5811279" y="3748017"/>
                <a:chExt cx="398672" cy="1010741"/>
              </a:xfrm>
            </p:grpSpPr>
            <p:sp>
              <p:nvSpPr>
                <p:cNvPr id="58" name="Oval 49"/>
                <p:cNvSpPr/>
                <p:nvPr/>
              </p:nvSpPr>
              <p:spPr>
                <a:xfrm>
                  <a:off x="5811279" y="3748017"/>
                  <a:ext cx="213961" cy="213961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Rounded Rectangle 50"/>
                <p:cNvSpPr/>
                <p:nvPr/>
              </p:nvSpPr>
              <p:spPr>
                <a:xfrm>
                  <a:off x="5811279" y="3979957"/>
                  <a:ext cx="213961" cy="432100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Rounded Rectangle 56"/>
                <p:cNvSpPr/>
                <p:nvPr/>
              </p:nvSpPr>
              <p:spPr>
                <a:xfrm rot="8700000">
                  <a:off x="6022933" y="3981138"/>
                  <a:ext cx="81877" cy="370753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Rounded Rectangle 52"/>
                <p:cNvSpPr/>
                <p:nvPr/>
              </p:nvSpPr>
              <p:spPr>
                <a:xfrm>
                  <a:off x="6110474" y="4366353"/>
                  <a:ext cx="99477" cy="392405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9" name="Rounded Rectangle 53"/>
                <p:cNvSpPr/>
                <p:nvPr/>
              </p:nvSpPr>
              <p:spPr>
                <a:xfrm rot="5400000">
                  <a:off x="6007507" y="4223616"/>
                  <a:ext cx="106980" cy="285476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sp>
          <p:nvSpPr>
            <p:cNvPr id="47" name="TextBox 46"/>
            <p:cNvSpPr txBox="1"/>
            <p:nvPr/>
          </p:nvSpPr>
          <p:spPr>
            <a:xfrm>
              <a:off x="6531430" y="4861249"/>
              <a:ext cx="1787312" cy="46166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latin typeface="Calibri" pitchFamily="34" charset="0"/>
                  <a:ea typeface="Calibri" pitchFamily="34" charset="0"/>
                  <a:cs typeface="Calibri" pitchFamily="34" charset="0"/>
                </a:rPr>
                <a:t>Occupancy sensor signal</a:t>
              </a:r>
            </a:p>
            <a:p>
              <a:r>
                <a:rPr lang="en-US" altLang="ko-KR" sz="1200" dirty="0">
                  <a:latin typeface="Calibri" pitchFamily="34" charset="0"/>
                  <a:ea typeface="Calibri" pitchFamily="34" charset="0"/>
                  <a:cs typeface="Calibri" pitchFamily="34" charset="0"/>
                </a:rPr>
                <a:t>(e.g. pressure sensor)</a:t>
              </a:r>
              <a:endParaRPr lang="ko-KR" altLang="en-US" sz="12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0" name="직선 화살표 연결선 9"/>
            <p:cNvCxnSpPr>
              <a:stCxn id="47" idx="0"/>
              <a:endCxn id="8" idx="1"/>
            </p:cNvCxnSpPr>
            <p:nvPr/>
          </p:nvCxnSpPr>
          <p:spPr>
            <a:xfrm flipV="1">
              <a:off x="7425086" y="3635533"/>
              <a:ext cx="237864" cy="1225716"/>
            </a:xfrm>
            <a:prstGeom prst="straightConnector1">
              <a:avLst/>
            </a:prstGeom>
            <a:ln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9738639" y="1601991"/>
              <a:ext cx="1787312" cy="46166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latin typeface="Calibri" pitchFamily="34" charset="0"/>
                  <a:ea typeface="Calibri" pitchFamily="34" charset="0"/>
                  <a:cs typeface="Calibri" pitchFamily="34" charset="0"/>
                </a:rPr>
                <a:t>Door opening &amp; closing signal</a:t>
              </a:r>
              <a:endParaRPr lang="ko-KR" altLang="en-US" sz="12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71" name="직선 화살표 연결선 70"/>
            <p:cNvCxnSpPr>
              <a:stCxn id="70" idx="2"/>
              <a:endCxn id="15" idx="0"/>
            </p:cNvCxnSpPr>
            <p:nvPr/>
          </p:nvCxnSpPr>
          <p:spPr>
            <a:xfrm flipH="1">
              <a:off x="10452597" y="2063656"/>
              <a:ext cx="179698" cy="636151"/>
            </a:xfrm>
            <a:prstGeom prst="straightConnector1">
              <a:avLst/>
            </a:prstGeom>
            <a:ln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3163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6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Direct detection of no children left </a:t>
            </a:r>
            <a:r>
              <a:rPr lang="en-US" altLang="ko-KR" sz="3600" b="1" dirty="0" smtClean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in vehicles</a:t>
            </a:r>
            <a:endParaRPr lang="ko-KR" altLang="en-US" sz="360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6</a:t>
            </a:fld>
            <a:endParaRPr lang="ko-KR" altLang="en-US"/>
          </a:p>
        </p:txBody>
      </p:sp>
      <p:grpSp>
        <p:nvGrpSpPr>
          <p:cNvPr id="2" name="그룹 1"/>
          <p:cNvGrpSpPr/>
          <p:nvPr/>
        </p:nvGrpSpPr>
        <p:grpSpPr>
          <a:xfrm>
            <a:off x="6223834" y="1208314"/>
            <a:ext cx="5229292" cy="2415279"/>
            <a:chOff x="5606143" y="1731461"/>
            <a:chExt cx="5229292" cy="2415279"/>
          </a:xfrm>
        </p:grpSpPr>
        <p:grpSp>
          <p:nvGrpSpPr>
            <p:cNvPr id="46" name="Group 91"/>
            <p:cNvGrpSpPr/>
            <p:nvPr/>
          </p:nvGrpSpPr>
          <p:grpSpPr>
            <a:xfrm>
              <a:off x="5606143" y="1909795"/>
              <a:ext cx="5229292" cy="2236945"/>
              <a:chOff x="968829" y="1909793"/>
              <a:chExt cx="5229292" cy="2236945"/>
            </a:xfrm>
          </p:grpSpPr>
          <p:grpSp>
            <p:nvGrpSpPr>
              <p:cNvPr id="70" name="Group 74"/>
              <p:cNvGrpSpPr/>
              <p:nvPr/>
            </p:nvGrpSpPr>
            <p:grpSpPr>
              <a:xfrm>
                <a:off x="968829" y="1909793"/>
                <a:ext cx="5229292" cy="2236945"/>
                <a:chOff x="968829" y="1909793"/>
                <a:chExt cx="5229292" cy="2236945"/>
              </a:xfrm>
            </p:grpSpPr>
            <p:grpSp>
              <p:nvGrpSpPr>
                <p:cNvPr id="88" name="Group 48"/>
                <p:cNvGrpSpPr/>
                <p:nvPr/>
              </p:nvGrpSpPr>
              <p:grpSpPr>
                <a:xfrm>
                  <a:off x="968830" y="1909794"/>
                  <a:ext cx="2383971" cy="1826900"/>
                  <a:chOff x="1992086" y="2906485"/>
                  <a:chExt cx="1785257" cy="1368090"/>
                </a:xfrm>
              </p:grpSpPr>
              <p:cxnSp>
                <p:nvCxnSpPr>
                  <p:cNvPr id="100" name="Straight Connector 7"/>
                  <p:cNvCxnSpPr/>
                  <p:nvPr/>
                </p:nvCxnSpPr>
                <p:spPr>
                  <a:xfrm>
                    <a:off x="2337575" y="2906485"/>
                    <a:ext cx="1439768" cy="1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Connector 16"/>
                  <p:cNvCxnSpPr>
                    <a:stCxn id="102" idx="0"/>
                  </p:cNvCxnSpPr>
                  <p:nvPr/>
                </p:nvCxnSpPr>
                <p:spPr>
                  <a:xfrm>
                    <a:off x="1992086" y="3251976"/>
                    <a:ext cx="0" cy="1022599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2" name="Arc 29"/>
                  <p:cNvSpPr/>
                  <p:nvPr/>
                </p:nvSpPr>
                <p:spPr>
                  <a:xfrm rot="16200000">
                    <a:off x="1992086" y="2906486"/>
                    <a:ext cx="690979" cy="690979"/>
                  </a:xfrm>
                  <a:prstGeom prst="arc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89" name="Group 59"/>
                <p:cNvGrpSpPr/>
                <p:nvPr/>
              </p:nvGrpSpPr>
              <p:grpSpPr>
                <a:xfrm flipH="1">
                  <a:off x="3352797" y="1909793"/>
                  <a:ext cx="2383971" cy="922710"/>
                  <a:chOff x="1992086" y="2906486"/>
                  <a:chExt cx="1785257" cy="690980"/>
                </a:xfrm>
              </p:grpSpPr>
              <p:cxnSp>
                <p:nvCxnSpPr>
                  <p:cNvPr id="97" name="Straight Connector 61"/>
                  <p:cNvCxnSpPr/>
                  <p:nvPr/>
                </p:nvCxnSpPr>
                <p:spPr>
                  <a:xfrm>
                    <a:off x="2337575" y="2906486"/>
                    <a:ext cx="1439768" cy="1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Straight Connector 62"/>
                  <p:cNvCxnSpPr>
                    <a:stCxn id="99" idx="0"/>
                  </p:cNvCxnSpPr>
                  <p:nvPr/>
                </p:nvCxnSpPr>
                <p:spPr>
                  <a:xfrm flipH="1">
                    <a:off x="1992086" y="3251977"/>
                    <a:ext cx="1" cy="345489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Arc 63"/>
                  <p:cNvSpPr/>
                  <p:nvPr/>
                </p:nvSpPr>
                <p:spPr>
                  <a:xfrm rot="16200000">
                    <a:off x="1992087" y="2906486"/>
                    <a:ext cx="690979" cy="690979"/>
                  </a:xfrm>
                  <a:prstGeom prst="arc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90" name="Group 21"/>
                <p:cNvGrpSpPr/>
                <p:nvPr/>
              </p:nvGrpSpPr>
              <p:grpSpPr>
                <a:xfrm>
                  <a:off x="5275411" y="2832502"/>
                  <a:ext cx="922710" cy="922709"/>
                  <a:chOff x="4966457" y="2062192"/>
                  <a:chExt cx="922710" cy="922709"/>
                </a:xfrm>
              </p:grpSpPr>
              <p:cxnSp>
                <p:nvCxnSpPr>
                  <p:cNvPr id="95" name="Straight Connector 64"/>
                  <p:cNvCxnSpPr>
                    <a:stCxn id="96" idx="0"/>
                  </p:cNvCxnSpPr>
                  <p:nvPr/>
                </p:nvCxnSpPr>
                <p:spPr>
                  <a:xfrm>
                    <a:off x="5889167" y="2523548"/>
                    <a:ext cx="0" cy="442836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6" name="Arc 65"/>
                  <p:cNvSpPr/>
                  <p:nvPr/>
                </p:nvSpPr>
                <p:spPr>
                  <a:xfrm rot="5400000" flipH="1">
                    <a:off x="4966457" y="2062192"/>
                    <a:ext cx="922709" cy="922710"/>
                  </a:xfrm>
                  <a:prstGeom prst="arc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cxnSp>
              <p:nvCxnSpPr>
                <p:cNvPr id="91" name="Straight Connector 26"/>
                <p:cNvCxnSpPr/>
                <p:nvPr/>
              </p:nvCxnSpPr>
              <p:spPr>
                <a:xfrm>
                  <a:off x="968829" y="3736694"/>
                  <a:ext cx="522929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2" name="Oval 30"/>
                <p:cNvSpPr/>
                <p:nvPr/>
              </p:nvSpPr>
              <p:spPr>
                <a:xfrm>
                  <a:off x="1596834" y="3374212"/>
                  <a:ext cx="762000" cy="762000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" name="Oval 66"/>
                <p:cNvSpPr/>
                <p:nvPr/>
              </p:nvSpPr>
              <p:spPr>
                <a:xfrm>
                  <a:off x="4513414" y="3384738"/>
                  <a:ext cx="762000" cy="762000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" name="Rectangle 73"/>
                <p:cNvSpPr/>
                <p:nvPr/>
              </p:nvSpPr>
              <p:spPr>
                <a:xfrm>
                  <a:off x="5181601" y="2307622"/>
                  <a:ext cx="555164" cy="524879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71" name="Group 90"/>
              <p:cNvGrpSpPr/>
              <p:nvPr/>
            </p:nvGrpSpPr>
            <p:grpSpPr>
              <a:xfrm>
                <a:off x="968830" y="2468150"/>
                <a:ext cx="3544584" cy="884286"/>
                <a:chOff x="968830" y="2468150"/>
                <a:chExt cx="3544584" cy="884286"/>
              </a:xfrm>
            </p:grpSpPr>
            <p:cxnSp>
              <p:nvCxnSpPr>
                <p:cNvPr id="72" name="Straight Connector 44"/>
                <p:cNvCxnSpPr/>
                <p:nvPr/>
              </p:nvCxnSpPr>
              <p:spPr>
                <a:xfrm>
                  <a:off x="968830" y="3319782"/>
                  <a:ext cx="3544584" cy="0"/>
                </a:xfrm>
                <a:prstGeom prst="line">
                  <a:avLst/>
                </a:prstGeom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3" name="Group 79"/>
                <p:cNvGrpSpPr/>
                <p:nvPr/>
              </p:nvGrpSpPr>
              <p:grpSpPr>
                <a:xfrm>
                  <a:off x="1081420" y="2468150"/>
                  <a:ext cx="636134" cy="851632"/>
                  <a:chOff x="7630885" y="2229025"/>
                  <a:chExt cx="636134" cy="851632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85" name="Rounded Rectangle 75"/>
                  <p:cNvSpPr/>
                  <p:nvPr/>
                </p:nvSpPr>
                <p:spPr>
                  <a:xfrm rot="-300000">
                    <a:off x="7630885" y="2229025"/>
                    <a:ext cx="152400" cy="603476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6" name="Rounded Rectangle 77"/>
                  <p:cNvSpPr/>
                  <p:nvPr/>
                </p:nvSpPr>
                <p:spPr>
                  <a:xfrm rot="5400000">
                    <a:off x="7889081" y="2462903"/>
                    <a:ext cx="152400" cy="603476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7" name="Rounded Rectangle 78"/>
                  <p:cNvSpPr/>
                  <p:nvPr/>
                </p:nvSpPr>
                <p:spPr>
                  <a:xfrm rot="5400000">
                    <a:off x="7796387" y="2771780"/>
                    <a:ext cx="316016" cy="301738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76" name="Group 80"/>
                <p:cNvGrpSpPr/>
                <p:nvPr/>
              </p:nvGrpSpPr>
              <p:grpSpPr>
                <a:xfrm>
                  <a:off x="2001003" y="2472737"/>
                  <a:ext cx="636134" cy="851632"/>
                  <a:chOff x="7630885" y="2229025"/>
                  <a:chExt cx="636134" cy="851632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82" name="Rounded Rectangle 81"/>
                  <p:cNvSpPr/>
                  <p:nvPr/>
                </p:nvSpPr>
                <p:spPr>
                  <a:xfrm rot="-300000">
                    <a:off x="7630885" y="2229025"/>
                    <a:ext cx="152400" cy="603476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3" name="Rounded Rectangle 82"/>
                  <p:cNvSpPr/>
                  <p:nvPr/>
                </p:nvSpPr>
                <p:spPr>
                  <a:xfrm rot="5400000">
                    <a:off x="7889081" y="2462903"/>
                    <a:ext cx="152400" cy="603476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" name="Rounded Rectangle 83"/>
                  <p:cNvSpPr/>
                  <p:nvPr/>
                </p:nvSpPr>
                <p:spPr>
                  <a:xfrm rot="5400000">
                    <a:off x="7796387" y="2771780"/>
                    <a:ext cx="316016" cy="301738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77" name="Group 84"/>
                <p:cNvGrpSpPr/>
                <p:nvPr/>
              </p:nvGrpSpPr>
              <p:grpSpPr>
                <a:xfrm>
                  <a:off x="2915421" y="2472737"/>
                  <a:ext cx="636134" cy="851632"/>
                  <a:chOff x="7630885" y="2229025"/>
                  <a:chExt cx="636134" cy="851632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79" name="Rounded Rectangle 85"/>
                  <p:cNvSpPr/>
                  <p:nvPr/>
                </p:nvSpPr>
                <p:spPr>
                  <a:xfrm rot="-300000">
                    <a:off x="7630885" y="2229025"/>
                    <a:ext cx="152400" cy="603476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0" name="Rounded Rectangle 86"/>
                  <p:cNvSpPr/>
                  <p:nvPr/>
                </p:nvSpPr>
                <p:spPr>
                  <a:xfrm rot="5400000">
                    <a:off x="7889081" y="2462903"/>
                    <a:ext cx="152400" cy="603476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1" name="Rounded Rectangle 87"/>
                  <p:cNvSpPr/>
                  <p:nvPr/>
                </p:nvSpPr>
                <p:spPr>
                  <a:xfrm rot="5400000">
                    <a:off x="7796387" y="2771780"/>
                    <a:ext cx="316016" cy="301738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cxnSp>
              <p:nvCxnSpPr>
                <p:cNvPr id="78" name="Straight Connector 88"/>
                <p:cNvCxnSpPr/>
                <p:nvPr/>
              </p:nvCxnSpPr>
              <p:spPr>
                <a:xfrm>
                  <a:off x="990598" y="3352436"/>
                  <a:ext cx="3192875" cy="0"/>
                </a:xfrm>
                <a:prstGeom prst="line">
                  <a:avLst/>
                </a:prstGeom>
                <a:ln w="381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1" name="그룹 110"/>
            <p:cNvGrpSpPr/>
            <p:nvPr/>
          </p:nvGrpSpPr>
          <p:grpSpPr>
            <a:xfrm>
              <a:off x="6065507" y="2255244"/>
              <a:ext cx="398672" cy="1010741"/>
              <a:chOff x="5811279" y="3748017"/>
              <a:chExt cx="398672" cy="1010741"/>
            </a:xfrm>
          </p:grpSpPr>
          <p:sp>
            <p:nvSpPr>
              <p:cNvPr id="112" name="Oval 49"/>
              <p:cNvSpPr/>
              <p:nvPr/>
            </p:nvSpPr>
            <p:spPr>
              <a:xfrm>
                <a:off x="5811279" y="3748017"/>
                <a:ext cx="213961" cy="21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Rounded Rectangle 50"/>
              <p:cNvSpPr/>
              <p:nvPr/>
            </p:nvSpPr>
            <p:spPr>
              <a:xfrm>
                <a:off x="5811279" y="3979957"/>
                <a:ext cx="213961" cy="432100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Rounded Rectangle 56"/>
              <p:cNvSpPr/>
              <p:nvPr/>
            </p:nvSpPr>
            <p:spPr>
              <a:xfrm rot="8700000">
                <a:off x="6022933" y="3981138"/>
                <a:ext cx="81877" cy="370753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Rounded Rectangle 52"/>
              <p:cNvSpPr/>
              <p:nvPr/>
            </p:nvSpPr>
            <p:spPr>
              <a:xfrm>
                <a:off x="6110474" y="4366353"/>
                <a:ext cx="99477" cy="392405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" name="Rounded Rectangle 53"/>
              <p:cNvSpPr/>
              <p:nvPr/>
            </p:nvSpPr>
            <p:spPr>
              <a:xfrm rot="5400000">
                <a:off x="6007507" y="4212730"/>
                <a:ext cx="106980" cy="28547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" name="사다리꼴 11"/>
            <p:cNvSpPr/>
            <p:nvPr/>
          </p:nvSpPr>
          <p:spPr>
            <a:xfrm rot="10800000">
              <a:off x="7628935" y="1926739"/>
              <a:ext cx="584200" cy="155780"/>
            </a:xfrm>
            <a:prstGeom prst="trapezoid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" name="Arc 76"/>
            <p:cNvSpPr/>
            <p:nvPr/>
          </p:nvSpPr>
          <p:spPr>
            <a:xfrm rot="5400000">
              <a:off x="7714703" y="1921940"/>
              <a:ext cx="411386" cy="453340"/>
            </a:xfrm>
            <a:prstGeom prst="arc">
              <a:avLst>
                <a:gd name="adj1" fmla="val 17181606"/>
                <a:gd name="adj2" fmla="val 4454457"/>
              </a:avLst>
            </a:prstGeom>
            <a:ln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Arc 92"/>
            <p:cNvSpPr/>
            <p:nvPr/>
          </p:nvSpPr>
          <p:spPr>
            <a:xfrm rot="5400000">
              <a:off x="7763874" y="1992508"/>
              <a:ext cx="301236" cy="289134"/>
            </a:xfrm>
            <a:prstGeom prst="arc">
              <a:avLst>
                <a:gd name="adj1" fmla="val 17437851"/>
                <a:gd name="adj2" fmla="val 4611970"/>
              </a:avLst>
            </a:prstGeom>
            <a:ln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Arc 93"/>
            <p:cNvSpPr/>
            <p:nvPr/>
          </p:nvSpPr>
          <p:spPr>
            <a:xfrm rot="5400000">
              <a:off x="7843098" y="2065680"/>
              <a:ext cx="150618" cy="144567"/>
            </a:xfrm>
            <a:prstGeom prst="arc">
              <a:avLst>
                <a:gd name="adj1" fmla="val 17437851"/>
                <a:gd name="adj2" fmla="val 4611970"/>
              </a:avLst>
            </a:prstGeom>
            <a:ln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Arc 76"/>
            <p:cNvSpPr/>
            <p:nvPr/>
          </p:nvSpPr>
          <p:spPr>
            <a:xfrm rot="7200000">
              <a:off x="7470473" y="1755461"/>
              <a:ext cx="684661" cy="654115"/>
            </a:xfrm>
            <a:prstGeom prst="arc">
              <a:avLst>
                <a:gd name="adj1" fmla="val 152891"/>
                <a:gd name="adj2" fmla="val 4454457"/>
              </a:avLst>
            </a:prstGeom>
            <a:ln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Arc 76"/>
            <p:cNvSpPr/>
            <p:nvPr/>
          </p:nvSpPr>
          <p:spPr>
            <a:xfrm rot="7200000">
              <a:off x="7162791" y="1750452"/>
              <a:ext cx="851356" cy="813373"/>
            </a:xfrm>
            <a:prstGeom prst="arc">
              <a:avLst>
                <a:gd name="adj1" fmla="val 152891"/>
                <a:gd name="adj2" fmla="val 4454457"/>
              </a:avLst>
            </a:prstGeom>
            <a:ln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Arc 76"/>
            <p:cNvSpPr/>
            <p:nvPr/>
          </p:nvSpPr>
          <p:spPr>
            <a:xfrm rot="7200000">
              <a:off x="6859284" y="1813250"/>
              <a:ext cx="851356" cy="813373"/>
            </a:xfrm>
            <a:prstGeom prst="arc">
              <a:avLst>
                <a:gd name="adj1" fmla="val 152891"/>
                <a:gd name="adj2" fmla="val 4454457"/>
              </a:avLst>
            </a:prstGeom>
            <a:ln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Arc 76"/>
            <p:cNvSpPr/>
            <p:nvPr/>
          </p:nvSpPr>
          <p:spPr>
            <a:xfrm rot="7200000">
              <a:off x="6594273" y="1889010"/>
              <a:ext cx="851356" cy="813373"/>
            </a:xfrm>
            <a:prstGeom prst="arc">
              <a:avLst>
                <a:gd name="adj1" fmla="val 152891"/>
                <a:gd name="adj2" fmla="val 4454457"/>
              </a:avLst>
            </a:prstGeom>
            <a:ln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Arc 76"/>
            <p:cNvSpPr/>
            <p:nvPr/>
          </p:nvSpPr>
          <p:spPr>
            <a:xfrm rot="7200000">
              <a:off x="6340012" y="1964461"/>
              <a:ext cx="851356" cy="813373"/>
            </a:xfrm>
            <a:prstGeom prst="arc">
              <a:avLst>
                <a:gd name="adj1" fmla="val 152891"/>
                <a:gd name="adj2" fmla="val 4454457"/>
              </a:avLst>
            </a:prstGeom>
            <a:ln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2" name="Content Placeholder 4"/>
          <p:cNvSpPr>
            <a:spLocks noGrp="1"/>
          </p:cNvSpPr>
          <p:nvPr>
            <p:ph idx="1"/>
          </p:nvPr>
        </p:nvSpPr>
        <p:spPr>
          <a:xfrm>
            <a:off x="838200" y="1208314"/>
            <a:ext cx="5472216" cy="4968649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Movement detection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- radar sensor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 · high accuracy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 · high cost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- ultrasonic sensor 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 · lower cost (c.t. radar sensor)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 · </a:t>
            </a:r>
            <a:r>
              <a:rPr lang="en-US" altLang="ko-KR" sz="23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affected </a:t>
            </a: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by the environment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- camera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 · in line with future tech trends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   (in-cabin monitoring)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 · blind spot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   (behind seat backs 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    / if covered by a blanket)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701" y="3829980"/>
            <a:ext cx="2504715" cy="1883041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5538748" y="5781759"/>
            <a:ext cx="2626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[Radar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sensor on the roof inside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*source: Korea </a:t>
            </a:r>
            <a:r>
              <a:rPr lang="en-US" altLang="ko-KR" sz="1200" dirty="0"/>
              <a:t>R&amp;D report [RS-2022-00143581</a:t>
            </a:r>
            <a:r>
              <a:rPr lang="en-US" altLang="ko-KR" sz="1200" dirty="0" smtClean="0"/>
              <a:t>]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740646" y="4642055"/>
            <a:ext cx="1391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ROA</a:t>
            </a:r>
            <a:endParaRPr lang="ko-KR" altLang="en-US" dirty="0">
              <a:solidFill>
                <a:srgbClr val="FF0000"/>
              </a:solidFill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030EB341-FB10-C10B-7488-62D832A5E8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0494" y="3829980"/>
            <a:ext cx="3326492" cy="14454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54C9D6D-D9CE-4A49-B374-6C1D96E53A30}"/>
              </a:ext>
            </a:extLst>
          </p:cNvPr>
          <p:cNvSpPr txBox="1"/>
          <p:nvPr/>
        </p:nvSpPr>
        <p:spPr>
          <a:xfrm>
            <a:off x="8755970" y="5343345"/>
            <a:ext cx="2626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[Rear Occupant Alert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  <a:p>
            <a:pPr algn="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* source: Hyundai Motors manual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0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6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Direct detection of left children </a:t>
            </a:r>
            <a:r>
              <a:rPr lang="en-US" altLang="ko-KR" sz="3600" b="1" dirty="0" smtClean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in vehicles</a:t>
            </a:r>
            <a:endParaRPr lang="ko-KR" altLang="en-US" sz="360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7</a:t>
            </a:fld>
            <a:endParaRPr lang="ko-KR" alt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208314"/>
            <a:ext cx="10515600" cy="496864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Test tool for the direct detection performance → necessary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test tool: ATD(anthropometric test device) 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Test tool status in the market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no standard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e.g. ISO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) yet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two ATD manufacturers 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ATD types: TBD (</a:t>
            </a:r>
            <a:r>
              <a:rPr lang="en-US" altLang="ko-KR" b="1" u="sng" dirty="0">
                <a:latin typeface="Arial" pitchFamily="34" charset="0"/>
                <a:ea typeface="Calibri" pitchFamily="34" charset="0"/>
                <a:cs typeface="Arial" pitchFamily="34" charset="0"/>
              </a:rPr>
              <a:t>0y(newborn)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, 1y, 3y, 6y)  </a:t>
            </a: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Test tool specifications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</a:t>
            </a:r>
            <a:r>
              <a:rPr lang="en-US" altLang="ko-KR" b="1" dirty="0">
                <a:latin typeface="Arial"/>
                <a:ea typeface="Calibri" pitchFamily="34" charset="0"/>
                <a:cs typeface="Arial"/>
              </a:rPr>
              <a:t>must be included in UNECE WP.29 M.R.1 (like other ATDs)</a:t>
            </a:r>
            <a:br>
              <a:rPr lang="en-US" altLang="ko-KR" b="1" dirty="0">
                <a:latin typeface="Arial"/>
                <a:ea typeface="Calibri" pitchFamily="34" charset="0"/>
                <a:cs typeface="Arial"/>
              </a:rPr>
            </a:br>
            <a:r>
              <a:rPr lang="en-US" altLang="ko-KR" b="1" dirty="0">
                <a:latin typeface="Arial"/>
                <a:ea typeface="Calibri" pitchFamily="34" charset="0"/>
                <a:cs typeface="Arial"/>
              </a:rPr>
              <a:t>  after a sufficient review and discussion of</a:t>
            </a:r>
            <a:br>
              <a:rPr lang="en-US" altLang="ko-KR" b="1" dirty="0">
                <a:latin typeface="Arial"/>
                <a:ea typeface="Calibri" pitchFamily="34" charset="0"/>
                <a:cs typeface="Arial"/>
              </a:rPr>
            </a:br>
            <a:r>
              <a:rPr lang="en-US" altLang="ko-KR" b="1" dirty="0">
                <a:latin typeface="Arial"/>
                <a:ea typeface="Calibri" pitchFamily="34" charset="0"/>
                <a:cs typeface="Arial"/>
              </a:rPr>
              <a:t> · anthropometric specs. (dimension, weight, etc.)</a:t>
            </a:r>
            <a:br>
              <a:rPr lang="en-US" altLang="ko-KR" b="1" dirty="0">
                <a:latin typeface="Arial"/>
                <a:ea typeface="Calibri" pitchFamily="34" charset="0"/>
                <a:cs typeface="Arial"/>
              </a:rPr>
            </a:br>
            <a:r>
              <a:rPr lang="en-US" altLang="ko-KR" b="1" dirty="0">
                <a:latin typeface="Arial"/>
                <a:ea typeface="Calibri" pitchFamily="34" charset="0"/>
                <a:cs typeface="Arial"/>
              </a:rPr>
              <a:t> · movement specs. (respiration, extremities, etc.)</a:t>
            </a:r>
            <a:br>
              <a:rPr lang="en-US" altLang="ko-KR" b="1" dirty="0">
                <a:latin typeface="Arial"/>
                <a:ea typeface="Calibri" pitchFamily="34" charset="0"/>
                <a:cs typeface="Arial"/>
              </a:rPr>
            </a:br>
            <a:r>
              <a:rPr lang="en-US" altLang="ko-KR" b="1" dirty="0">
                <a:latin typeface="Arial"/>
                <a:ea typeface="Calibri" pitchFamily="34" charset="0"/>
                <a:cs typeface="Arial"/>
              </a:rPr>
              <a:t> · other specs. simulating human child body characteristics</a:t>
            </a:r>
            <a:endParaRPr lang="en-US" altLang="ko-KR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7121" y="2017086"/>
            <a:ext cx="1432560" cy="1422142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1190" y="2017086"/>
            <a:ext cx="1396096" cy="1422142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7233685" y="3488624"/>
            <a:ext cx="18394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[4a systems (newborn)]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362618" y="3488624"/>
            <a:ext cx="179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[MESSRING (newborn)]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44240" y="6449943"/>
            <a:ext cx="5832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* Picture sources) 4a systems &amp; </a:t>
            </a:r>
            <a:r>
              <a:rPr lang="en-US" altLang="ko-KR" sz="1200" dirty="0" err="1"/>
              <a:t>Messering</a:t>
            </a:r>
            <a:r>
              <a:rPr lang="en-US" altLang="ko-KR" sz="1200" dirty="0"/>
              <a:t> websites (brochures)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71208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600" b="1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Discussion &amp; Conclusion</a:t>
            </a:r>
            <a:endParaRPr lang="ko-KR" altLang="en-US" sz="360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8</a:t>
            </a:fld>
            <a:endParaRPr lang="ko-KR" alt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208314"/>
            <a:ext cx="10515600" cy="496864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Potentially mandatory countermeasures should be decided for the international regulation establishment after reviewing all countermeasures with stakeholders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encourage the drivers to check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no children left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in vehicles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indirect detection of the left children on buses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direct detection of the left children on buses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Depending on the decided countermeasures, specific requirements and procedures of the regulation should be discussed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requirements (general and performance)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test procedures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CLIV ATD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specifications (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if needed)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etc.</a:t>
            </a:r>
            <a:endParaRPr lang="en-US" altLang="ko-KR" b="1" dirty="0">
              <a:latin typeface="Arial" pitchFamily="34" charset="0"/>
              <a:ea typeface="Calibri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57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600" b="1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Discussion &amp; Conclusion</a:t>
            </a:r>
            <a:endParaRPr lang="ko-KR" altLang="en-US" sz="360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9</a:t>
            </a:fld>
            <a:endParaRPr lang="ko-KR" alt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208314"/>
            <a:ext cx="10515600" cy="496864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IWG should reviews conflict with other regulations (e.g. hazard light, horn), and should revise the other regulations if necessary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Further specific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discussions (next phase)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warning only or including intervention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</a:t>
            </a: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warning types</a:t>
            </a:r>
            <a:b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 · visual: tell-tale(to </a:t>
            </a:r>
            <a: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  <a:t>a driver</a:t>
            </a: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), hazard light </a:t>
            </a:r>
            <a:b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 · audible: horn</a:t>
            </a:r>
            <a:b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 · mobile: text or application</a:t>
            </a:r>
            <a:b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- warning requirements: </a:t>
            </a:r>
            <a: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  <a:t>sound volume </a:t>
            </a: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&amp; duration</a:t>
            </a:r>
            <a:b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- </a:t>
            </a:r>
            <a: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  <a:t>durability</a:t>
            </a:r>
            <a:b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  <a:t>- deactivation</a:t>
            </a: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/>
            </a:r>
            <a:b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- potential field </a:t>
            </a:r>
            <a: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  <a:t>complaints, etc.</a:t>
            </a:r>
            <a:endParaRPr lang="en-US" altLang="ko-KR" b="1" dirty="0">
              <a:latin typeface="Arial" pitchFamily="34" charset="0"/>
              <a:ea typeface="Calibri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86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15777</TotalTime>
  <Words>929</Words>
  <Application>Microsoft Office PowerPoint</Application>
  <PresentationFormat>와이드스크린</PresentationFormat>
  <Paragraphs>71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8" baseType="lpstr">
      <vt:lpstr>HY견고딕</vt:lpstr>
      <vt:lpstr>나눔바른고딕</vt:lpstr>
      <vt:lpstr>맑은 고딕</vt:lpstr>
      <vt:lpstr>Arial</vt:lpstr>
      <vt:lpstr>Calibri</vt:lpstr>
      <vt:lpstr>Wingdings</vt:lpstr>
      <vt:lpstr>Office 테마</vt:lpstr>
      <vt:lpstr>Countermeasures for Light Vehicles</vt:lpstr>
      <vt:lpstr>Institutional Countermeasures</vt:lpstr>
      <vt:lpstr>Technical countermeasures</vt:lpstr>
      <vt:lpstr>Encourage the drivers to check no children left  </vt:lpstr>
      <vt:lpstr>Indirect detection of left children in vehicles</vt:lpstr>
      <vt:lpstr>Direct detection of no children left in vehicles</vt:lpstr>
      <vt:lpstr>Direct detection of left children in vehicles</vt:lpstr>
      <vt:lpstr>Discussion &amp; Conclusion</vt:lpstr>
      <vt:lpstr>Discussion &amp; Conclusion</vt:lpstr>
      <vt:lpstr>Attachment - Idea suggestion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KOTSA</dc:creator>
  <cp:lastModifiedBy>user</cp:lastModifiedBy>
  <cp:revision>1826</cp:revision>
  <cp:lastPrinted>2024-10-11T04:21:00Z</cp:lastPrinted>
  <dcterms:created xsi:type="dcterms:W3CDTF">2020-04-24T02:02:58Z</dcterms:created>
  <dcterms:modified xsi:type="dcterms:W3CDTF">2024-10-11T05:17:32Z</dcterms:modified>
</cp:coreProperties>
</file>