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303" r:id="rId6"/>
    <p:sldId id="304" r:id="rId7"/>
    <p:sldId id="305" r:id="rId8"/>
    <p:sldId id="306" r:id="rId9"/>
    <p:sldId id="302" r:id="rId10"/>
  </p:sldIdLst>
  <p:sldSz cx="12192000" cy="6858000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07831F1-BF80-4A9E-9F87-0F983904A0E1}">
          <p14:sldIdLst>
            <p14:sldId id="256"/>
            <p14:sldId id="303"/>
            <p14:sldId id="304"/>
            <p14:sldId id="305"/>
            <p14:sldId id="306"/>
            <p14:sldId id="302"/>
          </p14:sldIdLst>
        </p14:section>
        <p14:section name="제목 없는 구역" id="{536D3794-42E6-49B5-9448-4C810217554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55D8F"/>
    <a:srgbClr val="CACCEC"/>
    <a:srgbClr val="DAD8DE"/>
    <a:srgbClr val="7F88B5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47928;&#49436;\&#9679;%20&#50612;&#47536;&#51060;%20&#53685;&#54617;&#48260;&#49828;%20&#50672;&#44396;&#44284;&#51228;\&#9632;%202&#52264;&#45380;&#46020;(2023)\&#9733;%20&#50612;&#47536;&#51060;%20&#54616;&#52264;%20&#54869;&#51064;&#51109;&#52824;%20&#44288;&#47144;\&#52264;&#47049;_&#45236;_&#50612;&#47536;&#51060;_&#49324;&#47581;&#49324;&#44256;_&#48120;&#44397;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47928;&#49436;\&#9679;%20&#50612;&#47536;&#51060;%20&#53685;&#54617;&#48260;&#49828;%20&#50672;&#44396;&#44284;&#51228;\&#9632;%202&#52264;&#45380;&#46020;(2023)\&#9733;%20&#50612;&#47536;&#51060;%20&#54616;&#52264;%20&#54869;&#51064;&#51109;&#52824;%20&#44288;&#47144;\&#52264;&#47049;_&#45236;_&#50612;&#47536;&#51060;_&#49324;&#47581;&#49324;&#44256;_&#48120;&#44397;(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'연도,월별 사고건수 그래프'!$B$1</c:f>
              <c:strCache>
                <c:ptCount val="1"/>
                <c:pt idx="0">
                  <c:v>사고건수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'연도,월별 사고건수 그래프'!$A$2:$A$24</c:f>
              <c:numCache>
                <c:formatCode>General</c:formatCode>
                <c:ptCount val="23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</c:numCache>
            </c:numRef>
          </c:cat>
          <c:val>
            <c:numRef>
              <c:f>'연도,월별 사고건수 그래프'!$B$2:$B$24</c:f>
              <c:numCache>
                <c:formatCode>General</c:formatCode>
                <c:ptCount val="23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4</c:v>
                </c:pt>
                <c:pt idx="6">
                  <c:v>0</c:v>
                </c:pt>
                <c:pt idx="7">
                  <c:v>3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  <c:pt idx="11">
                  <c:v>4</c:v>
                </c:pt>
                <c:pt idx="12">
                  <c:v>3</c:v>
                </c:pt>
                <c:pt idx="13">
                  <c:v>3</c:v>
                </c:pt>
                <c:pt idx="14">
                  <c:v>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</c:v>
                </c:pt>
                <c:pt idx="19">
                  <c:v>4</c:v>
                </c:pt>
                <c:pt idx="20">
                  <c:v>1</c:v>
                </c:pt>
                <c:pt idx="21">
                  <c:v>2</c:v>
                </c:pt>
                <c:pt idx="2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CD-4C40-9BE3-64C0F39912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2933120"/>
        <c:axId val="172934656"/>
      </c:barChart>
      <c:catAx>
        <c:axId val="172933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2934656"/>
        <c:crosses val="autoZero"/>
        <c:auto val="1"/>
        <c:lblAlgn val="ctr"/>
        <c:lblOffset val="100"/>
        <c:noMultiLvlLbl val="0"/>
      </c:catAx>
      <c:valAx>
        <c:axId val="172934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293312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'연도,월별 사고건수 그래프'!$D$1</c:f>
              <c:strCache>
                <c:ptCount val="1"/>
                <c:pt idx="0">
                  <c:v>사고건수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'연도,월별 사고건수 그래프'!$C$2:$C$13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'연도,월별 사고건수 그래프'!$D$2:$D$13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5</c:v>
                </c:pt>
                <c:pt idx="5">
                  <c:v>9</c:v>
                </c:pt>
                <c:pt idx="6">
                  <c:v>12</c:v>
                </c:pt>
                <c:pt idx="7">
                  <c:v>7</c:v>
                </c:pt>
                <c:pt idx="8">
                  <c:v>5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89-4DE9-AEBD-BA9965CD6E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3232512"/>
        <c:axId val="173234048"/>
      </c:barChart>
      <c:catAx>
        <c:axId val="173232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3234048"/>
        <c:crosses val="autoZero"/>
        <c:auto val="1"/>
        <c:lblAlgn val="ctr"/>
        <c:lblOffset val="100"/>
        <c:noMultiLvlLbl val="0"/>
      </c:catAx>
      <c:valAx>
        <c:axId val="17323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3232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446AC-D9FE-4A85-9911-8153144D55D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2BD96-8CB9-4EF3-9CBB-FD9B8F3FE0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508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349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02070-F7D5-4CDF-B564-A656F19AC192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198" y="4783138"/>
            <a:ext cx="5444806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349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FA435-91D8-49EF-8FD0-0F90CFA2CA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8801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02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98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9008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76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77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76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84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12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774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024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070677-AACE-492C-92BD-4E0064CF9D0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26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976731" y="6347375"/>
            <a:ext cx="672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953374" y="6478602"/>
            <a:ext cx="866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l" defTabSz="914400" rtl="0" eaLnBrk="1" latinLnBrk="1" hangingPunct="1">
              <a:defRPr lang="ko-KR" altLang="en-US" sz="900" kern="12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altLang="ko-KR" dirty="0"/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0" y="6812280"/>
            <a:ext cx="12192000" cy="45719"/>
            <a:chOff x="0" y="6812280"/>
            <a:chExt cx="9144000" cy="45719"/>
          </a:xfrm>
        </p:grpSpPr>
        <p:sp>
          <p:nvSpPr>
            <p:cNvPr id="9" name="직사각형 8"/>
            <p:cNvSpPr/>
            <p:nvPr userDrawn="1"/>
          </p:nvSpPr>
          <p:spPr>
            <a:xfrm>
              <a:off x="0" y="6812280"/>
              <a:ext cx="9144000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/>
            </a:p>
          </p:txBody>
        </p:sp>
        <p:sp>
          <p:nvSpPr>
            <p:cNvPr id="11" name="직사각형 10"/>
            <p:cNvSpPr/>
            <p:nvPr userDrawn="1"/>
          </p:nvSpPr>
          <p:spPr>
            <a:xfrm>
              <a:off x="8365837" y="6812280"/>
              <a:ext cx="778163" cy="45719"/>
            </a:xfrm>
            <a:prstGeom prst="rect">
              <a:avLst/>
            </a:prstGeom>
            <a:solidFill>
              <a:srgbClr val="F995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ko-KR" altLang="en-US" sz="1456"/>
            </a:p>
          </p:txBody>
        </p:sp>
      </p:grpSp>
      <p:cxnSp>
        <p:nvCxnSpPr>
          <p:cNvPr id="18" name="직선 연결선 17"/>
          <p:cNvCxnSpPr/>
          <p:nvPr userDrawn="1"/>
        </p:nvCxnSpPr>
        <p:spPr>
          <a:xfrm flipH="1">
            <a:off x="0" y="280209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6" t="30299" r="8981" b="32402"/>
          <a:stretch/>
        </p:blipFill>
        <p:spPr>
          <a:xfrm>
            <a:off x="9675432" y="6351655"/>
            <a:ext cx="242711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9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41406" y="1063341"/>
            <a:ext cx="11236036" cy="1019514"/>
          </a:xfrm>
        </p:spPr>
        <p:txBody>
          <a:bodyPr>
            <a:normAutofit/>
          </a:bodyPr>
          <a:lstStyle/>
          <a:p>
            <a:r>
              <a:rPr lang="en-US" altLang="ko-KR" sz="3800" b="1" spc="-150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Pediatric Vehicular </a:t>
            </a:r>
            <a:r>
              <a:rPr lang="en-US" altLang="ko-KR" sz="3800" b="1" spc="-150" dirty="0" smtClean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Heatstroke(PVH</a:t>
            </a:r>
            <a:r>
              <a:rPr lang="en-US" altLang="ko-KR" sz="3800" b="1" spc="-150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) in Korea</a:t>
            </a:r>
            <a:endParaRPr lang="ko-KR" altLang="en-US" sz="3800" b="1" spc="-15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7" name="부제목 2">
            <a:extLst>
              <a:ext uri="{FF2B5EF4-FFF2-40B4-BE49-F238E27FC236}">
                <a16:creationId xmlns:a16="http://schemas.microsoft.com/office/drawing/2014/main" id="{A18AAEDE-C100-DD73-9586-8536E24D31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1406" y="3923313"/>
            <a:ext cx="11236036" cy="253750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HYOUNGGU KIM, KICAS leader</a:t>
            </a:r>
          </a:p>
          <a:p>
            <a:pPr algn="r">
              <a:lnSpc>
                <a:spcPct val="100000"/>
              </a:lnSpc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Korea Transportation Safety Authority</a:t>
            </a:r>
          </a:p>
          <a:p>
            <a:pPr algn="r">
              <a:lnSpc>
                <a:spcPct val="100000"/>
              </a:lnSpc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KATRI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(Korea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Automobile Testing &amp; Research 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Institute)</a:t>
            </a: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</a:pP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* This is based on the study of the R&amp;D project ‘Technology development to improve the safety of Korean children’s school buses’ [RS-2022-0014358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1]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085414" y="3026960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5</a:t>
            </a:r>
            <a:r>
              <a:rPr lang="en-US" altLang="ko-KR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 IWG on CLIV (Oct. 2024)</a:t>
            </a: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53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Background</a:t>
            </a:r>
            <a:endParaRPr lang="ko-KR" altLang="en-US" sz="32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38200" y="1186976"/>
            <a:ext cx="10703011" cy="464399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PVH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accident data is limited in Korea because it is a not a traffic accident and a permission to access the incident is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necessary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statistics and information of fatal cases are collected from public media in Korea</a:t>
            </a:r>
          </a:p>
          <a:p>
            <a:pPr>
              <a:lnSpc>
                <a:spcPct val="150000"/>
              </a:lnSpc>
            </a:pPr>
            <a:endParaRPr lang="en-US" altLang="ko-KR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PVH</a:t>
            </a:r>
            <a:r>
              <a:rPr lang="ko-KR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accidents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occur more often than the general public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thought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According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to a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newspaper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article</a:t>
            </a:r>
            <a:r>
              <a:rPr lang="en-US" altLang="ko-KR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 *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ko-KR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2019,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2,257</a:t>
            </a:r>
            <a:r>
              <a:rPr lang="ko-KR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rescued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ko-KR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trapped</a:t>
            </a:r>
            <a:r>
              <a:rPr lang="ko-KR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accidents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vehicles,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56%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whom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children</a:t>
            </a:r>
            <a:r>
              <a:rPr lang="ko-KR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ko-KR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altLang="ko-KR" sz="2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F92AD6-DCFB-DE8C-0EB4-739C675B1883}"/>
              </a:ext>
            </a:extLst>
          </p:cNvPr>
          <p:cNvSpPr txBox="1"/>
          <p:nvPr/>
        </p:nvSpPr>
        <p:spPr>
          <a:xfrm>
            <a:off x="993375" y="5859032"/>
            <a:ext cx="37104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: Seoul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Shinmun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Daily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(19. August. 2020)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773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Heatstroke accidents in Korea</a:t>
            </a:r>
            <a:endParaRPr lang="ko-KR" altLang="en-US" sz="32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38200" y="1145787"/>
            <a:ext cx="10515600" cy="232234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fatal cases are observed for the past approximately 10 years in Republic of Korea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- The root causes of all cases are forgotten or unattended (TOR Q1)</a:t>
            </a:r>
            <a:b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- 50%: passenger cars (light vehicles), 50%: buses carrying children (TOR Q2)</a:t>
            </a:r>
            <a:b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- All cases occurred during the hot season (TOR Q3)</a:t>
            </a:r>
            <a:b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- The victims ranged in age from 1 to 4 years old, with an average of 3 years old (TOR Q4)</a:t>
            </a:r>
            <a:b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- The location where the victims were found is unknown (TOR Q4)</a:t>
            </a:r>
          </a:p>
          <a:p>
            <a:pPr>
              <a:lnSpc>
                <a:spcPct val="120000"/>
              </a:lnSpc>
            </a:pPr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202033"/>
              </p:ext>
            </p:extLst>
          </p:nvPr>
        </p:nvGraphicFramePr>
        <p:xfrm>
          <a:off x="1199416" y="3516770"/>
          <a:ext cx="10264790" cy="2515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8255">
                  <a:extLst>
                    <a:ext uri="{9D8B030D-6E8A-4147-A177-3AD203B41FA5}">
                      <a16:colId xmlns:a16="http://schemas.microsoft.com/office/drawing/2014/main" val="3295900335"/>
                    </a:ext>
                  </a:extLst>
                </a:gridCol>
                <a:gridCol w="1734405">
                  <a:extLst>
                    <a:ext uri="{9D8B030D-6E8A-4147-A177-3AD203B41FA5}">
                      <a16:colId xmlns:a16="http://schemas.microsoft.com/office/drawing/2014/main" val="2302263132"/>
                    </a:ext>
                  </a:extLst>
                </a:gridCol>
                <a:gridCol w="1079771">
                  <a:extLst>
                    <a:ext uri="{9D8B030D-6E8A-4147-A177-3AD203B41FA5}">
                      <a16:colId xmlns:a16="http://schemas.microsoft.com/office/drawing/2014/main" val="1771673620"/>
                    </a:ext>
                  </a:extLst>
                </a:gridCol>
                <a:gridCol w="963038">
                  <a:extLst>
                    <a:ext uri="{9D8B030D-6E8A-4147-A177-3AD203B41FA5}">
                      <a16:colId xmlns:a16="http://schemas.microsoft.com/office/drawing/2014/main" val="1451842218"/>
                    </a:ext>
                  </a:extLst>
                </a:gridCol>
                <a:gridCol w="1361872">
                  <a:extLst>
                    <a:ext uri="{9D8B030D-6E8A-4147-A177-3AD203B41FA5}">
                      <a16:colId xmlns:a16="http://schemas.microsoft.com/office/drawing/2014/main" val="1028820366"/>
                    </a:ext>
                  </a:extLst>
                </a:gridCol>
                <a:gridCol w="2114947">
                  <a:extLst>
                    <a:ext uri="{9D8B030D-6E8A-4147-A177-3AD203B41FA5}">
                      <a16:colId xmlns:a16="http://schemas.microsoft.com/office/drawing/2014/main" val="1612357014"/>
                    </a:ext>
                  </a:extLst>
                </a:gridCol>
                <a:gridCol w="1732502">
                  <a:extLst>
                    <a:ext uri="{9D8B030D-6E8A-4147-A177-3AD203B41FA5}">
                      <a16:colId xmlns:a16="http://schemas.microsoft.com/office/drawing/2014/main" val="966028087"/>
                    </a:ext>
                  </a:extLst>
                </a:gridCol>
              </a:tblGrid>
              <a:tr h="37419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When</a:t>
                      </a:r>
                      <a:endParaRPr lang="en-US" altLang="ko-KR" sz="1300" b="1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r>
                        <a:rPr lang="en-US" altLang="ko-KR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(month, year)</a:t>
                      </a:r>
                      <a:endParaRPr lang="en-US" altLang="ko-KR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Where</a:t>
                      </a:r>
                      <a:endParaRPr lang="ko-KR" altLang="en-US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ko-KR" altLang="en-US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  <a:endParaRPr lang="ko-KR" altLang="en-US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Type</a:t>
                      </a:r>
                      <a:endParaRPr lang="ko-KR" altLang="en-US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Circumstance</a:t>
                      </a:r>
                      <a:endParaRPr lang="ko-KR" altLang="en-US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Others</a:t>
                      </a:r>
                      <a:endParaRPr lang="ko-KR" altLang="en-US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689358"/>
                  </a:ext>
                </a:extLst>
              </a:tr>
              <a:tr h="526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June,</a:t>
                      </a:r>
                      <a:r>
                        <a:rPr lang="ko-KR" altLang="en-US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Suwon,</a:t>
                      </a:r>
                    </a:p>
                    <a:p>
                      <a:pPr algn="ctr" latinLnBrk="1"/>
                      <a:r>
                        <a:rPr lang="en-US" altLang="ko-KR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Gyeonggi-do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year </a:t>
                      </a:r>
                    </a:p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(11 months)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Passenger car </a:t>
                      </a:r>
                    </a:p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(Light Vehicle)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Left by the Father 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6085730"/>
                  </a:ext>
                </a:extLst>
              </a:tr>
              <a:tr h="3741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July, 2016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Gwangju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years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</a:t>
                      </a:r>
                      <a:r>
                        <a:rPr lang="en-US" altLang="ko-KR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bus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Left by Kindergarten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Coma @ accident</a:t>
                      </a:r>
                      <a:r>
                        <a:rPr lang="en-US" altLang="ko-KR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 latinLnBrk="1"/>
                      <a:r>
                        <a:rPr lang="en-US" altLang="ko-KR" sz="13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(unknown afterward)</a:t>
                      </a:r>
                      <a:endParaRPr lang="en-US" altLang="ko-KR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3863911"/>
                  </a:ext>
                </a:extLst>
              </a:tr>
              <a:tr h="5262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July, 2018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Uiryeong, Gyeongsangnam-do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years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Passenger car </a:t>
                      </a:r>
                    </a:p>
                    <a:p>
                      <a:pPr algn="ctr" latinLnBrk="1"/>
                      <a:r>
                        <a:rPr lang="en-US" altLang="ko-KR"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(Light Vehicle)</a:t>
                      </a:r>
                      <a:endParaRPr lang="ko-KR" altLang="en-US"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Left by the Grandfather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2194315"/>
                  </a:ext>
                </a:extLst>
              </a:tr>
              <a:tr h="3741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July, 2018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Dongducheon</a:t>
                      </a:r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altLang="ko-KR" sz="13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Gyeonggi</a:t>
                      </a:r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-do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years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 bus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Left by Nursery</a:t>
                      </a:r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06728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13876" y="6032230"/>
            <a:ext cx="8887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: public media investigation for Korea’s R&amp;D project for enhancing safety of school buses (R&amp;D No. RS-2022-00143581)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650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Autofit/>
          </a:bodyPr>
          <a:lstStyle/>
          <a:p>
            <a:r>
              <a:rPr lang="en-US" altLang="ko-KR" sz="32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Heatstroke accidents </a:t>
            </a:r>
            <a:r>
              <a:rPr lang="en-US" altLang="ko-KR" sz="32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in buses </a:t>
            </a:r>
            <a:r>
              <a:rPr lang="en-US" altLang="ko-KR" sz="32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carrying children</a:t>
            </a:r>
            <a:endParaRPr lang="ko-KR" altLang="en-US" sz="32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38200" y="1075768"/>
            <a:ext cx="10515600" cy="4643998"/>
          </a:xfrm>
        </p:spPr>
        <p:txBody>
          <a:bodyPr>
            <a:noAutofit/>
          </a:bodyPr>
          <a:lstStyle/>
          <a:p>
            <a:pPr>
              <a:lnSpc>
                <a:spcPts val="2100"/>
              </a:lnSpc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Korea</a:t>
            </a:r>
            <a:r>
              <a:rPr lang="en-US" altLang="ko-KR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- 2 fatal cases in buses carrying children in July 2016 and July 2018</a:t>
            </a:r>
          </a:p>
          <a:p>
            <a:pPr>
              <a:lnSpc>
                <a:spcPts val="2100"/>
              </a:lnSpc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Japan</a:t>
            </a:r>
            <a:r>
              <a:rPr lang="en-US" altLang="ko-KR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- 2 fatal cases in nursery school buses in July 2021 and September 2022</a:t>
            </a:r>
          </a:p>
          <a:p>
            <a:pPr>
              <a:lnSpc>
                <a:spcPts val="2100"/>
              </a:lnSpc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United States of America</a:t>
            </a:r>
            <a:r>
              <a:rPr lang="en-US" altLang="ko-KR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- 42 fatalities in daycare buses or vans from 1998 to 2020 (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average: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about 2 fatalities per year)</a:t>
            </a:r>
            <a:b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- Gender ratio: 27 male and 15 female children</a:t>
            </a:r>
            <a:b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- Age (average): approximately 3 years old</a:t>
            </a:r>
            <a:b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- Temperature (average): approximately 32 ℃</a:t>
            </a:r>
            <a:b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- Hours being left (average): approximately 5.5 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75982" y="4317765"/>
            <a:ext cx="243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 from public media investigation for Korea’s R&amp;D project for enhancing safety of school buses (R&amp;D No. RS-2022-00143581)</a:t>
            </a: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** source: WP.29-191-10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*** source: provided by Jan Null, Adjunct Professor of Meteorology, San Jose State University</a:t>
            </a:r>
            <a:b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(except unknown cases)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3314443"/>
              </p:ext>
            </p:extLst>
          </p:nvPr>
        </p:nvGraphicFramePr>
        <p:xfrm>
          <a:off x="838199" y="3970478"/>
          <a:ext cx="4006175" cy="1995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1823095"/>
              </p:ext>
            </p:extLst>
          </p:nvPr>
        </p:nvGraphicFramePr>
        <p:xfrm>
          <a:off x="4978976" y="4025827"/>
          <a:ext cx="4040784" cy="1940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6072092"/>
            <a:ext cx="3783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Heatstroke fatalities in buses carrying children by year (US)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36264" y="6072091"/>
            <a:ext cx="3783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Heatstroke fatalities in buses carrying children by month (US)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140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94E608-D5A9-F2F0-C07D-0D47E2465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id="{A76307F6-2EB2-C9E0-A989-5EE2A2CA2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2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Conclusion</a:t>
            </a:r>
            <a:endParaRPr lang="ko-KR" altLang="en-US" sz="32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C4CEDB46-1064-7B5F-31A0-C5194D9E9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9224"/>
            <a:ext cx="10708532" cy="282503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In PVH accident, mostly, the victim is a child, and usually, the perpetrator is 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family members </a:t>
            </a: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Considering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this tragedy, it is necessary to discuss and include countermeasures in vehicle safety regulations regardless of cost-benefits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Especially, the prevention of PVH accidents in buses carrying children must be managed by the institutional system because those buses are not operated in the private sector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653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altLang="ko-KR" b="1" dirty="0">
              <a:latin typeface="+mn-ea"/>
            </a:endParaRPr>
          </a:p>
          <a:p>
            <a:pPr marL="0" indent="0" algn="ctr">
              <a:buNone/>
            </a:pPr>
            <a:r>
              <a:rPr lang="ko-KR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고맙습니다</a:t>
            </a: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attention.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046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8" ma:contentTypeDescription="Create a new document." ma:contentTypeScope="" ma:versionID="e62f3c52afbfb087cbf0486b24bccade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0897c4342d1b21160e8184e77b1557a4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A7AE59-4E67-4F39-BD2A-C7AA919D52CB}">
  <ds:schemaRefs>
    <ds:schemaRef ds:uri="http://schemas.microsoft.com/office/2006/metadata/properties"/>
    <ds:schemaRef ds:uri="http://schemas.microsoft.com/office/infopath/2007/PartnerControls"/>
    <ds:schemaRef ds:uri="acccb6d4-dbe5-46d2-b4d3-5733603d8cc6"/>
    <ds:schemaRef ds:uri="985ec44e-1bab-4c0b-9df0-6ba128686fc9"/>
  </ds:schemaRefs>
</ds:datastoreItem>
</file>

<file path=customXml/itemProps2.xml><?xml version="1.0" encoding="utf-8"?>
<ds:datastoreItem xmlns:ds="http://schemas.openxmlformats.org/officeDocument/2006/customXml" ds:itemID="{7A6A94F8-EF92-4AE9-B0BE-CC2661AF90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90D7FA-9B69-44AB-901C-93DB8668A0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8318</TotalTime>
  <Words>628</Words>
  <Application>Microsoft Office PowerPoint</Application>
  <PresentationFormat>와이드스크린</PresentationFormat>
  <Paragraphs>73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HY견고딕</vt:lpstr>
      <vt:lpstr>나눔바른고딕</vt:lpstr>
      <vt:lpstr>맑은 고딕</vt:lpstr>
      <vt:lpstr>Arial</vt:lpstr>
      <vt:lpstr>Office 테마</vt:lpstr>
      <vt:lpstr>Pediatric Vehicular Heatstroke(PVH) in Korea</vt:lpstr>
      <vt:lpstr>Background</vt:lpstr>
      <vt:lpstr>Heatstroke accidents in Korea</vt:lpstr>
      <vt:lpstr>Heatstroke accidents in buses carrying children</vt:lpstr>
      <vt:lpstr>Conclusion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KOTSA</dc:creator>
  <cp:lastModifiedBy>KOTSA</cp:lastModifiedBy>
  <cp:revision>1071</cp:revision>
  <cp:lastPrinted>2020-07-15T04:08:12Z</cp:lastPrinted>
  <dcterms:created xsi:type="dcterms:W3CDTF">2020-04-24T02:02:58Z</dcterms:created>
  <dcterms:modified xsi:type="dcterms:W3CDTF">2024-10-11T10:26:39Z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Office_x0020_of_x0020_Origin">
    <vt:lpwstr/>
  </property>
  <property fmtid="{D5CDD505-2E9C-101B-9397-08002B2CF9AE}" pid="4" name="MediaServiceImageTags">
    <vt:lpwstr/>
  </property>
  <property fmtid="{D5CDD505-2E9C-101B-9397-08002B2CF9AE}" pid="5" name="gba66df640194346a5267c50f24d4797">
    <vt:lpwstr/>
  </property>
  <property fmtid="{D5CDD505-2E9C-101B-9397-08002B2CF9AE}" pid="6" name="Office of Origin">
    <vt:lpwstr/>
  </property>
</Properties>
</file>