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colors6.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charts/style6.xml" ContentType="application/vnd.ms-office.chartstyl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8"/>
  </p:handoutMasterIdLst>
  <p:sldIdLst>
    <p:sldId id="256" r:id="rId3"/>
    <p:sldId id="580" r:id="rId5"/>
    <p:sldId id="540" r:id="rId6"/>
    <p:sldId id="541" r:id="rId7"/>
    <p:sldId id="542" r:id="rId8"/>
    <p:sldId id="565" r:id="rId9"/>
    <p:sldId id="567" r:id="rId10"/>
    <p:sldId id="568" r:id="rId11"/>
    <p:sldId id="571" r:id="rId12"/>
    <p:sldId id="572" r:id="rId13"/>
    <p:sldId id="576" r:id="rId14"/>
    <p:sldId id="577" r:id="rId15"/>
    <p:sldId id="578" r:id="rId16"/>
    <p:sldId id="259" r:id="rId17"/>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3" clrIdx="0"/>
  <p:cmAuthor id="1" name="yehuimei" initials="y" lastIdx="2" clrIdx="0"/>
  <p:cmAuthor id="2" name="FBS" initials="F" lastIdx="1" clrIdx="1"/>
  <p:cmAuthor id="3" name="hr" initials="h" lastIdx="1" clrIdx="2"/>
  <p:cmAuthor id="4" name="ZhangJingee@outlook.com" initials="Z" lastIdx="9" clrIdx="3"/>
  <p:cmAuthor id="5" name="魏 岩" initials="魏" lastIdx="3" clrIdx="4"/>
  <p:cmAuthor id="6" name="张妍" initials="张" lastIdx="5" clrIdx="0"/>
  <p:cmAuthor id="7" name="董苗苗" initials="董" lastIdx="0" clrIdx="1"/>
  <p:cmAuthor id="8" name="yangkaixin" initials="y" lastIdx="2" clrIdx="7"/>
  <p:cmAuthor id="9" name="LENOVO" initials="L" lastIdx="1" clrIdx="8"/>
  <p:cmAuthor id="10" name="Sylvia W" initials="SW" lastIdx="1" clrIdx="9"/>
  <p:cmAuthor id="11" name="ADC" initials="1" lastIdx="1" clrIdx="10"/>
  <p:cmAuthor id="12" name="赵志成" initials="赵志成" lastIdx="5" clrIdx="11"/>
  <p:cmAuthor id="13" name="黄哲" initials="MeMeX" lastIdx="3" clrIdx="12"/>
  <p:cmAuthor id="14" name="杜志彬" initials="杜" lastIdx="3" clrIdx="13"/>
  <p:cmAuthor id="15" name="c" initials="c" lastIdx="1" clrIdx="14"/>
  <p:cmAuthor id="16" name="边" initials="边" lastIdx="2" clrIdx="1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2060"/>
    <a:srgbClr val="305F8D"/>
    <a:srgbClr val="1F497D"/>
    <a:srgbClr val="F5F7F9"/>
    <a:srgbClr val="0074C7"/>
    <a:srgbClr val="0071C2"/>
    <a:srgbClr val="1F4E79"/>
    <a:srgbClr val="223A73"/>
    <a:srgbClr val="2A4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5747" autoAdjust="0"/>
  </p:normalViewPr>
  <p:slideViewPr>
    <p:cSldViewPr snapToGrid="0">
      <p:cViewPr varScale="1">
        <p:scale>
          <a:sx n="90" d="100"/>
          <a:sy n="90" d="100"/>
        </p:scale>
        <p:origin x="84" y="180"/>
      </p:cViewPr>
      <p:guideLst/>
    </p:cSldViewPr>
  </p:slideViewPr>
  <p:notesTextViewPr>
    <p:cViewPr>
      <p:scale>
        <a:sx n="1" d="1"/>
        <a:sy n="1" d="1"/>
      </p:scale>
      <p:origin x="0" y="0"/>
    </p:cViewPr>
  </p:notesTextViewPr>
  <p:sorterViewPr>
    <p:cViewPr>
      <p:scale>
        <a:sx n="100" d="100"/>
        <a:sy n="100" d="100"/>
      </p:scale>
      <p:origin x="0" y="-680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13.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J:\&#26234;&#33021;&#32593;&#32852;&#37096;\&#26631;&#20934;\&#20799;&#31461;&#36951;&#30041;CPD\CPD&#36164;&#26009;\&#20799;&#31461;&#27515;&#20129;&#26032;&#38395;&#27719;&#24635;&#65288;&#25152;&#26377;&#27719;&#24635;&#25972;&#29702;&#65289;(&#24102;&#22270;).xlsx"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J:\&#26234;&#33021;&#32593;&#32852;&#37096;\&#26631;&#20934;\&#20799;&#31461;&#36951;&#30041;CPD\CPD&#36164;&#26009;\&#20799;&#31461;&#27515;&#20129;&#26032;&#38395;&#27719;&#24635;&#65288;&#25152;&#26377;&#27719;&#24635;&#25972;&#29702;&#65289;(&#24102;&#22270;).xlsx" TargetMode="Externa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J:\&#26234;&#33021;&#32593;&#32852;&#37096;\&#26631;&#20934;\&#20799;&#31461;&#36951;&#30041;CPD\CPD&#36164;&#26009;\&#20799;&#31461;&#27515;&#20129;&#26032;&#38395;&#27719;&#24635;&#65288;&#25152;&#26377;&#27719;&#24635;&#25972;&#29702;&#65289;(&#24102;&#22270;).xlsx" TargetMode="Externa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oleObject" Target="file:///J:\&#26234;&#33021;&#32593;&#32852;&#37096;\&#26631;&#20934;\&#20799;&#31461;&#36951;&#30041;CPD\CPD&#36164;&#26009;\&#20799;&#31461;&#27515;&#20129;&#26032;&#38395;&#27719;&#24635;&#65288;&#25152;&#26377;&#27719;&#24635;&#25972;&#29702;&#65289;(&#24102;&#22270;).xlsx" TargetMode="External"/></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oleObject" Target="file:///J:\&#26234;&#33021;&#32593;&#32852;&#37096;\&#26631;&#20934;\&#20799;&#31461;&#36951;&#30041;CPD\CPD&#36164;&#26009;\&#20799;&#31461;&#27515;&#20129;&#26032;&#38395;&#27719;&#24635;&#65288;&#25152;&#26377;&#27719;&#24635;&#25972;&#29702;&#65289;(&#24102;&#22270;).xlsx" TargetMode="External"/></Relationships>
</file>

<file path=ppt/charts/_rels/chart6.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oleObject" Target="file:///J:\&#26234;&#33021;&#32593;&#32852;&#37096;\&#26631;&#20934;\&#20799;&#31461;&#36951;&#30041;CPD\CPD&#36164;&#26009;\&#20799;&#31461;&#27515;&#20129;&#26032;&#38395;&#27719;&#24635;&#65288;&#25152;&#26377;&#27719;&#24635;&#25972;&#29702;&#65289;(&#24102;&#2227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t>PVH Num.</a:t>
            </a:r>
            <a:r>
              <a:rPr lang="en-US" altLang="zh-CN"/>
              <a:t> &amp; Death Num. by month </a:t>
            </a:r>
            <a:r>
              <a:t> </a:t>
            </a:r>
            <a:r>
              <a:rPr lang="en-US" altLang="zh-CN"/>
              <a:t> </a:t>
            </a:r>
            <a:endParaRPr lang="en-US" altLang="zh-CN"/>
          </a:p>
        </c:rich>
      </c:tx>
      <c:layout>
        <c:manualLayout>
          <c:xMode val="edge"/>
          <c:yMode val="edge"/>
          <c:x val="0.349566500645637"/>
          <c:y val="0.034186622625929"/>
        </c:manualLayout>
      </c:layout>
      <c:overlay val="0"/>
      <c:spPr>
        <a:noFill/>
        <a:ln>
          <a:noFill/>
        </a:ln>
        <a:effectLst/>
      </c:spPr>
    </c:title>
    <c:autoTitleDeleted val="0"/>
    <c:plotArea>
      <c:layout/>
      <c:barChart>
        <c:barDir val="col"/>
        <c:grouping val="clustered"/>
        <c:varyColors val="0"/>
        <c:ser>
          <c:idx val="0"/>
          <c:order val="0"/>
          <c:tx>
            <c:strRef>
              <c:f>'[儿童死亡新闻汇总（所有汇总整理）(带图).xlsx]3'!$F$3</c:f>
              <c:strCache>
                <c:ptCount val="1"/>
                <c:pt idx="0">
                  <c:v>PVH Num. </c:v>
                </c:pt>
              </c:strCache>
            </c:strRef>
          </c:tx>
          <c:spPr>
            <a:solidFill>
              <a:schemeClr val="accent1"/>
            </a:solidFill>
            <a:ln>
              <a:noFill/>
            </a:ln>
            <a:effectLst/>
          </c:spPr>
          <c:invertIfNegative val="0"/>
          <c:dLbls>
            <c:delete val="1"/>
          </c:dLbls>
          <c:cat>
            <c:strRef>
              <c:f>'[儿童死亡新闻汇总（所有汇总整理）(带图).xlsx]3'!$E$4:$E$14</c:f>
              <c:strCache>
                <c:ptCount val="11"/>
                <c:pt idx="0">
                  <c:v>1</c:v>
                </c:pt>
                <c:pt idx="1">
                  <c:v>2</c:v>
                </c:pt>
                <c:pt idx="2">
                  <c:v>3</c:v>
                </c:pt>
                <c:pt idx="3">
                  <c:v>4</c:v>
                </c:pt>
                <c:pt idx="4">
                  <c:v>5</c:v>
                </c:pt>
                <c:pt idx="5">
                  <c:v>6</c:v>
                </c:pt>
                <c:pt idx="6">
                  <c:v>7</c:v>
                </c:pt>
                <c:pt idx="7">
                  <c:v>8</c:v>
                </c:pt>
                <c:pt idx="8">
                  <c:v>9</c:v>
                </c:pt>
                <c:pt idx="9">
                  <c:v>10</c:v>
                </c:pt>
                <c:pt idx="10">
                  <c:v>UNK</c:v>
                </c:pt>
              </c:strCache>
            </c:strRef>
          </c:cat>
          <c:val>
            <c:numRef>
              <c:f>'[儿童死亡新闻汇总（所有汇总整理）(带图).xlsx]3'!$F$4:$F$14</c:f>
              <c:numCache>
                <c:formatCode>General</c:formatCode>
                <c:ptCount val="11"/>
                <c:pt idx="0">
                  <c:v>3</c:v>
                </c:pt>
                <c:pt idx="1">
                  <c:v>1</c:v>
                </c:pt>
                <c:pt idx="2">
                  <c:v>2</c:v>
                </c:pt>
                <c:pt idx="3">
                  <c:v>21</c:v>
                </c:pt>
                <c:pt idx="4">
                  <c:v>22</c:v>
                </c:pt>
                <c:pt idx="5">
                  <c:v>40</c:v>
                </c:pt>
                <c:pt idx="6">
                  <c:v>42</c:v>
                </c:pt>
                <c:pt idx="7">
                  <c:v>26</c:v>
                </c:pt>
                <c:pt idx="8">
                  <c:v>15</c:v>
                </c:pt>
                <c:pt idx="9">
                  <c:v>4</c:v>
                </c:pt>
                <c:pt idx="10">
                  <c:v>2</c:v>
                </c:pt>
              </c:numCache>
            </c:numRef>
          </c:val>
        </c:ser>
        <c:dLbls>
          <c:showLegendKey val="0"/>
          <c:showVal val="0"/>
          <c:showCatName val="0"/>
          <c:showSerName val="0"/>
          <c:showPercent val="0"/>
          <c:showBubbleSize val="0"/>
        </c:dLbls>
        <c:gapWidth val="246"/>
        <c:overlap val="-28"/>
        <c:axId val="790415152"/>
        <c:axId val="687655774"/>
      </c:barChart>
      <c:lineChart>
        <c:grouping val="standard"/>
        <c:varyColors val="0"/>
        <c:ser>
          <c:idx val="1"/>
          <c:order val="1"/>
          <c:tx>
            <c:strRef>
              <c:f>'[儿童死亡新闻汇总（所有汇总整理）(带图).xlsx]3'!$G$3</c:f>
              <c:strCache>
                <c:ptCount val="1"/>
                <c:pt idx="0">
                  <c:v>Death Num. </c:v>
                </c:pt>
              </c:strCache>
            </c:strRef>
          </c:tx>
          <c:spPr>
            <a:ln w="28575" cap="rnd">
              <a:solidFill>
                <a:schemeClr val="accent2"/>
              </a:solidFill>
              <a:round/>
            </a:ln>
            <a:effectLst/>
          </c:spPr>
          <c:marker>
            <c:symbol val="circle"/>
            <c:size val="5"/>
            <c:spPr>
              <a:solidFill>
                <a:schemeClr val="accent2"/>
              </a:solidFill>
              <a:ln w="6350" cmpd="sng">
                <a:solidFill>
                  <a:schemeClr val="accent2"/>
                </a:solidFill>
                <a:prstDash val="solid"/>
                <a:bevel/>
              </a:ln>
              <a:effectLst/>
            </c:spPr>
          </c:marker>
          <c:dLbls>
            <c:delete val="1"/>
          </c:dLbls>
          <c:cat>
            <c:strRef>
              <c:f>'[儿童死亡新闻汇总（所有汇总整理）(带图).xlsx]3'!$E$4:$E$14</c:f>
              <c:strCache>
                <c:ptCount val="11"/>
                <c:pt idx="0">
                  <c:v>1</c:v>
                </c:pt>
                <c:pt idx="1">
                  <c:v>2</c:v>
                </c:pt>
                <c:pt idx="2">
                  <c:v>3</c:v>
                </c:pt>
                <c:pt idx="3">
                  <c:v>4</c:v>
                </c:pt>
                <c:pt idx="4">
                  <c:v>5</c:v>
                </c:pt>
                <c:pt idx="5">
                  <c:v>6</c:v>
                </c:pt>
                <c:pt idx="6">
                  <c:v>7</c:v>
                </c:pt>
                <c:pt idx="7">
                  <c:v>8</c:v>
                </c:pt>
                <c:pt idx="8">
                  <c:v>9</c:v>
                </c:pt>
                <c:pt idx="9">
                  <c:v>10</c:v>
                </c:pt>
                <c:pt idx="10">
                  <c:v>UNK</c:v>
                </c:pt>
              </c:strCache>
            </c:strRef>
          </c:cat>
          <c:val>
            <c:numRef>
              <c:f>'[儿童死亡新闻汇总（所有汇总整理）(带图).xlsx]3'!$G$4:$G$14</c:f>
              <c:numCache>
                <c:formatCode>General</c:formatCode>
                <c:ptCount val="11"/>
                <c:pt idx="0">
                  <c:v>0</c:v>
                </c:pt>
                <c:pt idx="1">
                  <c:v>0</c:v>
                </c:pt>
                <c:pt idx="2">
                  <c:v>1</c:v>
                </c:pt>
                <c:pt idx="3">
                  <c:v>11</c:v>
                </c:pt>
                <c:pt idx="4">
                  <c:v>10</c:v>
                </c:pt>
                <c:pt idx="5">
                  <c:v>21</c:v>
                </c:pt>
                <c:pt idx="6">
                  <c:v>20</c:v>
                </c:pt>
                <c:pt idx="7">
                  <c:v>19</c:v>
                </c:pt>
                <c:pt idx="8">
                  <c:v>9</c:v>
                </c:pt>
                <c:pt idx="9">
                  <c:v>1</c:v>
                </c:pt>
                <c:pt idx="10">
                  <c:v>1</c:v>
                </c:pt>
              </c:numCache>
            </c:numRef>
          </c:val>
          <c:smooth val="0"/>
        </c:ser>
        <c:dLbls>
          <c:showLegendKey val="0"/>
          <c:showVal val="0"/>
          <c:showCatName val="0"/>
          <c:showSerName val="0"/>
          <c:showPercent val="0"/>
          <c:showBubbleSize val="0"/>
        </c:dLbls>
        <c:marker val="1"/>
        <c:smooth val="0"/>
        <c:axId val="251719984"/>
        <c:axId val="335808655"/>
      </c:lineChart>
      <c:catAx>
        <c:axId val="79041515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687655774"/>
        <c:crosses val="autoZero"/>
        <c:auto val="1"/>
        <c:lblAlgn val="ctr"/>
        <c:lblOffset val="100"/>
        <c:noMultiLvlLbl val="0"/>
      </c:catAx>
      <c:valAx>
        <c:axId val="687655774"/>
        <c:scaling>
          <c:orientation val="minMax"/>
        </c:scaling>
        <c:delete val="0"/>
        <c:axPos val="l"/>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790415152"/>
        <c:crosses val="autoZero"/>
        <c:crossBetween val="between"/>
      </c:valAx>
      <c:catAx>
        <c:axId val="251719984"/>
        <c:scaling>
          <c:orientation val="minMax"/>
        </c:scaling>
        <c:delete val="1"/>
        <c:axPos val="b"/>
        <c:majorTickMark val="none"/>
        <c:minorTickMark val="none"/>
        <c:tickLblPos val="nextTo"/>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335808655"/>
        <c:crosses val="autoZero"/>
        <c:auto val="1"/>
        <c:lblAlgn val="ctr"/>
        <c:lblOffset val="100"/>
        <c:noMultiLvlLbl val="0"/>
      </c:catAx>
      <c:valAx>
        <c:axId val="335808655"/>
        <c:scaling>
          <c:orientation val="minMax"/>
        </c:scaling>
        <c:delete val="0"/>
        <c:axPos val="r"/>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251719984"/>
        <c:crosses val="max"/>
        <c:crossBetween val="between"/>
      </c:valAx>
      <c:spPr>
        <a:noFill/>
        <a:ln>
          <a:noFill/>
        </a:ln>
        <a:effectLst/>
      </c:spPr>
    </c:plotArea>
    <c:legend>
      <c:legendPos val="b"/>
      <c:layout>
        <c:manualLayout>
          <c:xMode val="edge"/>
          <c:yMode val="edge"/>
          <c:x val="0.26950747094632"/>
          <c:y val="0.925185796862097"/>
          <c:w val="0.457019000184468"/>
          <c:h val="0.0549958711808423"/>
        </c:manualLayou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40" b="1" i="0" u="none" strike="noStrike" kern="1200" baseline="0">
                <a:solidFill>
                  <a:schemeClr val="tx1">
                    <a:lumMod val="75000"/>
                    <a:lumOff val="25000"/>
                  </a:schemeClr>
                </a:solidFill>
                <a:latin typeface="+mn-lt"/>
                <a:ea typeface="+mn-ea"/>
                <a:cs typeface="+mn-cs"/>
              </a:defRPr>
            </a:pPr>
            <a:r>
              <a:rPr lang="en-US" altLang="zh-CN" sz="1440" b="1"/>
              <a:t>Envirenmental temperature with PVH</a:t>
            </a:r>
            <a:endParaRPr lang="en-US" altLang="zh-CN" sz="1440" b="1"/>
          </a:p>
        </c:rich>
      </c:tx>
      <c:layout/>
      <c:overlay val="0"/>
      <c:spPr>
        <a:noFill/>
        <a:ln>
          <a:noFill/>
        </a:ln>
        <a:effectLst/>
      </c:spPr>
    </c:title>
    <c:autoTitleDeleted val="0"/>
    <c:plotArea>
      <c:layout/>
      <c:pieChart>
        <c:varyColors val="1"/>
        <c:ser>
          <c:idx val="0"/>
          <c:order val="0"/>
          <c:tx>
            <c:strRef>
              <c:f>'[儿童死亡新闻汇总（所有汇总整理）(带图).xlsx]2'!$C$2</c:f>
              <c:strCache>
                <c:ptCount val="1"/>
                <c:pt idx="0">
                  <c:v>计数项:结果</c:v>
                </c:pt>
              </c:strCache>
            </c:strRef>
          </c:tx>
          <c:spPr/>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Lbls>
            <c:dLbl>
              <c:idx val="0"/>
              <c:layout>
                <c:manualLayout>
                  <c:x val="-0.00223020174688031"/>
                  <c:y val="-0.0681942748003428"/>
                </c:manualLayout>
              </c:layout>
              <c:tx>
                <c:rich>
                  <a:bodyPr rot="0" spcFirstLastPara="0" vertOverflow="ellipsis" vert="horz" wrap="square" lIns="38100" tIns="19050" rIns="38100" bIns="19050" anchor="ctr" anchorCtr="1"/>
                  <a:lstStyle/>
                  <a:p>
                    <a:pPr defTabSz="914400">
                      <a:defRPr lang="zh-CN" sz="1200" b="1" i="0" u="none" strike="noStrike" kern="1200" baseline="0">
                        <a:solidFill>
                          <a:schemeClr val="tx1">
                            <a:lumMod val="75000"/>
                            <a:lumOff val="25000"/>
                          </a:schemeClr>
                        </a:solidFill>
                        <a:latin typeface="+mn-lt"/>
                        <a:ea typeface="+mn-ea"/>
                        <a:cs typeface="+mn-cs"/>
                      </a:defRPr>
                    </a:pPr>
                    <a:r>
                      <a:rPr sz="1200" b="1"/>
                      <a:t>64</a:t>
                    </a:r>
                    <a:r>
                      <a:rPr lang="en-US" altLang="zh-CN" sz="1200" b="1"/>
                      <a:t>/</a:t>
                    </a:r>
                    <a:r>
                      <a:rPr sz="1200" b="1"/>
                      <a:t>38%</a:t>
                    </a:r>
                    <a:endParaRPr sz="1200" b="1"/>
                  </a:p>
                </c:rich>
              </c:tx>
              <c:dLblPos val="bestFit"/>
              <c:showLegendKey val="0"/>
              <c:showVal val="1"/>
              <c:showCatName val="0"/>
              <c:showSerName val="0"/>
              <c:showPercent val="1"/>
              <c:showBubbleSize val="0"/>
              <c:extLst>
                <c:ext xmlns:c15="http://schemas.microsoft.com/office/drawing/2012/chart" uri="{CE6537A1-D6FC-4f65-9D91-7224C49458BB}">
                  <c15:layout/>
                </c:ext>
              </c:extLst>
            </c:dLbl>
            <c:dLbl>
              <c:idx val="1"/>
              <c:layout/>
              <c:tx>
                <c:rich>
                  <a:bodyPr rot="0" spcFirstLastPara="0" vertOverflow="ellipsis" vert="horz" wrap="square" lIns="38100" tIns="19050" rIns="38100" bIns="19050" anchor="ctr" anchorCtr="1"/>
                  <a:lstStyle/>
                  <a:p>
                    <a:pPr defTabSz="914400">
                      <a:defRPr lang="zh-CN" sz="1200" b="1" i="0" u="none" strike="noStrike" kern="1200" baseline="0">
                        <a:solidFill>
                          <a:schemeClr val="tx1">
                            <a:lumMod val="75000"/>
                            <a:lumOff val="25000"/>
                          </a:schemeClr>
                        </a:solidFill>
                        <a:latin typeface="+mn-lt"/>
                        <a:ea typeface="+mn-ea"/>
                        <a:cs typeface="+mn-cs"/>
                      </a:defRPr>
                    </a:pPr>
                    <a:r>
                      <a:rPr sz="1200" b="1"/>
                      <a:t>106</a:t>
                    </a:r>
                    <a:r>
                      <a:rPr lang="en-US" altLang="zh-CN" sz="1200" b="1"/>
                      <a:t>/</a:t>
                    </a:r>
                    <a:r>
                      <a:rPr sz="1200" b="1"/>
                      <a:t>62%</a:t>
                    </a:r>
                    <a:endParaRPr sz="1200" b="1"/>
                  </a:p>
                </c:rich>
              </c:tx>
              <c:dLblPos val="bestFit"/>
              <c:showLegendKey val="0"/>
              <c:showVal val="1"/>
              <c:showCatName val="0"/>
              <c:showSerName val="0"/>
              <c:showPercent val="1"/>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chemeClr val="tx1">
                        <a:lumMod val="75000"/>
                        <a:lumOff val="25000"/>
                      </a:schemeClr>
                    </a:solidFill>
                    <a:latin typeface="+mn-lt"/>
                    <a:ea typeface="+mn-ea"/>
                    <a:cs typeface="+mn-cs"/>
                  </a:defRPr>
                </a:pPr>
              </a:p>
            </c:txPr>
            <c:dLblPos val="bestFit"/>
            <c:showLegendKey val="0"/>
            <c:showVal val="1"/>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'[儿童死亡新闻汇总（所有汇总整理）(带图).xlsx]2'!$B$3:$B$4</c:f>
              <c:strCache>
                <c:ptCount val="2"/>
                <c:pt idx="0">
                  <c:v>UNK</c:v>
                </c:pt>
                <c:pt idx="1">
                  <c:v>Hot</c:v>
                </c:pt>
              </c:strCache>
            </c:strRef>
          </c:cat>
          <c:val>
            <c:numRef>
              <c:f>'[儿童死亡新闻汇总（所有汇总整理）(带图).xlsx]2'!$C$3:$C$4</c:f>
              <c:numCache>
                <c:formatCode>General</c:formatCode>
                <c:ptCount val="2"/>
                <c:pt idx="0">
                  <c:v>64</c:v>
                </c:pt>
                <c:pt idx="1">
                  <c:v>106</c:v>
                </c:pt>
              </c:numCache>
            </c:numRef>
          </c:val>
        </c:ser>
        <c:dLbls>
          <c:showLegendKey val="0"/>
          <c:showVal val="1"/>
          <c:showCatName val="0"/>
          <c:showSerName val="0"/>
          <c:showPercent val="1"/>
          <c:showBubbleSize val="0"/>
          <c:showLeaderLines val="1"/>
        </c:dLbls>
        <c:firstSliceAng val="0"/>
      </c:pieChart>
      <c:spPr>
        <a:noFill/>
        <a:ln>
          <a:noFill/>
        </a:ln>
        <a:effectLst/>
      </c:spPr>
    </c:plotArea>
    <c:legend>
      <c:legendPos val="t"/>
      <c:legendEntry>
        <c:idx val="0"/>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mn-lt"/>
                <a:ea typeface="+mn-ea"/>
                <a:cs typeface="+mn-cs"/>
              </a:defRPr>
            </a:pPr>
          </a:p>
        </c:txPr>
      </c:legendEntry>
      <c:legendEntry>
        <c:idx val="1"/>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mn-lt"/>
                <a:ea typeface="+mn-ea"/>
                <a:cs typeface="+mn-cs"/>
              </a:defRPr>
            </a:pPr>
          </a:p>
        </c:txPr>
      </c:legendEntry>
      <c:layout>
        <c:manualLayout>
          <c:xMode val="edge"/>
          <c:yMode val="edge"/>
          <c:x val="0.621447368421053"/>
          <c:y val="0.883235004916421"/>
          <c:w val="0.371447368421053"/>
          <c:h val="0.109390363815143"/>
        </c:manualLayout>
      </c:layout>
      <c:overlay val="0"/>
      <c:spPr>
        <a:noFill/>
        <a:ln>
          <a:noFill/>
        </a:ln>
        <a:effectLst/>
      </c:spPr>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sz="1200" b="1"/>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40" b="1" i="0" u="none" strike="noStrike" kern="1200" baseline="0">
                <a:solidFill>
                  <a:schemeClr val="tx1">
                    <a:lumMod val="75000"/>
                    <a:lumOff val="2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r>
              <a:rPr sz="144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rPr>
              <a:t>PVH </a:t>
            </a:r>
            <a:r>
              <a:rPr lang="en-US" altLang="zh-CN" sz="144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rPr>
              <a:t>N</a:t>
            </a:r>
            <a:r>
              <a:rPr sz="144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rPr>
              <a:t>um</a:t>
            </a:r>
            <a:r>
              <a:rPr lang="en-US" altLang="zh-CN" sz="144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rPr>
              <a:t>.</a:t>
            </a:r>
            <a:r>
              <a:rPr sz="144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rPr>
              <a:t> VS </a:t>
            </a:r>
            <a:r>
              <a:rPr lang="en-US" altLang="zh-CN" sz="144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rPr>
              <a:t>Scenarios</a:t>
            </a:r>
            <a:endParaRPr lang="en-US" altLang="zh-CN" sz="144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endParaRPr>
          </a:p>
        </c:rich>
      </c:tx>
      <c:layout>
        <c:manualLayout>
          <c:xMode val="edge"/>
          <c:yMode val="edge"/>
          <c:x val="0.363006278469265"/>
          <c:y val="0.0179448498786095"/>
        </c:manualLayout>
      </c:layout>
      <c:overlay val="0"/>
      <c:spPr>
        <a:noFill/>
        <a:ln>
          <a:noFill/>
        </a:ln>
        <a:effectLst/>
      </c:spPr>
    </c:title>
    <c:autoTitleDeleted val="0"/>
    <c:plotArea>
      <c:layout/>
      <c:barChart>
        <c:barDir val="col"/>
        <c:grouping val="clustered"/>
        <c:varyColors val="0"/>
        <c:ser>
          <c:idx val="0"/>
          <c:order val="0"/>
          <c:tx>
            <c:strRef>
              <c:f>'[儿童死亡新闻汇总（所有汇总整理）(带图).xlsx]7'!$F$3</c:f>
              <c:strCache>
                <c:ptCount val="1"/>
                <c:pt idx="0">
                  <c:v>PVH Num.</c:v>
                </c:pt>
              </c:strCache>
            </c:strRef>
          </c:tx>
          <c:spPr>
            <a:solidFill>
              <a:schemeClr val="accent1"/>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chemeClr val="tx1">
                        <a:lumMod val="75000"/>
                        <a:lumOff val="2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'[儿童死亡新闻汇总（所有汇总整理）(带图).xlsx]7'!$E$4:$E$8</c:f>
              <c:strCache>
                <c:ptCount val="5"/>
                <c:pt idx="0">
                  <c:v>Unkowningly</c:v>
                </c:pt>
                <c:pt idx="1">
                  <c:v>UNK</c:v>
                </c:pt>
                <c:pt idx="2">
                  <c:v>Key inside and locked</c:v>
                </c:pt>
                <c:pt idx="3">
                  <c:v>Kowningly</c:v>
                </c:pt>
                <c:pt idx="4">
                  <c:v>Gained Access</c:v>
                </c:pt>
              </c:strCache>
            </c:strRef>
          </c:cat>
          <c:val>
            <c:numRef>
              <c:f>'[儿童死亡新闻汇总（所有汇总整理）(带图).xlsx]7'!$F$4:$F$8</c:f>
              <c:numCache>
                <c:formatCode>General</c:formatCode>
                <c:ptCount val="5"/>
                <c:pt idx="0">
                  <c:v>85</c:v>
                </c:pt>
                <c:pt idx="1">
                  <c:v>35</c:v>
                </c:pt>
                <c:pt idx="2">
                  <c:v>32</c:v>
                </c:pt>
                <c:pt idx="3">
                  <c:v>24</c:v>
                </c:pt>
                <c:pt idx="4">
                  <c:v>2</c:v>
                </c:pt>
              </c:numCache>
            </c:numRef>
          </c:val>
        </c:ser>
        <c:ser>
          <c:idx val="1"/>
          <c:order val="1"/>
          <c:tx>
            <c:strRef>
              <c:f>'[儿童死亡新闻汇总（所有汇总整理）(带图).xlsx]7'!$G$3</c:f>
              <c:strCache>
                <c:ptCount val="1"/>
                <c:pt idx="0">
                  <c:v>Death Num. </c:v>
                </c:pt>
              </c:strCache>
            </c:strRef>
          </c:tx>
          <c:spPr>
            <a:solidFill>
              <a:schemeClr val="accent2"/>
            </a:solidFill>
            <a:ln>
              <a:noFill/>
            </a:ln>
            <a:effectLst/>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extLst>
            </c:dLbl>
            <c:dLbl>
              <c:idx val="1"/>
              <c:delete val="1"/>
            </c:dLbl>
            <c:dLbl>
              <c:idx val="2"/>
              <c:delete val="1"/>
            </c:dLbl>
            <c:dLbl>
              <c:idx val="3"/>
              <c:delete val="1"/>
            </c:dLbl>
            <c:dLbl>
              <c:idx val="4"/>
              <c:delete val="1"/>
            </c:dLbl>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chemeClr val="tx1">
                        <a:lumMod val="75000"/>
                        <a:lumOff val="2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dLblPos val="outEnd"/>
            <c:showLegendKey val="0"/>
            <c:showVal val="0"/>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'[儿童死亡新闻汇总（所有汇总整理）(带图).xlsx]7'!$E$4:$E$8</c:f>
              <c:strCache>
                <c:ptCount val="5"/>
                <c:pt idx="0">
                  <c:v>Unkowningly</c:v>
                </c:pt>
                <c:pt idx="1">
                  <c:v>UNK</c:v>
                </c:pt>
                <c:pt idx="2">
                  <c:v>Key inside and locked</c:v>
                </c:pt>
                <c:pt idx="3">
                  <c:v>Kowningly</c:v>
                </c:pt>
                <c:pt idx="4">
                  <c:v>Gained Access</c:v>
                </c:pt>
              </c:strCache>
            </c:strRef>
          </c:cat>
          <c:val>
            <c:numRef>
              <c:f>'[儿童死亡新闻汇总（所有汇总整理）(带图).xlsx]7'!$G$4:$G$8</c:f>
              <c:numCache>
                <c:formatCode>General</c:formatCode>
                <c:ptCount val="5"/>
                <c:pt idx="0">
                  <c:v>73</c:v>
                </c:pt>
                <c:pt idx="1">
                  <c:v>6</c:v>
                </c:pt>
                <c:pt idx="2">
                  <c:v>5</c:v>
                </c:pt>
                <c:pt idx="3">
                  <c:v>7</c:v>
                </c:pt>
                <c:pt idx="4">
                  <c:v>2</c:v>
                </c:pt>
              </c:numCache>
            </c:numRef>
          </c:val>
        </c:ser>
        <c:dLbls>
          <c:showLegendKey val="0"/>
          <c:showVal val="0"/>
          <c:showCatName val="0"/>
          <c:showSerName val="0"/>
          <c:showPercent val="0"/>
          <c:showBubbleSize val="0"/>
        </c:dLbls>
        <c:gapWidth val="246"/>
        <c:overlap val="-28"/>
        <c:axId val="756416067"/>
        <c:axId val="238095818"/>
      </c:barChart>
      <c:catAx>
        <c:axId val="756416067"/>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200" b="1" i="0" u="none" strike="noStrike" kern="1200" baseline="0">
                <a:solidFill>
                  <a:schemeClr val="tx1">
                    <a:lumMod val="65000"/>
                    <a:lumOff val="3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crossAx val="238095818"/>
        <c:crosses val="autoZero"/>
        <c:auto val="1"/>
        <c:lblAlgn val="ctr"/>
        <c:lblOffset val="100"/>
        <c:noMultiLvlLbl val="0"/>
      </c:catAx>
      <c:valAx>
        <c:axId val="238095818"/>
        <c:scaling>
          <c:orientation val="minMax"/>
        </c:scaling>
        <c:delete val="0"/>
        <c:axPos val="l"/>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1200" b="1" i="0" u="none" strike="noStrike" kern="1200" baseline="0">
                <a:solidFill>
                  <a:schemeClr val="tx1">
                    <a:lumMod val="65000"/>
                    <a:lumOff val="3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crossAx val="756416067"/>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legendEntry>
      <c:legendEntry>
        <c:idx val="1"/>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legendEntry>
      <c:layout/>
      <c:overlay val="0"/>
      <c:spPr>
        <a:noFill/>
        <a:ln>
          <a:noFill/>
        </a:ln>
        <a:effectLst/>
      </c:spPr>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sz="1200" b="1">
          <a:latin typeface="HarmonyOS Sans SC" panose="00000500000000000000" charset="-122"/>
          <a:ea typeface="HarmonyOS Sans SC" panose="00000500000000000000" charset="-122"/>
          <a:cs typeface="HarmonyOS Sans SC" panose="00000500000000000000" charset="-122"/>
          <a:sym typeface="HarmonyOS Sans SC" panose="00000500000000000000" charset="-122"/>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920" b="1" i="0" u="none" strike="noStrike" kern="1200" baseline="0">
                <a:solidFill>
                  <a:schemeClr val="tx1">
                    <a:lumMod val="75000"/>
                    <a:lumOff val="25000"/>
                  </a:schemeClr>
                </a:solidFill>
                <a:latin typeface="+mn-lt"/>
                <a:ea typeface="+mn-ea"/>
                <a:cs typeface="+mn-cs"/>
              </a:defRPr>
            </a:pPr>
            <a:r>
              <a:rPr lang="en-US" altLang="zh-CN" sz="1920" b="1"/>
              <a:t>The rescued num. and death num. by age</a:t>
            </a:r>
            <a:endParaRPr lang="en-US" altLang="zh-CN" sz="1920" b="1"/>
          </a:p>
        </c:rich>
      </c:tx>
      <c:layout/>
      <c:overlay val="0"/>
      <c:spPr>
        <a:noFill/>
        <a:ln>
          <a:noFill/>
        </a:ln>
        <a:effectLst/>
      </c:spPr>
    </c:title>
    <c:autoTitleDeleted val="0"/>
    <c:plotArea>
      <c:layout>
        <c:manualLayout>
          <c:layoutTarget val="inner"/>
          <c:xMode val="edge"/>
          <c:yMode val="edge"/>
          <c:x val="0.0719749602692929"/>
          <c:y val="0.114620938628159"/>
          <c:w val="0.907111984282908"/>
          <c:h val="0.737424789410349"/>
        </c:manualLayout>
      </c:layout>
      <c:barChart>
        <c:barDir val="col"/>
        <c:grouping val="clustered"/>
        <c:varyColors val="0"/>
        <c:ser>
          <c:idx val="0"/>
          <c:order val="0"/>
          <c:tx>
            <c:strRef>
              <c:f>'[儿童死亡新闻汇总（所有汇总整理）(带图).xlsx]12'!$F$3</c:f>
              <c:strCache>
                <c:ptCount val="1"/>
                <c:pt idx="0">
                  <c:v>Death</c:v>
                </c:pt>
              </c:strCache>
            </c:strRef>
          </c:tx>
          <c:spPr>
            <a:solidFill>
              <a:schemeClr val="accent1"/>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600" b="1"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'[儿童死亡新闻汇总（所有汇总整理）(带图).xlsx]12'!$E$4:$E$20</c:f>
              <c:strCache>
                <c:ptCount val="17"/>
                <c:pt idx="0">
                  <c:v>0</c:v>
                </c:pt>
                <c:pt idx="1">
                  <c:v>0.75</c:v>
                </c:pt>
                <c:pt idx="2">
                  <c:v>1</c:v>
                </c:pt>
                <c:pt idx="3">
                  <c:v>1.5</c:v>
                </c:pt>
                <c:pt idx="4">
                  <c:v>2</c:v>
                </c:pt>
                <c:pt idx="5">
                  <c:v>2.5</c:v>
                </c:pt>
                <c:pt idx="6">
                  <c:v>3</c:v>
                </c:pt>
                <c:pt idx="7">
                  <c:v>3.5</c:v>
                </c:pt>
                <c:pt idx="8">
                  <c:v>4</c:v>
                </c:pt>
                <c:pt idx="9">
                  <c:v>4.5</c:v>
                </c:pt>
                <c:pt idx="10">
                  <c:v>5</c:v>
                </c:pt>
                <c:pt idx="11">
                  <c:v>6</c:v>
                </c:pt>
                <c:pt idx="12">
                  <c:v>7</c:v>
                </c:pt>
                <c:pt idx="13">
                  <c:v>9</c:v>
                </c:pt>
                <c:pt idx="14">
                  <c:v>10</c:v>
                </c:pt>
                <c:pt idx="15">
                  <c:v>13</c:v>
                </c:pt>
                <c:pt idx="16">
                  <c:v>UNK</c:v>
                </c:pt>
              </c:strCache>
            </c:strRef>
          </c:cat>
          <c:val>
            <c:numRef>
              <c:f>'[儿童死亡新闻汇总（所有汇总整理）(带图).xlsx]12'!$F$4:$F$20</c:f>
              <c:numCache>
                <c:formatCode>General</c:formatCode>
                <c:ptCount val="17"/>
                <c:pt idx="0">
                  <c:v>0</c:v>
                </c:pt>
                <c:pt idx="1">
                  <c:v>1</c:v>
                </c:pt>
                <c:pt idx="2">
                  <c:v>2</c:v>
                </c:pt>
                <c:pt idx="3">
                  <c:v>1</c:v>
                </c:pt>
                <c:pt idx="4">
                  <c:v>6</c:v>
                </c:pt>
                <c:pt idx="5">
                  <c:v>3</c:v>
                </c:pt>
                <c:pt idx="6">
                  <c:v>19</c:v>
                </c:pt>
                <c:pt idx="7">
                  <c:v>3</c:v>
                </c:pt>
                <c:pt idx="8">
                  <c:v>15</c:v>
                </c:pt>
                <c:pt idx="9">
                  <c:v>2</c:v>
                </c:pt>
                <c:pt idx="10">
                  <c:v>11</c:v>
                </c:pt>
                <c:pt idx="11">
                  <c:v>7</c:v>
                </c:pt>
                <c:pt idx="12">
                  <c:v>1</c:v>
                </c:pt>
                <c:pt idx="13">
                  <c:v>1</c:v>
                </c:pt>
                <c:pt idx="14">
                  <c:v>2</c:v>
                </c:pt>
                <c:pt idx="15">
                  <c:v>1</c:v>
                </c:pt>
                <c:pt idx="16">
                  <c:v>18</c:v>
                </c:pt>
              </c:numCache>
            </c:numRef>
          </c:val>
        </c:ser>
        <c:ser>
          <c:idx val="1"/>
          <c:order val="1"/>
          <c:tx>
            <c:strRef>
              <c:f>'[儿童死亡新闻汇总（所有汇总整理）(带图).xlsx]12'!$G$3</c:f>
              <c:strCache>
                <c:ptCount val="1"/>
                <c:pt idx="0">
                  <c:v>Rescued</c:v>
                </c:pt>
              </c:strCache>
            </c:strRef>
          </c:tx>
          <c:spPr>
            <a:solidFill>
              <a:schemeClr val="accent2"/>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600" b="1"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'[儿童死亡新闻汇总（所有汇总整理）(带图).xlsx]12'!$E$4:$E$20</c:f>
              <c:strCache>
                <c:ptCount val="17"/>
                <c:pt idx="0">
                  <c:v>0</c:v>
                </c:pt>
                <c:pt idx="1">
                  <c:v>0.75</c:v>
                </c:pt>
                <c:pt idx="2">
                  <c:v>1</c:v>
                </c:pt>
                <c:pt idx="3">
                  <c:v>1.5</c:v>
                </c:pt>
                <c:pt idx="4">
                  <c:v>2</c:v>
                </c:pt>
                <c:pt idx="5">
                  <c:v>2.5</c:v>
                </c:pt>
                <c:pt idx="6">
                  <c:v>3</c:v>
                </c:pt>
                <c:pt idx="7">
                  <c:v>3.5</c:v>
                </c:pt>
                <c:pt idx="8">
                  <c:v>4</c:v>
                </c:pt>
                <c:pt idx="9">
                  <c:v>4.5</c:v>
                </c:pt>
                <c:pt idx="10">
                  <c:v>5</c:v>
                </c:pt>
                <c:pt idx="11">
                  <c:v>6</c:v>
                </c:pt>
                <c:pt idx="12">
                  <c:v>7</c:v>
                </c:pt>
                <c:pt idx="13">
                  <c:v>9</c:v>
                </c:pt>
                <c:pt idx="14">
                  <c:v>10</c:v>
                </c:pt>
                <c:pt idx="15">
                  <c:v>13</c:v>
                </c:pt>
                <c:pt idx="16">
                  <c:v>UNK</c:v>
                </c:pt>
              </c:strCache>
            </c:strRef>
          </c:cat>
          <c:val>
            <c:numRef>
              <c:f>'[儿童死亡新闻汇总（所有汇总整理）(带图).xlsx]12'!$G$4:$G$20</c:f>
              <c:numCache>
                <c:formatCode>General</c:formatCode>
                <c:ptCount val="17"/>
                <c:pt idx="0">
                  <c:v>7</c:v>
                </c:pt>
                <c:pt idx="1">
                  <c:v>0</c:v>
                </c:pt>
                <c:pt idx="2">
                  <c:v>11</c:v>
                </c:pt>
                <c:pt idx="3">
                  <c:v>3</c:v>
                </c:pt>
                <c:pt idx="4">
                  <c:v>19</c:v>
                </c:pt>
                <c:pt idx="5">
                  <c:v>0</c:v>
                </c:pt>
                <c:pt idx="6">
                  <c:v>12</c:v>
                </c:pt>
                <c:pt idx="7">
                  <c:v>0</c:v>
                </c:pt>
                <c:pt idx="8">
                  <c:v>3</c:v>
                </c:pt>
                <c:pt idx="9">
                  <c:v>0</c:v>
                </c:pt>
                <c:pt idx="10">
                  <c:v>1</c:v>
                </c:pt>
                <c:pt idx="11">
                  <c:v>0</c:v>
                </c:pt>
                <c:pt idx="12">
                  <c:v>1</c:v>
                </c:pt>
                <c:pt idx="13">
                  <c:v>0</c:v>
                </c:pt>
                <c:pt idx="14">
                  <c:v>0</c:v>
                </c:pt>
                <c:pt idx="15">
                  <c:v>0</c:v>
                </c:pt>
                <c:pt idx="16">
                  <c:v>28</c:v>
                </c:pt>
              </c:numCache>
            </c:numRef>
          </c:val>
        </c:ser>
        <c:dLbls>
          <c:showLegendKey val="0"/>
          <c:showVal val="1"/>
          <c:showCatName val="0"/>
          <c:showSerName val="0"/>
          <c:showPercent val="0"/>
          <c:showBubbleSize val="0"/>
        </c:dLbls>
        <c:gapWidth val="150"/>
        <c:overlap val="0"/>
        <c:axId val="398559240"/>
        <c:axId val="457124513"/>
      </c:barChart>
      <c:catAx>
        <c:axId val="398559240"/>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600" b="1" i="0" u="none" strike="noStrike" kern="1200" baseline="0">
                <a:solidFill>
                  <a:schemeClr val="tx1">
                    <a:lumMod val="65000"/>
                    <a:lumOff val="35000"/>
                  </a:schemeClr>
                </a:solidFill>
                <a:latin typeface="+mn-lt"/>
                <a:ea typeface="+mn-ea"/>
                <a:cs typeface="+mn-cs"/>
              </a:defRPr>
            </a:pPr>
          </a:p>
        </c:txPr>
        <c:crossAx val="457124513"/>
        <c:crosses val="autoZero"/>
        <c:auto val="1"/>
        <c:lblAlgn val="ctr"/>
        <c:lblOffset val="100"/>
        <c:noMultiLvlLbl val="0"/>
      </c:catAx>
      <c:valAx>
        <c:axId val="457124513"/>
        <c:scaling>
          <c:orientation val="minMax"/>
        </c:scaling>
        <c:delete val="0"/>
        <c:axPos val="l"/>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1600" b="1" i="0" u="none" strike="noStrike" kern="1200" baseline="0">
                <a:solidFill>
                  <a:schemeClr val="tx1">
                    <a:lumMod val="65000"/>
                    <a:lumOff val="35000"/>
                  </a:schemeClr>
                </a:solidFill>
                <a:latin typeface="+mn-lt"/>
                <a:ea typeface="+mn-ea"/>
                <a:cs typeface="+mn-cs"/>
              </a:defRPr>
            </a:pPr>
          </a:p>
        </c:txPr>
        <c:crossAx val="398559240"/>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600" b="1" i="0" u="none" strike="noStrike" kern="1200" baseline="0">
                <a:solidFill>
                  <a:schemeClr val="tx1">
                    <a:lumMod val="65000"/>
                    <a:lumOff val="35000"/>
                  </a:schemeClr>
                </a:solidFill>
                <a:latin typeface="Lucida Handwriting" panose="03010101010101010101" charset="0"/>
                <a:ea typeface="Lucida Handwriting" panose="03010101010101010101" charset="0"/>
                <a:cs typeface="Lucida Handwriting" panose="03010101010101010101" charset="0"/>
                <a:sym typeface="Lucida Handwriting" panose="03010101010101010101" charset="0"/>
              </a:defRPr>
            </a:pPr>
          </a:p>
        </c:txPr>
      </c:legendEntry>
      <c:legendEntry>
        <c:idx val="1"/>
        <c:txPr>
          <a:bodyPr rot="0" spcFirstLastPara="0" vertOverflow="ellipsis" vert="horz" wrap="square" anchor="ctr" anchorCtr="1"/>
          <a:lstStyle/>
          <a:p>
            <a:pPr>
              <a:defRPr lang="zh-CN" sz="1600" b="1" i="0" u="none" strike="noStrike" kern="1200" baseline="0">
                <a:solidFill>
                  <a:schemeClr val="tx1">
                    <a:lumMod val="65000"/>
                    <a:lumOff val="35000"/>
                  </a:schemeClr>
                </a:solidFill>
                <a:latin typeface="Lucida Handwriting" panose="03010101010101010101" charset="0"/>
                <a:ea typeface="Lucida Handwriting" panose="03010101010101010101" charset="0"/>
                <a:cs typeface="Lucida Handwriting" panose="03010101010101010101" charset="0"/>
                <a:sym typeface="Lucida Handwriting" panose="03010101010101010101" charset="0"/>
              </a:defRPr>
            </a:pPr>
          </a:p>
        </c:txPr>
      </c:legendEntry>
      <c:layout>
        <c:manualLayout>
          <c:xMode val="edge"/>
          <c:yMode val="edge"/>
          <c:x val="0.376577998196574"/>
          <c:y val="0.918327215521762"/>
          <c:w val="0.308780432822363"/>
          <c:h val="0.0777399056109072"/>
        </c:manualLayout>
      </c:layout>
      <c:overlay val="0"/>
      <c:spPr>
        <a:noFill/>
        <a:ln>
          <a:noFill/>
        </a:ln>
        <a:effectLst/>
      </c:spPr>
      <c:txPr>
        <a:bodyPr rot="0" spcFirstLastPara="0" vertOverflow="ellipsis" vert="horz" wrap="square" anchor="ctr" anchorCtr="1"/>
        <a:lstStyle/>
        <a:p>
          <a:pPr>
            <a:defRPr lang="zh-CN" sz="1600" b="1" i="0" u="none" strike="noStrike" kern="1200" baseline="0">
              <a:solidFill>
                <a:schemeClr val="tx1">
                  <a:lumMod val="65000"/>
                  <a:lumOff val="35000"/>
                </a:schemeClr>
              </a:solidFill>
              <a:latin typeface="Lucida Handwriting" panose="03010101010101010101" charset="0"/>
              <a:ea typeface="Lucida Handwriting" panose="03010101010101010101" charset="0"/>
              <a:cs typeface="Lucida Handwriting" panose="03010101010101010101" charset="0"/>
              <a:sym typeface="Lucida Handwriting" panose="03010101010101010101" charset="0"/>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sz="1600" b="1"/>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40" b="1" i="0" u="none" strike="noStrike" kern="1200" baseline="0">
                <a:solidFill>
                  <a:schemeClr val="tx1">
                    <a:lumMod val="75000"/>
                    <a:lumOff val="25000"/>
                  </a:schemeClr>
                </a:solidFill>
                <a:latin typeface="+mn-lt"/>
                <a:ea typeface="+mn-ea"/>
                <a:cs typeface="+mn-cs"/>
              </a:defRPr>
            </a:pPr>
            <a:r>
              <a:rPr sz="1440"/>
              <a:t>Death </a:t>
            </a:r>
            <a:r>
              <a:rPr lang="en-US" altLang="zh-CN" sz="1440"/>
              <a:t>Num. vs Death </a:t>
            </a:r>
            <a:r>
              <a:rPr sz="1440"/>
              <a:t>Cause</a:t>
            </a:r>
            <a:endParaRPr sz="1440"/>
          </a:p>
        </c:rich>
      </c:tx>
      <c:layout/>
      <c:overlay val="0"/>
      <c:spPr>
        <a:noFill/>
        <a:ln>
          <a:noFill/>
        </a:ln>
        <a:effectLst/>
      </c:spPr>
    </c:title>
    <c:autoTitleDeleted val="0"/>
    <c:plotArea>
      <c:layout/>
      <c:pieChart>
        <c:varyColors val="1"/>
        <c:ser>
          <c:idx val="0"/>
          <c:order val="0"/>
          <c:tx>
            <c:strRef>
              <c:f>'[儿童死亡新闻汇总（所有汇总整理）(带图).xlsx]9'!$E$3</c:f>
              <c:strCache>
                <c:ptCount val="1"/>
                <c:pt idx="0">
                  <c:v>Death Num.</c:v>
                </c:pt>
              </c:strCache>
            </c:strRef>
          </c:tx>
          <c:spPr/>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Pt>
            <c:idx val="2"/>
            <c:bubble3D val="0"/>
            <c:spPr>
              <a:solidFill>
                <a:schemeClr val="accent3"/>
              </a:solidFill>
              <a:ln>
                <a:solidFill>
                  <a:schemeClr val="bg1"/>
                </a:solidFill>
              </a:ln>
              <a:effectLst/>
            </c:spPr>
          </c:dPt>
          <c:dLbls>
            <c:dLbl>
              <c:idx val="0"/>
              <c:layout>
                <c:manualLayout>
                  <c:x val="0.0167224080267559"/>
                  <c:y val="-0.0091324200913242"/>
                </c:manualLayout>
              </c:layout>
              <c:dLblPos val="bestFit"/>
              <c:showLegendKey val="0"/>
              <c:showVal val="1"/>
              <c:showCatName val="0"/>
              <c:showSerName val="0"/>
              <c:showPercent val="1"/>
              <c:showBubbleSize val="0"/>
              <c:extLst>
                <c:ext xmlns:c15="http://schemas.microsoft.com/office/drawing/2012/chart" uri="{CE6537A1-D6FC-4f65-9D91-7224C49458BB}">
                  <c15:layout/>
                </c:ext>
              </c:extLst>
            </c:dLbl>
            <c:dLbl>
              <c:idx val="1"/>
              <c:layout>
                <c:manualLayout>
                  <c:x val="-0.040133779264214"/>
                  <c:y val="0.0136986301369863"/>
                </c:manualLayout>
              </c:layout>
              <c:dLblPos val="bestFit"/>
              <c:showLegendKey val="0"/>
              <c:showVal val="1"/>
              <c:showCatName val="0"/>
              <c:showSerName val="0"/>
              <c:showPercent val="1"/>
              <c:showBubbleSize val="0"/>
              <c:extLst>
                <c:ext xmlns:c15="http://schemas.microsoft.com/office/drawing/2012/chart" uri="{CE6537A1-D6FC-4f65-9D91-7224C49458BB}">
                  <c15:layout/>
                </c:ext>
              </c:extLst>
            </c:dLbl>
            <c:dLbl>
              <c:idx val="2"/>
              <c:layout>
                <c:manualLayout>
                  <c:x val="-0.0412486064659978"/>
                  <c:y val="0.00228310502283105"/>
                </c:manualLayout>
              </c:layout>
              <c:dLblPos val="bestFit"/>
              <c:showLegendKey val="0"/>
              <c:showVal val="1"/>
              <c:showCatName val="0"/>
              <c:showSerName val="0"/>
              <c:showPercent val="1"/>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'[儿童死亡新闻汇总（所有汇总整理）(带图).xlsx]9'!$D$4:$D$6</c:f>
              <c:strCache>
                <c:ptCount val="3"/>
                <c:pt idx="0">
                  <c:v>UNK</c:v>
                </c:pt>
                <c:pt idx="1">
                  <c:v>Heatstroke</c:v>
                </c:pt>
                <c:pt idx="2">
                  <c:v>Suffocated</c:v>
                </c:pt>
              </c:strCache>
            </c:strRef>
          </c:cat>
          <c:val>
            <c:numRef>
              <c:f>'[儿童死亡新闻汇总（所有汇总整理）(带图).xlsx]9'!$E$4:$E$6</c:f>
              <c:numCache>
                <c:formatCode>General</c:formatCode>
                <c:ptCount val="3"/>
                <c:pt idx="0">
                  <c:v>49</c:v>
                </c:pt>
                <c:pt idx="1">
                  <c:v>20</c:v>
                </c:pt>
                <c:pt idx="2">
                  <c:v>24</c:v>
                </c:pt>
              </c:numCache>
            </c:numRef>
          </c:val>
        </c:ser>
        <c:dLbls>
          <c:showLegendKey val="0"/>
          <c:showVal val="1"/>
          <c:showCatName val="0"/>
          <c:showSerName val="0"/>
          <c:showPercent val="0"/>
          <c:showBubbleSize val="0"/>
          <c:showLeaderLines val="1"/>
        </c:dLbls>
        <c:firstSliceAng val="0"/>
      </c:pieChart>
      <c:spPr>
        <a:noFill/>
        <a:ln>
          <a:noFill/>
        </a:ln>
        <a:effectLst/>
      </c:spPr>
    </c:plotArea>
    <c:legend>
      <c:legendPos val="r"/>
      <c:legendEntry>
        <c:idx val="0"/>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mn-lt"/>
                <a:ea typeface="+mn-ea"/>
                <a:cs typeface="+mn-cs"/>
              </a:defRPr>
            </a:pPr>
          </a:p>
        </c:txPr>
      </c:legendEntry>
      <c:legendEntry>
        <c:idx val="1"/>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mn-lt"/>
                <a:ea typeface="+mn-ea"/>
                <a:cs typeface="+mn-cs"/>
              </a:defRPr>
            </a:pPr>
          </a:p>
        </c:txPr>
      </c:legendEntry>
      <c:legendEntry>
        <c:idx val="2"/>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mn-lt"/>
                <a:ea typeface="+mn-ea"/>
                <a:cs typeface="+mn-cs"/>
              </a:defRPr>
            </a:pPr>
          </a:p>
        </c:txPr>
      </c:legendEntry>
      <c:layout>
        <c:manualLayout>
          <c:xMode val="edge"/>
          <c:yMode val="edge"/>
          <c:x val="0.591381243537758"/>
          <c:y val="0.753804191788688"/>
        </c:manualLayout>
      </c:layout>
      <c:overlay val="0"/>
      <c:spPr>
        <a:noFill/>
        <a:ln>
          <a:noFill/>
        </a:ln>
        <a:effectLst/>
      </c:spPr>
      <c:txPr>
        <a:bodyPr rot="0" spcFirstLastPara="0" vertOverflow="ellipsis" vert="horz" wrap="square" anchor="ctr" anchorCtr="1"/>
        <a:lstStyle/>
        <a:p>
          <a:pPr>
            <a:defRPr lang="zh-CN" sz="1200" b="1"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sz="1200"/>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40" b="1" i="0" u="none" strike="noStrike" kern="1200" baseline="0">
                <a:solidFill>
                  <a:schemeClr val="tx1"/>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r>
              <a:rPr lang="en-US" altLang="zh-CN" sz="1440">
                <a:solidFill>
                  <a:schemeClr val="tx1"/>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rPr>
              <a:t>PVH Num. by Vehicle type</a:t>
            </a:r>
            <a:endParaRPr lang="en-US" altLang="zh-CN" sz="1440">
              <a:solidFill>
                <a:schemeClr val="tx1"/>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endParaRPr>
          </a:p>
        </c:rich>
      </c:tx>
      <c:layout/>
      <c:overlay val="0"/>
      <c:spPr>
        <a:noFill/>
        <a:ln>
          <a:noFill/>
        </a:ln>
        <a:effectLst/>
      </c:spPr>
    </c:title>
    <c:autoTitleDeleted val="0"/>
    <c:plotArea>
      <c:layout/>
      <c:barChart>
        <c:barDir val="col"/>
        <c:grouping val="clustered"/>
        <c:varyColors val="0"/>
        <c:ser>
          <c:idx val="0"/>
          <c:order val="0"/>
          <c:tx>
            <c:strRef>
              <c:f>'[儿童死亡新闻汇总（所有汇总整理）(带图).xlsx]Sheet3'!$F$3</c:f>
              <c:strCache>
                <c:ptCount val="1"/>
                <c:pt idx="0">
                  <c:v>PVH Num.</c:v>
                </c:pt>
              </c:strCache>
            </c:strRef>
          </c:tx>
          <c:spPr>
            <a:solidFill>
              <a:schemeClr val="accent1"/>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'[儿童死亡新闻汇总（所有汇总整理）(带图).xlsx]Sheet3'!$E$4:$E$6</c:f>
              <c:strCache>
                <c:ptCount val="3"/>
                <c:pt idx="0">
                  <c:v>UNK</c:v>
                </c:pt>
                <c:pt idx="1">
                  <c:v>Private car</c:v>
                </c:pt>
                <c:pt idx="2">
                  <c:v>shcool bus</c:v>
                </c:pt>
              </c:strCache>
            </c:strRef>
          </c:cat>
          <c:val>
            <c:numRef>
              <c:f>'[儿童死亡新闻汇总（所有汇总整理）(带图).xlsx]Sheet3'!$F$4:$F$6</c:f>
              <c:numCache>
                <c:formatCode>General</c:formatCode>
                <c:ptCount val="3"/>
                <c:pt idx="0">
                  <c:v>40</c:v>
                </c:pt>
                <c:pt idx="1">
                  <c:v>92</c:v>
                </c:pt>
                <c:pt idx="2">
                  <c:v>46</c:v>
                </c:pt>
              </c:numCache>
            </c:numRef>
          </c:val>
        </c:ser>
        <c:ser>
          <c:idx val="1"/>
          <c:order val="1"/>
          <c:tx>
            <c:strRef>
              <c:f>'[儿童死亡新闻汇总（所有汇总整理）(带图).xlsx]Sheet3'!$G$3</c:f>
              <c:strCache>
                <c:ptCount val="1"/>
                <c:pt idx="0">
                  <c:v>Death Num.</c:v>
                </c:pt>
              </c:strCache>
            </c:strRef>
          </c:tx>
          <c:spPr>
            <a:solidFill>
              <a:schemeClr val="accent2"/>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200" b="1" i="0" u="none" strike="noStrike" kern="1200" baseline="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'[儿童死亡新闻汇总（所有汇总整理）(带图).xlsx]Sheet3'!$E$4:$E$6</c:f>
              <c:strCache>
                <c:ptCount val="3"/>
                <c:pt idx="0">
                  <c:v>UNK</c:v>
                </c:pt>
                <c:pt idx="1">
                  <c:v>Private car</c:v>
                </c:pt>
                <c:pt idx="2">
                  <c:v>shcool bus</c:v>
                </c:pt>
              </c:strCache>
            </c:strRef>
          </c:cat>
          <c:val>
            <c:numRef>
              <c:f>'[儿童死亡新闻汇总（所有汇总整理）(带图).xlsx]Sheet3'!$G$4:$G$6</c:f>
              <c:numCache>
                <c:formatCode>General</c:formatCode>
                <c:ptCount val="3"/>
                <c:pt idx="0">
                  <c:v>5</c:v>
                </c:pt>
                <c:pt idx="1">
                  <c:v>42</c:v>
                </c:pt>
                <c:pt idx="2">
                  <c:v>46</c:v>
                </c:pt>
              </c:numCache>
            </c:numRef>
          </c:val>
        </c:ser>
        <c:dLbls>
          <c:showLegendKey val="0"/>
          <c:showVal val="1"/>
          <c:showCatName val="0"/>
          <c:showSerName val="0"/>
          <c:showPercent val="0"/>
          <c:showBubbleSize val="0"/>
        </c:dLbls>
        <c:gapWidth val="246"/>
        <c:overlap val="-28"/>
        <c:axId val="291046869"/>
        <c:axId val="620395998"/>
      </c:barChart>
      <c:catAx>
        <c:axId val="291046869"/>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400" b="1" i="0" u="none" strike="noStrike" kern="1200" baseline="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crossAx val="620395998"/>
        <c:crosses val="autoZero"/>
        <c:auto val="1"/>
        <c:lblAlgn val="ctr"/>
        <c:lblOffset val="100"/>
        <c:noMultiLvlLbl val="0"/>
      </c:catAx>
      <c:valAx>
        <c:axId val="620395998"/>
        <c:scaling>
          <c:orientation val="minMax"/>
        </c:scaling>
        <c:delete val="0"/>
        <c:axPos val="l"/>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1200" b="0" i="0" u="none" strike="noStrike" kern="1200" baseline="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crossAx val="291046869"/>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200" b="0" i="0" u="none" strike="noStrike" kern="1200" baseline="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legendEntry>
      <c:legendEntry>
        <c:idx val="1"/>
        <c:txPr>
          <a:bodyPr rot="0" spcFirstLastPara="0" vertOverflow="ellipsis" vert="horz" wrap="square" anchor="ctr" anchorCtr="1"/>
          <a:lstStyle/>
          <a:p>
            <a:pPr>
              <a:defRPr lang="zh-CN" sz="1200" b="0" i="0" u="none" strike="noStrike" kern="1200" baseline="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legendEntry>
      <c:layout>
        <c:manualLayout>
          <c:xMode val="edge"/>
          <c:yMode val="edge"/>
          <c:x val="0.314043893317587"/>
          <c:y val="0.911431198283788"/>
          <c:w val="0.468851490994981"/>
          <c:h val="0.083512105424456"/>
        </c:manualLayout>
      </c:layout>
      <c:overlay val="0"/>
      <c:spPr>
        <a:noFill/>
        <a:ln>
          <a:noFill/>
        </a:ln>
        <a:effectLst/>
      </c:spPr>
      <c:txPr>
        <a:bodyPr rot="0" spcFirstLastPara="0" vertOverflow="ellipsis" vert="horz" wrap="square" anchor="ctr" anchorCtr="1"/>
        <a:lstStyle/>
        <a:p>
          <a:pPr>
            <a:defRPr lang="zh-CN" sz="1200" b="0" i="0" u="none" strike="noStrike" kern="1200" baseline="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sz="1200">
          <a:solidFill>
            <a:srgbClr val="00B0F0"/>
          </a:solidFill>
          <a:latin typeface="Microsoft YaHei UI" panose="020B0503020204020204" charset="-122"/>
          <a:ea typeface="Microsoft YaHei UI" panose="020B0503020204020204" charset="-122"/>
          <a:cs typeface="Microsoft YaHei UI" panose="020B0503020204020204" charset="-122"/>
          <a:sym typeface="Microsoft YaHei UI" panose="020B0503020204020204" charset="-122"/>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0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08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solidFill>
          <a:schemeClr val="bg1"/>
        </a:soli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0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1011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08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solidFill>
          <a:schemeClr val="bg1"/>
        </a:soli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100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7F419-58B5-459B-BC38-70269356E2D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60ED6F-5107-4E75-9052-6499E894405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fontAlgn="auto">
              <a:spcAft>
                <a:spcPts val="600"/>
              </a:spcAft>
            </a:pP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solidFill>
                  <a:schemeClr val="accent2"/>
                </a:solidFill>
                <a:latin typeface="Calibri" panose="020F0502020204030204" charset="0"/>
                <a:cs typeface="Batang" charset="0"/>
                <a:sym typeface="+mn-ea"/>
              </a:rPr>
              <a:t>y9SS#78FKLkPmF1</a:t>
            </a:r>
            <a:endParaRPr lang="en-US">
              <a:solidFill>
                <a:schemeClr val="accent2"/>
              </a:solidFill>
              <a:latin typeface="Calibri" panose="020F0502020204030204" charset="0"/>
              <a:cs typeface="Batang" charset="0"/>
              <a:sym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a:t>That is all, </a:t>
            </a:r>
            <a:r>
              <a:rPr lang="en-US" altLang="zh-CN">
                <a:solidFill>
                  <a:schemeClr val="bg1"/>
                </a:solidFill>
                <a:latin typeface="微软雅黑" panose="020B0503020204020204" charset="-122"/>
                <a:ea typeface="微软雅黑" panose="020B0503020204020204" charset="-122"/>
                <a:sym typeface="+mn-ea"/>
              </a:rPr>
              <a:t>Thanks for your attention!</a:t>
            </a:r>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fontAlgn="auto">
              <a:lnSpc>
                <a:spcPct val="150000"/>
              </a:lnSpc>
              <a:spcAft>
                <a:spcPts val="1200"/>
              </a:spcAft>
            </a:pP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希望法规的内容与</a:t>
            </a:r>
            <a:r>
              <a:rPr lang="en-US" altLang="zh-CN"/>
              <a:t>NCAP</a:t>
            </a:r>
            <a:r>
              <a:rPr lang="zh-CN" altLang="en-US"/>
              <a:t>不产生冲突；</a:t>
            </a:r>
            <a:endParaRPr lang="zh-CN" altLang="en-US"/>
          </a:p>
          <a:p>
            <a:r>
              <a:rPr lang="zh-CN" altLang="en-US"/>
              <a:t>希望建立法规；</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fontAlgn="auto">
              <a:lnSpc>
                <a:spcPct val="100000"/>
              </a:lnSpc>
              <a:spcAft>
                <a:spcPts val="600"/>
              </a:spcAft>
            </a:pP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灯片编号占位符 5"/>
          <p:cNvSpPr>
            <a:spLocks noGrp="1"/>
          </p:cNvSpPr>
          <p:nvPr>
            <p:ph type="sldNum" sz="quarter" idx="4"/>
          </p:nvPr>
        </p:nvSpPr>
        <p:spPr>
          <a:xfrm>
            <a:off x="11319672" y="662422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8"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cxnSp>
        <p:nvCxnSpPr>
          <p:cNvPr id="8" name="直接连接符 7"/>
          <p:cNvCxnSpPr/>
          <p:nvPr userDrawn="1"/>
        </p:nvCxnSpPr>
        <p:spPr>
          <a:xfrm>
            <a:off x="462111" y="648845"/>
            <a:ext cx="11267777" cy="0"/>
          </a:xfrm>
          <a:prstGeom prst="line">
            <a:avLst/>
          </a:prstGeom>
          <a:ln>
            <a:solidFill>
              <a:srgbClr val="2A4177"/>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4"/>
          </p:nvPr>
        </p:nvSpPr>
        <p:spPr>
          <a:xfrm>
            <a:off x="11319672" y="650230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tags" Target="../tags/tag9.xml"/><Relationship Id="rId2" Type="http://schemas.openxmlformats.org/officeDocument/2006/relationships/chart" Target="../charts/chart6.xml"/><Relationship Id="rId1" Type="http://schemas.openxmlformats.org/officeDocument/2006/relationships/chart" Target="../charts/char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tags" Target="../tags/tag3.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tags" Target="../tags/tag6.xml"/><Relationship Id="rId2" Type="http://schemas.openxmlformats.org/officeDocument/2006/relationships/chart" Target="../charts/chart2.xml"/><Relationship Id="rId1" Type="http://schemas.openxmlformats.org/officeDocument/2006/relationships/chart" Target="../charts/chart1.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chart" Target="../charts/chart3.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050" y="-635"/>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Submitted by the expert from China</a:t>
            </a:r>
            <a:endParaRPr lang="zh-CN" altLang="en-US" dirty="0"/>
          </a:p>
        </p:txBody>
      </p:sp>
      <p:sp>
        <p:nvSpPr>
          <p:cNvPr id="33" name="矩形 32"/>
          <p:cNvSpPr/>
          <p:nvPr/>
        </p:nvSpPr>
        <p:spPr>
          <a:xfrm>
            <a:off x="635" y="1202051"/>
            <a:ext cx="12228195" cy="4453260"/>
          </a:xfrm>
          <a:prstGeom prst="rect">
            <a:avLst/>
          </a:prstGeom>
          <a:blipFill>
            <a:blip r:embed="rId1" cstate="print"/>
            <a:stretch>
              <a:fillRect l="-25459" r="-24951"/>
            </a:stretch>
          </a:blip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文本框 1"/>
          <p:cNvSpPr txBox="1"/>
          <p:nvPr/>
        </p:nvSpPr>
        <p:spPr>
          <a:xfrm>
            <a:off x="840105" y="2522220"/>
            <a:ext cx="10549890" cy="1346835"/>
          </a:xfrm>
          <a:prstGeom prst="rect">
            <a:avLst/>
          </a:prstGeom>
          <a:noFill/>
        </p:spPr>
        <p:txBody>
          <a:bodyPr wrap="square" rtlCol="0">
            <a:spAutoFit/>
          </a:bodyPr>
          <a:p>
            <a:pPr algn="ctr">
              <a:lnSpc>
                <a:spcPct val="120000"/>
              </a:lnSpc>
            </a:pPr>
            <a:r>
              <a:rPr lang="en-US" altLang="zh-CN" sz="4800">
                <a:solidFill>
                  <a:schemeClr val="bg1"/>
                </a:solidFill>
                <a:latin typeface="Microsoft YaHei UI" panose="020B0503020204020204" charset="-122"/>
                <a:ea typeface="Microsoft YaHei UI" panose="020B0503020204020204" charset="-122"/>
                <a:sym typeface="+mn-ea"/>
              </a:rPr>
              <a:t>F</a:t>
            </a:r>
            <a:r>
              <a:rPr lang="zh-CN" altLang="en-US" sz="4800">
                <a:solidFill>
                  <a:schemeClr val="bg1"/>
                </a:solidFill>
                <a:latin typeface="Microsoft YaHei UI" panose="020B0503020204020204" charset="-122"/>
                <a:ea typeface="Microsoft YaHei UI" panose="020B0503020204020204" charset="-122"/>
                <a:sym typeface="+mn-ea"/>
              </a:rPr>
              <a:t>actors</a:t>
            </a:r>
            <a:r>
              <a:rPr lang="en-US" altLang="zh-CN" sz="4800">
                <a:solidFill>
                  <a:schemeClr val="bg1"/>
                </a:solidFill>
                <a:latin typeface="Microsoft YaHei UI" panose="020B0503020204020204" charset="-122"/>
                <a:ea typeface="Microsoft YaHei UI" panose="020B0503020204020204" charset="-122"/>
                <a:sym typeface="+mn-ea"/>
              </a:rPr>
              <a:t> </a:t>
            </a:r>
            <a:r>
              <a:rPr lang="zh-CN" altLang="en-US" sz="4800">
                <a:solidFill>
                  <a:schemeClr val="bg1"/>
                </a:solidFill>
                <a:latin typeface="Microsoft YaHei UI" panose="020B0503020204020204" charset="-122"/>
                <a:ea typeface="Microsoft YaHei UI" panose="020B0503020204020204" charset="-122"/>
                <a:sym typeface="+mn-ea"/>
              </a:rPr>
              <a:t>driving</a:t>
            </a:r>
            <a:r>
              <a:rPr lang="en-US" altLang="zh-CN" sz="4800">
                <a:solidFill>
                  <a:schemeClr val="bg1"/>
                </a:solidFill>
                <a:latin typeface="Microsoft YaHei UI" panose="020B0503020204020204" charset="-122"/>
                <a:ea typeface="Microsoft YaHei UI" panose="020B0503020204020204" charset="-122"/>
                <a:sym typeface="+mn-ea"/>
              </a:rPr>
              <a:t> </a:t>
            </a:r>
            <a:r>
              <a:rPr lang="zh-CN" altLang="en-US" sz="4800">
                <a:solidFill>
                  <a:schemeClr val="bg1"/>
                </a:solidFill>
                <a:latin typeface="Microsoft YaHei UI" panose="020B0503020204020204" charset="-122"/>
                <a:ea typeface="Microsoft YaHei UI" panose="020B0503020204020204" charset="-122"/>
                <a:sym typeface="+mn-ea"/>
              </a:rPr>
              <a:t>and</a:t>
            </a:r>
            <a:r>
              <a:rPr lang="en-US" altLang="zh-CN" sz="4800">
                <a:solidFill>
                  <a:schemeClr val="bg1"/>
                </a:solidFill>
                <a:latin typeface="Microsoft YaHei UI" panose="020B0503020204020204" charset="-122"/>
                <a:ea typeface="Microsoft YaHei UI" panose="020B0503020204020204" charset="-122"/>
                <a:sym typeface="+mn-ea"/>
              </a:rPr>
              <a:t> </a:t>
            </a:r>
            <a:r>
              <a:rPr lang="zh-CN" altLang="en-US" sz="4800">
                <a:solidFill>
                  <a:schemeClr val="bg1"/>
                </a:solidFill>
                <a:latin typeface="Microsoft YaHei UI" panose="020B0503020204020204" charset="-122"/>
                <a:ea typeface="Microsoft YaHei UI" panose="020B0503020204020204" charset="-122"/>
                <a:sym typeface="+mn-ea"/>
              </a:rPr>
              <a:t>leading</a:t>
            </a:r>
            <a:r>
              <a:rPr lang="en-US" altLang="zh-CN" sz="4800">
                <a:solidFill>
                  <a:schemeClr val="bg1"/>
                </a:solidFill>
                <a:latin typeface="Microsoft YaHei UI" panose="020B0503020204020204" charset="-122"/>
                <a:ea typeface="Microsoft YaHei UI" panose="020B0503020204020204" charset="-122"/>
                <a:sym typeface="+mn-ea"/>
              </a:rPr>
              <a:t> </a:t>
            </a:r>
            <a:r>
              <a:rPr lang="zh-CN" altLang="en-US" sz="4800">
                <a:solidFill>
                  <a:schemeClr val="bg1"/>
                </a:solidFill>
                <a:latin typeface="Microsoft YaHei UI" panose="020B0503020204020204" charset="-122"/>
                <a:ea typeface="Microsoft YaHei UI" panose="020B0503020204020204" charset="-122"/>
                <a:sym typeface="+mn-ea"/>
              </a:rPr>
              <a:t>to</a:t>
            </a:r>
            <a:r>
              <a:rPr lang="en-US" altLang="zh-CN" sz="4800">
                <a:solidFill>
                  <a:schemeClr val="bg1"/>
                </a:solidFill>
                <a:latin typeface="Microsoft YaHei UI" panose="020B0503020204020204" charset="-122"/>
                <a:ea typeface="Microsoft YaHei UI" panose="020B0503020204020204" charset="-122"/>
                <a:sym typeface="+mn-ea"/>
              </a:rPr>
              <a:t> </a:t>
            </a:r>
            <a:r>
              <a:rPr lang="zh-CN" altLang="en-US" sz="4800">
                <a:solidFill>
                  <a:schemeClr val="bg1"/>
                </a:solidFill>
                <a:latin typeface="Microsoft YaHei UI" panose="020B0503020204020204" charset="-122"/>
                <a:ea typeface="Microsoft YaHei UI" panose="020B0503020204020204" charset="-122"/>
                <a:sym typeface="+mn-ea"/>
              </a:rPr>
              <a:t>PVH</a:t>
            </a:r>
            <a:endParaRPr lang="zh-CN" altLang="en-US" sz="4800">
              <a:solidFill>
                <a:schemeClr val="bg1"/>
              </a:solidFill>
              <a:latin typeface="Microsoft YaHei UI" panose="020B0503020204020204" charset="-122"/>
              <a:ea typeface="Microsoft YaHei UI" panose="020B0503020204020204" charset="-122"/>
              <a:sym typeface="+mn-ea"/>
            </a:endParaRPr>
          </a:p>
          <a:p>
            <a:pPr algn="ctr">
              <a:lnSpc>
                <a:spcPct val="120000"/>
              </a:lnSpc>
            </a:pPr>
            <a:r>
              <a:rPr lang="en-US" altLang="zh-CN" sz="2000" b="1" dirty="0">
                <a:solidFill>
                  <a:schemeClr val="bg1"/>
                </a:solidFill>
                <a:latin typeface="Microsoft YaHei UI" panose="020B0503020204020204" charset="-122"/>
                <a:ea typeface="Microsoft YaHei UI" panose="020B0503020204020204" charset="-122"/>
                <a:cs typeface="微软雅黑" panose="020B0503020204020204" charset="-122"/>
                <a:sym typeface="+mn-ea"/>
              </a:rPr>
              <a:t>research and investigation from China</a:t>
            </a:r>
            <a:endParaRPr lang="en-US" altLang="zh-CN" sz="2000" b="1" dirty="0">
              <a:solidFill>
                <a:schemeClr val="bg1"/>
              </a:solidFill>
              <a:latin typeface="Microsoft YaHei UI" panose="020B0503020204020204" charset="-122"/>
              <a:ea typeface="Microsoft YaHei UI" panose="020B0503020204020204" charset="-122"/>
              <a:cs typeface="微软雅黑" panose="020B0503020204020204" charset="-122"/>
              <a:sym typeface="+mn-ea"/>
            </a:endParaRPr>
          </a:p>
        </p:txBody>
      </p:sp>
      <p:sp>
        <p:nvSpPr>
          <p:cNvPr id="11" name="文本框 10"/>
          <p:cNvSpPr txBox="1"/>
          <p:nvPr/>
        </p:nvSpPr>
        <p:spPr>
          <a:xfrm>
            <a:off x="5286730" y="4697955"/>
            <a:ext cx="1452880" cy="866140"/>
          </a:xfrm>
          <a:prstGeom prst="rect">
            <a:avLst/>
          </a:prstGeom>
          <a:noFill/>
        </p:spPr>
        <p:txBody>
          <a:bodyPr wrap="none" rtlCol="0">
            <a:spAutoFit/>
          </a:bodyPr>
          <a:p>
            <a:pPr algn="ctr">
              <a:lnSpc>
                <a:spcPct val="120000"/>
              </a:lnSpc>
            </a:pPr>
            <a:endParaRPr lang="zh-CN" altLang="en-US" sz="2400" b="1" dirty="0">
              <a:solidFill>
                <a:schemeClr val="bg1"/>
              </a:solidFill>
              <a:latin typeface="微软雅黑" panose="020B0503020204020204" charset="-122"/>
              <a:ea typeface="微软雅黑" panose="020B0503020204020204" charset="-122"/>
              <a:cs typeface="微软雅黑" panose="020B0503020204020204" charset="-122"/>
            </a:endParaRPr>
          </a:p>
          <a:p>
            <a:pPr algn="ctr">
              <a:lnSpc>
                <a:spcPct val="120000"/>
              </a:lnSpc>
            </a:pPr>
            <a:r>
              <a:rPr lang="en-US" altLang="zh-CN" dirty="0">
                <a:solidFill>
                  <a:schemeClr val="bg1"/>
                </a:solidFill>
                <a:latin typeface="微软雅黑" panose="020B0503020204020204" charset="-122"/>
                <a:ea typeface="微软雅黑" panose="020B0503020204020204" charset="-122"/>
                <a:cs typeface="微软雅黑" panose="020B0503020204020204" charset="-122"/>
              </a:rPr>
              <a:t>15-10-2024</a:t>
            </a:r>
            <a:endParaRPr lang="en-US" altLang="zh-CN"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4606290" y="4620260"/>
            <a:ext cx="4297680" cy="368300"/>
          </a:xfrm>
          <a:prstGeom prst="rect">
            <a:avLst/>
          </a:prstGeom>
          <a:noFill/>
        </p:spPr>
        <p:txBody>
          <a:bodyPr wrap="square" rtlCol="0">
            <a:spAutoFit/>
          </a:bodyPr>
          <a:p>
            <a:r>
              <a:rPr lang="zh-CN" altLang="en-US">
                <a:solidFill>
                  <a:schemeClr val="bg1"/>
                </a:solidFill>
              </a:rPr>
              <a:t>Submitted by expert</a:t>
            </a:r>
            <a:r>
              <a:rPr lang="en-US" altLang="zh-CN">
                <a:solidFill>
                  <a:schemeClr val="bg1"/>
                </a:solidFill>
              </a:rPr>
              <a:t>s</a:t>
            </a:r>
            <a:r>
              <a:rPr lang="zh-CN" altLang="en-US">
                <a:solidFill>
                  <a:schemeClr val="bg1"/>
                </a:solidFill>
              </a:rPr>
              <a:t> from China</a:t>
            </a:r>
            <a:endParaRPr lang="zh-CN" altLang="en-US">
              <a:solidFill>
                <a:schemeClr val="bg1"/>
              </a:solidFill>
            </a:endParaRPr>
          </a:p>
        </p:txBody>
      </p:sp>
      <p:sp>
        <p:nvSpPr>
          <p:cNvPr id="4" name="직사각형 2"/>
          <p:cNvSpPr/>
          <p:nvPr/>
        </p:nvSpPr>
        <p:spPr>
          <a:xfrm>
            <a:off x="9216214" y="131360"/>
            <a:ext cx="2298065" cy="368300"/>
          </a:xfrm>
          <a:prstGeom prst="rect">
            <a:avLst/>
          </a:prstGeom>
        </p:spPr>
        <p:txBody>
          <a:bodyPr wrap="none">
            <a:spAutoFit/>
          </a:bodyPr>
          <a:p>
            <a:pPr algn="l">
              <a:lnSpc>
                <a:spcPct val="100000"/>
              </a:lnSpc>
              <a:buClrTx/>
              <a:buSzTx/>
              <a:buFontTx/>
            </a:pPr>
            <a:r>
              <a:rPr lang="zh-CN" altLang="en-US"/>
              <a:t>The 5th IWG on CLIV </a:t>
            </a: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graphicFrame>
        <p:nvGraphicFramePr>
          <p:cNvPr id="6" name="图表 5"/>
          <p:cNvGraphicFramePr/>
          <p:nvPr/>
        </p:nvGraphicFramePr>
        <p:xfrm>
          <a:off x="368935" y="1821180"/>
          <a:ext cx="4502785" cy="4311650"/>
        </p:xfrm>
        <a:graphic>
          <a:graphicData uri="http://schemas.openxmlformats.org/drawingml/2006/chart">
            <c:chart xmlns:c="http://schemas.openxmlformats.org/drawingml/2006/chart" xmlns:r="http://schemas.openxmlformats.org/officeDocument/2006/relationships" r:id="rId1"/>
          </a:graphicData>
        </a:graphic>
      </p:graphicFrame>
      <p:sp>
        <p:nvSpPr>
          <p:cNvPr id="13" name="文本框 12"/>
          <p:cNvSpPr txBox="1"/>
          <p:nvPr/>
        </p:nvSpPr>
        <p:spPr>
          <a:xfrm>
            <a:off x="3002280" y="2689225"/>
            <a:ext cx="1842135" cy="229870"/>
          </a:xfrm>
          <a:prstGeom prst="rect">
            <a:avLst/>
          </a:prstGeom>
          <a:noFill/>
        </p:spPr>
        <p:txBody>
          <a:bodyPr wrap="square" rtlCol="0">
            <a:spAutoFit/>
          </a:bodyPr>
          <a:p>
            <a:r>
              <a:rPr lang="en-US" altLang="zh-CN" sz="900" b="1"/>
              <a:t>No statistic data for other cases</a:t>
            </a:r>
            <a:endParaRPr lang="en-US" altLang="zh-CN" sz="900" b="1"/>
          </a:p>
        </p:txBody>
      </p:sp>
      <p:graphicFrame>
        <p:nvGraphicFramePr>
          <p:cNvPr id="8" name="图表 7"/>
          <p:cNvGraphicFramePr/>
          <p:nvPr/>
        </p:nvGraphicFramePr>
        <p:xfrm>
          <a:off x="5192395" y="1821815"/>
          <a:ext cx="6452235" cy="4310380"/>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组合 13"/>
          <p:cNvGrpSpPr/>
          <p:nvPr/>
        </p:nvGrpSpPr>
        <p:grpSpPr>
          <a:xfrm>
            <a:off x="221615" y="94615"/>
            <a:ext cx="7334885" cy="495935"/>
            <a:chOff x="349" y="296"/>
            <a:chExt cx="11551" cy="781"/>
          </a:xfrm>
        </p:grpSpPr>
        <p:sp>
          <p:nvSpPr>
            <p:cNvPr id="15" name="文本框 14"/>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Investigation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16" name="组合 15"/>
            <p:cNvGrpSpPr/>
            <p:nvPr/>
          </p:nvGrpSpPr>
          <p:grpSpPr>
            <a:xfrm>
              <a:off x="349" y="296"/>
              <a:ext cx="909" cy="781"/>
              <a:chOff x="739" y="671"/>
              <a:chExt cx="1020" cy="876"/>
            </a:xfrm>
          </p:grpSpPr>
          <p:sp>
            <p:nvSpPr>
              <p:cNvPr id="17"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18"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19" name="文本框 2"/>
            <p:cNvSpPr txBox="1">
              <a:spLocks noChangeArrowheads="1"/>
            </p:cNvSpPr>
            <p:nvPr>
              <p:custDataLst>
                <p:tags r:id="rId3"/>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21" name="标题 20"/>
          <p:cNvSpPr>
            <a:spLocks noGrp="1"/>
          </p:cNvSpPr>
          <p:nvPr>
            <p:ph type="title"/>
          </p:nvPr>
        </p:nvSpPr>
        <p:spPr>
          <a:xfrm>
            <a:off x="481965" y="715010"/>
            <a:ext cx="11162665" cy="418465"/>
          </a:xfrm>
        </p:spPr>
        <p:style>
          <a:lnRef idx="1">
            <a:schemeClr val="accent3"/>
          </a:lnRef>
          <a:fillRef idx="2">
            <a:schemeClr val="accent3"/>
          </a:fillRef>
          <a:effectRef idx="1">
            <a:schemeClr val="accent3"/>
          </a:effectRef>
          <a:fontRef idx="minor">
            <a:schemeClr val="dk1"/>
          </a:fontRef>
        </p:style>
        <p:txBody>
          <a:bodyPr>
            <a:normAutofit fontScale="90000"/>
          </a:bodyPr>
          <a:p>
            <a:pPr fontAlgn="auto">
              <a:lnSpc>
                <a:spcPct val="125000"/>
              </a:lnSpc>
            </a:pPr>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Data analysis</a:t>
            </a:r>
            <a:endParaRPr lang="zh-CN" altLang="en-US">
              <a:latin typeface="Microsoft YaHei UI" panose="020B0503020204020204" charset="-122"/>
              <a:ea typeface="Microsoft YaHei UI" panose="020B0503020204020204" charset="-122"/>
            </a:endParaRPr>
          </a:p>
        </p:txBody>
      </p:sp>
      <p:sp>
        <p:nvSpPr>
          <p:cNvPr id="4" name="文本框 3"/>
          <p:cNvSpPr txBox="1"/>
          <p:nvPr/>
        </p:nvSpPr>
        <p:spPr>
          <a:xfrm>
            <a:off x="480695" y="6245860"/>
            <a:ext cx="4324350" cy="229870"/>
          </a:xfrm>
          <a:prstGeom prst="rect">
            <a:avLst/>
          </a:prstGeom>
          <a:noFill/>
        </p:spPr>
        <p:txBody>
          <a:bodyPr wrap="square" rtlCol="0" anchor="t">
            <a:spAutoFit/>
          </a:bodyPr>
          <a:p>
            <a:pPr algn="l"/>
            <a:r>
              <a:rPr lang="en-US" altLang="zh-CN" sz="900" kern="0" baseline="30000">
                <a:uFillTx/>
                <a:latin typeface="Microsoft YaHei UI" panose="020B0503020204020204" charset="-122"/>
                <a:ea typeface="Microsoft YaHei UI" panose="020B0503020204020204" charset="-122"/>
                <a:sym typeface="+mn-ea"/>
              </a:rPr>
              <a:t>[3]</a:t>
            </a:r>
            <a:r>
              <a:rPr lang="en-US" altLang="zh-CN" sz="900" kern="0">
                <a:uFillTx/>
                <a:latin typeface="Microsoft YaHei UI" panose="020B0503020204020204" charset="-122"/>
                <a:ea typeface="Microsoft YaHei UI" panose="020B0503020204020204" charset="-122"/>
                <a:sym typeface="+mn-ea"/>
              </a:rPr>
              <a:t>Source: Public available reported cases(2007-2024).</a:t>
            </a:r>
            <a:endParaRPr lang="en-US" altLang="zh-CN" sz="900" kern="0">
              <a:uFillTx/>
              <a:latin typeface="Microsoft YaHei UI" panose="020B0503020204020204" charset="-122"/>
              <a:ea typeface="Microsoft YaHei UI" panose="020B0503020204020204"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sp>
        <p:nvSpPr>
          <p:cNvPr id="4" name="文本框 3"/>
          <p:cNvSpPr txBox="1"/>
          <p:nvPr/>
        </p:nvSpPr>
        <p:spPr>
          <a:xfrm>
            <a:off x="718185" y="883920"/>
            <a:ext cx="11011535" cy="36830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scene3d>
              <a:camera prst="orthographicFront"/>
              <a:lightRig rig="threePt" dir="t"/>
            </a:scene3d>
          </a:bodyPr>
          <a:p>
            <a:r>
              <a:rPr lang="en-US" altLang="zh-CN">
                <a:ln w="22225">
                  <a:solidFill>
                    <a:schemeClr val="accent2"/>
                  </a:solidFill>
                  <a:prstDash val="solid"/>
                </a:ln>
                <a:solidFill>
                  <a:schemeClr val="accent2">
                    <a:lumMod val="40000"/>
                    <a:lumOff val="60000"/>
                  </a:schemeClr>
                </a:solidFill>
                <a:effectLst/>
              </a:rPr>
              <a:t>Conclusion</a:t>
            </a:r>
            <a:endParaRPr lang="en-US" altLang="zh-CN">
              <a:ln w="22225">
                <a:solidFill>
                  <a:schemeClr val="accent2"/>
                </a:solidFill>
                <a:prstDash val="solid"/>
              </a:ln>
              <a:solidFill>
                <a:schemeClr val="accent2">
                  <a:lumMod val="40000"/>
                  <a:lumOff val="60000"/>
                </a:schemeClr>
              </a:solidFill>
              <a:effectLst/>
            </a:endParaRPr>
          </a:p>
        </p:txBody>
      </p:sp>
      <p:sp>
        <p:nvSpPr>
          <p:cNvPr id="5" name="文本框 4"/>
          <p:cNvSpPr txBox="1"/>
          <p:nvPr/>
        </p:nvSpPr>
        <p:spPr>
          <a:xfrm>
            <a:off x="756285" y="1349375"/>
            <a:ext cx="10934700" cy="1630045"/>
          </a:xfrm>
          <a:prstGeom prst="rect">
            <a:avLst/>
          </a:prstGeom>
          <a:noFill/>
        </p:spPr>
        <p:txBody>
          <a:bodyPr wrap="square" rtlCol="0">
            <a:spAutoFit/>
          </a:bodyPr>
          <a:p>
            <a:pPr fontAlgn="auto">
              <a:spcAft>
                <a:spcPts val="600"/>
              </a:spcAft>
            </a:pPr>
            <a:r>
              <a:rPr lang="zh-CN" altLang="en-US" b="1">
                <a:solidFill>
                  <a:srgbClr val="00B0F0"/>
                </a:solidFill>
              </a:rPr>
              <a:t>1.</a:t>
            </a:r>
            <a:r>
              <a:rPr lang="zh-CN" altLang="en-US"/>
              <a:t> From 2021, the number of PVH deaths has decreased significantly, which is related to the installation of biological detection systems in vehicles;</a:t>
            </a:r>
            <a:endParaRPr lang="zh-CN" altLang="en-US"/>
          </a:p>
          <a:p>
            <a:pPr fontAlgn="auto">
              <a:spcAft>
                <a:spcPts val="600"/>
              </a:spcAft>
            </a:pPr>
            <a:r>
              <a:rPr lang="zh-CN" altLang="en-US" b="1">
                <a:solidFill>
                  <a:srgbClr val="00B0F0"/>
                </a:solidFill>
              </a:rPr>
              <a:t>2. </a:t>
            </a:r>
            <a:r>
              <a:rPr lang="zh-CN" altLang="en-US"/>
              <a:t>PVH cases are mainly aged between 0 and 6 years;</a:t>
            </a:r>
            <a:endParaRPr lang="zh-CN" altLang="en-US"/>
          </a:p>
          <a:p>
            <a:pPr fontAlgn="auto">
              <a:spcAft>
                <a:spcPts val="600"/>
              </a:spcAft>
            </a:pPr>
            <a:r>
              <a:rPr lang="zh-CN" altLang="en-US" b="1">
                <a:solidFill>
                  <a:srgbClr val="00B0F0"/>
                </a:solidFill>
              </a:rPr>
              <a:t>3. </a:t>
            </a:r>
            <a:r>
              <a:rPr lang="zh-CN" altLang="en-US"/>
              <a:t>PVH deaths are mainly concentrated in southern </a:t>
            </a:r>
            <a:r>
              <a:rPr lang="en-US" altLang="zh-CN"/>
              <a:t>provinces in</a:t>
            </a:r>
            <a:r>
              <a:rPr lang="zh-CN" altLang="en-US"/>
              <a:t> China, and the ambient temperatures are generally high; and PVH deaths are also concentrated in April-September.</a:t>
            </a:r>
            <a:endParaRPr lang="zh-CN" altLang="en-US"/>
          </a:p>
        </p:txBody>
      </p:sp>
      <p:grpSp>
        <p:nvGrpSpPr>
          <p:cNvPr id="13" name="组合 12"/>
          <p:cNvGrpSpPr/>
          <p:nvPr/>
        </p:nvGrpSpPr>
        <p:grpSpPr>
          <a:xfrm>
            <a:off x="221615" y="94615"/>
            <a:ext cx="7334885" cy="495935"/>
            <a:chOff x="349" y="296"/>
            <a:chExt cx="11551" cy="781"/>
          </a:xfrm>
        </p:grpSpPr>
        <p:sp>
          <p:nvSpPr>
            <p:cNvPr id="14" name="文本框 13"/>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Investigation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15" name="组合 14"/>
            <p:cNvGrpSpPr/>
            <p:nvPr/>
          </p:nvGrpSpPr>
          <p:grpSpPr>
            <a:xfrm>
              <a:off x="349" y="296"/>
              <a:ext cx="909" cy="781"/>
              <a:chOff x="739" y="671"/>
              <a:chExt cx="1020" cy="876"/>
            </a:xfrm>
          </p:grpSpPr>
          <p:sp>
            <p:nvSpPr>
              <p:cNvPr id="16"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17"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18"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sp>
        <p:nvSpPr>
          <p:cNvPr id="100" name="文本框 99"/>
          <p:cNvSpPr txBox="1"/>
          <p:nvPr/>
        </p:nvSpPr>
        <p:spPr>
          <a:xfrm>
            <a:off x="492125" y="1660525"/>
            <a:ext cx="11238230" cy="3784600"/>
          </a:xfrm>
          <a:prstGeom prst="rect">
            <a:avLst/>
          </a:prstGeom>
          <a:noFill/>
          <a:ln w="9525">
            <a:noFill/>
          </a:ln>
        </p:spPr>
        <p:txBody>
          <a:bodyPr wrap="square">
            <a:spAutoFit/>
          </a:bodyPr>
          <a:p>
            <a:pPr indent="0" fontAlgn="auto">
              <a:spcAft>
                <a:spcPts val="600"/>
              </a:spcAft>
            </a:pPr>
            <a:r>
              <a:rPr lang="en-US" sz="2000" b="1">
                <a:solidFill>
                  <a:schemeClr val="accent2"/>
                </a:solidFill>
                <a:latin typeface="Calibri" panose="020F0502020204030204" charset="0"/>
                <a:cs typeface="Batang" charset="0"/>
              </a:rPr>
              <a:t>Q1 What are the factors driving and leading to the 3 typically known scenarios where Paediatric Vehicular Heatstroke (PVH) is observed in field events globally? </a:t>
            </a:r>
            <a:endParaRPr lang="zh-CN" sz="2000" b="0">
              <a:cs typeface="Batang" charset="0"/>
            </a:endParaRPr>
          </a:p>
          <a:p>
            <a:pPr indent="0" fontAlgn="auto">
              <a:spcAft>
                <a:spcPts val="600"/>
              </a:spcAft>
            </a:pPr>
            <a:r>
              <a:rPr lang="en-US" altLang="zh-CN" b="1">
                <a:solidFill>
                  <a:srgbClr val="0070C0"/>
                </a:solidFill>
                <a:cs typeface="Batang" charset="0"/>
              </a:rPr>
              <a:t>The most probable factors are the followings:</a:t>
            </a:r>
            <a:endParaRPr lang="en-US" altLang="zh-CN" b="1">
              <a:solidFill>
                <a:srgbClr val="0070C0"/>
              </a:solidFill>
              <a:cs typeface="Batang" charset="0"/>
            </a:endParaRPr>
          </a:p>
          <a:p>
            <a:pPr marL="285750" indent="-285750" fontAlgn="auto">
              <a:spcAft>
                <a:spcPts val="600"/>
              </a:spcAft>
              <a:buFont typeface="Wingdings" panose="05000000000000000000" charset="0"/>
              <a:buChar char="Ø"/>
            </a:pPr>
            <a:r>
              <a:rPr lang="en-US" altLang="zh-CN" b="1">
                <a:solidFill>
                  <a:srgbClr val="0070C0"/>
                </a:solidFill>
                <a:cs typeface="Batang" charset="0"/>
              </a:rPr>
              <a:t>Temperature outside vehicle, a 22-degree temperature rise after an hour would put the children in the car in extreme danger, PVH is particularly likely to occur in tropical and temperate countries and regions around the world.</a:t>
            </a:r>
            <a:endParaRPr lang="en-US" altLang="zh-CN" b="1">
              <a:solidFill>
                <a:srgbClr val="0070C0"/>
              </a:solidFill>
              <a:cs typeface="Batang" charset="0"/>
            </a:endParaRPr>
          </a:p>
          <a:p>
            <a:pPr marL="285750" indent="-285750" algn="l" fontAlgn="auto">
              <a:spcAft>
                <a:spcPts val="600"/>
              </a:spcAft>
              <a:buClrTx/>
              <a:buSzTx/>
              <a:buFont typeface="Wingdings" panose="05000000000000000000" charset="0"/>
              <a:buChar char="Ø"/>
            </a:pPr>
            <a:r>
              <a:rPr lang="en-US" altLang="zh-CN" sz="1800" b="1">
                <a:solidFill>
                  <a:srgbClr val="0070C0"/>
                </a:solidFill>
                <a:cs typeface="Batang" charset="0"/>
              </a:rPr>
              <a:t>Negligence and unknowingly of the child's guardian. People can not avoid negligence and unknowingly, technical measures are necessary to prevent negligence and unknowingly and to avoid the occurrence of tragedies.</a:t>
            </a:r>
            <a:endParaRPr lang="en-US" altLang="zh-CN" sz="1800" b="1">
              <a:solidFill>
                <a:srgbClr val="0070C0"/>
              </a:solidFill>
              <a:cs typeface="Batang" charset="0"/>
            </a:endParaRPr>
          </a:p>
          <a:p>
            <a:pPr marL="285750" indent="-285750" algn="l" fontAlgn="auto">
              <a:spcAft>
                <a:spcPts val="600"/>
              </a:spcAft>
              <a:buClrTx/>
              <a:buSzTx/>
              <a:buFont typeface="Wingdings" panose="05000000000000000000" charset="0"/>
              <a:buChar char="Ø"/>
            </a:pPr>
            <a:r>
              <a:rPr lang="en-US" altLang="zh-CN" sz="1800" b="1">
                <a:solidFill>
                  <a:srgbClr val="0070C0"/>
                </a:solidFill>
                <a:cs typeface="Batang" charset="0"/>
              </a:rPr>
              <a:t>knowingly left. In this scenario, t</a:t>
            </a:r>
            <a:r>
              <a:rPr lang="en-US" altLang="zh-CN" sz="1800" b="1">
                <a:solidFill>
                  <a:srgbClr val="0070C0"/>
                </a:solidFill>
                <a:cs typeface="Batang" charset="0"/>
                <a:sym typeface="+mn-ea"/>
              </a:rPr>
              <a:t>he child's guardians are not awareness of the danger of children left in vehicle in sunshine or hot weather, or they just think they will be come back soon but they can’t or are not in fact.</a:t>
            </a:r>
            <a:endParaRPr lang="en-US" altLang="zh-CN" sz="1800" b="1">
              <a:solidFill>
                <a:srgbClr val="0070C0"/>
              </a:solidFill>
              <a:cs typeface="Batang" charset="0"/>
              <a:sym typeface="+mn-ea"/>
            </a:endParaRPr>
          </a:p>
        </p:txBody>
      </p:sp>
      <p:grpSp>
        <p:nvGrpSpPr>
          <p:cNvPr id="4" name="组合 3"/>
          <p:cNvGrpSpPr/>
          <p:nvPr/>
        </p:nvGrpSpPr>
        <p:grpSpPr>
          <a:xfrm>
            <a:off x="221615" y="94615"/>
            <a:ext cx="7334885" cy="495935"/>
            <a:chOff x="349" y="296"/>
            <a:chExt cx="11551" cy="781"/>
          </a:xfrm>
        </p:grpSpPr>
        <p:sp>
          <p:nvSpPr>
            <p:cNvPr id="5" name="文本框 4"/>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Response</a:t>
              </a:r>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 to Q1 to Q4</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6" name="组合 5"/>
            <p:cNvGrpSpPr/>
            <p:nvPr/>
          </p:nvGrpSpPr>
          <p:grpSpPr>
            <a:xfrm>
              <a:off x="349" y="296"/>
              <a:ext cx="909" cy="781"/>
              <a:chOff x="739" y="671"/>
              <a:chExt cx="1020" cy="876"/>
            </a:xfrm>
          </p:grpSpPr>
          <p:sp>
            <p:nvSpPr>
              <p:cNvPr id="8"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9"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7"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03</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sp>
        <p:nvSpPr>
          <p:cNvPr id="100" name="文本框 99"/>
          <p:cNvSpPr txBox="1"/>
          <p:nvPr/>
        </p:nvSpPr>
        <p:spPr>
          <a:xfrm>
            <a:off x="429260" y="1490980"/>
            <a:ext cx="11334115" cy="3876675"/>
          </a:xfrm>
          <a:prstGeom prst="rect">
            <a:avLst/>
          </a:prstGeom>
          <a:noFill/>
          <a:ln w="9525">
            <a:noFill/>
          </a:ln>
        </p:spPr>
        <p:txBody>
          <a:bodyPr wrap="square">
            <a:spAutoFit/>
          </a:bodyPr>
          <a:p>
            <a:pPr indent="0" fontAlgn="auto">
              <a:spcAft>
                <a:spcPts val="600"/>
              </a:spcAft>
            </a:pPr>
            <a:r>
              <a:rPr lang="en-US" sz="2000" b="1">
                <a:solidFill>
                  <a:schemeClr val="accent2"/>
                </a:solidFill>
                <a:latin typeface="Calibri" panose="020F0502020204030204" charset="0"/>
                <a:cs typeface="Batang" charset="0"/>
              </a:rPr>
              <a:t>Q2 In what type of vehicles is PVH occurring in field events globally?</a:t>
            </a:r>
            <a:endParaRPr lang="zh-CN" b="0">
              <a:cs typeface="Batang" charset="0"/>
            </a:endParaRPr>
          </a:p>
          <a:p>
            <a:pPr lvl="1" indent="0" fontAlgn="auto">
              <a:spcAft>
                <a:spcPts val="600"/>
              </a:spcAft>
            </a:pPr>
            <a:r>
              <a:rPr lang="en-US" altLang="zh-CN" b="1">
                <a:solidFill>
                  <a:srgbClr val="0070C0"/>
                </a:solidFill>
                <a:cs typeface="Batang" charset="0"/>
              </a:rPr>
              <a:t>More than half of the cases of PVH in China occurred in private cars, and the school buses follows.</a:t>
            </a:r>
            <a:endParaRPr lang="en-US" altLang="zh-CN" b="1">
              <a:solidFill>
                <a:srgbClr val="0070C0"/>
              </a:solidFill>
              <a:cs typeface="Batang" charset="0"/>
            </a:endParaRPr>
          </a:p>
          <a:p>
            <a:pPr indent="0" fontAlgn="auto">
              <a:spcAft>
                <a:spcPts val="600"/>
              </a:spcAft>
              <a:buFont typeface="Wingdings" panose="05000000000000000000" charset="0"/>
              <a:buNone/>
            </a:pPr>
            <a:r>
              <a:rPr lang="en-US" sz="2000" b="1">
                <a:solidFill>
                  <a:schemeClr val="accent2"/>
                </a:solidFill>
                <a:latin typeface="Calibri" panose="020F0502020204030204" charset="0"/>
                <a:cs typeface="Batang" charset="0"/>
              </a:rPr>
              <a:t>Q3 Under what environmental and vehicle conditions are global field events observed in which PVH occurs?</a:t>
            </a:r>
            <a:endParaRPr lang="zh-CN" b="0">
              <a:cs typeface="Batang" charset="0"/>
            </a:endParaRPr>
          </a:p>
          <a:p>
            <a:pPr marL="742950" lvl="1" indent="-285750" fontAlgn="auto">
              <a:spcAft>
                <a:spcPts val="600"/>
              </a:spcAft>
              <a:buFont typeface="Arial" panose="020B0604020202020204" pitchFamily="34" charset="0"/>
              <a:buChar char="•"/>
            </a:pPr>
            <a:r>
              <a:rPr lang="en-US" altLang="zh-CN" b="1">
                <a:solidFill>
                  <a:srgbClr val="0070C0"/>
                </a:solidFill>
                <a:cs typeface="Batang" charset="0"/>
              </a:rPr>
              <a:t>Relatively high ambient temperature (</a:t>
            </a:r>
            <a:r>
              <a:rPr lang="en-US" altLang="zh-CN" b="1">
                <a:solidFill>
                  <a:srgbClr val="0070C0"/>
                </a:solidFill>
                <a:cs typeface="Batang" charset="0"/>
                <a:sym typeface="+mn-ea"/>
              </a:rPr>
              <a:t> equal or </a:t>
            </a:r>
            <a:r>
              <a:rPr lang="en-US" altLang="zh-CN" b="1">
                <a:solidFill>
                  <a:srgbClr val="0070C0"/>
                </a:solidFill>
                <a:cs typeface="Batang" charset="0"/>
              </a:rPr>
              <a:t>greater than 22 degrees Celsius);</a:t>
            </a:r>
            <a:endParaRPr lang="en-US" altLang="zh-CN" b="1">
              <a:solidFill>
                <a:srgbClr val="0070C0"/>
              </a:solidFill>
              <a:cs typeface="Batang" charset="0"/>
            </a:endParaRPr>
          </a:p>
          <a:p>
            <a:pPr marL="742950" lvl="1" indent="-285750" fontAlgn="auto">
              <a:spcAft>
                <a:spcPts val="600"/>
              </a:spcAft>
              <a:buFont typeface="Arial" panose="020B0604020202020204" pitchFamily="34" charset="0"/>
              <a:buChar char="•"/>
            </a:pPr>
            <a:r>
              <a:rPr lang="en-US" altLang="zh-CN" b="1">
                <a:solidFill>
                  <a:srgbClr val="0070C0"/>
                </a:solidFill>
                <a:cs typeface="Batang" charset="0"/>
              </a:rPr>
              <a:t>Dark body color and dark</a:t>
            </a:r>
            <a:r>
              <a:rPr lang="en-US" altLang="zh-CN" b="1">
                <a:solidFill>
                  <a:srgbClr val="0070C0"/>
                </a:solidFill>
                <a:cs typeface="Batang" charset="0"/>
              </a:rPr>
              <a:t> interior color is a factor of high temperature in vehicle;</a:t>
            </a:r>
            <a:endParaRPr lang="en-US" altLang="zh-CN" b="1">
              <a:solidFill>
                <a:srgbClr val="0070C0"/>
              </a:solidFill>
              <a:cs typeface="Batang" charset="0"/>
            </a:endParaRPr>
          </a:p>
          <a:p>
            <a:pPr marL="742950" lvl="1" indent="-285750" fontAlgn="auto">
              <a:spcAft>
                <a:spcPts val="600"/>
              </a:spcAft>
              <a:buFont typeface="Arial" panose="020B0604020202020204" pitchFamily="34" charset="0"/>
              <a:buChar char="•"/>
            </a:pPr>
            <a:r>
              <a:rPr lang="en-US" altLang="zh-CN" b="1">
                <a:solidFill>
                  <a:srgbClr val="0070C0"/>
                </a:solidFill>
                <a:cs typeface="Batang" charset="0"/>
              </a:rPr>
              <a:t>Generally in summer, plus spring and autumn for </a:t>
            </a:r>
            <a:r>
              <a:rPr lang="en-US" altLang="zh-CN" b="1">
                <a:solidFill>
                  <a:srgbClr val="0070C0"/>
                </a:solidFill>
                <a:cs typeface="Batang" charset="0"/>
                <a:sym typeface="+mn-ea"/>
              </a:rPr>
              <a:t>areas </a:t>
            </a:r>
            <a:r>
              <a:rPr lang="en-US" altLang="zh-CN" b="1">
                <a:solidFill>
                  <a:srgbClr val="0070C0"/>
                </a:solidFill>
                <a:cs typeface="Batang" charset="0"/>
                <a:sym typeface="+mn-ea"/>
              </a:rPr>
              <a:t>close to the south (the equator) </a:t>
            </a:r>
            <a:r>
              <a:rPr lang="en-US" altLang="zh-CN" b="1">
                <a:solidFill>
                  <a:srgbClr val="0070C0"/>
                </a:solidFill>
                <a:cs typeface="Batang" charset="0"/>
              </a:rPr>
              <a:t>;</a:t>
            </a:r>
            <a:endParaRPr lang="en-US" altLang="zh-CN" b="1">
              <a:solidFill>
                <a:srgbClr val="0070C0"/>
              </a:solidFill>
              <a:cs typeface="Batang" charset="0"/>
            </a:endParaRPr>
          </a:p>
          <a:p>
            <a:pPr marL="742950" lvl="1" indent="-285750" fontAlgn="auto">
              <a:spcAft>
                <a:spcPts val="600"/>
              </a:spcAft>
              <a:buFont typeface="Arial" panose="020B0604020202020204" pitchFamily="34" charset="0"/>
              <a:buChar char="•"/>
            </a:pPr>
            <a:r>
              <a:rPr lang="en-US" altLang="zh-CN" b="1">
                <a:solidFill>
                  <a:srgbClr val="0070C0"/>
                </a:solidFill>
                <a:cs typeface="Batang" charset="0"/>
              </a:rPr>
              <a:t>Private cars accounted for the highest proportion of PVH, the school bus takes the second;</a:t>
            </a:r>
            <a:endParaRPr lang="en-US" altLang="zh-CN" b="1">
              <a:solidFill>
                <a:srgbClr val="0070C0"/>
              </a:solidFill>
              <a:cs typeface="Batang" charset="0"/>
            </a:endParaRPr>
          </a:p>
          <a:p>
            <a:pPr marL="342900" indent="-342900" fontAlgn="auto">
              <a:spcAft>
                <a:spcPts val="600"/>
              </a:spcAft>
              <a:buFont typeface="Wingdings" panose="05000000000000000000" charset="0"/>
              <a:buNone/>
            </a:pPr>
            <a:r>
              <a:rPr lang="en-US" sz="2000" b="1">
                <a:solidFill>
                  <a:schemeClr val="accent2"/>
                </a:solidFill>
                <a:latin typeface="Calibri" panose="020F0502020204030204" charset="0"/>
                <a:cs typeface="Batang" charset="0"/>
              </a:rPr>
              <a:t>Q4 What age groups does PVH affect and how are the victims seated/oriented in the vehicle?</a:t>
            </a:r>
            <a:endParaRPr lang="en-US" sz="2000" b="1">
              <a:solidFill>
                <a:schemeClr val="accent2"/>
              </a:solidFill>
              <a:latin typeface="Calibri" panose="020F0502020204030204" charset="0"/>
              <a:cs typeface="Batang" charset="0"/>
            </a:endParaRPr>
          </a:p>
          <a:p>
            <a:pPr lvl="1" algn="l" fontAlgn="auto">
              <a:spcAft>
                <a:spcPts val="600"/>
              </a:spcAft>
              <a:buClrTx/>
              <a:buSzTx/>
              <a:buFont typeface="Wingdings" panose="05000000000000000000" charset="0"/>
              <a:buNone/>
            </a:pPr>
            <a:r>
              <a:rPr lang="en-US" altLang="zh-CN" b="1">
                <a:solidFill>
                  <a:srgbClr val="0070C0"/>
                </a:solidFill>
                <a:cs typeface="Batang" charset="0"/>
              </a:rPr>
              <a:t>PVH usually occurs in the age group of 0-6 years, which has little relationship with sitting orientation. There is no relevant data in China.</a:t>
            </a:r>
            <a:endParaRPr lang="en-US" altLang="zh-CN" b="1">
              <a:solidFill>
                <a:srgbClr val="0070C0"/>
              </a:solidFill>
              <a:cs typeface="Batang" charset="0"/>
            </a:endParaRPr>
          </a:p>
        </p:txBody>
      </p:sp>
      <p:grpSp>
        <p:nvGrpSpPr>
          <p:cNvPr id="4" name="组合 3"/>
          <p:cNvGrpSpPr/>
          <p:nvPr/>
        </p:nvGrpSpPr>
        <p:grpSpPr>
          <a:xfrm>
            <a:off x="221615" y="94615"/>
            <a:ext cx="577215" cy="495935"/>
            <a:chOff x="349" y="296"/>
            <a:chExt cx="909" cy="781"/>
          </a:xfrm>
        </p:grpSpPr>
        <p:grpSp>
          <p:nvGrpSpPr>
            <p:cNvPr id="6" name="组合 5"/>
            <p:cNvGrpSpPr/>
            <p:nvPr/>
          </p:nvGrpSpPr>
          <p:grpSpPr>
            <a:xfrm>
              <a:off x="349" y="296"/>
              <a:ext cx="909" cy="781"/>
              <a:chOff x="739" y="671"/>
              <a:chExt cx="1020" cy="876"/>
            </a:xfrm>
          </p:grpSpPr>
          <p:sp>
            <p:nvSpPr>
              <p:cNvPr id="8"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9"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7"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03</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2" name="文本框 1"/>
          <p:cNvSpPr txBox="1"/>
          <p:nvPr/>
        </p:nvSpPr>
        <p:spPr>
          <a:xfrm>
            <a:off x="875030" y="150495"/>
            <a:ext cx="6681470" cy="368300"/>
          </a:xfrm>
          <a:prstGeom prst="rect">
            <a:avLst/>
          </a:prstGeom>
          <a:noFill/>
        </p:spPr>
        <p:txBody>
          <a:bodyPr wrap="square" rtlCol="0">
            <a:spAutoFit/>
          </a:bodyPr>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Response to Q1 to Q4</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2A4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3" name="文本框 2"/>
          <p:cNvSpPr txBox="1"/>
          <p:nvPr/>
        </p:nvSpPr>
        <p:spPr>
          <a:xfrm>
            <a:off x="2523490" y="3148965"/>
            <a:ext cx="7145020" cy="706755"/>
          </a:xfrm>
          <a:prstGeom prst="rect">
            <a:avLst/>
          </a:prstGeom>
          <a:noFill/>
        </p:spPr>
        <p:txBody>
          <a:bodyPr wrap="square" rtlCol="0">
            <a:spAutoFit/>
          </a:bodyPr>
          <a:p>
            <a:pPr algn="ctr"/>
            <a:r>
              <a:rPr lang="en-US" altLang="zh-CN" sz="4000" b="1">
                <a:solidFill>
                  <a:schemeClr val="bg1"/>
                </a:solidFill>
                <a:latin typeface="微软雅黑" panose="020B0503020204020204" charset="-122"/>
                <a:ea typeface="微软雅黑" panose="020B0503020204020204" charset="-122"/>
              </a:rPr>
              <a:t>Thank for your attention!</a:t>
            </a:r>
            <a:endParaRPr lang="en-US" altLang="zh-CN" sz="4000" b="1">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sp>
        <p:nvSpPr>
          <p:cNvPr id="5" name="矩形 4"/>
          <p:cNvSpPr/>
          <p:nvPr/>
        </p:nvSpPr>
        <p:spPr>
          <a:xfrm>
            <a:off x="4361815" y="1490345"/>
            <a:ext cx="3952240" cy="922020"/>
          </a:xfrm>
          <a:prstGeom prst="rect">
            <a:avLst/>
          </a:prstGeom>
        </p:spPr>
        <p:txBody>
          <a:bodyPr wrap="square">
            <a:spAutoFit/>
            <a:scene3d>
              <a:camera prst="orthographicFront"/>
              <a:lightRig rig="soft" dir="t">
                <a:rot lat="0" lon="0" rev="15600000"/>
              </a:lightRig>
            </a:scene3d>
            <a:sp3d extrusionH="57150" prstMaterial="softEdge">
              <a:bevelT w="25400" h="38100"/>
            </a:sp3d>
          </a:bodyPr>
          <a:p>
            <a:pPr lvl="0" algn="dist">
              <a:defRPr/>
            </a:pPr>
            <a:r>
              <a:rPr lang="en-US" altLang="zh-CN" sz="5400" b="1" dirty="0">
                <a:solidFill>
                  <a:schemeClr val="accent4"/>
                </a:solidFill>
                <a:effectLst/>
                <a:latin typeface="Microsoft YaHei UI" panose="020B0503020204020204" charset="-122"/>
                <a:ea typeface="Microsoft YaHei UI" panose="020B0503020204020204" charset="-122"/>
                <a:cs typeface="+mn-ea"/>
                <a:sym typeface="+mn-lt"/>
              </a:rPr>
              <a:t>CONTENT</a:t>
            </a:r>
            <a:endParaRPr lang="en-US" altLang="zh-CN" sz="5400" b="1" dirty="0">
              <a:solidFill>
                <a:schemeClr val="accent4"/>
              </a:solidFill>
              <a:effectLst/>
              <a:latin typeface="Microsoft YaHei UI" panose="020B0503020204020204" charset="-122"/>
              <a:ea typeface="Microsoft YaHei UI" panose="020B0503020204020204" charset="-122"/>
              <a:cs typeface="+mn-ea"/>
              <a:sym typeface="+mn-lt"/>
            </a:endParaRPr>
          </a:p>
        </p:txBody>
      </p:sp>
      <p:sp>
        <p:nvSpPr>
          <p:cNvPr id="6" name="文本框 5"/>
          <p:cNvSpPr txBox="1"/>
          <p:nvPr/>
        </p:nvSpPr>
        <p:spPr>
          <a:xfrm>
            <a:off x="2790825" y="2945765"/>
            <a:ext cx="8467725" cy="2614930"/>
          </a:xfrm>
          <a:prstGeom prst="rect">
            <a:avLst/>
          </a:prstGeom>
          <a:noFill/>
        </p:spPr>
        <p:txBody>
          <a:bodyPr wrap="square" rtlCol="0">
            <a:spAutoFit/>
          </a:bodyPr>
          <a:p>
            <a:pPr fontAlgn="auto">
              <a:lnSpc>
                <a:spcPct val="150000"/>
              </a:lnSpc>
              <a:spcAft>
                <a:spcPts val="1200"/>
              </a:spcAft>
            </a:pPr>
            <a:r>
              <a:rPr lang="en-US" altLang="zh-CN" sz="3200" b="1" dirty="0">
                <a:solidFill>
                  <a:srgbClr val="002060"/>
                </a:solidFill>
                <a:latin typeface="Microsoft YaHei UI" panose="020B0503020204020204" charset="-122"/>
                <a:ea typeface="Microsoft YaHei UI" panose="020B0503020204020204" charset="-122"/>
                <a:cs typeface="方正仿宋_GBK" panose="02000000000000000000" charset="-122"/>
              </a:rPr>
              <a:t>1	Research on PVH</a:t>
            </a:r>
            <a:endParaRPr lang="en-US" altLang="zh-CN" sz="3200" b="1" dirty="0">
              <a:solidFill>
                <a:srgbClr val="002060"/>
              </a:solidFill>
              <a:latin typeface="Microsoft YaHei UI" panose="020B0503020204020204" charset="-122"/>
              <a:ea typeface="Microsoft YaHei UI" panose="020B0503020204020204" charset="-122"/>
              <a:cs typeface="方正仿宋_GBK" panose="02000000000000000000" charset="-122"/>
            </a:endParaRPr>
          </a:p>
          <a:p>
            <a:pPr fontAlgn="auto">
              <a:lnSpc>
                <a:spcPct val="150000"/>
              </a:lnSpc>
              <a:spcAft>
                <a:spcPts val="1200"/>
              </a:spcAft>
            </a:pPr>
            <a:r>
              <a:rPr lang="en-US" altLang="zh-CN" sz="3200" b="1" dirty="0">
                <a:solidFill>
                  <a:srgbClr val="002060"/>
                </a:solidFill>
                <a:latin typeface="Microsoft YaHei UI" panose="020B0503020204020204" charset="-122"/>
                <a:ea typeface="Microsoft YaHei UI" panose="020B0503020204020204" charset="-122"/>
                <a:cs typeface="方正仿宋_GBK" panose="02000000000000000000" charset="-122"/>
              </a:rPr>
              <a:t>2	Investigation on PVH</a:t>
            </a:r>
            <a:endParaRPr lang="en-US" altLang="zh-CN" sz="3200" b="1" dirty="0">
              <a:solidFill>
                <a:srgbClr val="002060"/>
              </a:solidFill>
              <a:latin typeface="Microsoft YaHei UI" panose="020B0503020204020204" charset="-122"/>
              <a:ea typeface="Microsoft YaHei UI" panose="020B0503020204020204" charset="-122"/>
              <a:cs typeface="方正仿宋_GBK" panose="02000000000000000000" charset="-122"/>
            </a:endParaRPr>
          </a:p>
          <a:p>
            <a:pPr fontAlgn="auto">
              <a:lnSpc>
                <a:spcPct val="150000"/>
              </a:lnSpc>
              <a:spcAft>
                <a:spcPts val="1200"/>
              </a:spcAft>
            </a:pPr>
            <a:r>
              <a:rPr lang="en-US" altLang="zh-CN" sz="3200" b="1" dirty="0">
                <a:solidFill>
                  <a:srgbClr val="002060"/>
                </a:solidFill>
                <a:latin typeface="Microsoft YaHei UI" panose="020B0503020204020204" charset="-122"/>
                <a:ea typeface="Microsoft YaHei UI" panose="020B0503020204020204" charset="-122"/>
                <a:cs typeface="方正仿宋_GBK" panose="02000000000000000000" charset="-122"/>
              </a:rPr>
              <a:t>3	</a:t>
            </a:r>
            <a:r>
              <a:rPr sz="3200" b="1" dirty="0">
                <a:solidFill>
                  <a:srgbClr val="002060"/>
                </a:solidFill>
                <a:latin typeface="Microsoft YaHei UI" panose="020B0503020204020204" charset="-122"/>
                <a:ea typeface="Microsoft YaHei UI" panose="020B0503020204020204" charset="-122"/>
                <a:cs typeface="方正仿宋_GBK" panose="02000000000000000000" charset="-122"/>
              </a:rPr>
              <a:t>Answers to Q1 to Q4</a:t>
            </a:r>
            <a:r>
              <a:rPr lang="en-US" sz="3200" b="1" dirty="0">
                <a:solidFill>
                  <a:srgbClr val="002060"/>
                </a:solidFill>
                <a:latin typeface="Microsoft YaHei UI" panose="020B0503020204020204" charset="-122"/>
                <a:ea typeface="Microsoft YaHei UI" panose="020B0503020204020204" charset="-122"/>
                <a:cs typeface="方正仿宋_GBK" panose="02000000000000000000" charset="-122"/>
              </a:rPr>
              <a:t> of IWG</a:t>
            </a:r>
            <a:endParaRPr lang="en-US" sz="3200" b="1" dirty="0">
              <a:solidFill>
                <a:srgbClr val="002060"/>
              </a:solidFill>
              <a:latin typeface="Microsoft YaHei UI" panose="020B0503020204020204" charset="-122"/>
              <a:ea typeface="Microsoft YaHei UI" panose="020B0503020204020204" charset="-122"/>
              <a:cs typeface="方正仿宋_GBK" panose="02000000000000000000" charset="-122"/>
            </a:endParaRPr>
          </a:p>
        </p:txBody>
      </p:sp>
      <p:grpSp>
        <p:nvGrpSpPr>
          <p:cNvPr id="4" name="组合 3"/>
          <p:cNvGrpSpPr/>
          <p:nvPr/>
        </p:nvGrpSpPr>
        <p:grpSpPr>
          <a:xfrm>
            <a:off x="221615" y="94615"/>
            <a:ext cx="7334885" cy="495935"/>
            <a:chOff x="349" y="296"/>
            <a:chExt cx="11551" cy="781"/>
          </a:xfrm>
        </p:grpSpPr>
        <p:sp>
          <p:nvSpPr>
            <p:cNvPr id="7" name="文本框 6"/>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rPr>
                <a:t>Content</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8" name="组合 7"/>
            <p:cNvGrpSpPr/>
            <p:nvPr/>
          </p:nvGrpSpPr>
          <p:grpSpPr>
            <a:xfrm>
              <a:off x="349" y="296"/>
              <a:ext cx="909" cy="781"/>
              <a:chOff x="739" y="671"/>
              <a:chExt cx="1020" cy="876"/>
            </a:xfrm>
          </p:grpSpPr>
          <p:sp>
            <p:nvSpPr>
              <p:cNvPr id="9"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10"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11"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00</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sp>
        <p:nvSpPr>
          <p:cNvPr id="6" name="标题 1"/>
          <p:cNvSpPr>
            <a:spLocks noGrp="1"/>
          </p:cNvSpPr>
          <p:nvPr/>
        </p:nvSpPr>
        <p:spPr bwMode="auto">
          <a:xfrm>
            <a:off x="462280" y="1432560"/>
            <a:ext cx="11268075" cy="4272915"/>
          </a:xfrm>
          <a:prstGeom prst="rect">
            <a:avLst/>
          </a:prstGeom>
          <a:noFill/>
          <a:ln w="12700">
            <a:solidFill>
              <a:schemeClr val="accent1">
                <a:lumMod val="75000"/>
              </a:schemeClr>
            </a:solidFill>
            <a:prstDash val="sys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lst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a:lstStyle>
          <a:p>
            <a:pPr fontAlgn="auto">
              <a:lnSpc>
                <a:spcPct val="150000"/>
              </a:lnSpc>
              <a:spcAft>
                <a:spcPts val="1200"/>
              </a:spcAft>
            </a:pPr>
            <a:r>
              <a:rPr lang="zh-CN" altLang="en-US" kern="0">
                <a:solidFill>
                  <a:schemeClr val="tx1"/>
                </a:solidFill>
                <a:uFillTx/>
                <a:latin typeface="Microsoft YaHei UI" panose="020B0503020204020204" charset="-122"/>
                <a:ea typeface="Microsoft YaHei UI" panose="020B0503020204020204" charset="-122"/>
              </a:rPr>
              <a:t>Some organizations in China have studied </a:t>
            </a:r>
            <a:r>
              <a:rPr lang="en-US" altLang="zh-CN" kern="0">
                <a:solidFill>
                  <a:schemeClr val="tx1"/>
                </a:solidFill>
                <a:uFillTx/>
                <a:latin typeface="Microsoft YaHei UI" panose="020B0503020204020204" charset="-122"/>
                <a:ea typeface="Microsoft YaHei UI" panose="020B0503020204020204" charset="-122"/>
              </a:rPr>
              <a:t>on </a:t>
            </a:r>
            <a:r>
              <a:rPr lang="zh-CN" altLang="en-US" kern="0">
                <a:solidFill>
                  <a:schemeClr val="tx1"/>
                </a:solidFill>
                <a:uFillTx/>
                <a:latin typeface="Microsoft YaHei UI" panose="020B0503020204020204" charset="-122"/>
                <a:ea typeface="Microsoft YaHei UI" panose="020B0503020204020204" charset="-122"/>
              </a:rPr>
              <a:t>the influencing factors of Paediatric Vehicular Heatstroke (PVH)</a:t>
            </a:r>
            <a:r>
              <a:rPr lang="en-US" altLang="zh-CN" kern="0" baseline="30000">
                <a:solidFill>
                  <a:schemeClr val="tx1"/>
                </a:solidFill>
                <a:uFillTx/>
                <a:latin typeface="Microsoft YaHei UI" panose="020B0503020204020204" charset="-122"/>
                <a:ea typeface="Microsoft YaHei UI" panose="020B0503020204020204" charset="-122"/>
              </a:rPr>
              <a:t>[1]</a:t>
            </a:r>
            <a:r>
              <a:rPr lang="zh-CN" altLang="en-US" kern="0">
                <a:solidFill>
                  <a:schemeClr val="tx1"/>
                </a:solidFill>
                <a:uFillTx/>
                <a:latin typeface="Microsoft YaHei UI" panose="020B0503020204020204" charset="-122"/>
                <a:ea typeface="Microsoft YaHei UI" panose="020B0503020204020204" charset="-122"/>
              </a:rPr>
              <a:t>. </a:t>
            </a:r>
            <a:r>
              <a:rPr lang="en-US" altLang="zh-CN" kern="0">
                <a:solidFill>
                  <a:schemeClr val="tx1"/>
                </a:solidFill>
                <a:uFillTx/>
                <a:latin typeface="Microsoft YaHei UI" panose="020B0503020204020204" charset="-122"/>
                <a:ea typeface="Microsoft YaHei UI" panose="020B0503020204020204" charset="-122"/>
              </a:rPr>
              <a:t>A</a:t>
            </a:r>
            <a:r>
              <a:rPr lang="zh-CN" altLang="en-US" kern="0">
                <a:solidFill>
                  <a:schemeClr val="tx1"/>
                </a:solidFill>
                <a:uFillTx/>
                <a:latin typeface="Microsoft YaHei UI" panose="020B0503020204020204" charset="-122"/>
                <a:ea typeface="Microsoft YaHei UI" panose="020B0503020204020204" charset="-122"/>
              </a:rPr>
              <a:t> research project studies </a:t>
            </a:r>
            <a:r>
              <a:rPr lang="en-US" altLang="zh-CN" kern="0">
                <a:solidFill>
                  <a:schemeClr val="tx1"/>
                </a:solidFill>
                <a:uFillTx/>
                <a:latin typeface="Microsoft YaHei UI" panose="020B0503020204020204" charset="-122"/>
                <a:ea typeface="Microsoft YaHei UI" panose="020B0503020204020204" charset="-122"/>
              </a:rPr>
              <a:t>on </a:t>
            </a:r>
            <a:r>
              <a:rPr lang="zh-CN" altLang="en-US" kern="0">
                <a:solidFill>
                  <a:schemeClr val="tx1"/>
                </a:solidFill>
                <a:uFillTx/>
                <a:latin typeface="Microsoft YaHei UI" panose="020B0503020204020204" charset="-122"/>
                <a:ea typeface="Microsoft YaHei UI" panose="020B0503020204020204" charset="-122"/>
              </a:rPr>
              <a:t>the influence of different </a:t>
            </a:r>
            <a:r>
              <a:rPr lang="en-US" altLang="zh-CN" kern="0">
                <a:solidFill>
                  <a:schemeClr val="tx1"/>
                </a:solidFill>
                <a:uFillTx/>
                <a:latin typeface="Microsoft YaHei UI" panose="020B0503020204020204" charset="-122"/>
                <a:ea typeface="Microsoft YaHei UI" panose="020B0503020204020204" charset="-122"/>
              </a:rPr>
              <a:t>factors </a:t>
            </a:r>
            <a:r>
              <a:rPr lang="zh-CN" altLang="en-US" kern="0">
                <a:uFillTx/>
                <a:latin typeface="Microsoft YaHei UI" panose="020B0503020204020204" charset="-122"/>
                <a:ea typeface="Microsoft YaHei UI" panose="020B0503020204020204" charset="-122"/>
                <a:sym typeface="+mn-ea"/>
              </a:rPr>
              <a:t>on PVH</a:t>
            </a:r>
            <a:r>
              <a:rPr lang="en-US" altLang="zh-CN" kern="0">
                <a:uFillTx/>
                <a:latin typeface="Microsoft YaHei UI" panose="020B0503020204020204" charset="-122"/>
                <a:ea typeface="Microsoft YaHei UI" panose="020B0503020204020204" charset="-122"/>
                <a:sym typeface="+mn-ea"/>
              </a:rPr>
              <a:t> </a:t>
            </a:r>
            <a:r>
              <a:rPr lang="en-US" altLang="zh-CN" kern="0">
                <a:solidFill>
                  <a:schemeClr val="tx1"/>
                </a:solidFill>
                <a:uFillTx/>
                <a:latin typeface="Microsoft YaHei UI" panose="020B0503020204020204" charset="-122"/>
                <a:ea typeface="Microsoft YaHei UI" panose="020B0503020204020204" charset="-122"/>
              </a:rPr>
              <a:t>as: </a:t>
            </a:r>
            <a:r>
              <a:rPr lang="zh-CN" altLang="en-US" kern="0">
                <a:solidFill>
                  <a:schemeClr val="tx1"/>
                </a:solidFill>
                <a:uFillTx/>
                <a:latin typeface="Microsoft YaHei UI" panose="020B0503020204020204" charset="-122"/>
                <a:ea typeface="Microsoft YaHei UI" panose="020B0503020204020204" charset="-122"/>
              </a:rPr>
              <a:t>ambient temperatures, whether the </a:t>
            </a:r>
            <a:r>
              <a:rPr lang="en-US" altLang="zh-CN" kern="0">
                <a:solidFill>
                  <a:schemeClr val="tx1"/>
                </a:solidFill>
                <a:uFillTx/>
                <a:latin typeface="Microsoft YaHei UI" panose="020B0503020204020204" charset="-122"/>
                <a:ea typeface="Microsoft YaHei UI" panose="020B0503020204020204" charset="-122"/>
              </a:rPr>
              <a:t>vehicle w</a:t>
            </a:r>
            <a:r>
              <a:rPr lang="zh-CN" altLang="en-US" kern="0">
                <a:solidFill>
                  <a:schemeClr val="tx1"/>
                </a:solidFill>
                <a:uFillTx/>
                <a:latin typeface="Microsoft YaHei UI" panose="020B0503020204020204" charset="-122"/>
                <a:ea typeface="Microsoft YaHei UI" panose="020B0503020204020204" charset="-122"/>
              </a:rPr>
              <a:t>indows are opened</a:t>
            </a:r>
            <a:r>
              <a:rPr lang="en-US" altLang="zh-CN" kern="0">
                <a:solidFill>
                  <a:schemeClr val="tx1"/>
                </a:solidFill>
                <a:uFillTx/>
                <a:latin typeface="Microsoft YaHei UI" panose="020B0503020204020204" charset="-122"/>
                <a:ea typeface="Microsoft YaHei UI" panose="020B0503020204020204" charset="-122"/>
              </a:rPr>
              <a:t> or not</a:t>
            </a:r>
            <a:r>
              <a:rPr lang="zh-CN" altLang="en-US" kern="0">
                <a:solidFill>
                  <a:schemeClr val="tx1"/>
                </a:solidFill>
                <a:uFillTx/>
                <a:latin typeface="Microsoft YaHei UI" panose="020B0503020204020204" charset="-122"/>
                <a:ea typeface="Microsoft YaHei UI" panose="020B0503020204020204" charset="-122"/>
              </a:rPr>
              <a:t>, different </a:t>
            </a:r>
            <a:r>
              <a:rPr lang="en-US" altLang="zh-CN" kern="0">
                <a:solidFill>
                  <a:schemeClr val="tx1"/>
                </a:solidFill>
                <a:uFillTx/>
                <a:latin typeface="Microsoft YaHei UI" panose="020B0503020204020204" charset="-122"/>
                <a:ea typeface="Microsoft YaHei UI" panose="020B0503020204020204" charset="-122"/>
              </a:rPr>
              <a:t>combinations of </a:t>
            </a:r>
            <a:r>
              <a:rPr lang="zh-CN" altLang="en-US" kern="0">
                <a:solidFill>
                  <a:schemeClr val="tx1"/>
                </a:solidFill>
                <a:uFillTx/>
                <a:latin typeface="Microsoft YaHei UI" panose="020B0503020204020204" charset="-122"/>
                <a:ea typeface="Microsoft YaHei UI" panose="020B0503020204020204" charset="-122"/>
              </a:rPr>
              <a:t>body colors and different interior colors of the same </a:t>
            </a:r>
            <a:r>
              <a:rPr lang="en-US" altLang="zh-CN" kern="0">
                <a:solidFill>
                  <a:schemeClr val="tx1"/>
                </a:solidFill>
                <a:uFillTx/>
                <a:latin typeface="Microsoft YaHei UI" panose="020B0503020204020204" charset="-122"/>
                <a:ea typeface="Microsoft YaHei UI" panose="020B0503020204020204" charset="-122"/>
              </a:rPr>
              <a:t>vehicle</a:t>
            </a:r>
            <a:r>
              <a:rPr lang="zh-CN" altLang="en-US" kern="0">
                <a:solidFill>
                  <a:schemeClr val="tx1"/>
                </a:solidFill>
                <a:uFillTx/>
                <a:latin typeface="Microsoft YaHei UI" panose="020B0503020204020204" charset="-122"/>
                <a:ea typeface="Microsoft YaHei UI" panose="020B0503020204020204" charset="-122"/>
              </a:rPr>
              <a:t>.</a:t>
            </a:r>
            <a:endParaRPr lang="zh-CN" altLang="en-US" kern="0">
              <a:solidFill>
                <a:schemeClr val="tx1"/>
              </a:solidFill>
              <a:uFillTx/>
              <a:latin typeface="Microsoft YaHei UI" panose="020B0503020204020204" charset="-122"/>
              <a:ea typeface="Microsoft YaHei UI" panose="020B0503020204020204" charset="-122"/>
            </a:endParaRPr>
          </a:p>
          <a:p>
            <a:pPr fontAlgn="auto">
              <a:lnSpc>
                <a:spcPct val="150000"/>
              </a:lnSpc>
              <a:spcAft>
                <a:spcPts val="1200"/>
              </a:spcAft>
            </a:pPr>
            <a:r>
              <a:rPr lang="en-US" altLang="zh-CN" kern="0" baseline="30000">
                <a:uFillTx/>
                <a:latin typeface="Microsoft YaHei UI" panose="020B0503020204020204" charset="-122"/>
                <a:ea typeface="Microsoft YaHei UI" panose="020B0503020204020204" charset="-122"/>
                <a:sym typeface="+mn-ea"/>
              </a:rPr>
              <a:t>[1]</a:t>
            </a:r>
            <a:r>
              <a:rPr lang="en-US" altLang="zh-CN" sz="1200" kern="0">
                <a:solidFill>
                  <a:schemeClr val="tx1"/>
                </a:solidFill>
                <a:uFillTx/>
                <a:latin typeface="Microsoft YaHei UI" panose="020B0503020204020204" charset="-122"/>
                <a:ea typeface="Microsoft YaHei UI" panose="020B0503020204020204" charset="-122"/>
              </a:rPr>
              <a:t>Source: Zhu Hang, Ma Zhixiong, Dong Liping, Wu Xiuying, research on the Children Occupant Hyperthermia in Enclosed Vehicle [J]. Journal of Jiamusi University ( Natural Science Edition), 2014, 32 (2), 246-248</a:t>
            </a:r>
            <a:endParaRPr lang="en-US" altLang="zh-CN" sz="1200" kern="0">
              <a:solidFill>
                <a:schemeClr val="tx1"/>
              </a:solidFill>
              <a:uFillTx/>
              <a:latin typeface="Microsoft YaHei UI" panose="020B0503020204020204" charset="-122"/>
              <a:ea typeface="Microsoft YaHei UI" panose="020B0503020204020204" charset="-122"/>
            </a:endParaRPr>
          </a:p>
        </p:txBody>
      </p:sp>
      <p:grpSp>
        <p:nvGrpSpPr>
          <p:cNvPr id="2" name="组合 1"/>
          <p:cNvGrpSpPr/>
          <p:nvPr/>
        </p:nvGrpSpPr>
        <p:grpSpPr>
          <a:xfrm>
            <a:off x="221615" y="94615"/>
            <a:ext cx="7334885" cy="495935"/>
            <a:chOff x="349" y="296"/>
            <a:chExt cx="11551" cy="781"/>
          </a:xfrm>
        </p:grpSpPr>
        <p:sp>
          <p:nvSpPr>
            <p:cNvPr id="5" name="文本框 4"/>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rPr>
                <a:t>Research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7" name="组合 6"/>
            <p:cNvGrpSpPr/>
            <p:nvPr/>
          </p:nvGrpSpPr>
          <p:grpSpPr>
            <a:xfrm>
              <a:off x="349" y="296"/>
              <a:ext cx="909" cy="781"/>
              <a:chOff x="739" y="671"/>
              <a:chExt cx="1020" cy="876"/>
            </a:xfrm>
          </p:grpSpPr>
          <p:sp>
            <p:nvSpPr>
              <p:cNvPr id="8"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9"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10"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01</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灯片编号占位符 2"/>
          <p:cNvSpPr>
            <a:spLocks noGrp="1"/>
          </p:cNvSpPr>
          <p:nvPr/>
        </p:nvSpPr>
        <p:spPr>
          <a:xfrm>
            <a:off x="11319672" y="6079218"/>
            <a:ext cx="410215" cy="233779"/>
          </a:xfrm>
          <a:prstGeom prst="rect">
            <a:avLst/>
          </a:prstGeom>
        </p:spPr>
        <p:txBody>
          <a:bodyPr vert="horz" lIns="91440" tIns="45720" rIns="91440" bIns="45720" rtlCol="0" anchor="ctr"/>
          <a:lstStyle>
            <a:defPPr>
              <a:defRPr lang="zh-CN"/>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9954841-DDB9-4D98-80F0-B7611239509B}" type="slidenum">
              <a:rPr lang="zh-CN" altLang="en-US" smtClean="0"/>
            </a:fld>
            <a:endParaRPr lang="zh-CN" altLang="en-US" dirty="0"/>
          </a:p>
        </p:txBody>
      </p:sp>
      <p:pic>
        <p:nvPicPr>
          <p:cNvPr id="11" name="图片 10"/>
          <p:cNvPicPr>
            <a:picLocks noChangeAspect="1"/>
          </p:cNvPicPr>
          <p:nvPr/>
        </p:nvPicPr>
        <p:blipFill>
          <a:blip r:embed="rId1"/>
          <a:stretch>
            <a:fillRect/>
          </a:stretch>
        </p:blipFill>
        <p:spPr>
          <a:xfrm>
            <a:off x="875030" y="998855"/>
            <a:ext cx="4427855" cy="2210435"/>
          </a:xfrm>
          <a:prstGeom prst="rect">
            <a:avLst/>
          </a:prstGeom>
        </p:spPr>
      </p:pic>
      <p:sp>
        <p:nvSpPr>
          <p:cNvPr id="26" name="文本框 25"/>
          <p:cNvSpPr txBox="1"/>
          <p:nvPr/>
        </p:nvSpPr>
        <p:spPr>
          <a:xfrm>
            <a:off x="2757805" y="3052128"/>
            <a:ext cx="1141730" cy="184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bodyPr>
          <a:p>
            <a:pPr algn="ctr" eaLnBrk="0" hangingPunct="0">
              <a:lnSpc>
                <a:spcPct val="120000"/>
              </a:lnSpc>
            </a:pPr>
            <a:r>
              <a:rPr lang="en-US" altLang="zh-CN" sz="1000" dirty="0" smtClean="0">
                <a:solidFill>
                  <a:schemeClr val="accent1">
                    <a:lumMod val="50000"/>
                  </a:schemeClr>
                </a:solidFill>
                <a:latin typeface="微软雅黑" panose="020B0503020204020204" charset="-122"/>
                <a:ea typeface="微软雅黑" panose="020B0503020204020204" charset="-122"/>
              </a:rPr>
              <a:t>time  (min)</a:t>
            </a:r>
            <a:endParaRPr lang="zh-CN" altLang="en-US" sz="1000" dirty="0" smtClean="0">
              <a:solidFill>
                <a:schemeClr val="accent1">
                  <a:lumMod val="50000"/>
                </a:schemeClr>
              </a:solidFill>
              <a:latin typeface="微软雅黑" panose="020B0503020204020204" charset="-122"/>
              <a:ea typeface="微软雅黑" panose="020B0503020204020204" charset="-122"/>
            </a:endParaRPr>
          </a:p>
        </p:txBody>
      </p:sp>
      <p:sp>
        <p:nvSpPr>
          <p:cNvPr id="27" name="文本框 26"/>
          <p:cNvSpPr txBox="1"/>
          <p:nvPr/>
        </p:nvSpPr>
        <p:spPr>
          <a:xfrm>
            <a:off x="921385" y="3112770"/>
            <a:ext cx="4382135" cy="368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scene3d>
              <a:camera prst="orthographicFront"/>
              <a:lightRig rig="threePt" dir="t"/>
            </a:scene3d>
          </a:bodyPr>
          <a:p>
            <a:pPr algn="ctr" eaLnBrk="0" hangingPunct="0">
              <a:lnSpc>
                <a:spcPct val="120000"/>
              </a:lnSpc>
            </a:pPr>
            <a:r>
              <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Figure 1: the temperature rising in the vehicle over time at different ambient temperatures</a:t>
            </a:r>
            <a:endPar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endParaRPr>
          </a:p>
        </p:txBody>
      </p:sp>
      <p:pic>
        <p:nvPicPr>
          <p:cNvPr id="28" name="图片 27"/>
          <p:cNvPicPr>
            <a:picLocks noChangeAspect="1"/>
          </p:cNvPicPr>
          <p:nvPr/>
        </p:nvPicPr>
        <p:blipFill>
          <a:blip r:embed="rId2"/>
          <a:stretch>
            <a:fillRect/>
          </a:stretch>
        </p:blipFill>
        <p:spPr>
          <a:xfrm>
            <a:off x="6381115" y="951865"/>
            <a:ext cx="5180965" cy="1998345"/>
          </a:xfrm>
          <a:prstGeom prst="rect">
            <a:avLst/>
          </a:prstGeom>
        </p:spPr>
      </p:pic>
      <p:sp>
        <p:nvSpPr>
          <p:cNvPr id="29" name="文本框 28"/>
          <p:cNvSpPr txBox="1"/>
          <p:nvPr/>
        </p:nvSpPr>
        <p:spPr>
          <a:xfrm>
            <a:off x="8803640" y="3006408"/>
            <a:ext cx="1141730" cy="184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bodyPr>
          <a:p>
            <a:pPr algn="ctr" eaLnBrk="0" hangingPunct="0">
              <a:lnSpc>
                <a:spcPct val="120000"/>
              </a:lnSpc>
            </a:pPr>
            <a:r>
              <a:rPr lang="en-US" altLang="zh-CN" sz="1000" dirty="0" smtClean="0">
                <a:solidFill>
                  <a:schemeClr val="accent1">
                    <a:lumMod val="50000"/>
                  </a:schemeClr>
                </a:solidFill>
                <a:latin typeface="微软雅黑" panose="020B0503020204020204" charset="-122"/>
                <a:ea typeface="微软雅黑" panose="020B0503020204020204" charset="-122"/>
              </a:rPr>
              <a:t>time  (min)</a:t>
            </a:r>
            <a:endParaRPr lang="zh-CN" altLang="en-US" sz="1000" dirty="0" smtClean="0">
              <a:solidFill>
                <a:schemeClr val="accent1">
                  <a:lumMod val="50000"/>
                </a:schemeClr>
              </a:solidFill>
              <a:latin typeface="微软雅黑" panose="020B0503020204020204" charset="-122"/>
              <a:ea typeface="微软雅黑" panose="020B0503020204020204" charset="-122"/>
            </a:endParaRPr>
          </a:p>
        </p:txBody>
      </p:sp>
      <p:sp>
        <p:nvSpPr>
          <p:cNvPr id="30" name="文本框 29"/>
          <p:cNvSpPr txBox="1"/>
          <p:nvPr/>
        </p:nvSpPr>
        <p:spPr>
          <a:xfrm>
            <a:off x="6593840" y="3163253"/>
            <a:ext cx="4755515" cy="184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scene3d>
              <a:camera prst="orthographicFront"/>
              <a:lightRig rig="threePt" dir="t"/>
            </a:scene3d>
          </a:bodyPr>
          <a:p>
            <a:pPr algn="ctr" eaLnBrk="0" hangingPunct="0">
              <a:lnSpc>
                <a:spcPct val="120000"/>
              </a:lnSpc>
            </a:pPr>
            <a:r>
              <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Figure 2: </a:t>
            </a:r>
            <a:r>
              <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average temperature in the car at different ambient temperatures.</a:t>
            </a:r>
            <a:endPar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endParaRPr>
          </a:p>
        </p:txBody>
      </p:sp>
      <p:sp>
        <p:nvSpPr>
          <p:cNvPr id="31" name="文本框 30"/>
          <p:cNvSpPr txBox="1"/>
          <p:nvPr/>
        </p:nvSpPr>
        <p:spPr>
          <a:xfrm>
            <a:off x="3746500" y="5829300"/>
            <a:ext cx="4224020" cy="368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scene3d>
              <a:camera prst="orthographicFront"/>
              <a:lightRig rig="threePt" dir="t"/>
            </a:scene3d>
          </a:bodyPr>
          <a:p>
            <a:pPr algn="ctr" eaLnBrk="0" hangingPunct="0">
              <a:lnSpc>
                <a:spcPct val="120000"/>
              </a:lnSpc>
            </a:pPr>
            <a:r>
              <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Figure  3 :  </a:t>
            </a:r>
            <a:r>
              <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rPr>
              <a:t>temperature in the car with time when opening the window and not opening the window</a:t>
            </a:r>
            <a:endParaRPr lang="en-US" altLang="zh-CN" sz="1000"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endParaRPr>
          </a:p>
        </p:txBody>
      </p:sp>
      <p:pic>
        <p:nvPicPr>
          <p:cNvPr id="32" name="图片 31"/>
          <p:cNvPicPr>
            <a:picLocks noChangeAspect="1"/>
          </p:cNvPicPr>
          <p:nvPr/>
        </p:nvPicPr>
        <p:blipFill>
          <a:blip r:embed="rId3"/>
          <a:stretch>
            <a:fillRect/>
          </a:stretch>
        </p:blipFill>
        <p:spPr>
          <a:xfrm>
            <a:off x="3561715" y="3535045"/>
            <a:ext cx="4026535" cy="2308860"/>
          </a:xfrm>
          <a:prstGeom prst="rect">
            <a:avLst/>
          </a:prstGeom>
        </p:spPr>
      </p:pic>
      <p:sp>
        <p:nvSpPr>
          <p:cNvPr id="36" name="文本框 35"/>
          <p:cNvSpPr txBox="1"/>
          <p:nvPr/>
        </p:nvSpPr>
        <p:spPr>
          <a:xfrm>
            <a:off x="5452110" y="5657533"/>
            <a:ext cx="1141730" cy="184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bodyPr>
          <a:p>
            <a:pPr algn="ctr" eaLnBrk="0" hangingPunct="0">
              <a:lnSpc>
                <a:spcPct val="120000"/>
              </a:lnSpc>
            </a:pPr>
            <a:r>
              <a:rPr lang="en-US" altLang="zh-CN" sz="1000" dirty="0" smtClean="0">
                <a:solidFill>
                  <a:schemeClr val="accent1">
                    <a:lumMod val="50000"/>
                  </a:schemeClr>
                </a:solidFill>
                <a:latin typeface="微软雅黑" panose="020B0503020204020204" charset="-122"/>
                <a:ea typeface="微软雅黑" panose="020B0503020204020204" charset="-122"/>
              </a:rPr>
              <a:t>time  (min)</a:t>
            </a:r>
            <a:endParaRPr lang="zh-CN" altLang="en-US" sz="1000" dirty="0" smtClean="0">
              <a:solidFill>
                <a:schemeClr val="accent1">
                  <a:lumMod val="50000"/>
                </a:schemeClr>
              </a:solidFill>
              <a:latin typeface="微软雅黑" panose="020B0503020204020204" charset="-122"/>
              <a:ea typeface="微软雅黑" panose="020B0503020204020204" charset="-122"/>
            </a:endParaRPr>
          </a:p>
        </p:txBody>
      </p:sp>
      <p:sp>
        <p:nvSpPr>
          <p:cNvPr id="37" name="文本框 36"/>
          <p:cNvSpPr txBox="1"/>
          <p:nvPr/>
        </p:nvSpPr>
        <p:spPr>
          <a:xfrm>
            <a:off x="6223635" y="4217670"/>
            <a:ext cx="1176020" cy="147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bodyPr>
          <a:p>
            <a:pPr algn="ctr" eaLnBrk="0" hangingPunct="0">
              <a:lnSpc>
                <a:spcPct val="120000"/>
              </a:lnSpc>
            </a:pPr>
            <a:r>
              <a:rPr lang="en-US" altLang="zh-CN" sz="800" dirty="0" smtClean="0">
                <a:solidFill>
                  <a:schemeClr val="accent1">
                    <a:lumMod val="50000"/>
                  </a:schemeClr>
                </a:solidFill>
                <a:latin typeface="微软雅黑" panose="020B0503020204020204" charset="-122"/>
                <a:ea typeface="微软雅黑" panose="020B0503020204020204" charset="-122"/>
              </a:rPr>
              <a:t>ambient temperature</a:t>
            </a:r>
            <a:endParaRPr lang="en-US" altLang="zh-CN" sz="800" dirty="0" smtClean="0">
              <a:solidFill>
                <a:schemeClr val="accent1">
                  <a:lumMod val="50000"/>
                </a:schemeClr>
              </a:solidFill>
              <a:latin typeface="微软雅黑" panose="020B0503020204020204" charset="-122"/>
              <a:ea typeface="微软雅黑" panose="020B0503020204020204" charset="-122"/>
            </a:endParaRPr>
          </a:p>
        </p:txBody>
      </p:sp>
      <p:sp>
        <p:nvSpPr>
          <p:cNvPr id="38" name="文本框 37"/>
          <p:cNvSpPr txBox="1"/>
          <p:nvPr/>
        </p:nvSpPr>
        <p:spPr>
          <a:xfrm>
            <a:off x="6223635" y="4441825"/>
            <a:ext cx="1866900" cy="147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bodyPr>
          <a:p>
            <a:pPr algn="ctr" eaLnBrk="0" hangingPunct="0">
              <a:lnSpc>
                <a:spcPct val="120000"/>
              </a:lnSpc>
            </a:pPr>
            <a:r>
              <a:rPr lang="en-US" altLang="zh-CN" sz="800" dirty="0" smtClean="0">
                <a:solidFill>
                  <a:schemeClr val="accent1">
                    <a:lumMod val="50000"/>
                  </a:schemeClr>
                </a:solidFill>
                <a:latin typeface="微软雅黑" panose="020B0503020204020204" charset="-122"/>
                <a:ea typeface="微软雅黑" panose="020B0503020204020204" charset="-122"/>
              </a:rPr>
              <a:t>temperature with window opening</a:t>
            </a:r>
            <a:endParaRPr lang="zh-CN" altLang="en-US" sz="800" dirty="0" smtClean="0">
              <a:solidFill>
                <a:schemeClr val="accent1">
                  <a:lumMod val="50000"/>
                </a:schemeClr>
              </a:solidFill>
              <a:latin typeface="微软雅黑" panose="020B0503020204020204" charset="-122"/>
              <a:ea typeface="微软雅黑" panose="020B0503020204020204" charset="-122"/>
            </a:endParaRPr>
          </a:p>
        </p:txBody>
      </p:sp>
      <p:sp>
        <p:nvSpPr>
          <p:cNvPr id="39" name="文本框 38"/>
          <p:cNvSpPr txBox="1"/>
          <p:nvPr/>
        </p:nvSpPr>
        <p:spPr>
          <a:xfrm>
            <a:off x="6223635" y="4665980"/>
            <a:ext cx="2054860" cy="147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anchor="ctr">
            <a:spAutoFit/>
          </a:bodyPr>
          <a:p>
            <a:pPr algn="ctr" eaLnBrk="0" hangingPunct="0">
              <a:lnSpc>
                <a:spcPct val="120000"/>
              </a:lnSpc>
            </a:pPr>
            <a:r>
              <a:rPr lang="en-US" altLang="zh-CN" sz="800" dirty="0" smtClean="0">
                <a:solidFill>
                  <a:schemeClr val="accent1">
                    <a:lumMod val="50000"/>
                  </a:schemeClr>
                </a:solidFill>
                <a:latin typeface="微软雅黑" panose="020B0503020204020204" charset="-122"/>
                <a:ea typeface="微软雅黑" panose="020B0503020204020204" charset="-122"/>
              </a:rPr>
              <a:t>temperature without window opening</a:t>
            </a:r>
            <a:endParaRPr lang="zh-CN" altLang="en-US" sz="800" dirty="0" smtClean="0">
              <a:solidFill>
                <a:schemeClr val="accent1">
                  <a:lumMod val="50000"/>
                </a:schemeClr>
              </a:solidFill>
              <a:latin typeface="微软雅黑" panose="020B0503020204020204" charset="-122"/>
              <a:ea typeface="微软雅黑" panose="020B0503020204020204" charset="-122"/>
            </a:endParaRPr>
          </a:p>
        </p:txBody>
      </p:sp>
      <p:grpSp>
        <p:nvGrpSpPr>
          <p:cNvPr id="2" name="组合 1"/>
          <p:cNvGrpSpPr/>
          <p:nvPr/>
        </p:nvGrpSpPr>
        <p:grpSpPr>
          <a:xfrm>
            <a:off x="221615" y="94615"/>
            <a:ext cx="7334885" cy="495935"/>
            <a:chOff x="349" y="296"/>
            <a:chExt cx="11551" cy="781"/>
          </a:xfrm>
        </p:grpSpPr>
        <p:sp>
          <p:nvSpPr>
            <p:cNvPr id="3" name="文本框 2"/>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Research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4" name="组合 3"/>
            <p:cNvGrpSpPr/>
            <p:nvPr/>
          </p:nvGrpSpPr>
          <p:grpSpPr>
            <a:xfrm>
              <a:off x="349" y="296"/>
              <a:ext cx="909" cy="781"/>
              <a:chOff x="739" y="671"/>
              <a:chExt cx="1020" cy="876"/>
            </a:xfrm>
          </p:grpSpPr>
          <p:sp>
            <p:nvSpPr>
              <p:cNvPr id="8"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9"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6" name="文本框 2"/>
            <p:cNvSpPr txBox="1">
              <a:spLocks noChangeArrowheads="1"/>
            </p:cNvSpPr>
            <p:nvPr>
              <p:custDataLst>
                <p:tags r:id="rId4"/>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01</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5" name="文本框 4"/>
          <p:cNvSpPr txBox="1"/>
          <p:nvPr/>
        </p:nvSpPr>
        <p:spPr>
          <a:xfrm>
            <a:off x="498475" y="6198870"/>
            <a:ext cx="11195685" cy="245110"/>
          </a:xfrm>
          <a:prstGeom prst="rect">
            <a:avLst/>
          </a:prstGeom>
          <a:noFill/>
        </p:spPr>
        <p:txBody>
          <a:bodyPr wrap="square" rtlCol="0" anchor="t">
            <a:spAutoFit/>
          </a:bodyPr>
          <a:p>
            <a:pPr fontAlgn="auto">
              <a:lnSpc>
                <a:spcPct val="125000"/>
              </a:lnSpc>
            </a:pPr>
            <a:r>
              <a:rPr lang="en-US" altLang="zh-CN" sz="800" kern="0">
                <a:uFillTx/>
                <a:latin typeface="Microsoft YaHei UI" panose="020B0503020204020204" charset="-122"/>
                <a:ea typeface="Microsoft YaHei UI" panose="020B0503020204020204" charset="-122"/>
                <a:sym typeface="+mn-ea"/>
              </a:rPr>
              <a:t>Source: Zhu Hang, Ma Zhixiong, Dong Liping, Wu Xiuying, research on the Children Occupant Hyperthermia in Enclosed Vehicle [J]. Journal of Jiamusi University ( Natural Science Edition), 2014, 32 (2), 246-248</a:t>
            </a:r>
            <a:endParaRPr lang="en-US" altLang="zh-CN" sz="800" kern="0">
              <a:uFillTx/>
              <a:latin typeface="Microsoft YaHei UI" panose="020B0503020204020204" charset="-122"/>
              <a:ea typeface="Microsoft YaHei UI" panose="020B0503020204020204" charset="-122"/>
              <a:sym typeface="+mn-ea"/>
            </a:endParaRPr>
          </a:p>
        </p:txBody>
      </p:sp>
      <p:sp>
        <p:nvSpPr>
          <p:cNvPr id="12" name="文本框 11"/>
          <p:cNvSpPr txBox="1"/>
          <p:nvPr/>
        </p:nvSpPr>
        <p:spPr>
          <a:xfrm>
            <a:off x="9238615" y="1925320"/>
            <a:ext cx="2143125" cy="368300"/>
          </a:xfrm>
          <a:prstGeom prst="rect">
            <a:avLst/>
          </a:prstGeom>
          <a:solidFill>
            <a:schemeClr val="bg2">
              <a:lumMod val="90000"/>
            </a:schemeClr>
          </a:solidFill>
        </p:spPr>
        <p:txBody>
          <a:bodyPr wrap="square" rtlCol="0">
            <a:spAutoFit/>
          </a:bodyPr>
          <a:p>
            <a:endParaRPr lang="zh-CN" altLang="en-US"/>
          </a:p>
        </p:txBody>
      </p:sp>
      <p:sp>
        <p:nvSpPr>
          <p:cNvPr id="13" name="文本框 12"/>
          <p:cNvSpPr txBox="1"/>
          <p:nvPr/>
        </p:nvSpPr>
        <p:spPr>
          <a:xfrm>
            <a:off x="9239250" y="2293620"/>
            <a:ext cx="2143760" cy="368300"/>
          </a:xfrm>
          <a:prstGeom prst="rect">
            <a:avLst/>
          </a:prstGeom>
          <a:solidFill>
            <a:schemeClr val="bg2">
              <a:lumMod val="90000"/>
            </a:schemeClr>
          </a:solidFill>
        </p:spPr>
        <p:txBody>
          <a:bodyPr wrap="square" rtlCol="0">
            <a:spAutoFit/>
          </a:bodyPr>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灯片编号占位符 2"/>
          <p:cNvSpPr>
            <a:spLocks noGrp="1"/>
          </p:cNvSpPr>
          <p:nvPr/>
        </p:nvSpPr>
        <p:spPr>
          <a:xfrm>
            <a:off x="11319672" y="5406118"/>
            <a:ext cx="410215" cy="233779"/>
          </a:xfrm>
          <a:prstGeom prst="rect">
            <a:avLst/>
          </a:prstGeom>
        </p:spPr>
        <p:txBody>
          <a:bodyPr vert="horz" lIns="91440" tIns="45720" rIns="91440" bIns="45720" rtlCol="0" anchor="ctr"/>
          <a:lstStyle>
            <a:defPPr>
              <a:defRPr lang="zh-CN"/>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9954841-DDB9-4D98-80F0-B7611239509B}" type="slidenum">
              <a:rPr lang="zh-CN" altLang="en-US" smtClean="0"/>
            </a:fld>
            <a:endParaRPr lang="zh-CN" altLang="en-US" dirty="0"/>
          </a:p>
        </p:txBody>
      </p:sp>
      <p:sp>
        <p:nvSpPr>
          <p:cNvPr id="3" name="标题 1"/>
          <p:cNvSpPr>
            <a:spLocks noGrp="1"/>
          </p:cNvSpPr>
          <p:nvPr/>
        </p:nvSpPr>
        <p:spPr bwMode="auto">
          <a:xfrm>
            <a:off x="302895" y="1519555"/>
            <a:ext cx="7051675" cy="3692525"/>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lst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a:lstStyle>
          <a:p>
            <a:pPr fontAlgn="auto">
              <a:lnSpc>
                <a:spcPct val="100000"/>
              </a:lnSpc>
              <a:spcAft>
                <a:spcPts val="600"/>
              </a:spcAft>
            </a:pPr>
            <a:r>
              <a:rPr lang="zh-CN" altLang="en-US" sz="1600" b="1" kern="0">
                <a:solidFill>
                  <a:schemeClr val="tx1"/>
                </a:solidFill>
                <a:uFillTx/>
                <a:latin typeface="Microsoft YaHei UI" panose="020B0503020204020204" charset="-122"/>
                <a:ea typeface="Microsoft YaHei UI" panose="020B0503020204020204" charset="-122"/>
              </a:rPr>
              <a:t>The </a:t>
            </a:r>
            <a:r>
              <a:rPr lang="zh-CN" altLang="en-US" sz="1600" b="1" kern="0">
                <a:uFillTx/>
                <a:latin typeface="Microsoft YaHei UI" panose="020B0503020204020204" charset="-122"/>
                <a:ea typeface="Microsoft YaHei UI" panose="020B0503020204020204" charset="-122"/>
                <a:sym typeface="+mn-ea"/>
              </a:rPr>
              <a:t>research</a:t>
            </a:r>
            <a:r>
              <a:rPr lang="zh-CN" altLang="en-US" sz="1600" b="1" kern="0">
                <a:solidFill>
                  <a:schemeClr val="tx1"/>
                </a:solidFill>
                <a:uFillTx/>
                <a:latin typeface="Microsoft YaHei UI" panose="020B0503020204020204" charset="-122"/>
                <a:ea typeface="Microsoft YaHei UI" panose="020B0503020204020204" charset="-122"/>
              </a:rPr>
              <a:t> give</a:t>
            </a:r>
            <a:r>
              <a:rPr lang="en-US" altLang="zh-CN" sz="1600" b="1" kern="0">
                <a:solidFill>
                  <a:schemeClr val="tx1"/>
                </a:solidFill>
                <a:uFillTx/>
                <a:latin typeface="Microsoft YaHei UI" panose="020B0503020204020204" charset="-122"/>
                <a:ea typeface="Microsoft YaHei UI" panose="020B0503020204020204" charset="-122"/>
              </a:rPr>
              <a:t>s</a:t>
            </a:r>
            <a:r>
              <a:rPr lang="zh-CN" altLang="en-US" sz="1600" b="1" kern="0">
                <a:solidFill>
                  <a:schemeClr val="tx1"/>
                </a:solidFill>
                <a:uFillTx/>
                <a:latin typeface="Microsoft YaHei UI" panose="020B0503020204020204" charset="-122"/>
                <a:ea typeface="Microsoft YaHei UI" panose="020B0503020204020204" charset="-122"/>
              </a:rPr>
              <a:t> the following conclusions:</a:t>
            </a:r>
            <a:endParaRPr lang="zh-CN" altLang="en-US" sz="1600" b="1" kern="0">
              <a:solidFill>
                <a:schemeClr val="tx1"/>
              </a:solidFill>
              <a:uFillTx/>
              <a:latin typeface="Microsoft YaHei UI" panose="020B0503020204020204" charset="-122"/>
              <a:ea typeface="Microsoft YaHei UI" panose="020B0503020204020204" charset="-122"/>
            </a:endParaRPr>
          </a:p>
          <a:p>
            <a:pPr marL="742950" lvl="1" indent="-285750" fontAlgn="auto">
              <a:lnSpc>
                <a:spcPct val="100000"/>
              </a:lnSpc>
              <a:spcAft>
                <a:spcPts val="600"/>
              </a:spcAft>
              <a:buFont typeface="Wingdings" panose="05000000000000000000" charset="0"/>
              <a:buChar char="Ø"/>
            </a:pPr>
            <a:r>
              <a:rPr lang="en-US" altLang="zh-CN"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Even w</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hen the ambient temperature is 22℃</a:t>
            </a:r>
            <a:r>
              <a:rPr lang="en-US" altLang="zh-CN"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 it is comfortable for </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human body, but the temperature in the car will rise to more than 40℃ within 1h, </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sym typeface="+mn-ea"/>
              </a:rPr>
              <a:t>indicat</a:t>
            </a:r>
            <a:r>
              <a:rPr lang="en-US" altLang="zh-CN"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sym typeface="+mn-ea"/>
              </a:rPr>
              <a:t>ing</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sym typeface="+mn-ea"/>
              </a:rPr>
              <a:t> that</a:t>
            </a:r>
            <a:r>
              <a:rPr lang="en-US" altLang="zh-CN"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sym typeface="+mn-ea"/>
              </a:rPr>
              <a:t> </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it </a:t>
            </a:r>
            <a:r>
              <a:rPr lang="en-US" altLang="zh-CN"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sym typeface="+mn-ea"/>
              </a:rPr>
              <a:t>is </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still </a:t>
            </a:r>
            <a:r>
              <a:rPr lang="en-US" altLang="zh-CN"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d</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angerous to stay in the car. </a:t>
            </a:r>
            <a:endPar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endParaRPr>
          </a:p>
          <a:p>
            <a:pPr marL="742950" lvl="1" indent="-285750" fontAlgn="auto">
              <a:lnSpc>
                <a:spcPct val="100000"/>
              </a:lnSpc>
              <a:spcAft>
                <a:spcPts val="600"/>
              </a:spcAft>
              <a:buFont typeface="Wingdings" panose="05000000000000000000" charset="0"/>
              <a:buChar char="Ø"/>
            </a:pP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Opening window can not reduce the temperature in the car</a:t>
            </a:r>
            <a:r>
              <a:rPr lang="en-US" altLang="zh-CN"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 significantly</a:t>
            </a:r>
            <a:r>
              <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rPr>
              <a:t>. </a:t>
            </a:r>
            <a:endParaRPr lang="zh-CN" altLang="en-US" sz="1500" kern="0">
              <a:solidFill>
                <a:schemeClr val="accent1"/>
              </a:solidFill>
              <a:effectLst>
                <a:outerShdw blurRad="38100" dist="25400" dir="5400000" algn="ctr" rotWithShape="0">
                  <a:srgbClr val="6E747A">
                    <a:alpha val="43000"/>
                  </a:srgbClr>
                </a:outerShdw>
              </a:effectLst>
              <a:uFillTx/>
              <a:latin typeface="Microsoft YaHei UI" panose="020B0503020204020204" charset="-122"/>
              <a:ea typeface="Microsoft YaHei UI" panose="020B0503020204020204" charset="-122"/>
            </a:endParaRPr>
          </a:p>
        </p:txBody>
      </p:sp>
      <p:grpSp>
        <p:nvGrpSpPr>
          <p:cNvPr id="2" name="组合 1"/>
          <p:cNvGrpSpPr/>
          <p:nvPr/>
        </p:nvGrpSpPr>
        <p:grpSpPr>
          <a:xfrm>
            <a:off x="221615" y="94615"/>
            <a:ext cx="7334885" cy="495935"/>
            <a:chOff x="349" y="296"/>
            <a:chExt cx="11551" cy="781"/>
          </a:xfrm>
        </p:grpSpPr>
        <p:sp>
          <p:nvSpPr>
            <p:cNvPr id="5" name="文本框 4"/>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Research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7" name="组合 6"/>
            <p:cNvGrpSpPr/>
            <p:nvPr/>
          </p:nvGrpSpPr>
          <p:grpSpPr>
            <a:xfrm>
              <a:off x="349" y="296"/>
              <a:ext cx="909" cy="781"/>
              <a:chOff x="739" y="671"/>
              <a:chExt cx="1020" cy="876"/>
            </a:xfrm>
          </p:grpSpPr>
          <p:sp>
            <p:nvSpPr>
              <p:cNvPr id="8"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9"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6"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01</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pic>
        <p:nvPicPr>
          <p:cNvPr id="11" name="图片 10"/>
          <p:cNvPicPr>
            <a:picLocks noChangeAspect="1"/>
          </p:cNvPicPr>
          <p:nvPr/>
        </p:nvPicPr>
        <p:blipFill>
          <a:blip r:embed="rId2"/>
          <a:srcRect l="49078" t="36754" b="6796"/>
          <a:stretch>
            <a:fillRect/>
          </a:stretch>
        </p:blipFill>
        <p:spPr>
          <a:xfrm>
            <a:off x="7556500" y="1518920"/>
            <a:ext cx="4542155" cy="3632835"/>
          </a:xfrm>
          <a:prstGeom prst="rect">
            <a:avLst/>
          </a:prstGeom>
          <a:ln w="12700" cmpd="sng">
            <a:solidFill>
              <a:schemeClr val="accent2"/>
            </a:solidFill>
            <a:prstDash val="solid"/>
          </a:ln>
        </p:spPr>
      </p:pic>
      <p:sp>
        <p:nvSpPr>
          <p:cNvPr id="13" name="文本框 12"/>
          <p:cNvSpPr txBox="1"/>
          <p:nvPr/>
        </p:nvSpPr>
        <p:spPr>
          <a:xfrm>
            <a:off x="302895" y="5241290"/>
            <a:ext cx="7017385" cy="398780"/>
          </a:xfrm>
          <a:prstGeom prst="rect">
            <a:avLst/>
          </a:prstGeom>
          <a:noFill/>
        </p:spPr>
        <p:txBody>
          <a:bodyPr wrap="square" rtlCol="0" anchor="t">
            <a:spAutoFit/>
          </a:bodyPr>
          <a:p>
            <a:pPr fontAlgn="auto">
              <a:lnSpc>
                <a:spcPct val="125000"/>
              </a:lnSpc>
            </a:pPr>
            <a:r>
              <a:rPr lang="en-US" altLang="zh-CN" sz="800" kern="0">
                <a:uFillTx/>
                <a:latin typeface="Microsoft YaHei UI" panose="020B0503020204020204" charset="-122"/>
                <a:ea typeface="Microsoft YaHei UI" panose="020B0503020204020204" charset="-122"/>
                <a:sym typeface="+mn-ea"/>
              </a:rPr>
              <a:t>Source: Zhu Hang, Ma Zhixiong, Dong Liping, Wu Xiuying, search on the Children Occupant Hyperthermia in Enclosed Vehicle [J]. Journal of Jiamusi University ( Natural Science Edition), 2014, 32 (2), 246-248</a:t>
            </a:r>
            <a:endParaRPr lang="en-US" altLang="zh-CN" sz="800" kern="0">
              <a:uFillTx/>
              <a:latin typeface="Microsoft YaHei UI" panose="020B0503020204020204" charset="-122"/>
              <a:ea typeface="Microsoft YaHei UI" panose="020B0503020204020204" charset="-122"/>
              <a:sym typeface="+mn-ea"/>
            </a:endParaRPr>
          </a:p>
        </p:txBody>
      </p:sp>
      <p:sp>
        <p:nvSpPr>
          <p:cNvPr id="14" name="文本框 13"/>
          <p:cNvSpPr txBox="1"/>
          <p:nvPr/>
        </p:nvSpPr>
        <p:spPr>
          <a:xfrm>
            <a:off x="7604760" y="5212715"/>
            <a:ext cx="4375150" cy="398780"/>
          </a:xfrm>
          <a:prstGeom prst="rect">
            <a:avLst/>
          </a:prstGeom>
          <a:noFill/>
        </p:spPr>
        <p:txBody>
          <a:bodyPr wrap="square" rtlCol="0" anchor="t">
            <a:spAutoFit/>
          </a:bodyPr>
          <a:p>
            <a:pPr fontAlgn="auto">
              <a:lnSpc>
                <a:spcPct val="125000"/>
              </a:lnSpc>
            </a:pPr>
            <a:r>
              <a:rPr lang="en-US" altLang="zh-CN" sz="800" kern="0">
                <a:uFillTx/>
                <a:latin typeface="Microsoft YaHei UI" panose="020B0503020204020204" charset="-122"/>
                <a:ea typeface="Microsoft YaHei UI" panose="020B0503020204020204" charset="-122"/>
                <a:sym typeface="+mn-ea"/>
              </a:rPr>
              <a:t>Source: Project by BMW brilliance automotive: Investigation and study of incidents of children being left in car.</a:t>
            </a:r>
            <a:endParaRPr lang="en-US" altLang="zh-CN" sz="800" kern="0">
              <a:uFillTx/>
              <a:latin typeface="Microsoft YaHei UI" panose="020B0503020204020204" charset="-122"/>
              <a:ea typeface="Microsoft YaHei UI" panose="020B0503020204020204"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0" name="文本框 9"/>
          <p:cNvSpPr txBox="1"/>
          <p:nvPr/>
        </p:nvSpPr>
        <p:spPr>
          <a:xfrm>
            <a:off x="389890" y="1921510"/>
            <a:ext cx="11340465" cy="1938020"/>
          </a:xfrm>
          <a:prstGeom prst="rect">
            <a:avLst/>
          </a:prstGeom>
          <a:ln>
            <a:prstDash val="sysDash"/>
          </a:ln>
        </p:spPr>
        <p:style>
          <a:lnRef idx="2">
            <a:schemeClr val="accent1"/>
          </a:lnRef>
          <a:fillRef idx="1">
            <a:schemeClr val="lt1"/>
          </a:fillRef>
          <a:effectRef idx="0">
            <a:schemeClr val="accent1"/>
          </a:effectRef>
          <a:fontRef idx="minor">
            <a:schemeClr val="dk1"/>
          </a:fontRef>
        </p:style>
        <p:txBody>
          <a:bodyPr wrap="square" rtlCol="0" anchor="t">
            <a:spAutoFit/>
          </a:bodyPr>
          <a:p>
            <a:r>
              <a:rPr lang="en-US" altLang="zh-CN"/>
              <a:t>       </a:t>
            </a:r>
            <a:r>
              <a:rPr lang="en-US" altLang="zh-CN" sz="2000">
                <a:sym typeface="+mn-ea"/>
              </a:rPr>
              <a:t>It is </a:t>
            </a:r>
            <a:r>
              <a:rPr lang="zh-CN" altLang="en-US" sz="2000">
                <a:sym typeface="+mn-ea"/>
              </a:rPr>
              <a:t>relatively early</a:t>
            </a:r>
            <a:r>
              <a:rPr lang="en-US" altLang="zh-CN" sz="2000">
                <a:sym typeface="+mn-ea"/>
              </a:rPr>
              <a:t> that c</a:t>
            </a:r>
            <a:r>
              <a:rPr lang="zh-CN" altLang="en-US" sz="2000"/>
              <a:t>ars </a:t>
            </a:r>
            <a:r>
              <a:rPr lang="en-US" altLang="zh-CN" sz="2000"/>
              <a:t>in c</a:t>
            </a:r>
            <a:r>
              <a:rPr lang="zh-CN" altLang="en-US" sz="2000">
                <a:sym typeface="+mn-ea"/>
              </a:rPr>
              <a:t>hin</a:t>
            </a:r>
            <a:r>
              <a:rPr lang="en-US" altLang="zh-CN" sz="2000">
                <a:sym typeface="+mn-ea"/>
              </a:rPr>
              <a:t>a</a:t>
            </a:r>
            <a:r>
              <a:rPr lang="zh-CN" altLang="en-US" sz="2000">
                <a:sym typeface="+mn-ea"/>
              </a:rPr>
              <a:t> </a:t>
            </a:r>
            <a:r>
              <a:rPr lang="zh-CN" altLang="en-US" sz="2000"/>
              <a:t>installed </a:t>
            </a:r>
            <a:r>
              <a:rPr lang="zh-CN" altLang="en-US" sz="2000">
                <a:sym typeface="+mn-ea"/>
              </a:rPr>
              <a:t>biological</a:t>
            </a:r>
            <a:r>
              <a:rPr lang="zh-CN" altLang="en-US" sz="2000"/>
              <a:t> detection system, some car </a:t>
            </a:r>
            <a:r>
              <a:rPr lang="en-US" altLang="zh-CN" sz="2000"/>
              <a:t>maker</a:t>
            </a:r>
            <a:r>
              <a:rPr lang="zh-CN" altLang="en-US" sz="2000"/>
              <a:t>s </a:t>
            </a:r>
            <a:r>
              <a:rPr lang="en-US" altLang="zh-CN" sz="2000"/>
              <a:t>started</a:t>
            </a:r>
            <a:r>
              <a:rPr lang="zh-CN" altLang="en-US" sz="2000"/>
              <a:t> to carry out relevant exploration and application around 2020, began to </a:t>
            </a:r>
            <a:r>
              <a:rPr lang="en-US" altLang="zh-CN" sz="2000"/>
              <a:t>install</a:t>
            </a:r>
            <a:r>
              <a:rPr lang="zh-CN" altLang="en-US" sz="2000"/>
              <a:t> in-cabin biological detection system </a:t>
            </a:r>
            <a:r>
              <a:rPr lang="en-US" altLang="zh-CN" sz="2000"/>
              <a:t>from</a:t>
            </a:r>
            <a:r>
              <a:rPr lang="zh-CN" altLang="en-US" sz="2000"/>
              <a:t> 2021.</a:t>
            </a:r>
            <a:endParaRPr lang="zh-CN" altLang="en-US" sz="2000"/>
          </a:p>
          <a:p>
            <a:pPr algn="just"/>
            <a:r>
              <a:rPr lang="zh-CN" altLang="en-US" sz="2000"/>
              <a:t>According to incomplete statistics, 41 </a:t>
            </a:r>
            <a:r>
              <a:rPr lang="en-US" altLang="zh-CN" sz="2000"/>
              <a:t>car </a:t>
            </a:r>
            <a:r>
              <a:rPr lang="zh-CN" altLang="en-US" sz="2000"/>
              <a:t>models in China have been equipped with the </a:t>
            </a:r>
            <a:r>
              <a:rPr lang="zh-CN" altLang="en-US" sz="2000">
                <a:sym typeface="+mn-ea"/>
              </a:rPr>
              <a:t>biological</a:t>
            </a:r>
            <a:r>
              <a:rPr lang="zh-CN" altLang="en-US" sz="2000"/>
              <a:t> detection system [2], and </a:t>
            </a:r>
            <a:r>
              <a:rPr lang="en-US" altLang="zh-CN" sz="2000"/>
              <a:t>t</a:t>
            </a:r>
            <a:r>
              <a:rPr lang="zh-CN" altLang="en-US" sz="2000"/>
              <a:t>here are no public accurate statistics. However, as people pay more attention to the safety </a:t>
            </a:r>
            <a:r>
              <a:rPr lang="en-US" altLang="zh-CN" sz="2000"/>
              <a:t>in</a:t>
            </a:r>
            <a:r>
              <a:rPr lang="zh-CN" altLang="en-US" sz="2000"/>
              <a:t> car, more and more </a:t>
            </a:r>
            <a:r>
              <a:rPr lang="en-US" altLang="zh-CN" sz="2000"/>
              <a:t>car</a:t>
            </a:r>
            <a:r>
              <a:rPr lang="zh-CN" altLang="en-US" sz="2000"/>
              <a:t>s are to be equipped with the system. </a:t>
            </a:r>
            <a:endParaRPr lang="zh-CN" altLang="en-US" sz="2000"/>
          </a:p>
        </p:txBody>
      </p:sp>
      <p:sp>
        <p:nvSpPr>
          <p:cNvPr id="11" name="文本框 10"/>
          <p:cNvSpPr txBox="1"/>
          <p:nvPr/>
        </p:nvSpPr>
        <p:spPr>
          <a:xfrm>
            <a:off x="480695" y="6255385"/>
            <a:ext cx="2358390" cy="250825"/>
          </a:xfrm>
          <a:prstGeom prst="rect">
            <a:avLst/>
          </a:prstGeom>
          <a:noFill/>
        </p:spPr>
        <p:txBody>
          <a:bodyPr wrap="none" rtlCol="0" anchor="t">
            <a:spAutoFit/>
          </a:bodyPr>
          <a:p>
            <a:pPr algn="l"/>
            <a:r>
              <a:rPr lang="en-US" altLang="zh-CN" sz="1600" kern="0" baseline="30000">
                <a:uFillTx/>
                <a:latin typeface="Microsoft YaHei UI" panose="020B0503020204020204" charset="-122"/>
                <a:ea typeface="Microsoft YaHei UI" panose="020B0503020204020204" charset="-122"/>
                <a:sym typeface="+mn-ea"/>
              </a:rPr>
              <a:t>[2]</a:t>
            </a:r>
            <a:r>
              <a:rPr lang="en-US" altLang="ko-KR" sz="1000" dirty="0">
                <a:latin typeface="Arial" panose="020B0604020202020204" pitchFamily="34" charset="0"/>
                <a:cs typeface="Arial" panose="020B0604020202020204" pitchFamily="34" charset="0"/>
                <a:sym typeface="+mn-ea"/>
              </a:rPr>
              <a:t>* </a:t>
            </a:r>
            <a:r>
              <a:rPr lang="en-US" altLang="ko-KR" sz="1000" dirty="0" smtClean="0">
                <a:latin typeface="Arial" panose="020B0604020202020204" pitchFamily="34" charset="0"/>
                <a:cs typeface="Arial" panose="020B0604020202020204" pitchFamily="34" charset="0"/>
                <a:sym typeface="+mn-ea"/>
              </a:rPr>
              <a:t>Source</a:t>
            </a:r>
            <a:r>
              <a:rPr lang="en-US" altLang="ko-KR" sz="1000" dirty="0">
                <a:latin typeface="Arial" panose="020B0604020202020204" pitchFamily="34" charset="0"/>
                <a:cs typeface="Arial" panose="020B0604020202020204" pitchFamily="34" charset="0"/>
                <a:sym typeface="+mn-ea"/>
              </a:rPr>
              <a:t>: public media investigation</a:t>
            </a:r>
            <a:endParaRPr lang="en-US" altLang="zh-CN" sz="1000" kern="0">
              <a:uFillTx/>
              <a:latin typeface="Microsoft YaHei UI" panose="020B0503020204020204" charset="-122"/>
              <a:ea typeface="Microsoft YaHei UI" panose="020B0503020204020204" charset="-122"/>
              <a:sym typeface="+mn-ea"/>
            </a:endParaRPr>
          </a:p>
        </p:txBody>
      </p:sp>
      <p:grpSp>
        <p:nvGrpSpPr>
          <p:cNvPr id="12" name="组合 11"/>
          <p:cNvGrpSpPr/>
          <p:nvPr/>
        </p:nvGrpSpPr>
        <p:grpSpPr>
          <a:xfrm>
            <a:off x="221615" y="94615"/>
            <a:ext cx="7334885" cy="495935"/>
            <a:chOff x="349" y="296"/>
            <a:chExt cx="11551" cy="781"/>
          </a:xfrm>
        </p:grpSpPr>
        <p:sp>
          <p:nvSpPr>
            <p:cNvPr id="13" name="文本框 12"/>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Investigation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14" name="组合 13"/>
            <p:cNvGrpSpPr/>
            <p:nvPr/>
          </p:nvGrpSpPr>
          <p:grpSpPr>
            <a:xfrm>
              <a:off x="349" y="296"/>
              <a:ext cx="909" cy="781"/>
              <a:chOff x="739" y="671"/>
              <a:chExt cx="1020" cy="876"/>
            </a:xfrm>
          </p:grpSpPr>
          <p:sp>
            <p:nvSpPr>
              <p:cNvPr id="15"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16"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17"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18" name="标题 17"/>
          <p:cNvSpPr/>
          <p:nvPr>
            <p:ph type="title"/>
          </p:nvPr>
        </p:nvSpPr>
        <p:spPr/>
        <p:style>
          <a:lnRef idx="1">
            <a:schemeClr val="accent5"/>
          </a:lnRef>
          <a:fillRef idx="2">
            <a:schemeClr val="accent5"/>
          </a:fillRef>
          <a:effectRef idx="1">
            <a:schemeClr val="accent5"/>
          </a:effectRef>
          <a:fontRef idx="minor">
            <a:schemeClr val="dk1"/>
          </a:fontRef>
        </p:style>
        <p:txBody>
          <a:bodyPr/>
          <a:p>
            <a:r>
              <a:rPr lang="en-US" altLang="zh-CN"/>
              <a:t>Background</a:t>
            </a:r>
            <a:endParaRPr lang="en-US" altLang="zh-CN"/>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graphicFrame>
        <p:nvGraphicFramePr>
          <p:cNvPr id="13" name="图表 12"/>
          <p:cNvGraphicFramePr/>
          <p:nvPr/>
        </p:nvGraphicFramePr>
        <p:xfrm>
          <a:off x="4947920" y="1967865"/>
          <a:ext cx="6884670" cy="3844925"/>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4" name="图表 3"/>
          <p:cNvGraphicFramePr/>
          <p:nvPr/>
        </p:nvGraphicFramePr>
        <p:xfrm>
          <a:off x="0" y="1968500"/>
          <a:ext cx="4947920" cy="3844290"/>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组合 4"/>
          <p:cNvGrpSpPr/>
          <p:nvPr/>
        </p:nvGrpSpPr>
        <p:grpSpPr>
          <a:xfrm>
            <a:off x="221615" y="94615"/>
            <a:ext cx="7334885" cy="495935"/>
            <a:chOff x="349" y="296"/>
            <a:chExt cx="11551" cy="781"/>
          </a:xfrm>
        </p:grpSpPr>
        <p:sp>
          <p:nvSpPr>
            <p:cNvPr id="14" name="文本框 13"/>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Investigation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15" name="组合 14"/>
            <p:cNvGrpSpPr/>
            <p:nvPr/>
          </p:nvGrpSpPr>
          <p:grpSpPr>
            <a:xfrm>
              <a:off x="349" y="296"/>
              <a:ext cx="909" cy="781"/>
              <a:chOff x="739" y="671"/>
              <a:chExt cx="1020" cy="876"/>
            </a:xfrm>
          </p:grpSpPr>
          <p:sp>
            <p:nvSpPr>
              <p:cNvPr id="16"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17"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18" name="文本框 2"/>
            <p:cNvSpPr txBox="1">
              <a:spLocks noChangeArrowheads="1"/>
            </p:cNvSpPr>
            <p:nvPr>
              <p:custDataLst>
                <p:tags r:id="rId3"/>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20" name="标题 19"/>
          <p:cNvSpPr>
            <a:spLocks noGrp="1"/>
          </p:cNvSpPr>
          <p:nvPr>
            <p:ph type="title"/>
          </p:nvPr>
        </p:nvSpPr>
        <p:spPr>
          <a:xfrm>
            <a:off x="481965" y="715010"/>
            <a:ext cx="11268075" cy="418465"/>
          </a:xfrm>
        </p:spPr>
        <p:style>
          <a:lnRef idx="1">
            <a:schemeClr val="accent3"/>
          </a:lnRef>
          <a:fillRef idx="2">
            <a:schemeClr val="accent3"/>
          </a:fillRef>
          <a:effectRef idx="1">
            <a:schemeClr val="accent3"/>
          </a:effectRef>
          <a:fontRef idx="minor">
            <a:schemeClr val="dk1"/>
          </a:fontRef>
        </p:style>
        <p:txBody>
          <a:bodyPr>
            <a:normAutofit fontScale="90000"/>
          </a:bodyPr>
          <a:p>
            <a:pPr fontAlgn="auto">
              <a:lnSpc>
                <a:spcPct val="125000"/>
              </a:lnSpc>
            </a:pPr>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Data analysis</a:t>
            </a:r>
            <a:endParaRPr lang="zh-CN" altLang="en-US">
              <a:latin typeface="Microsoft YaHei UI" panose="020B0503020204020204" charset="-122"/>
              <a:ea typeface="Microsoft YaHei UI" panose="020B0503020204020204" charset="-122"/>
            </a:endParaRPr>
          </a:p>
        </p:txBody>
      </p:sp>
      <p:sp>
        <p:nvSpPr>
          <p:cNvPr id="2" name="文本框 1"/>
          <p:cNvSpPr txBox="1"/>
          <p:nvPr/>
        </p:nvSpPr>
        <p:spPr>
          <a:xfrm>
            <a:off x="480695" y="6245860"/>
            <a:ext cx="4324350" cy="229870"/>
          </a:xfrm>
          <a:prstGeom prst="rect">
            <a:avLst/>
          </a:prstGeom>
          <a:noFill/>
        </p:spPr>
        <p:txBody>
          <a:bodyPr wrap="square" rtlCol="0" anchor="t">
            <a:spAutoFit/>
          </a:bodyPr>
          <a:p>
            <a:pPr algn="l"/>
            <a:r>
              <a:rPr lang="en-US" altLang="zh-CN" sz="900" kern="0" baseline="30000">
                <a:uFillTx/>
                <a:latin typeface="Microsoft YaHei UI" panose="020B0503020204020204" charset="-122"/>
                <a:ea typeface="Microsoft YaHei UI" panose="020B0503020204020204" charset="-122"/>
                <a:sym typeface="+mn-ea"/>
              </a:rPr>
              <a:t>[3]</a:t>
            </a:r>
            <a:r>
              <a:rPr lang="en-US" altLang="zh-CN" sz="900" kern="0">
                <a:uFillTx/>
                <a:latin typeface="Microsoft YaHei UI" panose="020B0503020204020204" charset="-122"/>
                <a:ea typeface="Microsoft YaHei UI" panose="020B0503020204020204" charset="-122"/>
                <a:sym typeface="+mn-ea"/>
              </a:rPr>
              <a:t>Source: Public available reported cases(2007-2024).</a:t>
            </a:r>
            <a:endParaRPr lang="en-US" altLang="zh-CN" sz="900" kern="0">
              <a:uFillTx/>
              <a:latin typeface="Microsoft YaHei UI" panose="020B0503020204020204" charset="-122"/>
              <a:ea typeface="Microsoft YaHei UI" panose="020B0503020204020204"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grpSp>
        <p:nvGrpSpPr>
          <p:cNvPr id="14" name="组合 13"/>
          <p:cNvGrpSpPr/>
          <p:nvPr/>
        </p:nvGrpSpPr>
        <p:grpSpPr>
          <a:xfrm>
            <a:off x="221615" y="94615"/>
            <a:ext cx="7334885" cy="495935"/>
            <a:chOff x="349" y="296"/>
            <a:chExt cx="11551" cy="781"/>
          </a:xfrm>
        </p:grpSpPr>
        <p:sp>
          <p:nvSpPr>
            <p:cNvPr id="15" name="文本框 14"/>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Investigation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16" name="组合 15"/>
            <p:cNvGrpSpPr/>
            <p:nvPr/>
          </p:nvGrpSpPr>
          <p:grpSpPr>
            <a:xfrm>
              <a:off x="349" y="296"/>
              <a:ext cx="909" cy="781"/>
              <a:chOff x="739" y="671"/>
              <a:chExt cx="1020" cy="876"/>
            </a:xfrm>
          </p:grpSpPr>
          <p:sp>
            <p:nvSpPr>
              <p:cNvPr id="17"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18"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19" name="文本框 2"/>
            <p:cNvSpPr txBox="1">
              <a:spLocks noChangeArrowheads="1"/>
            </p:cNvSpPr>
            <p:nvPr>
              <p:custDataLst>
                <p:tags r:id="rId2"/>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21" name="标题 20"/>
          <p:cNvSpPr>
            <a:spLocks noGrp="1"/>
          </p:cNvSpPr>
          <p:nvPr>
            <p:ph type="title"/>
          </p:nvPr>
        </p:nvSpPr>
        <p:spPr>
          <a:xfrm>
            <a:off x="481965" y="715010"/>
            <a:ext cx="11268075" cy="418465"/>
          </a:xfrm>
        </p:spPr>
        <p:style>
          <a:lnRef idx="1">
            <a:schemeClr val="accent3"/>
          </a:lnRef>
          <a:fillRef idx="2">
            <a:schemeClr val="accent3"/>
          </a:fillRef>
          <a:effectRef idx="1">
            <a:schemeClr val="accent3"/>
          </a:effectRef>
          <a:fontRef idx="minor">
            <a:schemeClr val="dk1"/>
          </a:fontRef>
        </p:style>
        <p:txBody>
          <a:bodyPr>
            <a:normAutofit fontScale="90000"/>
          </a:bodyPr>
          <a:p>
            <a:pPr fontAlgn="auto">
              <a:lnSpc>
                <a:spcPct val="125000"/>
              </a:lnSpc>
            </a:pPr>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Data analysis</a:t>
            </a:r>
            <a:endParaRPr lang="zh-CN" altLang="en-US">
              <a:latin typeface="Microsoft YaHei UI" panose="020B0503020204020204" charset="-122"/>
              <a:ea typeface="Microsoft YaHei UI" panose="020B0503020204020204" charset="-122"/>
            </a:endParaRPr>
          </a:p>
        </p:txBody>
      </p:sp>
      <p:graphicFrame>
        <p:nvGraphicFramePr>
          <p:cNvPr id="5" name="图表 4"/>
          <p:cNvGraphicFramePr/>
          <p:nvPr/>
        </p:nvGraphicFramePr>
        <p:xfrm>
          <a:off x="481330" y="1511935"/>
          <a:ext cx="11248390" cy="4768215"/>
        </p:xfrm>
        <a:graphic>
          <a:graphicData uri="http://schemas.openxmlformats.org/drawingml/2006/chart">
            <c:chart xmlns:c="http://schemas.openxmlformats.org/drawingml/2006/chart" xmlns:r="http://schemas.openxmlformats.org/officeDocument/2006/relationships" r:id="rId1"/>
          </a:graphicData>
        </a:graphic>
      </p:graphicFrame>
      <p:sp>
        <p:nvSpPr>
          <p:cNvPr id="4" name="文本框 3"/>
          <p:cNvSpPr txBox="1"/>
          <p:nvPr/>
        </p:nvSpPr>
        <p:spPr>
          <a:xfrm>
            <a:off x="480695" y="6245860"/>
            <a:ext cx="4324350" cy="229870"/>
          </a:xfrm>
          <a:prstGeom prst="rect">
            <a:avLst/>
          </a:prstGeom>
          <a:noFill/>
        </p:spPr>
        <p:txBody>
          <a:bodyPr wrap="square" rtlCol="0" anchor="t">
            <a:spAutoFit/>
          </a:bodyPr>
          <a:p>
            <a:pPr algn="l"/>
            <a:r>
              <a:rPr lang="en-US" altLang="zh-CN" sz="900" kern="0" baseline="30000">
                <a:uFillTx/>
                <a:latin typeface="Microsoft YaHei UI" panose="020B0503020204020204" charset="-122"/>
                <a:ea typeface="Microsoft YaHei UI" panose="020B0503020204020204" charset="-122"/>
                <a:sym typeface="+mn-ea"/>
              </a:rPr>
              <a:t>[3]</a:t>
            </a:r>
            <a:r>
              <a:rPr lang="en-US" altLang="zh-CN" sz="900" kern="0">
                <a:uFillTx/>
                <a:latin typeface="Microsoft YaHei UI" panose="020B0503020204020204" charset="-122"/>
                <a:ea typeface="Microsoft YaHei UI" panose="020B0503020204020204" charset="-122"/>
                <a:sym typeface="+mn-ea"/>
              </a:rPr>
              <a:t>Source: Public available reported cases(2007-2024).</a:t>
            </a:r>
            <a:endParaRPr lang="en-US" altLang="zh-CN" sz="900" kern="0">
              <a:uFillTx/>
              <a:latin typeface="Microsoft YaHei UI" panose="020B0503020204020204" charset="-122"/>
              <a:ea typeface="Microsoft YaHei UI" panose="020B0503020204020204" charset="-122"/>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灯片编号占位符 2"/>
          <p:cNvSpPr>
            <a:spLocks noGrp="1"/>
          </p:cNvSpPr>
          <p:nvPr>
            <p:ph type="sldNum" sz="quarter" idx="4"/>
          </p:nvPr>
        </p:nvSpPr>
        <p:spPr/>
        <p:txBody>
          <a:bodyPr/>
          <a:p>
            <a:fld id="{F9954841-DDB9-4D98-80F0-B7611239509B}" type="slidenum">
              <a:rPr lang="zh-CN" altLang="en-US" smtClean="0"/>
            </a:fld>
            <a:endParaRPr lang="zh-CN" altLang="en-US" dirty="0"/>
          </a:p>
        </p:txBody>
      </p:sp>
      <p:graphicFrame>
        <p:nvGraphicFramePr>
          <p:cNvPr id="4" name="图表 3"/>
          <p:cNvGraphicFramePr/>
          <p:nvPr/>
        </p:nvGraphicFramePr>
        <p:xfrm>
          <a:off x="462915" y="1502410"/>
          <a:ext cx="11267440" cy="4843780"/>
        </p:xfrm>
        <a:graphic>
          <a:graphicData uri="http://schemas.openxmlformats.org/drawingml/2006/chart">
            <c:chart xmlns:c="http://schemas.openxmlformats.org/drawingml/2006/chart" xmlns:r="http://schemas.openxmlformats.org/officeDocument/2006/relationships" r:id="rId1"/>
          </a:graphicData>
        </a:graphic>
      </p:graphicFrame>
      <p:grpSp>
        <p:nvGrpSpPr>
          <p:cNvPr id="19" name="组合 18"/>
          <p:cNvGrpSpPr/>
          <p:nvPr/>
        </p:nvGrpSpPr>
        <p:grpSpPr>
          <a:xfrm>
            <a:off x="221615" y="94615"/>
            <a:ext cx="7334885" cy="495935"/>
            <a:chOff x="349" y="296"/>
            <a:chExt cx="11551" cy="781"/>
          </a:xfrm>
        </p:grpSpPr>
        <p:sp>
          <p:nvSpPr>
            <p:cNvPr id="20" name="文本框 19"/>
            <p:cNvSpPr txBox="1"/>
            <p:nvPr/>
          </p:nvSpPr>
          <p:spPr>
            <a:xfrm>
              <a:off x="1378" y="384"/>
              <a:ext cx="10522" cy="580"/>
            </a:xfrm>
            <a:prstGeom prst="rect">
              <a:avLst/>
            </a:prstGeom>
            <a:noFill/>
          </p:spPr>
          <p:txBody>
            <a:bodyPr wrap="square" rtlCol="0">
              <a:spAutoFit/>
            </a:bodyPr>
            <a:lstStyle/>
            <a:p>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Investigation on PVH</a:t>
              </a:r>
              <a:endParaRPr lang="zh-CN" altLang="en-US"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21" name="组合 20"/>
            <p:cNvGrpSpPr/>
            <p:nvPr/>
          </p:nvGrpSpPr>
          <p:grpSpPr>
            <a:xfrm>
              <a:off x="349" y="296"/>
              <a:ext cx="909" cy="781"/>
              <a:chOff x="739" y="671"/>
              <a:chExt cx="1020" cy="876"/>
            </a:xfrm>
          </p:grpSpPr>
          <p:sp>
            <p:nvSpPr>
              <p:cNvPr id="22"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23"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24" name="文本框 2"/>
            <p:cNvSpPr txBox="1">
              <a:spLocks noChangeArrowheads="1"/>
            </p:cNvSpPr>
            <p:nvPr>
              <p:custDataLst>
                <p:tags r:id="rId2"/>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02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26" name="标题 25"/>
          <p:cNvSpPr>
            <a:spLocks noGrp="1"/>
          </p:cNvSpPr>
          <p:nvPr>
            <p:ph type="title"/>
          </p:nvPr>
        </p:nvSpPr>
        <p:spPr>
          <a:xfrm>
            <a:off x="481965" y="715010"/>
            <a:ext cx="11249025" cy="418465"/>
          </a:xfrm>
        </p:spPr>
        <p:style>
          <a:lnRef idx="1">
            <a:schemeClr val="accent3"/>
          </a:lnRef>
          <a:fillRef idx="2">
            <a:schemeClr val="accent3"/>
          </a:fillRef>
          <a:effectRef idx="1">
            <a:schemeClr val="accent3"/>
          </a:effectRef>
          <a:fontRef idx="minor">
            <a:schemeClr val="dk1"/>
          </a:fontRef>
        </p:style>
        <p:txBody>
          <a:bodyPr>
            <a:normAutofit fontScale="90000"/>
          </a:bodyPr>
          <a:p>
            <a:pPr fontAlgn="auto">
              <a:lnSpc>
                <a:spcPct val="125000"/>
              </a:lnSpc>
            </a:pPr>
            <a:r>
              <a:rPr lang="en-US" altLang="zh-CN" b="1">
                <a:solidFill>
                  <a:srgbClr val="0071C2"/>
                </a:solidFill>
                <a:latin typeface="Arial" panose="020B0604020202020204" pitchFamily="34" charset="0"/>
                <a:ea typeface="微软雅黑" panose="020B0503020204020204" charset="-122"/>
                <a:cs typeface="Arial" panose="020B0604020202020204" pitchFamily="34" charset="0"/>
                <a:sym typeface="+mn-ea"/>
              </a:rPr>
              <a:t>Data analysis</a:t>
            </a:r>
            <a:endParaRPr lang="zh-CN" altLang="en-US">
              <a:latin typeface="Microsoft YaHei UI" panose="020B0503020204020204" charset="-122"/>
              <a:ea typeface="Microsoft YaHei UI" panose="020B0503020204020204" charset="-122"/>
            </a:endParaRPr>
          </a:p>
        </p:txBody>
      </p:sp>
      <p:sp>
        <p:nvSpPr>
          <p:cNvPr id="2" name="文本框 1"/>
          <p:cNvSpPr txBox="1"/>
          <p:nvPr/>
        </p:nvSpPr>
        <p:spPr>
          <a:xfrm>
            <a:off x="480695" y="6258560"/>
            <a:ext cx="4324350" cy="229870"/>
          </a:xfrm>
          <a:prstGeom prst="rect">
            <a:avLst/>
          </a:prstGeom>
          <a:noFill/>
        </p:spPr>
        <p:txBody>
          <a:bodyPr wrap="square" rtlCol="0" anchor="t">
            <a:spAutoFit/>
          </a:bodyPr>
          <a:p>
            <a:pPr algn="l"/>
            <a:r>
              <a:rPr lang="en-US" altLang="zh-CN" sz="900" kern="0" baseline="30000">
                <a:uFillTx/>
                <a:latin typeface="Microsoft YaHei UI" panose="020B0503020204020204" charset="-122"/>
                <a:ea typeface="Microsoft YaHei UI" panose="020B0503020204020204" charset="-122"/>
                <a:sym typeface="+mn-ea"/>
              </a:rPr>
              <a:t>[3]</a:t>
            </a:r>
            <a:r>
              <a:rPr lang="en-US" altLang="zh-CN" sz="900" kern="0">
                <a:uFillTx/>
                <a:latin typeface="Microsoft YaHei UI" panose="020B0503020204020204" charset="-122"/>
                <a:ea typeface="Microsoft YaHei UI" panose="020B0503020204020204" charset="-122"/>
                <a:sym typeface="+mn-ea"/>
              </a:rPr>
              <a:t>Source: Public available reported cases(2007-2024).</a:t>
            </a:r>
            <a:endParaRPr lang="en-US" altLang="zh-CN" sz="900" kern="0">
              <a:uFillTx/>
              <a:latin typeface="Microsoft YaHei UI" panose="020B0503020204020204" charset="-122"/>
              <a:ea typeface="Microsoft YaHei UI" panose="020B0503020204020204" charset="-122"/>
              <a:sym typeface="+mn-ea"/>
            </a:endParaRPr>
          </a:p>
        </p:txBody>
      </p:sp>
    </p:spTree>
  </p:cSld>
  <p:clrMapOvr>
    <a:masterClrMapping/>
  </p:clrMapOvr>
</p:sld>
</file>

<file path=ppt/tags/tag1.xml><?xml version="1.0" encoding="utf-8"?>
<p:tagLst xmlns:p="http://schemas.openxmlformats.org/presentationml/2006/main">
  <p:tag name="MH" val="20161022204031"/>
  <p:tag name="MH_LIBRARY" val="GRAPHIC"/>
  <p:tag name="MH_ORDER" val="文本框 2"/>
</p:tagLst>
</file>

<file path=ppt/tags/tag10.xml><?xml version="1.0" encoding="utf-8"?>
<p:tagLst xmlns:p="http://schemas.openxmlformats.org/presentationml/2006/main">
  <p:tag name="MH" val="20161022204031"/>
  <p:tag name="MH_LIBRARY" val="GRAPHIC"/>
  <p:tag name="MH_ORDER" val="文本框 2"/>
</p:tagLst>
</file>

<file path=ppt/tags/tag11.xml><?xml version="1.0" encoding="utf-8"?>
<p:tagLst xmlns:p="http://schemas.openxmlformats.org/presentationml/2006/main">
  <p:tag name="MH" val="20161022204031"/>
  <p:tag name="MH_LIBRARY" val="GRAPHIC"/>
  <p:tag name="MH_ORDER" val="文本框 2"/>
</p:tagLst>
</file>

<file path=ppt/tags/tag12.xml><?xml version="1.0" encoding="utf-8"?>
<p:tagLst xmlns:p="http://schemas.openxmlformats.org/presentationml/2006/main">
  <p:tag name="MH" val="20161022204031"/>
  <p:tag name="MH_LIBRARY" val="GRAPHIC"/>
  <p:tag name="MH_ORDER" val="文本框 2"/>
</p:tagLst>
</file>

<file path=ppt/tags/tag13.xml><?xml version="1.0" encoding="utf-8"?>
<p:tagLst xmlns:p="http://schemas.openxmlformats.org/presentationml/2006/main">
  <p:tag name="COMMONDATA" val="eyJoZGlkIjoiODg5MWYwOWQwODBiMjllMWJiYjQwZGRmZjY1MzZlYTIifQ=="/>
  <p:tag name="KSO_WPP_MARK_KEY" val="92902110-ddfd-4a41-aa72-436fc741a554"/>
</p:tagLst>
</file>

<file path=ppt/tags/tag2.xml><?xml version="1.0" encoding="utf-8"?>
<p:tagLst xmlns:p="http://schemas.openxmlformats.org/presentationml/2006/main">
  <p:tag name="MH" val="20161022204031"/>
  <p:tag name="MH_LIBRARY" val="GRAPHIC"/>
  <p:tag name="MH_ORDER" val="文本框 2"/>
</p:tagLst>
</file>

<file path=ppt/tags/tag3.xml><?xml version="1.0" encoding="utf-8"?>
<p:tagLst xmlns:p="http://schemas.openxmlformats.org/presentationml/2006/main">
  <p:tag name="MH" val="20161022204031"/>
  <p:tag name="MH_LIBRARY" val="GRAPHIC"/>
  <p:tag name="MH_ORDER" val="文本框 2"/>
</p:tagLst>
</file>

<file path=ppt/tags/tag4.xml><?xml version="1.0" encoding="utf-8"?>
<p:tagLst xmlns:p="http://schemas.openxmlformats.org/presentationml/2006/main">
  <p:tag name="MH" val="20161022204031"/>
  <p:tag name="MH_LIBRARY" val="GRAPHIC"/>
  <p:tag name="MH_ORDER" val="文本框 2"/>
</p:tagLst>
</file>

<file path=ppt/tags/tag5.xml><?xml version="1.0" encoding="utf-8"?>
<p:tagLst xmlns:p="http://schemas.openxmlformats.org/presentationml/2006/main">
  <p:tag name="MH" val="20161022204031"/>
  <p:tag name="MH_LIBRARY" val="GRAPHIC"/>
  <p:tag name="MH_ORDER" val="文本框 2"/>
</p:tagLst>
</file>

<file path=ppt/tags/tag6.xml><?xml version="1.0" encoding="utf-8"?>
<p:tagLst xmlns:p="http://schemas.openxmlformats.org/presentationml/2006/main">
  <p:tag name="MH" val="20161022204031"/>
  <p:tag name="MH_LIBRARY" val="GRAPHIC"/>
  <p:tag name="MH_ORDER" val="文本框 2"/>
</p:tagLst>
</file>

<file path=ppt/tags/tag7.xml><?xml version="1.0" encoding="utf-8"?>
<p:tagLst xmlns:p="http://schemas.openxmlformats.org/presentationml/2006/main">
  <p:tag name="MH" val="20161022204031"/>
  <p:tag name="MH_LIBRARY" val="GRAPHIC"/>
  <p:tag name="MH_ORDER" val="文本框 2"/>
</p:tagLst>
</file>

<file path=ppt/tags/tag8.xml><?xml version="1.0" encoding="utf-8"?>
<p:tagLst xmlns:p="http://schemas.openxmlformats.org/presentationml/2006/main">
  <p:tag name="MH" val="20161022204031"/>
  <p:tag name="MH_LIBRARY" val="GRAPHIC"/>
  <p:tag name="MH_ORDER" val="文本框 2"/>
</p:tagLst>
</file>

<file path=ppt/tags/tag9.xml><?xml version="1.0" encoding="utf-8"?>
<p:tagLst xmlns:p="http://schemas.openxmlformats.org/presentationml/2006/main">
  <p:tag name="MH" val="20161022204031"/>
  <p:tag name="MH_LIBRARY" val="GRAPHIC"/>
  <p:tag name="MH_ORDER" val="文本框 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5264</Words>
  <Application>WPS 演示</Application>
  <PresentationFormat>宽屏</PresentationFormat>
  <Paragraphs>171</Paragraphs>
  <Slides>14</Slides>
  <Notes>6</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14</vt:i4>
      </vt:variant>
    </vt:vector>
  </HeadingPairs>
  <TitlesOfParts>
    <vt:vector size="31" baseType="lpstr">
      <vt:lpstr>Arial</vt:lpstr>
      <vt:lpstr>宋体</vt:lpstr>
      <vt:lpstr>Wingdings</vt:lpstr>
      <vt:lpstr>黑体</vt:lpstr>
      <vt:lpstr>Microsoft YaHei UI</vt:lpstr>
      <vt:lpstr>微软雅黑</vt:lpstr>
      <vt:lpstr>方正仿宋_GBK</vt:lpstr>
      <vt:lpstr>Calibri</vt:lpstr>
      <vt:lpstr>Times New Roman</vt:lpstr>
      <vt:lpstr>Wingdings</vt:lpstr>
      <vt:lpstr>HarmonyOS Sans SC</vt:lpstr>
      <vt:lpstr>Lucida Handwriting</vt:lpstr>
      <vt:lpstr>Batang</vt:lpstr>
      <vt:lpstr>Constantia</vt:lpstr>
      <vt:lpstr>等线</vt:lpstr>
      <vt:lpstr>Arial Unicode MS</vt:lpstr>
      <vt:lpstr>Office 主题​​</vt:lpstr>
      <vt:lpstr>PowerPoint 演示文稿</vt:lpstr>
      <vt:lpstr>PowerPoint 演示文稿</vt:lpstr>
      <vt:lpstr>PowerPoint 演示文稿</vt:lpstr>
      <vt:lpstr>PowerPoint 演示文稿</vt:lpstr>
      <vt:lpstr>PowerPoint 演示文稿</vt:lpstr>
      <vt:lpstr>Background</vt:lpstr>
      <vt:lpstr>Data analysis</vt:lpstr>
      <vt:lpstr>Data analysis</vt:lpstr>
      <vt:lpstr>Data analysis</vt:lpstr>
      <vt:lpstr>Data analysis</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yehuimei</dc:creator>
  <cp:lastModifiedBy>彭伟强</cp:lastModifiedBy>
  <cp:revision>361</cp:revision>
  <dcterms:created xsi:type="dcterms:W3CDTF">2020-09-07T03:59:00Z</dcterms:created>
  <dcterms:modified xsi:type="dcterms:W3CDTF">2024-10-15T07:57:16Z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11A40339E73747209AE9ACF3C0904BC3</vt:lpwstr>
  </property>
  <property fmtid="{D5CDD505-2E9C-101B-9397-08002B2CF9AE}" pid="3" name="KSOProductBuildVer">
    <vt:lpwstr>2052-11.8.2.11718</vt:lpwstr>
  </property>
</Properties>
</file>