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60" r:id="rId2"/>
    <p:sldMasterId id="2147483665" r:id="rId3"/>
  </p:sldMasterIdLst>
  <p:notesMasterIdLst>
    <p:notesMasterId r:id="rId10"/>
  </p:notesMasterIdLst>
  <p:handoutMasterIdLst>
    <p:handoutMasterId r:id="rId11"/>
  </p:handoutMasterIdLst>
  <p:sldIdLst>
    <p:sldId id="263" r:id="rId4"/>
    <p:sldId id="265" r:id="rId5"/>
    <p:sldId id="266" r:id="rId6"/>
    <p:sldId id="267" r:id="rId7"/>
    <p:sldId id="261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19" autoAdjust="0"/>
    <p:restoredTop sz="94286" autoAdjust="0"/>
  </p:normalViewPr>
  <p:slideViewPr>
    <p:cSldViewPr snapToGrid="0">
      <p:cViewPr varScale="1">
        <p:scale>
          <a:sx n="110" d="100"/>
          <a:sy n="110" d="100"/>
        </p:scale>
        <p:origin x="176" y="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5AC3D1-9E68-4AE3-B59E-4FE10CE050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3263AF-6B25-4541-9FF0-D17923A840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8FDB1-F5F6-46E3-B542-F9C9E578AE5B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3E8E5-49E3-428A-9317-10E950898F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2D44A-262C-4359-92E0-E1B8A78846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A0DFE-6F8E-4F1B-A898-B35B35F96AB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909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8153B-A5A2-4A81-A67B-909935CA8E11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0EE6E-D674-4053-BE40-075B90311CF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41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60EE6E-D674-4053-BE40-075B90311CF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649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60EE6E-D674-4053-BE40-075B90311CF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712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60EE6E-D674-4053-BE40-075B90311CF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36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45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79EE2-0A8A-4DB8-9709-364A818FF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‹nr.›</a:t>
            </a:fld>
            <a:endParaRPr lang="en-GB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0DD96A1-5F32-473E-ABD3-B1E0F3AD0B29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solidFill>
              <a:srgbClr val="2F54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98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3B43D-73B0-40B0-88B8-9DFD32B6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‹nr.›</a:t>
            </a:fld>
            <a:endParaRPr lang="en-GB"/>
          </a:p>
        </p:txBody>
      </p:sp>
      <p:pic>
        <p:nvPicPr>
          <p:cNvPr id="15" name="Image 7">
            <a:extLst>
              <a:ext uri="{FF2B5EF4-FFF2-40B4-BE49-F238E27FC236}">
                <a16:creationId xmlns:a16="http://schemas.microsoft.com/office/drawing/2014/main" id="{856917BB-8B91-4A6E-8997-DEDAF5DF6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71" y="1133656"/>
            <a:ext cx="481102" cy="481102"/>
          </a:xfrm>
          <a:prstGeom prst="rect">
            <a:avLst/>
          </a:prstGeom>
        </p:spPr>
      </p:pic>
      <p:cxnSp>
        <p:nvCxnSpPr>
          <p:cNvPr id="19" name="Connecteur droit 13">
            <a:extLst>
              <a:ext uri="{FF2B5EF4-FFF2-40B4-BE49-F238E27FC236}">
                <a16:creationId xmlns:a16="http://schemas.microsoft.com/office/drawing/2014/main" id="{9302FF1E-D4B6-49D5-9AB6-734506943A45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solidFill>
              <a:srgbClr val="FDCB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42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B984F-E7A0-4C1A-A382-69C7FAE46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8" name="Image 14">
            <a:extLst>
              <a:ext uri="{FF2B5EF4-FFF2-40B4-BE49-F238E27FC236}">
                <a16:creationId xmlns:a16="http://schemas.microsoft.com/office/drawing/2014/main" id="{C2A6C843-E10B-4DFD-AAA5-E3AF357855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44" y="988630"/>
            <a:ext cx="413085" cy="509151"/>
          </a:xfrm>
          <a:prstGeom prst="rect">
            <a:avLst/>
          </a:prstGeom>
        </p:spPr>
      </p:pic>
      <p:cxnSp>
        <p:nvCxnSpPr>
          <p:cNvPr id="9" name="Connecteur droit 7">
            <a:extLst>
              <a:ext uri="{FF2B5EF4-FFF2-40B4-BE49-F238E27FC236}">
                <a16:creationId xmlns:a16="http://schemas.microsoft.com/office/drawing/2014/main" id="{BAF3F7A5-D37E-480C-AB72-5DD2EE55AA94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solidFill>
              <a:srgbClr val="FDCB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687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B7BCF99-6A85-4D38-81D4-26B4CD7C76B7}"/>
              </a:ext>
            </a:extLst>
          </p:cNvPr>
          <p:cNvSpPr/>
          <p:nvPr userDrawn="1"/>
        </p:nvSpPr>
        <p:spPr>
          <a:xfrm>
            <a:off x="0" y="1556992"/>
            <a:ext cx="12192000" cy="5301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1E45DC-6AB6-4C15-9A60-D12EDE638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‹nr.›</a:t>
            </a:fld>
            <a:endParaRPr lang="en-GB"/>
          </a:p>
        </p:txBody>
      </p:sp>
      <p:cxnSp>
        <p:nvCxnSpPr>
          <p:cNvPr id="10" name="Connecteur droit 21">
            <a:extLst>
              <a:ext uri="{FF2B5EF4-FFF2-40B4-BE49-F238E27FC236}">
                <a16:creationId xmlns:a16="http://schemas.microsoft.com/office/drawing/2014/main" id="{61EFC042-E74D-4CBA-AC70-82DDB31F3784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750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41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9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142A9AB-0DAB-4E4F-A521-3D29546DE92D}"/>
              </a:ext>
            </a:extLst>
          </p:cNvPr>
          <p:cNvGrpSpPr/>
          <p:nvPr userDrawn="1"/>
        </p:nvGrpSpPr>
        <p:grpSpPr>
          <a:xfrm>
            <a:off x="-8662" y="2956571"/>
            <a:ext cx="12200662" cy="3901429"/>
            <a:chOff x="-8662" y="2956571"/>
            <a:chExt cx="12200662" cy="39014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1757EA-F566-45D6-A2B8-1FD218E772A5}"/>
                </a:ext>
              </a:extLst>
            </p:cNvPr>
            <p:cNvSpPr/>
            <p:nvPr/>
          </p:nvSpPr>
          <p:spPr>
            <a:xfrm>
              <a:off x="-8662" y="2956571"/>
              <a:ext cx="12200662" cy="19563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5ABEAB"/>
                </a:solidFill>
              </a:endParaRPr>
            </a:p>
          </p:txBody>
        </p:sp>
        <p:cxnSp>
          <p:nvCxnSpPr>
            <p:cNvPr id="9" name="Connecteur droit 13">
              <a:extLst>
                <a:ext uri="{FF2B5EF4-FFF2-40B4-BE49-F238E27FC236}">
                  <a16:creationId xmlns:a16="http://schemas.microsoft.com/office/drawing/2014/main" id="{F9A1A795-D9AC-4EBA-BD17-DECC54240F68}"/>
                </a:ext>
              </a:extLst>
            </p:cNvPr>
            <p:cNvCxnSpPr/>
            <p:nvPr/>
          </p:nvCxnSpPr>
          <p:spPr>
            <a:xfrm>
              <a:off x="0" y="6858000"/>
              <a:ext cx="12192000" cy="0"/>
            </a:xfrm>
            <a:prstGeom prst="line">
              <a:avLst/>
            </a:prstGeom>
            <a:ln w="76200">
              <a:solidFill>
                <a:srgbClr val="2F54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age 8">
              <a:extLst>
                <a:ext uri="{FF2B5EF4-FFF2-40B4-BE49-F238E27FC236}">
                  <a16:creationId xmlns:a16="http://schemas.microsoft.com/office/drawing/2014/main" id="{3E6241A6-1408-4082-8973-DB56397E8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629725" y="5565860"/>
              <a:ext cx="6375400" cy="62230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4D23F36-D7A5-4CD4-8BDC-40F5D1F7B33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833" y="508208"/>
            <a:ext cx="1642927" cy="12538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EA1E5E-72AC-4DA4-BECB-AE38722E774E}"/>
              </a:ext>
            </a:extLst>
          </p:cNvPr>
          <p:cNvSpPr txBox="1"/>
          <p:nvPr userDrawn="1"/>
        </p:nvSpPr>
        <p:spPr>
          <a:xfrm>
            <a:off x="8704218" y="1623521"/>
            <a:ext cx="4807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Raising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standards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consumers</a:t>
            </a:r>
            <a:endParaRPr lang="en-GB" sz="1200" b="1" i="1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69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D3794-7150-4A02-B770-7290D920A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2256" y="62664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3DD31EBF-2A25-4BB3-B9EF-9E6013DD3497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Image 13">
            <a:extLst>
              <a:ext uri="{FF2B5EF4-FFF2-40B4-BE49-F238E27FC236}">
                <a16:creationId xmlns:a16="http://schemas.microsoft.com/office/drawing/2014/main" id="{28483057-EF1A-41CC-A9A3-610D35CB4A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27930"/>
          <a:stretch/>
        </p:blipFill>
        <p:spPr>
          <a:xfrm>
            <a:off x="10405385" y="159303"/>
            <a:ext cx="1568356" cy="918383"/>
          </a:xfrm>
          <a:prstGeom prst="rect">
            <a:avLst/>
          </a:prstGeom>
        </p:spPr>
      </p:pic>
      <p:sp>
        <p:nvSpPr>
          <p:cNvPr id="10" name="ZoneTexte 17">
            <a:extLst>
              <a:ext uri="{FF2B5EF4-FFF2-40B4-BE49-F238E27FC236}">
                <a16:creationId xmlns:a16="http://schemas.microsoft.com/office/drawing/2014/main" id="{7DDD9C69-1834-4420-AEF6-36414EC3B8F6}"/>
              </a:ext>
            </a:extLst>
          </p:cNvPr>
          <p:cNvSpPr txBox="1"/>
          <p:nvPr userDrawn="1"/>
        </p:nvSpPr>
        <p:spPr>
          <a:xfrm>
            <a:off x="656544" y="6266479"/>
            <a:ext cx="5793683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600" b="1" dirty="0">
                <a:solidFill>
                  <a:schemeClr val="accent1"/>
                </a:solidFill>
                <a:latin typeface="Source Sans Pro" panose="020B0503030403020204" pitchFamily="34" charset="77"/>
              </a:rPr>
              <a:t>CLIV Workshop</a:t>
            </a:r>
            <a:r>
              <a:rPr lang="fr-BE" sz="1600" b="1" dirty="0">
                <a:solidFill>
                  <a:schemeClr val="accent1"/>
                </a:solidFill>
                <a:latin typeface="Source Sans Pro" panose="020B0503030403020204" pitchFamily="34" charset="77"/>
              </a:rPr>
              <a:t> |  </a:t>
            </a:r>
            <a:r>
              <a:rPr lang="fr-BE" sz="1600" dirty="0">
                <a:solidFill>
                  <a:schemeClr val="accent1"/>
                </a:solidFill>
                <a:latin typeface="Source Sans Pro" panose="020B0503030403020204" pitchFamily="34" charset="77"/>
              </a:rPr>
              <a:t>15 – 17 </a:t>
            </a:r>
            <a:r>
              <a:rPr lang="fr-BE" sz="1600" dirty="0" err="1">
                <a:solidFill>
                  <a:schemeClr val="accent1"/>
                </a:solidFill>
                <a:latin typeface="Source Sans Pro" panose="020B0503030403020204" pitchFamily="34" charset="77"/>
              </a:rPr>
              <a:t>October</a:t>
            </a:r>
            <a:r>
              <a:rPr lang="fr-BE" sz="1600" dirty="0">
                <a:solidFill>
                  <a:schemeClr val="accent1"/>
                </a:solidFill>
                <a:latin typeface="Source Sans Pro" panose="020B0503030403020204" pitchFamily="34" charset="77"/>
              </a:rPr>
              <a:t> 2024</a:t>
            </a:r>
          </a:p>
          <a:p>
            <a:endParaRPr lang="fr-BE" sz="1600" dirty="0">
              <a:solidFill>
                <a:schemeClr val="accent1"/>
              </a:solidFill>
              <a:latin typeface="Source Sans Pro" panose="020B0503030403020204" pitchFamily="34" charset="77"/>
            </a:endParaRPr>
          </a:p>
          <a:p>
            <a:endParaRPr lang="fr-FR" sz="2000" dirty="0">
              <a:solidFill>
                <a:schemeClr val="bg1"/>
              </a:solidFill>
              <a:latin typeface="Source Sans Pro" panose="020B05030304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7773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12">
            <a:extLst>
              <a:ext uri="{FF2B5EF4-FFF2-40B4-BE49-F238E27FC236}">
                <a16:creationId xmlns:a16="http://schemas.microsoft.com/office/drawing/2014/main" id="{09328D1D-9300-48C2-9816-9409C5546A99}"/>
              </a:ext>
            </a:extLst>
          </p:cNvPr>
          <p:cNvSpPr txBox="1"/>
          <p:nvPr/>
        </p:nvSpPr>
        <p:spPr>
          <a:xfrm>
            <a:off x="6641754" y="5950927"/>
            <a:ext cx="1613647" cy="37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@</a:t>
            </a:r>
            <a:r>
              <a:rPr lang="fr-FR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anectweet</a:t>
            </a:r>
            <a:endParaRPr lang="fr-FR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Connecteur droit 14">
            <a:extLst>
              <a:ext uri="{FF2B5EF4-FFF2-40B4-BE49-F238E27FC236}">
                <a16:creationId xmlns:a16="http://schemas.microsoft.com/office/drawing/2014/main" id="{5B47633F-7478-4E51-8B4B-80832FDA80FB}"/>
              </a:ext>
            </a:extLst>
          </p:cNvPr>
          <p:cNvCxnSpPr/>
          <p:nvPr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5">
            <a:extLst>
              <a:ext uri="{FF2B5EF4-FFF2-40B4-BE49-F238E27FC236}">
                <a16:creationId xmlns:a16="http://schemas.microsoft.com/office/drawing/2014/main" id="{A450CB54-5CBE-44E7-BAA0-63532999F313}"/>
              </a:ext>
            </a:extLst>
          </p:cNvPr>
          <p:cNvSpPr txBox="1"/>
          <p:nvPr/>
        </p:nvSpPr>
        <p:spPr>
          <a:xfrm>
            <a:off x="2576352" y="5712171"/>
            <a:ext cx="3677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ANEC </a:t>
            </a:r>
            <a:r>
              <a:rPr lang="fr-FR" sz="16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is</a:t>
            </a:r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lang="fr-FR" sz="16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supported</a:t>
            </a:r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lang="fr-FR" sz="16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financially</a:t>
            </a:r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by the </a:t>
            </a:r>
            <a:r>
              <a:rPr lang="fr-FR" sz="16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European</a:t>
            </a:r>
            <a:r>
              <a:rPr lang="fr-FR" sz="16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Union &amp; EFTA</a:t>
            </a:r>
          </a:p>
        </p:txBody>
      </p:sp>
      <p:pic>
        <p:nvPicPr>
          <p:cNvPr id="13" name="Image 16">
            <a:extLst>
              <a:ext uri="{FF2B5EF4-FFF2-40B4-BE49-F238E27FC236}">
                <a16:creationId xmlns:a16="http://schemas.microsoft.com/office/drawing/2014/main" id="{44AFB9DD-569A-4926-9BAE-33BBAC8AB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29" y="5714715"/>
            <a:ext cx="917385" cy="550431"/>
          </a:xfrm>
          <a:prstGeom prst="rect">
            <a:avLst/>
          </a:prstGeom>
        </p:spPr>
      </p:pic>
      <p:pic>
        <p:nvPicPr>
          <p:cNvPr id="14" name="Image 17">
            <a:extLst>
              <a:ext uri="{FF2B5EF4-FFF2-40B4-BE49-F238E27FC236}">
                <a16:creationId xmlns:a16="http://schemas.microsoft.com/office/drawing/2014/main" id="{21014699-0168-44C5-8FEE-ADFB37901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222" y="5759414"/>
            <a:ext cx="688039" cy="473982"/>
          </a:xfrm>
          <a:prstGeom prst="rect">
            <a:avLst/>
          </a:prstGeom>
        </p:spPr>
      </p:pic>
      <p:pic>
        <p:nvPicPr>
          <p:cNvPr id="15" name="Image 18">
            <a:extLst>
              <a:ext uri="{FF2B5EF4-FFF2-40B4-BE49-F238E27FC236}">
                <a16:creationId xmlns:a16="http://schemas.microsoft.com/office/drawing/2014/main" id="{3C57240C-8C35-4464-A908-92CB80EC6B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4778" y="5968178"/>
            <a:ext cx="368548" cy="368548"/>
          </a:xfrm>
          <a:prstGeom prst="rect">
            <a:avLst/>
          </a:prstGeom>
        </p:spPr>
      </p:pic>
      <p:sp>
        <p:nvSpPr>
          <p:cNvPr id="18" name="ZoneTexte 1">
            <a:extLst>
              <a:ext uri="{FF2B5EF4-FFF2-40B4-BE49-F238E27FC236}">
                <a16:creationId xmlns:a16="http://schemas.microsoft.com/office/drawing/2014/main" id="{D850D89A-F46C-44F8-9526-7A310E582C61}"/>
              </a:ext>
            </a:extLst>
          </p:cNvPr>
          <p:cNvSpPr txBox="1"/>
          <p:nvPr/>
        </p:nvSpPr>
        <p:spPr>
          <a:xfrm>
            <a:off x="8683117" y="5927614"/>
            <a:ext cx="31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Copyright ANEC 2023</a:t>
            </a:r>
          </a:p>
        </p:txBody>
      </p:sp>
      <p:grpSp>
        <p:nvGrpSpPr>
          <p:cNvPr id="8" name="Groupe 11">
            <a:extLst>
              <a:ext uri="{FF2B5EF4-FFF2-40B4-BE49-F238E27FC236}">
                <a16:creationId xmlns:a16="http://schemas.microsoft.com/office/drawing/2014/main" id="{8D26327E-00B5-412F-A709-26941DA46A80}"/>
              </a:ext>
            </a:extLst>
          </p:cNvPr>
          <p:cNvGrpSpPr/>
          <p:nvPr/>
        </p:nvGrpSpPr>
        <p:grpSpPr>
          <a:xfrm>
            <a:off x="3754407" y="2837137"/>
            <a:ext cx="4710078" cy="1544808"/>
            <a:chOff x="3273995" y="2016474"/>
            <a:chExt cx="4710078" cy="154480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84DB580-1095-42A7-9524-FC6361D5535C}"/>
                </a:ext>
              </a:extLst>
            </p:cNvPr>
            <p:cNvSpPr/>
            <p:nvPr/>
          </p:nvSpPr>
          <p:spPr>
            <a:xfrm>
              <a:off x="4521092" y="2998694"/>
              <a:ext cx="2215885" cy="562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Sous-titre 2">
              <a:extLst>
                <a:ext uri="{FF2B5EF4-FFF2-40B4-BE49-F238E27FC236}">
                  <a16:creationId xmlns:a16="http://schemas.microsoft.com/office/drawing/2014/main" id="{5A97D118-2FE4-412E-82CA-A34B6C4DCE07}"/>
                </a:ext>
              </a:extLst>
            </p:cNvPr>
            <p:cNvSpPr txBox="1">
              <a:spLocks/>
            </p:cNvSpPr>
            <p:nvPr/>
          </p:nvSpPr>
          <p:spPr>
            <a:xfrm>
              <a:off x="3273995" y="2016474"/>
              <a:ext cx="4710078" cy="7138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fr-FR" sz="4800" b="0" dirty="0" err="1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Thank</a:t>
              </a:r>
              <a:r>
                <a:rPr lang="fr-FR" sz="4800" b="0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fr-FR" sz="4800" b="0" dirty="0" err="1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you</a:t>
              </a:r>
              <a:r>
                <a:rPr lang="fr-FR" sz="4800" b="0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!</a:t>
              </a:r>
            </a:p>
          </p:txBody>
        </p:sp>
        <p:sp>
          <p:nvSpPr>
            <p:cNvPr id="23" name="ZoneTexte 10">
              <a:extLst>
                <a:ext uri="{FF2B5EF4-FFF2-40B4-BE49-F238E27FC236}">
                  <a16:creationId xmlns:a16="http://schemas.microsoft.com/office/drawing/2014/main" id="{ACFC62D5-EF9A-4A80-8CA5-055F7EE7A9E9}"/>
                </a:ext>
              </a:extLst>
            </p:cNvPr>
            <p:cNvSpPr txBox="1"/>
            <p:nvPr/>
          </p:nvSpPr>
          <p:spPr>
            <a:xfrm>
              <a:off x="4521091" y="3032330"/>
              <a:ext cx="22158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2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www.anec.eu</a:t>
              </a:r>
              <a:endParaRPr lang="fr-FR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219DF43-E341-4DFD-BD88-DE4C1C4490B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789" y="397468"/>
            <a:ext cx="2215885" cy="169107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D686F86-703E-4F77-9965-CC67408E0F98}"/>
              </a:ext>
            </a:extLst>
          </p:cNvPr>
          <p:cNvSpPr txBox="1"/>
          <p:nvPr userDrawn="1"/>
        </p:nvSpPr>
        <p:spPr>
          <a:xfrm>
            <a:off x="8683117" y="1929639"/>
            <a:ext cx="4807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Raising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standards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sl-SI" sz="1200" b="1" i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200" b="1" i="1" dirty="0" err="1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consumers</a:t>
            </a:r>
            <a:endParaRPr lang="en-GB" sz="1200" b="1" i="1" dirty="0">
              <a:solidFill>
                <a:schemeClr val="accent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Image 2">
            <a:extLst>
              <a:ext uri="{FF2B5EF4-FFF2-40B4-BE49-F238E27FC236}">
                <a16:creationId xmlns:a16="http://schemas.microsoft.com/office/drawing/2014/main" id="{AE54B7B4-0190-443B-A850-E85CD956369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261" y="2418934"/>
            <a:ext cx="2993409" cy="192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3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B44B63-62B3-404C-8BF9-5877C414D9A3}"/>
              </a:ext>
            </a:extLst>
          </p:cNvPr>
          <p:cNvGrpSpPr/>
          <p:nvPr/>
        </p:nvGrpSpPr>
        <p:grpSpPr>
          <a:xfrm>
            <a:off x="1115018" y="3358079"/>
            <a:ext cx="8481758" cy="1599479"/>
            <a:chOff x="1115018" y="3358079"/>
            <a:chExt cx="8481758" cy="1599479"/>
          </a:xfrm>
        </p:grpSpPr>
        <p:sp>
          <p:nvSpPr>
            <p:cNvPr id="3" name="Sous-titre 2">
              <a:extLst>
                <a:ext uri="{FF2B5EF4-FFF2-40B4-BE49-F238E27FC236}">
                  <a16:creationId xmlns:a16="http://schemas.microsoft.com/office/drawing/2014/main" id="{BC19AB82-18DB-4D78-B6EB-560AC5660D0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15018" y="3358079"/>
              <a:ext cx="8481758" cy="76848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FR" sz="4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CLIV workshop</a:t>
              </a:r>
            </a:p>
          </p:txBody>
        </p:sp>
        <p:sp>
          <p:nvSpPr>
            <p:cNvPr id="4" name="ZoneTexte 6">
              <a:extLst>
                <a:ext uri="{FF2B5EF4-FFF2-40B4-BE49-F238E27FC236}">
                  <a16:creationId xmlns:a16="http://schemas.microsoft.com/office/drawing/2014/main" id="{F1651B84-2090-4CCF-A229-59B12DEE8E23}"/>
                </a:ext>
              </a:extLst>
            </p:cNvPr>
            <p:cNvSpPr txBox="1"/>
            <p:nvPr userDrawn="1"/>
          </p:nvSpPr>
          <p:spPr>
            <a:xfrm>
              <a:off x="1115018" y="4126561"/>
              <a:ext cx="6175468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Brisbane</a:t>
              </a:r>
              <a:r>
                <a:rPr lang="fr-BE" dirty="0">
                  <a:latin typeface="Verdana" panose="020B0604030504040204" pitchFamily="34" charset="0"/>
                  <a:ea typeface="Verdana" panose="020B0604030504040204" pitchFamily="34" charset="0"/>
                </a:rPr>
                <a:t> </a:t>
              </a:r>
              <a:r>
                <a:rPr lang="fr-BE" sz="2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|  15 -17 </a:t>
              </a:r>
              <a:r>
                <a:rPr lang="fr-BE" sz="24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October</a:t>
              </a:r>
              <a:r>
                <a:rPr lang="fr-BE" sz="2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2024</a:t>
              </a:r>
            </a:p>
            <a:p>
              <a:endParaRPr lang="fr-FR" sz="2400" dirty="0">
                <a:solidFill>
                  <a:schemeClr val="bg1"/>
                </a:solidFill>
                <a:latin typeface="Source Sans Pro" panose="020B0503030403020204" pitchFamily="34" charset="77"/>
              </a:endParaRPr>
            </a:p>
          </p:txBody>
        </p:sp>
      </p:grpSp>
      <p:sp>
        <p:nvSpPr>
          <p:cNvPr id="5" name="ZoneTexte 14">
            <a:extLst>
              <a:ext uri="{FF2B5EF4-FFF2-40B4-BE49-F238E27FC236}">
                <a16:creationId xmlns:a16="http://schemas.microsoft.com/office/drawing/2014/main" id="{D19829DC-4B8E-43C9-A0B2-FED6316D5269}"/>
              </a:ext>
            </a:extLst>
          </p:cNvPr>
          <p:cNvSpPr txBox="1"/>
          <p:nvPr/>
        </p:nvSpPr>
        <p:spPr>
          <a:xfrm>
            <a:off x="1115018" y="5553836"/>
            <a:ext cx="28671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Ronald Vroman</a:t>
            </a:r>
          </a:p>
        </p:txBody>
      </p:sp>
    </p:spTree>
    <p:extLst>
      <p:ext uri="{BB962C8B-B14F-4D97-AF65-F5344CB8AC3E}">
        <p14:creationId xmlns:p14="http://schemas.microsoft.com/office/powerpoint/2010/main" val="124566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D374F-473D-57B1-4A79-F533B93A8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CA83D15-F5C5-6C6A-D496-DCFBF394526E}"/>
              </a:ext>
            </a:extLst>
          </p:cNvPr>
          <p:cNvSpPr txBox="1">
            <a:spLocks/>
          </p:cNvSpPr>
          <p:nvPr/>
        </p:nvSpPr>
        <p:spPr>
          <a:xfrm>
            <a:off x="656543" y="786880"/>
            <a:ext cx="8729503" cy="6043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Legal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requirements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in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Italy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4" name="ZoneTexte 5">
            <a:extLst>
              <a:ext uri="{FF2B5EF4-FFF2-40B4-BE49-F238E27FC236}">
                <a16:creationId xmlns:a16="http://schemas.microsoft.com/office/drawing/2014/main" id="{5EF99261-91E2-197E-51B3-B34EB9E02B36}"/>
              </a:ext>
            </a:extLst>
          </p:cNvPr>
          <p:cNvSpPr txBox="1"/>
          <p:nvPr/>
        </p:nvSpPr>
        <p:spPr>
          <a:xfrm>
            <a:off x="656544" y="1434143"/>
            <a:ext cx="8729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(GRSP 69-16)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" name="ZoneTexte 11">
            <a:extLst>
              <a:ext uri="{FF2B5EF4-FFF2-40B4-BE49-F238E27FC236}">
                <a16:creationId xmlns:a16="http://schemas.microsoft.com/office/drawing/2014/main" id="{1D91676F-FCB9-A170-77E1-84BA9C36BC2B}"/>
              </a:ext>
            </a:extLst>
          </p:cNvPr>
          <p:cNvSpPr txBox="1"/>
          <p:nvPr/>
        </p:nvSpPr>
        <p:spPr>
          <a:xfrm>
            <a:off x="656544" y="2473864"/>
            <a:ext cx="11047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Mandatory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from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7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November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2019, to have a Child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Reminder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System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when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a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child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under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4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years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old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is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transported</a:t>
            </a:r>
            <a:endParaRPr kumimoji="0" lang="fr-BE" sz="2400" b="0" i="1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Fiscal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incentives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are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issued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for a quick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implementation</a:t>
            </a:r>
            <a:endParaRPr kumimoji="0" lang="fr-BE" sz="2400" b="0" i="1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An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awareness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campaign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is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  <a:r>
              <a:rPr kumimoji="0" lang="fr-BE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carried</a:t>
            </a:r>
            <a:r>
              <a:rPr kumimoji="0" lang="fr-BE" sz="2400" b="0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Open Sans" panose="020B0606030504020204" pitchFamily="34" charset="0"/>
              </a:rPr>
              <a:t> out.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263A3-E670-3E99-EA7E-0589B279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31EBF-2A25-4BB3-B9EF-9E6013DD3497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F548B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3016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1D4E6-5D55-F947-AA67-E2C4CF4D7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6798417-EB83-BD1C-E548-31B98BB562BB}"/>
              </a:ext>
            </a:extLst>
          </p:cNvPr>
          <p:cNvSpPr txBox="1">
            <a:spLocks/>
          </p:cNvSpPr>
          <p:nvPr/>
        </p:nvSpPr>
        <p:spPr>
          <a:xfrm>
            <a:off x="656543" y="786880"/>
            <a:ext cx="8729503" cy="6043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Legal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requirements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in 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Italy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4" name="ZoneTexte 5">
            <a:extLst>
              <a:ext uri="{FF2B5EF4-FFF2-40B4-BE49-F238E27FC236}">
                <a16:creationId xmlns:a16="http://schemas.microsoft.com/office/drawing/2014/main" id="{F3D12C79-C5FF-CD40-C087-4CD790C99E6D}"/>
              </a:ext>
            </a:extLst>
          </p:cNvPr>
          <p:cNvSpPr txBox="1"/>
          <p:nvPr/>
        </p:nvSpPr>
        <p:spPr>
          <a:xfrm>
            <a:off x="656544" y="1434143"/>
            <a:ext cx="8729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(GRSP 69-16)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2F548B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" name="ZoneTexte 11">
            <a:extLst>
              <a:ext uri="{FF2B5EF4-FFF2-40B4-BE49-F238E27FC236}">
                <a16:creationId xmlns:a16="http://schemas.microsoft.com/office/drawing/2014/main" id="{8C4939DA-EF09-4B2B-A0F5-8FC178A67A29}"/>
              </a:ext>
            </a:extLst>
          </p:cNvPr>
          <p:cNvSpPr txBox="1"/>
          <p:nvPr/>
        </p:nvSpPr>
        <p:spPr>
          <a:xfrm>
            <a:off x="656544" y="2473864"/>
            <a:ext cx="11047776" cy="3723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0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originally integrated in vehicles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0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originally integrated in child restraint systems itself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sz="20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Separate system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Various retrofit systems entered the market following the introduction of mandatory CPD equipment in Italy.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Consumer groups reviewed some of them in 2019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 concept: add-on on CRS plus smartphone app,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alarming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smartphone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gets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 of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reach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(‘noise’ ,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dialling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pre-programmed</a:t>
            </a:r>
            <a:r>
              <a:rPr lang="fr-BE" sz="20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numbers</a:t>
            </a: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CEA65-0437-4B7C-56A1-14305BA62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D31EBF-2A25-4BB3-B9EF-9E6013DD3497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rgbClr val="2F548B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F548B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38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6F483-6815-E87D-95F9-5D4F92D8A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2">
            <a:extLst>
              <a:ext uri="{FF2B5EF4-FFF2-40B4-BE49-F238E27FC236}">
                <a16:creationId xmlns:a16="http://schemas.microsoft.com/office/drawing/2014/main" id="{A37EAC8B-6729-465E-86D7-E511C07D640B}"/>
              </a:ext>
            </a:extLst>
          </p:cNvPr>
          <p:cNvSpPr txBox="1"/>
          <p:nvPr/>
        </p:nvSpPr>
        <p:spPr>
          <a:xfrm>
            <a:off x="1266846" y="1094858"/>
            <a:ext cx="8778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General Description and Pre-</a:t>
            </a:r>
            <a:r>
              <a:rPr lang="fr-FR" sz="28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requisites</a:t>
            </a:r>
            <a:r>
              <a:rPr lang="fr-FR" sz="28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4" name="ZoneTexte 24">
            <a:extLst>
              <a:ext uri="{FF2B5EF4-FFF2-40B4-BE49-F238E27FC236}">
                <a16:creationId xmlns:a16="http://schemas.microsoft.com/office/drawing/2014/main" id="{DF421EDA-216B-756C-0E70-25FA669F4545}"/>
              </a:ext>
            </a:extLst>
          </p:cNvPr>
          <p:cNvSpPr txBox="1"/>
          <p:nvPr/>
        </p:nvSpPr>
        <p:spPr>
          <a:xfrm>
            <a:off x="677380" y="1998075"/>
            <a:ext cx="4926837" cy="2898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Sensor options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sensor</a:t>
            </a: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determines by loading that a child is seated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Chest clip with sensor</a:t>
            </a: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clamping harness shoulder pads together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Shoulder pad sensor</a:t>
            </a: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detects when harness is tightened</a:t>
            </a:r>
            <a:endParaRPr lang="nl-NL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D2A04E58-CAB7-793C-262E-DF2A47C7758C}"/>
              </a:ext>
            </a:extLst>
          </p:cNvPr>
          <p:cNvSpPr txBox="1"/>
          <p:nvPr/>
        </p:nvSpPr>
        <p:spPr>
          <a:xfrm>
            <a:off x="5870435" y="2113822"/>
            <a:ext cx="5279001" cy="1975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Pre-requisites Smartphone </a:t>
            </a:r>
            <a:endParaRPr lang="nl-NL" sz="1600" b="1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Battery sufficiently loaded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Connected to network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with caretaker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Active Bluetooth connection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3B8E405-6E7A-C194-567A-BF682E0D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2" descr="cybex">
            <a:extLst>
              <a:ext uri="{FF2B5EF4-FFF2-40B4-BE49-F238E27FC236}">
                <a16:creationId xmlns:a16="http://schemas.microsoft.com/office/drawing/2014/main" id="{3DF50488-617C-39B8-261F-B922E2373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9" y="4896689"/>
            <a:ext cx="1291862" cy="124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Bluebeep">
            <a:extLst>
              <a:ext uri="{FF2B5EF4-FFF2-40B4-BE49-F238E27FC236}">
                <a16:creationId xmlns:a16="http://schemas.microsoft.com/office/drawing/2014/main" id="{7418DA18-0255-F6FE-5C97-02DB615A3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4" y="4788695"/>
            <a:ext cx="1542022" cy="124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tippy">
            <a:extLst>
              <a:ext uri="{FF2B5EF4-FFF2-40B4-BE49-F238E27FC236}">
                <a16:creationId xmlns:a16="http://schemas.microsoft.com/office/drawing/2014/main" id="{FD384B2E-6FCB-5F06-D909-0460CE508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839" y="4405354"/>
            <a:ext cx="1645194" cy="176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mmy">
            <a:extLst>
              <a:ext uri="{FF2B5EF4-FFF2-40B4-BE49-F238E27FC236}">
                <a16:creationId xmlns:a16="http://schemas.microsoft.com/office/drawing/2014/main" id="{13CAFD8E-BF6B-3C11-EC67-CC47968BE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655" y="4278379"/>
            <a:ext cx="2062861" cy="201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32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2">
            <a:extLst>
              <a:ext uri="{FF2B5EF4-FFF2-40B4-BE49-F238E27FC236}">
                <a16:creationId xmlns:a16="http://schemas.microsoft.com/office/drawing/2014/main" id="{2EE2C31D-1850-4D2F-8DB1-C9BBAD06F2A7}"/>
              </a:ext>
            </a:extLst>
          </p:cNvPr>
          <p:cNvSpPr txBox="1"/>
          <p:nvPr/>
        </p:nvSpPr>
        <p:spPr>
          <a:xfrm>
            <a:off x="1266846" y="1094858"/>
            <a:ext cx="8778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Observations and  </a:t>
            </a:r>
            <a:r>
              <a:rPr lang="fr-FR" sz="28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Concerns</a:t>
            </a:r>
            <a:endParaRPr lang="fr-FR" sz="28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ZoneTexte 24">
            <a:extLst>
              <a:ext uri="{FF2B5EF4-FFF2-40B4-BE49-F238E27FC236}">
                <a16:creationId xmlns:a16="http://schemas.microsoft.com/office/drawing/2014/main" id="{B0CB40FC-DB82-45B3-84A7-09DAD62A3661}"/>
              </a:ext>
            </a:extLst>
          </p:cNvPr>
          <p:cNvSpPr txBox="1"/>
          <p:nvPr/>
        </p:nvSpPr>
        <p:spPr>
          <a:xfrm>
            <a:off x="677380" y="1998075"/>
            <a:ext cx="4926837" cy="4606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Connecting to multiple phones can cause problems.</a:t>
            </a:r>
            <a:endParaRPr lang="nl-NL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Sensor mat in car seat may affect safety performances</a:t>
            </a:r>
            <a:endParaRPr lang="nl-NL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 requiring a lot of personal data – purpose unclear</a:t>
            </a:r>
            <a:endParaRPr lang="nl-NL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apps only for iPhone or only for Android device.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12V plug (de)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connection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working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vehilces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FE545EC2-8DB2-4C44-895E-DC141D4B7A69}"/>
              </a:ext>
            </a:extLst>
          </p:cNvPr>
          <p:cNvSpPr txBox="1"/>
          <p:nvPr/>
        </p:nvSpPr>
        <p:spPr>
          <a:xfrm>
            <a:off x="6235619" y="1990290"/>
            <a:ext cx="5279001" cy="3775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OBD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connected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systems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suitable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every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vehicle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connections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sometimes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vulnarable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more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robust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solution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kern="100" dirty="0" err="1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others</a:t>
            </a:r>
            <a:r>
              <a:rPr lang="nl-NL" sz="1800" kern="100" dirty="0">
                <a:solidFill>
                  <a:schemeClr val="accen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none perfect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conscious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actions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</a:t>
            </a:r>
            <a:r>
              <a:rPr lang="nl-NL" kern="1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nl-NL" kern="1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maintain</a:t>
            </a: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1800" kern="100" dirty="0">
              <a:solidFill>
                <a:schemeClr val="accent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11C4F74-5759-47D0-9609-E977AD59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1EBF-2A25-4BB3-B9EF-9E6013DD34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45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83026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ANEC">
      <a:dk1>
        <a:sysClr val="windowText" lastClr="000000"/>
      </a:dk1>
      <a:lt1>
        <a:srgbClr val="FFFFFF"/>
      </a:lt1>
      <a:dk2>
        <a:srgbClr val="939393"/>
      </a:dk2>
      <a:lt2>
        <a:srgbClr val="FFFFFF"/>
      </a:lt2>
      <a:accent1>
        <a:srgbClr val="2F548B"/>
      </a:accent1>
      <a:accent2>
        <a:srgbClr val="DBE7F6"/>
      </a:accent2>
      <a:accent3>
        <a:srgbClr val="FDCB6E"/>
      </a:accent3>
      <a:accent4>
        <a:srgbClr val="C00015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in slides">
  <a:themeElements>
    <a:clrScheme name="ANEC">
      <a:dk1>
        <a:sysClr val="windowText" lastClr="000000"/>
      </a:dk1>
      <a:lt1>
        <a:srgbClr val="FFFFFF"/>
      </a:lt1>
      <a:dk2>
        <a:srgbClr val="939393"/>
      </a:dk2>
      <a:lt2>
        <a:srgbClr val="FFFFFF"/>
      </a:lt2>
      <a:accent1>
        <a:srgbClr val="2F548B"/>
      </a:accent1>
      <a:accent2>
        <a:srgbClr val="DBE7F6"/>
      </a:accent2>
      <a:accent3>
        <a:srgbClr val="FDCB6E"/>
      </a:accent3>
      <a:accent4>
        <a:srgbClr val="C00015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cover">
  <a:themeElements>
    <a:clrScheme name="ANEC">
      <a:dk1>
        <a:sysClr val="windowText" lastClr="000000"/>
      </a:dk1>
      <a:lt1>
        <a:srgbClr val="FFFFFF"/>
      </a:lt1>
      <a:dk2>
        <a:srgbClr val="939393"/>
      </a:dk2>
      <a:lt2>
        <a:srgbClr val="FFFFFF"/>
      </a:lt2>
      <a:accent1>
        <a:srgbClr val="2F548B"/>
      </a:accent1>
      <a:accent2>
        <a:srgbClr val="DBE7F6"/>
      </a:accent2>
      <a:accent3>
        <a:srgbClr val="FDCB6E"/>
      </a:accent3>
      <a:accent4>
        <a:srgbClr val="C00015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267</Words>
  <Application>Microsoft Macintosh PowerPoint</Application>
  <PresentationFormat>Breedbeeld</PresentationFormat>
  <Paragraphs>43</Paragraphs>
  <Slides>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Calibri</vt:lpstr>
      <vt:lpstr>Source Sans Pro</vt:lpstr>
      <vt:lpstr>Verdana</vt:lpstr>
      <vt:lpstr>Cover</vt:lpstr>
      <vt:lpstr>Main slides</vt:lpstr>
      <vt:lpstr>Back cover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Maja</dc:creator>
  <cp:lastModifiedBy>Ronald Vroman</cp:lastModifiedBy>
  <cp:revision>37</cp:revision>
  <dcterms:created xsi:type="dcterms:W3CDTF">2018-09-30T05:41:46Z</dcterms:created>
  <dcterms:modified xsi:type="dcterms:W3CDTF">2024-10-16T03:31:46Z</dcterms:modified>
</cp:coreProperties>
</file>