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4"/>
  </p:handoutMasterIdLst>
  <p:sldIdLst>
    <p:sldId id="256" r:id="rId2"/>
    <p:sldId id="7698" r:id="rId3"/>
    <p:sldId id="7699" r:id="rId4"/>
    <p:sldId id="7700" r:id="rId5"/>
    <p:sldId id="7641" r:id="rId6"/>
    <p:sldId id="7704" r:id="rId7"/>
    <p:sldId id="7642" r:id="rId8"/>
    <p:sldId id="7646" r:id="rId9"/>
    <p:sldId id="7645" r:id="rId10"/>
    <p:sldId id="7711" r:id="rId11"/>
    <p:sldId id="259" r:id="rId12"/>
  </p:sldIdLst>
  <p:sldSz cx="12192000" cy="6858000"/>
  <p:notesSz cx="6858000" cy="9144000"/>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3" clrIdx="0"/>
  <p:cmAuthor id="1" name="yehuimei" initials="y" lastIdx="2" clrIdx="0"/>
  <p:cmAuthor id="2" name="FBS" initials="F" lastIdx="1" clrIdx="1"/>
  <p:cmAuthor id="3" name="hr" initials="h" lastIdx="1" clrIdx="2"/>
  <p:cmAuthor id="4" name="ZhangJingee@outlook.com" initials="Z" lastIdx="9" clrIdx="3"/>
  <p:cmAuthor id="5" name="魏 岩" initials="魏" lastIdx="3" clrIdx="4"/>
  <p:cmAuthor id="6" name="张妍" initials="张" lastIdx="5" clrIdx="0"/>
  <p:cmAuthor id="7" name="董苗苗" initials="董" lastIdx="0" clrIdx="1"/>
  <p:cmAuthor id="8" name="yangkaixin" initials="y" lastIdx="2" clrIdx="7"/>
  <p:cmAuthor id="9" name="LENOVO" initials="L" lastIdx="1" clrIdx="8"/>
  <p:cmAuthor id="10" name="Sylvia W" initials="SW" lastIdx="1" clrIdx="9"/>
  <p:cmAuthor id="11" name="ADC" initials="1" lastIdx="1" clrIdx="10"/>
  <p:cmAuthor id="12" name="赵志成" initials="赵志成" lastIdx="5" clrIdx="11"/>
  <p:cmAuthor id="13" name="黄哲" initials="MeMeX" lastIdx="3" clrIdx="12"/>
  <p:cmAuthor id="14" name="杜志彬" initials="杜" lastIdx="3" clrIdx="13"/>
  <p:cmAuthor id="15" name="c" initials="c" lastIdx="1" clrIdx="14"/>
  <p:cmAuthor id="16" name="边" initials="边" lastIdx="2" clrIdx="1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05F8D"/>
    <a:srgbClr val="1F497D"/>
    <a:srgbClr val="F5F7F9"/>
    <a:srgbClr val="0074C7"/>
    <a:srgbClr val="002060"/>
    <a:srgbClr val="0071C2"/>
    <a:srgbClr val="1F4E79"/>
    <a:srgbClr val="223A73"/>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5747" autoAdjust="0"/>
  </p:normalViewPr>
  <p:slideViewPr>
    <p:cSldViewPr snapToGrid="0">
      <p:cViewPr varScale="1">
        <p:scale>
          <a:sx n="85" d="100"/>
          <a:sy n="85" d="100"/>
        </p:scale>
        <p:origin x="84" y="200"/>
      </p:cViewPr>
      <p:guideLst/>
    </p:cSldViewPr>
  </p:slideViewPr>
  <p:notesTextViewPr>
    <p:cViewPr>
      <p:scale>
        <a:sx n="1" d="1"/>
        <a:sy n="1" d="1"/>
      </p:scale>
      <p:origin x="0" y="0"/>
    </p:cViewPr>
  </p:notesTextViewPr>
  <p:sorterViewPr>
    <p:cViewPr>
      <p:scale>
        <a:sx n="100" d="100"/>
        <a:sy n="100" d="100"/>
      </p:scale>
      <p:origin x="0" y="-68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t>2024/11/13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2</a:t>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5</a:t>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6</a:t>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7</a:t>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8</a:t>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t>9</a:t>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charset="0"/>
                <a:ea typeface="宋体" panose="02010600030101010101" pitchFamily="2" charset="-122"/>
                <a:cs typeface="+mn-cs"/>
              </a:rPr>
              <a:t>10</a:t>
            </a:fld>
            <a:endParaRPr lang="zh-CN" altLang="en-US" sz="1200" strike="noStrike" noProof="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正文">
    <p:bg>
      <p:bgPr>
        <a:solidFill>
          <a:schemeClr val="bg1"/>
        </a:solidFill>
        <a:effectLst/>
      </p:bgPr>
    </p:bg>
    <p:spTree>
      <p:nvGrpSpPr>
        <p:cNvPr id="1" name=""/>
        <p:cNvGrpSpPr/>
        <p:nvPr/>
      </p:nvGrpSpPr>
      <p:grpSpPr>
        <a:xfrm>
          <a:off x="0" y="0"/>
          <a:ext cx="0" cy="0"/>
          <a:chOff x="0" y="0"/>
          <a:chExt cx="0" cy="0"/>
        </a:xfrm>
      </p:grpSpPr>
      <p:cxnSp>
        <p:nvCxnSpPr>
          <p:cNvPr id="2" name="直接连接符 1"/>
          <p:cNvCxnSpPr/>
          <p:nvPr userDrawn="1"/>
        </p:nvCxnSpPr>
        <p:spPr>
          <a:xfrm>
            <a:off x="462112" y="648845"/>
            <a:ext cx="11267777" cy="0"/>
          </a:xfrm>
          <a:prstGeom prst="line">
            <a:avLst/>
          </a:prstGeom>
          <a:ln>
            <a:solidFill>
              <a:srgbClr val="25439D"/>
            </a:solidFill>
          </a:ln>
        </p:spPr>
        <p:style>
          <a:lnRef idx="1">
            <a:schemeClr val="accent1"/>
          </a:lnRef>
          <a:fillRef idx="0">
            <a:schemeClr val="accent1"/>
          </a:fillRef>
          <a:effectRef idx="0">
            <a:schemeClr val="accent1"/>
          </a:effectRef>
          <a:fontRef idx="minor">
            <a:schemeClr val="tx1"/>
          </a:fontRef>
        </p:style>
      </p:cxnSp>
      <p:sp>
        <p:nvSpPr>
          <p:cNvPr id="3" name="灯片编号占位符 5"/>
          <p:cNvSpPr>
            <a:spLocks noGrp="1"/>
          </p:cNvSpPr>
          <p:nvPr>
            <p:ph type="sldNum" sz="quarter" idx="4"/>
          </p:nvPr>
        </p:nvSpPr>
        <p:spPr>
          <a:xfrm>
            <a:off x="11319673"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cs typeface="Arial" panose="020B0604020202020204" pitchFamily="34" charset="0"/>
            </a:endParaRPr>
          </a:p>
        </p:txBody>
      </p:sp>
      <p:sp>
        <p:nvSpPr>
          <p:cNvPr id="33" name="矩形 32"/>
          <p:cNvSpPr/>
          <p:nvPr/>
        </p:nvSpPr>
        <p:spPr>
          <a:xfrm>
            <a:off x="0" y="1202051"/>
            <a:ext cx="12228195" cy="4453260"/>
          </a:xfrm>
          <a:prstGeom prst="rect">
            <a:avLst/>
          </a:prstGeom>
          <a:blipFill>
            <a:blip r:embed="rId3" cstate="print"/>
            <a:stretch>
              <a:fillRect l="-25459" r="-24951"/>
            </a:stretch>
          </a:blip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cs typeface="Arial" panose="020B0604020202020204" pitchFamily="34" charset="0"/>
            </a:endParaRPr>
          </a:p>
        </p:txBody>
      </p:sp>
      <p:sp>
        <p:nvSpPr>
          <p:cNvPr id="11266" name="文本框 33"/>
          <p:cNvSpPr txBox="1"/>
          <p:nvPr/>
        </p:nvSpPr>
        <p:spPr>
          <a:xfrm>
            <a:off x="532448" y="2774950"/>
            <a:ext cx="11163300" cy="1076325"/>
          </a:xfrm>
          <a:prstGeom prst="rect">
            <a:avLst/>
          </a:prstGeom>
          <a:noFill/>
          <a:ln w="9525">
            <a:noFill/>
          </a:ln>
        </p:spPr>
        <p:txBody>
          <a:bodyPr wrap="square" anchor="t" anchorCtr="0">
            <a:spAutoFit/>
          </a:bodyPr>
          <a:lstStyle/>
          <a:p>
            <a:pPr algn="ctr"/>
            <a:r>
              <a:rPr lang="en-US" altLang="zh-CN" sz="3200" b="1" dirty="0">
                <a:solidFill>
                  <a:schemeClr val="bg1"/>
                </a:solidFill>
                <a:latin typeface="Arial" panose="020B0604020202020204" pitchFamily="34" charset="0"/>
                <a:ea typeface="Calibri" panose="020F0502020204030204" pitchFamily="34" charset="0"/>
                <a:cs typeface="Arial" panose="020B0604020202020204" pitchFamily="34" charset="0"/>
              </a:rPr>
              <a:t>The introduction of </a:t>
            </a:r>
            <a:r>
              <a:rPr lang="en-US" altLang="zh-CN" sz="3200" b="1">
                <a:solidFill>
                  <a:schemeClr val="bg1"/>
                </a:solidFill>
                <a:latin typeface="Arial" panose="020B0604020202020204" pitchFamily="34" charset="0"/>
                <a:ea typeface="Calibri" panose="020F0502020204030204" pitchFamily="34" charset="0"/>
                <a:cs typeface="Arial" panose="020B0604020202020204" pitchFamily="34" charset="0"/>
              </a:rPr>
              <a:t>the DAMS</a:t>
            </a:r>
            <a:r>
              <a:rPr lang="zh-CN" altLang="en-US" sz="3200" b="1">
                <a:solidFill>
                  <a:schemeClr val="bg1"/>
                </a:solidFill>
                <a:latin typeface="Arial" panose="020B0604020202020204" pitchFamily="34" charset="0"/>
                <a:ea typeface="微软雅黑" panose="020B0503020204020204" charset="-122"/>
                <a:cs typeface="Arial" panose="020B0604020202020204" pitchFamily="34" charset="0"/>
              </a:rPr>
              <a:t>（</a:t>
            </a:r>
            <a:r>
              <a:rPr lang="en-US" altLang="zh-CN" sz="3200" b="1" dirty="0">
                <a:solidFill>
                  <a:schemeClr val="bg1"/>
                </a:solidFill>
                <a:latin typeface="Arial" panose="020B0604020202020204" pitchFamily="34" charset="0"/>
                <a:ea typeface="Calibri" panose="020F0502020204030204" pitchFamily="34" charset="0"/>
                <a:cs typeface="Arial" panose="020B0604020202020204" pitchFamily="34" charset="0"/>
              </a:rPr>
              <a:t>Driver Attention Monitoring System</a:t>
            </a:r>
            <a:r>
              <a:rPr lang="zh-CN" altLang="en-US" sz="3200" b="1" dirty="0">
                <a:solidFill>
                  <a:schemeClr val="bg1"/>
                </a:solidFill>
                <a:latin typeface="Arial" panose="020B0604020202020204" pitchFamily="34" charset="0"/>
                <a:ea typeface="微软雅黑" panose="020B0503020204020204" charset="-122"/>
                <a:cs typeface="Arial" panose="020B0604020202020204" pitchFamily="34" charset="0"/>
              </a:rPr>
              <a:t>） </a:t>
            </a:r>
            <a:r>
              <a:rPr lang="en-US" altLang="zh-CN" sz="3200" b="1" dirty="0">
                <a:solidFill>
                  <a:schemeClr val="bg1"/>
                </a:solidFill>
                <a:latin typeface="Arial" panose="020B0604020202020204" pitchFamily="34" charset="0"/>
                <a:ea typeface="Calibri" panose="020F0502020204030204" pitchFamily="34" charset="0"/>
                <a:cs typeface="Arial" panose="020B0604020202020204" pitchFamily="34" charset="0"/>
              </a:rPr>
              <a:t>standard in China</a:t>
            </a:r>
          </a:p>
        </p:txBody>
      </p:sp>
      <p:sp>
        <p:nvSpPr>
          <p:cNvPr id="10" name="文本框 9"/>
          <p:cNvSpPr txBox="1"/>
          <p:nvPr/>
        </p:nvSpPr>
        <p:spPr>
          <a:xfrm>
            <a:off x="3754074" y="5853020"/>
            <a:ext cx="4510595" cy="646331"/>
          </a:xfrm>
          <a:prstGeom prst="rect">
            <a:avLst/>
          </a:prstGeom>
          <a:noFill/>
        </p:spPr>
        <p:txBody>
          <a:bodyPr wrap="none" rtlCol="0">
            <a:spAutoFit/>
          </a:bodyPr>
          <a:lstStyle/>
          <a:p>
            <a:pPr algn="ctr">
              <a:buClrTx/>
              <a:buSzTx/>
              <a:buFontTx/>
            </a:pPr>
            <a:r>
              <a:rPr lang="en-US" altLang="zh-CN" dirty="0">
                <a:latin typeface="Arial" panose="020B0604020202020204" pitchFamily="34" charset="0"/>
                <a:ea typeface="Calibri" panose="020F0502020204030204" pitchFamily="34" charset="0"/>
                <a:cs typeface="Arial" panose="020B0604020202020204" pitchFamily="34" charset="0"/>
              </a:rPr>
              <a:t>Zhang Lu, Wang </a:t>
            </a:r>
            <a:r>
              <a:rPr lang="en-US" altLang="zh-CN" dirty="0" err="1">
                <a:latin typeface="Arial" panose="020B0604020202020204" pitchFamily="34" charset="0"/>
                <a:ea typeface="Calibri" panose="020F0502020204030204" pitchFamily="34" charset="0"/>
                <a:cs typeface="Arial" panose="020B0604020202020204" pitchFamily="34" charset="0"/>
              </a:rPr>
              <a:t>Botong</a:t>
            </a:r>
            <a:r>
              <a:rPr lang="en-US" altLang="zh-CN" dirty="0">
                <a:latin typeface="Arial" panose="020B0604020202020204" pitchFamily="34" charset="0"/>
                <a:ea typeface="Calibri" panose="020F0502020204030204" pitchFamily="34" charset="0"/>
                <a:cs typeface="Arial" panose="020B0604020202020204" pitchFamily="34" charset="0"/>
              </a:rPr>
              <a:t>, Zhang Guangxiu</a:t>
            </a:r>
          </a:p>
          <a:p>
            <a:pPr algn="ctr">
              <a:buClrTx/>
              <a:buSzTx/>
              <a:buFontTx/>
            </a:pPr>
            <a:r>
              <a:rPr lang="en-US" altLang="zh-CN" dirty="0">
                <a:latin typeface="Arial" panose="020B0604020202020204" pitchFamily="34" charset="0"/>
                <a:ea typeface="Calibri" panose="020F0502020204030204" pitchFamily="34" charset="0"/>
                <a:cs typeface="Arial" panose="020B0604020202020204" pitchFamily="34" charset="0"/>
                <a:sym typeface="+mn-lt"/>
              </a:rPr>
              <a:t>2024.11.19</a:t>
            </a:r>
          </a:p>
        </p:txBody>
      </p:sp>
      <p:sp>
        <p:nvSpPr>
          <p:cNvPr id="9" name="文本框 8"/>
          <p:cNvSpPr txBox="1"/>
          <p:nvPr/>
        </p:nvSpPr>
        <p:spPr>
          <a:xfrm>
            <a:off x="95562" y="46270"/>
            <a:ext cx="6112238" cy="369332"/>
          </a:xfrm>
          <a:prstGeom prst="rect">
            <a:avLst/>
          </a:prstGeom>
          <a:noFill/>
        </p:spPr>
        <p:txBody>
          <a:bodyPr wrap="square">
            <a:spAutoFit/>
          </a:bodyPr>
          <a:lstStyle/>
          <a:p>
            <a:pPr algn="l">
              <a:buClrTx/>
              <a:buSzTx/>
              <a:buFontTx/>
            </a:pPr>
            <a:r>
              <a:rPr lang="en-US" altLang="zh-CN" dirty="0">
                <a:latin typeface="Arial" panose="020B0604020202020204" pitchFamily="34" charset="0"/>
                <a:ea typeface="Calibri" panose="020F0502020204030204" pitchFamily="34" charset="0"/>
                <a:cs typeface="Arial" panose="020B0604020202020204" pitchFamily="34" charset="0"/>
              </a:rPr>
              <a:t>Submitted by the expert from China</a:t>
            </a:r>
            <a:endParaRPr lang="en-US" altLang="zh-CN" dirty="0">
              <a:latin typeface="Arial" panose="020B0604020202020204" pitchFamily="34" charset="0"/>
              <a:ea typeface="Calibri" panose="020F0502020204030204" pitchFamily="34" charset="0"/>
              <a:cs typeface="Arial" panose="020B0604020202020204" pitchFamily="34" charset="0"/>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Thinking on DDADW</a:t>
            </a:r>
          </a:p>
          <a:p>
            <a:endParaRPr lang="en-US" altLang="zh-CN" sz="2800" b="1" dirty="0">
              <a:latin typeface="Arial" panose="020B0604020202020204" pitchFamily="34" charset="0"/>
              <a:cs typeface="Arial" panose="020B0604020202020204" pitchFamily="34" charset="0"/>
              <a:sym typeface="+mn-ea"/>
            </a:endParaRPr>
          </a:p>
        </p:txBody>
      </p:sp>
      <p:sp>
        <p:nvSpPr>
          <p:cNvPr id="2" name="文本框 1"/>
          <p:cNvSpPr txBox="1"/>
          <p:nvPr/>
        </p:nvSpPr>
        <p:spPr bwMode="auto">
          <a:xfrm>
            <a:off x="450214" y="705802"/>
            <a:ext cx="11657330" cy="5446395"/>
          </a:xfrm>
          <a:prstGeom prst="rect">
            <a:avLst/>
          </a:prstGeom>
          <a:noFill/>
        </p:spPr>
        <p:txBody>
          <a:bodyPr wrap="square" rtlCol="0" anchor="ctr">
            <a:noAutofit/>
          </a:bodyPr>
          <a:lstStyle>
            <a:defPPr>
              <a:defRPr lang="zh-CN"/>
            </a:defPPr>
            <a:lvl1pPr marL="342900" indent="-342900">
              <a:lnSpc>
                <a:spcPct val="150000"/>
              </a:lnSpc>
              <a:buFont typeface="Wingdings" panose="05000000000000000000" pitchFamily="2" charset="2"/>
              <a:buChar char="v"/>
              <a:defRPr kumimoji="1" sz="2000" b="1">
                <a:latin typeface="微软雅黑" panose="020B0503020204020204" charset="-122"/>
                <a:ea typeface="微软雅黑" panose="020B0503020204020204" charset="-122"/>
              </a:defRPr>
            </a:lvl1pPr>
            <a:lvl2pPr>
              <a:defRPr sz="1800">
                <a:latin typeface="+mn-lt"/>
                <a:ea typeface="+mn-ea"/>
              </a:defRPr>
            </a:lvl2pPr>
            <a:lvl3pPr>
              <a:defRPr sz="1800">
                <a:latin typeface="+mn-lt"/>
                <a:ea typeface="+mn-ea"/>
              </a:defRPr>
            </a:lvl3pPr>
            <a:lvl4pPr>
              <a:defRPr sz="1800">
                <a:latin typeface="+mn-lt"/>
                <a:ea typeface="+mn-ea"/>
              </a:defRPr>
            </a:lvl4pPr>
            <a:lvl5pPr>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lvl="1"/>
            <a:endParaRPr lang="en-US" altLang="zh-CN" dirty="0">
              <a:latin typeface="Arial" panose="020B0604020202020204" pitchFamily="34" charset="0"/>
              <a:ea typeface="黑体" panose="02010609060101010101" pitchFamily="49" charset="-122"/>
              <a:cs typeface="Arial" panose="020B0604020202020204" pitchFamily="34" charset="0"/>
            </a:endParaRPr>
          </a:p>
          <a:p>
            <a:pPr>
              <a:buFont typeface="Wingdings" panose="05000000000000000000" pitchFamily="2" charset="2"/>
              <a:buChar char="l"/>
            </a:pPr>
            <a:r>
              <a:rPr lang="en-US" altLang="zh-CN" dirty="0">
                <a:latin typeface="Arial" panose="020B0604020202020204" pitchFamily="34" charset="0"/>
                <a:ea typeface="黑体" panose="02010609060101010101" pitchFamily="49" charset="-122"/>
                <a:cs typeface="Arial" panose="020B0604020202020204" pitchFamily="34" charset="0"/>
              </a:rPr>
              <a:t>There are many factors that affect system performance, such as lighting and driver wearing conditions. It should be tested through a combination of subjective and objective methods. The dummy test is an important reference for objective testing.In addition, system false responses should also be considered as part of the system performance evaluation.</a:t>
            </a:r>
          </a:p>
          <a:p>
            <a:pPr>
              <a:buFont typeface="Wingdings" panose="05000000000000000000" pitchFamily="2" charset="2"/>
              <a:buChar char="l"/>
            </a:pPr>
            <a:endParaRPr lang="en-US" altLang="zh-CN" dirty="0">
              <a:latin typeface="Arial" panose="020B0604020202020204" pitchFamily="34" charset="0"/>
              <a:ea typeface="黑体" panose="02010609060101010101" pitchFamily="49" charset="-122"/>
              <a:cs typeface="Arial" panose="020B0604020202020204" pitchFamily="34" charset="0"/>
            </a:endParaRPr>
          </a:p>
          <a:p>
            <a:pPr>
              <a:buFont typeface="Wingdings" panose="05000000000000000000" pitchFamily="2" charset="2"/>
              <a:buChar char="l"/>
            </a:pPr>
            <a:r>
              <a:rPr lang="en-US" altLang="zh-CN" dirty="0">
                <a:latin typeface="Arial" panose="020B0604020202020204" pitchFamily="34" charset="0"/>
                <a:ea typeface="黑体" panose="02010609060101010101" pitchFamily="49" charset="-122"/>
                <a:cs typeface="Arial" panose="020B0604020202020204" pitchFamily="34" charset="0"/>
              </a:rPr>
              <a:t>For the automated vehicles, the driver's attention </a:t>
            </a:r>
            <a:r>
              <a:rPr lang="en-US" altLang="zh-CN" dirty="0">
                <a:latin typeface="Arial" panose="020B0604020202020204" pitchFamily="34" charset="0"/>
                <a:ea typeface="黑体" panose="02010609060101010101" pitchFamily="49" charset="-122"/>
                <a:cs typeface="Arial" panose="020B0604020202020204" pitchFamily="34" charset="0"/>
                <a:sym typeface="+mn-ea"/>
              </a:rPr>
              <a:t>warning</a:t>
            </a:r>
            <a:r>
              <a:rPr lang="en-US" altLang="zh-CN" dirty="0">
                <a:latin typeface="Arial" panose="020B0604020202020204" pitchFamily="34" charset="0"/>
                <a:ea typeface="黑体" panose="02010609060101010101" pitchFamily="49" charset="-122"/>
                <a:cs typeface="Arial" panose="020B0604020202020204" pitchFamily="34" charset="0"/>
              </a:rPr>
              <a:t>  is required in ECE R157 ALKS and ECE R171 DCAS , so this regulation does not require repeated requirements.</a:t>
            </a:r>
          </a:p>
        </p:txBody>
      </p:sp>
      <p:sp>
        <p:nvSpPr>
          <p:cNvPr id="3" name="灯片编号占位符 3"/>
          <p:cNvSpPr txBox="1"/>
          <p:nvPr/>
        </p:nvSpPr>
        <p:spPr>
          <a:xfrm>
            <a:off x="11781785" y="6624221"/>
            <a:ext cx="410215" cy="233779"/>
          </a:xfrm>
          <a:prstGeom prst="rect">
            <a:avLst/>
          </a:prstGeom>
        </p:spPr>
        <p:txBody>
          <a:bodyPr vert="horz" lIns="91440" tIns="45720" rIns="91440" bIns="45720" rtlCol="0" anchor="ctr"/>
          <a:lstStyle>
            <a:defPPr>
              <a:defRPr lang="zh-CN"/>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9954841-DDB9-4D98-80F0-B7611239509B}" type="slidenum">
              <a:rPr lang="zh-CN" altLang="en-US" smtClean="0">
                <a:latin typeface="Arial" panose="020B0604020202020204" pitchFamily="34" charset="0"/>
                <a:cs typeface="Arial" panose="020B0604020202020204" pitchFamily="34" charset="0"/>
              </a:rPr>
              <a:t>10</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2A4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523490" y="3148965"/>
            <a:ext cx="7145020" cy="706755"/>
          </a:xfrm>
          <a:prstGeom prst="rect">
            <a:avLst/>
          </a:prstGeom>
          <a:noFill/>
        </p:spPr>
        <p:txBody>
          <a:bodyPr wrap="square" rtlCol="0">
            <a:spAutoFit/>
          </a:bodyPr>
          <a:lstStyle/>
          <a:p>
            <a:pPr algn="ctr"/>
            <a:r>
              <a:rPr lang="en-US" altLang="zh-CN" sz="4000" b="1" dirty="0">
                <a:solidFill>
                  <a:schemeClr val="bg1"/>
                </a:solidFill>
                <a:latin typeface="Arial" panose="020B0604020202020204" pitchFamily="34" charset="0"/>
                <a:ea typeface="微软雅黑" panose="020B0503020204020204" charset="-122"/>
                <a:cs typeface="Arial" panose="020B0604020202020204" pitchFamily="34" charset="0"/>
              </a:rPr>
              <a:t>Thanks for attention!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4820" y="977900"/>
            <a:ext cx="11262360" cy="4555093"/>
          </a:xfrm>
          <a:prstGeom prst="rect">
            <a:avLst/>
          </a:prstGeom>
          <a:noFill/>
        </p:spPr>
        <p:txBody>
          <a:bodyPr wrap="square" rtlCol="0" anchor="t">
            <a:spAutoFit/>
          </a:bodyPr>
          <a:lstStyle/>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sym typeface="+mn-ea"/>
              </a:rPr>
              <a:t> Name of the standard</a:t>
            </a:r>
            <a:r>
              <a:rPr lang="zh-CN" altLang="en-US" b="1" dirty="0">
                <a:solidFill>
                  <a:srgbClr val="164B77"/>
                </a:solidFill>
                <a:latin typeface="Arial" panose="020B0604020202020204" pitchFamily="34" charset="0"/>
                <a:ea typeface="微软雅黑" panose="020B0503020204020204" charset="-122"/>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sym typeface="+mn-ea"/>
              </a:rPr>
              <a:t>Performance requirements and test methods for driver attention monitoring system</a:t>
            </a:r>
            <a:r>
              <a:rPr lang="zh-CN" altLang="en-US" sz="2000" dirty="0">
                <a:latin typeface="Arial" panose="020B0604020202020204" pitchFamily="34" charset="0"/>
                <a:ea typeface="Arial Unicode MS" pitchFamily="34" charset="-122"/>
                <a:cs typeface="Arial" panose="020B0604020202020204" pitchFamily="34" charset="0"/>
                <a:sym typeface="+mn-ea"/>
              </a:rPr>
              <a:t>（</a:t>
            </a:r>
            <a:r>
              <a:rPr lang="en-US" altLang="zh-CN" sz="2000" dirty="0">
                <a:latin typeface="Arial" panose="020B0604020202020204" pitchFamily="34" charset="0"/>
                <a:ea typeface="Calibri" panose="020F0502020204030204" pitchFamily="34" charset="0"/>
                <a:cs typeface="Arial" panose="020B0604020202020204" pitchFamily="34" charset="0"/>
                <a:sym typeface="+mn-ea"/>
              </a:rPr>
              <a:t>GB/T 41797─2022</a:t>
            </a:r>
            <a:r>
              <a:rPr lang="zh-CN" altLang="en-US" sz="2000" dirty="0">
                <a:latin typeface="Arial" panose="020B0604020202020204" pitchFamily="34" charset="0"/>
                <a:ea typeface="Arial Unicode MS" pitchFamily="34" charset="-122"/>
                <a:cs typeface="Arial" panose="020B0604020202020204" pitchFamily="34" charset="0"/>
                <a:sym typeface="+mn-ea"/>
              </a:rPr>
              <a:t>）</a:t>
            </a:r>
            <a:endParaRPr lang="zh-CN" altLang="en-US" b="1" dirty="0">
              <a:latin typeface="Arial" panose="020B0604020202020204" pitchFamily="34" charset="0"/>
              <a:ea typeface="微软雅黑" panose="020B0503020204020204" charset="-122"/>
              <a:cs typeface="Arial" panose="020B0604020202020204" pitchFamily="34" charset="0"/>
              <a:sym typeface="+mn-ea"/>
            </a:endParaRP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sym typeface="+mn-ea"/>
              </a:rPr>
              <a:t> Type</a:t>
            </a:r>
            <a:r>
              <a:rPr lang="zh-CN" altLang="en-US" b="1" dirty="0">
                <a:latin typeface="Arial" panose="020B0604020202020204" pitchFamily="34" charset="0"/>
                <a:ea typeface="微软雅黑" panose="020B0503020204020204" charset="-122"/>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sym typeface="+mn-ea"/>
              </a:rPr>
              <a:t>Recommended National Standard</a:t>
            </a:r>
            <a:endParaRPr lang="zh-CN" altLang="en-US" b="1" dirty="0">
              <a:latin typeface="Arial" panose="020B0604020202020204" pitchFamily="34" charset="0"/>
              <a:ea typeface="微软雅黑" panose="020B0503020204020204" charset="-122"/>
              <a:cs typeface="Arial" panose="020B0604020202020204" pitchFamily="34" charset="0"/>
              <a:sym typeface="+mn-ea"/>
            </a:endParaRPr>
          </a:p>
          <a:p>
            <a:pPr marL="285750" indent="-285750" algn="l" fontAlgn="auto">
              <a:lnSpc>
                <a:spcPts val="2400"/>
              </a:lnSpc>
              <a:spcBef>
                <a:spcPts val="1200"/>
              </a:spcBef>
              <a:buClrTx/>
              <a:buSzTx/>
              <a:buFont typeface="Wingdings" panose="05000000000000000000" charset="0"/>
              <a:buChar char="p"/>
            </a:pPr>
            <a:r>
              <a:rPr lang="zh-CN" altLang="en-US" b="1" dirty="0">
                <a:solidFill>
                  <a:srgbClr val="164B77"/>
                </a:solidFill>
                <a:latin typeface="Arial" panose="020B0604020202020204" pitchFamily="34" charset="0"/>
                <a:ea typeface="微软雅黑" panose="020B0503020204020204" charset="-122"/>
                <a:cs typeface="Arial" panose="020B0604020202020204" pitchFamily="34" charset="0"/>
                <a:sym typeface="+mn-ea"/>
              </a:rPr>
              <a:t>Release date</a:t>
            </a:r>
            <a:r>
              <a:rPr lang="zh-CN" altLang="en-US" b="1" dirty="0">
                <a:latin typeface="Arial" panose="020B0604020202020204" pitchFamily="34" charset="0"/>
                <a:ea typeface="微软雅黑" panose="020B0503020204020204" charset="-122"/>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rPr>
              <a:t>2022.10.12</a:t>
            </a: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 Implementation d</a:t>
            </a:r>
            <a:r>
              <a:rPr lang="zh-CN" altLang="en-US" b="1" dirty="0">
                <a:solidFill>
                  <a:srgbClr val="164B77"/>
                </a:solidFill>
                <a:latin typeface="Arial" panose="020B0604020202020204" pitchFamily="34" charset="0"/>
                <a:ea typeface="微软雅黑" panose="020B0503020204020204" charset="-122"/>
                <a:cs typeface="Arial" panose="020B0604020202020204" pitchFamily="34" charset="0"/>
              </a:rPr>
              <a:t>ate</a:t>
            </a:r>
            <a:r>
              <a:rPr lang="zh-CN" altLang="en-US" b="1" dirty="0">
                <a:latin typeface="Arial" panose="020B0604020202020204" pitchFamily="34" charset="0"/>
                <a:ea typeface="微软雅黑" panose="020B0503020204020204" charset="-122"/>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2023.5.1</a:t>
            </a:r>
            <a:endParaRPr lang="zh-CN" altLang="en-US" b="1" dirty="0">
              <a:latin typeface="Arial" panose="020B0604020202020204" pitchFamily="34" charset="0"/>
              <a:ea typeface="微软雅黑" panose="020B0503020204020204" charset="-122"/>
              <a:cs typeface="Arial" panose="020B0604020202020204" pitchFamily="34" charset="0"/>
            </a:endParaRP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 Scope</a:t>
            </a:r>
            <a:r>
              <a:rPr lang="zh-CN" altLang="en-US" b="1" dirty="0">
                <a:latin typeface="Arial" panose="020B0604020202020204" pitchFamily="34" charset="0"/>
                <a:ea typeface="微软雅黑" panose="020B0503020204020204" charset="-122"/>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This document specifies the general requirements, performance requirements and test methods of the driver attention monitoring system. This document applies to Class M and N vehicles equipped with driver attention monitoring systems based on image recognition technology. Others have the system with the same function can be executed as a reference.</a:t>
            </a:r>
            <a:endParaRPr lang="zh-CN" altLang="en-US" b="1" dirty="0">
              <a:latin typeface="Arial" panose="020B0604020202020204" pitchFamily="34" charset="0"/>
              <a:ea typeface="微软雅黑" panose="020B0503020204020204" charset="-122"/>
              <a:cs typeface="Arial" panose="020B0604020202020204" pitchFamily="34" charset="0"/>
            </a:endParaRPr>
          </a:p>
          <a:p>
            <a:pPr marL="285750" indent="-285750" algn="l" fontAlgn="auto">
              <a:lnSpc>
                <a:spcPts val="2400"/>
              </a:lnSpc>
              <a:spcBef>
                <a:spcPts val="1200"/>
              </a:spcBef>
              <a:buClrTx/>
              <a:buSzTx/>
              <a:buFont typeface="Wingdings" panose="05000000000000000000" charset="0"/>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Driver distraction</a:t>
            </a:r>
            <a:r>
              <a:rPr lang="zh-CN" altLang="en-US" b="1" dirty="0">
                <a:solidFill>
                  <a:srgbClr val="164B77"/>
                </a:solidFill>
                <a:latin typeface="Arial" panose="020B0604020202020204" pitchFamily="34" charset="0"/>
                <a:ea typeface="微软雅黑" panose="020B0503020204020204" charset="-122"/>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When driving a vehicle, the driver is unable to concentrate on the driving task due to </a:t>
            </a:r>
            <a:r>
              <a:rPr sz="2000" b="1" dirty="0">
                <a:latin typeface="Arial" panose="020B0604020202020204" pitchFamily="34" charset="0"/>
                <a:ea typeface="Calibri" panose="020F0502020204030204" pitchFamily="34" charset="0"/>
                <a:cs typeface="Arial" panose="020B0604020202020204" pitchFamily="34" charset="0"/>
              </a:rPr>
              <a:t>fatigue driving, interference from the external environment</a:t>
            </a:r>
            <a:r>
              <a:rPr sz="2000" dirty="0">
                <a:latin typeface="Arial" panose="020B0604020202020204" pitchFamily="34" charset="0"/>
                <a:ea typeface="Calibri" panose="020F0502020204030204" pitchFamily="34" charset="0"/>
                <a:cs typeface="Arial" panose="020B0604020202020204" pitchFamily="34" charset="0"/>
              </a:rPr>
              <a:t>, or </a:t>
            </a:r>
            <a:r>
              <a:rPr sz="2000" b="1" dirty="0">
                <a:latin typeface="Arial" panose="020B0604020202020204" pitchFamily="34" charset="0"/>
                <a:ea typeface="Calibri" panose="020F0502020204030204" pitchFamily="34" charset="0"/>
                <a:cs typeface="Arial" panose="020B0604020202020204" pitchFamily="34" charset="0"/>
              </a:rPr>
              <a:t>actions unrelated to driving</a:t>
            </a:r>
            <a:r>
              <a:rPr sz="2000" dirty="0">
                <a:latin typeface="Arial" panose="020B0604020202020204" pitchFamily="34" charset="0"/>
                <a:ea typeface="Calibri" panose="020F0502020204030204" pitchFamily="34" charset="0"/>
                <a:cs typeface="Arial" panose="020B0604020202020204" pitchFamily="34" charset="0"/>
              </a:rPr>
              <a:t>.</a:t>
            </a:r>
          </a:p>
        </p:txBody>
      </p:sp>
      <p:sp>
        <p:nvSpPr>
          <p:cNvPr id="2" name="Text Box 55"/>
          <p:cNvSpPr txBox="1">
            <a:spLocks noChangeArrowheads="1"/>
          </p:cNvSpPr>
          <p:nvPr/>
        </p:nvSpPr>
        <p:spPr bwMode="auto">
          <a:xfrm>
            <a:off x="252263" y="21880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ea typeface="Calibri" panose="020F0502020204030204" pitchFamily="34" charset="0"/>
                <a:cs typeface="Arial" panose="020B0604020202020204" pitchFamily="34" charset="0"/>
              </a:rPr>
              <a:t>Driver Attention Monitoring System in China </a:t>
            </a:r>
            <a:endParaRPr lang="zh-CN" altLang="en-US" dirty="0">
              <a:latin typeface="Arial" panose="020B0604020202020204" pitchFamily="34" charset="0"/>
              <a:cs typeface="Arial" panose="020B0604020202020204" pitchFamily="34" charset="0"/>
            </a:endParaRPr>
          </a:p>
        </p:txBody>
      </p:sp>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2</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3390" y="1598295"/>
            <a:ext cx="11285855" cy="3661410"/>
          </a:xfrm>
          <a:prstGeom prst="rect">
            <a:avLst/>
          </a:prstGeom>
          <a:noFill/>
        </p:spPr>
        <p:txBody>
          <a:bodyPr wrap="square" rtlCol="0">
            <a:spAutoFit/>
          </a:bodyPr>
          <a:lstStyle>
            <a:defPPr>
              <a:defRPr lang="zh-CN"/>
            </a:defPPr>
            <a:lvl1pPr marL="365125" indent="-365125" algn="just">
              <a:buFont typeface="Wingdings" panose="05000000000000000000" pitchFamily="2" charset="2"/>
              <a:buChar char="l"/>
              <a:defRPr sz="2200">
                <a:solidFill>
                  <a:schemeClr val="bg2">
                    <a:lumMod val="25000"/>
                  </a:schemeClr>
                </a:solidFill>
                <a:latin typeface="Times New Roman" panose="02020603050405020304" charset="0"/>
                <a:ea typeface="Arial Unicode MS" pitchFamily="34" charset="-122"/>
                <a:cs typeface="Times New Roman" panose="02020603050405020304" charset="0"/>
              </a:defRPr>
            </a:lvl1pPr>
          </a:lstStyle>
          <a:p>
            <a:pPr marL="0" indent="0" algn="l">
              <a:buNone/>
            </a:pPr>
            <a:r>
              <a:rPr lang="en-US" sz="2400" b="1" dirty="0">
                <a:solidFill>
                  <a:schemeClr val="accent1">
                    <a:lumMod val="50000"/>
                  </a:schemeClr>
                </a:solidFill>
                <a:latin typeface="Arial" panose="020B0604020202020204" pitchFamily="34" charset="0"/>
                <a:cs typeface="Arial" panose="020B0604020202020204" pitchFamily="34" charset="0"/>
              </a:rPr>
              <a:t>Basic requirement of function</a:t>
            </a:r>
            <a:r>
              <a:rPr lang="zh-CN" altLang="en-US" sz="2400" b="1" dirty="0">
                <a:solidFill>
                  <a:schemeClr val="accent1">
                    <a:lumMod val="50000"/>
                  </a:schemeClr>
                </a:solidFill>
                <a:latin typeface="Arial" panose="020B0604020202020204" pitchFamily="34" charset="0"/>
                <a:cs typeface="Arial" panose="020B0604020202020204" pitchFamily="34" charset="0"/>
              </a:rPr>
              <a:t> </a:t>
            </a:r>
            <a:endParaRPr lang="en-US" altLang="zh-CN" sz="2000" b="1" dirty="0">
              <a:solidFill>
                <a:schemeClr val="accent1">
                  <a:lumMod val="50000"/>
                </a:schemeClr>
              </a:solidFill>
              <a:latin typeface="Arial" panose="020B0604020202020204" pitchFamily="34" charset="0"/>
              <a:cs typeface="Arial" panose="020B0604020202020204" pitchFamily="34" charset="0"/>
            </a:endParaRPr>
          </a:p>
          <a:p>
            <a:pPr marL="0" indent="0" algn="l">
              <a:buNone/>
            </a:pPr>
            <a:r>
              <a:rPr sz="2000" dirty="0">
                <a:solidFill>
                  <a:schemeClr val="tx1"/>
                </a:solidFill>
                <a:latin typeface="Arial" panose="020B0604020202020204" pitchFamily="34" charset="0"/>
                <a:cs typeface="Arial" panose="020B0604020202020204" pitchFamily="34" charset="0"/>
              </a:rPr>
              <a:t>The system should have the ability to monitor the driver's status in real time and send a </a:t>
            </a:r>
            <a:r>
              <a:rPr lang="en-US" sz="2000" dirty="0">
                <a:solidFill>
                  <a:schemeClr val="tx1"/>
                </a:solidFill>
                <a:latin typeface="Arial" panose="020B0604020202020204" pitchFamily="34" charset="0"/>
                <a:cs typeface="Arial" panose="020B0604020202020204" pitchFamily="34" charset="0"/>
              </a:rPr>
              <a:t>warning </a:t>
            </a:r>
            <a:r>
              <a:rPr sz="2000" dirty="0">
                <a:solidFill>
                  <a:schemeClr val="tx1"/>
                </a:solidFill>
                <a:latin typeface="Arial" panose="020B0604020202020204" pitchFamily="34" charset="0"/>
                <a:cs typeface="Arial" panose="020B0604020202020204" pitchFamily="34" charset="0"/>
              </a:rPr>
              <a:t>when the corresponding conditions are met</a:t>
            </a:r>
          </a:p>
          <a:p>
            <a:pPr marL="0" indent="0" algn="l">
              <a:buNone/>
            </a:pPr>
            <a:endParaRPr sz="2000" dirty="0">
              <a:solidFill>
                <a:schemeClr val="tx1"/>
              </a:solidFill>
              <a:latin typeface="Arial" panose="020B0604020202020204" pitchFamily="34" charset="0"/>
              <a:cs typeface="Arial" panose="020B0604020202020204" pitchFamily="34" charset="0"/>
            </a:endParaRPr>
          </a:p>
          <a:p>
            <a:pPr marL="0" indent="0" algn="l">
              <a:buNone/>
            </a:pPr>
            <a:r>
              <a:rPr lang="en-GB" altLang="zh-CN" sz="2400" b="1" dirty="0">
                <a:solidFill>
                  <a:schemeClr val="accent1">
                    <a:lumMod val="50000"/>
                  </a:schemeClr>
                </a:solidFill>
                <a:latin typeface="Arial" panose="020B0604020202020204" pitchFamily="34" charset="0"/>
                <a:cs typeface="Arial" panose="020B0604020202020204" pitchFamily="34" charset="0"/>
              </a:rPr>
              <a:t>System </a:t>
            </a:r>
            <a:r>
              <a:rPr lang="en-US" altLang="en-GB" sz="2400" b="1" dirty="0">
                <a:solidFill>
                  <a:schemeClr val="accent1">
                    <a:lumMod val="50000"/>
                  </a:schemeClr>
                </a:solidFill>
                <a:latin typeface="Arial" panose="020B0604020202020204" pitchFamily="34" charset="0"/>
                <a:cs typeface="Arial" panose="020B0604020202020204" pitchFamily="34" charset="0"/>
              </a:rPr>
              <a:t>warning</a:t>
            </a:r>
          </a:p>
          <a:p>
            <a:pPr algn="l">
              <a:buClrTx/>
              <a:buSzTx/>
              <a:buFont typeface="Wingdings" panose="05000000000000000000" charset="0"/>
              <a:buChar char="n"/>
            </a:pPr>
            <a:r>
              <a:rPr lang="en-US" altLang="zh-CN" sz="2000" dirty="0">
                <a:solidFill>
                  <a:schemeClr val="tx1"/>
                </a:solidFill>
                <a:latin typeface="Arial" panose="020B0604020202020204" pitchFamily="34" charset="0"/>
                <a:cs typeface="Arial" panose="020B0604020202020204" pitchFamily="34" charset="0"/>
              </a:rPr>
              <a:t>The driver actively turns off the function</a:t>
            </a:r>
          </a:p>
          <a:p>
            <a:pPr algn="l">
              <a:buFont typeface="Wingdings" panose="05000000000000000000" charset="0"/>
              <a:buChar char="n"/>
            </a:pPr>
            <a:r>
              <a:rPr lang="en-US" altLang="zh-CN" sz="2000" dirty="0">
                <a:solidFill>
                  <a:schemeClr val="tx1"/>
                </a:solidFill>
                <a:latin typeface="Arial" panose="020B0604020202020204" pitchFamily="34" charset="0"/>
                <a:cs typeface="Arial" panose="020B0604020202020204" pitchFamily="34" charset="0"/>
              </a:rPr>
              <a:t>The driver is distracted</a:t>
            </a:r>
          </a:p>
          <a:p>
            <a:pPr algn="l">
              <a:buFont typeface="Wingdings" panose="05000000000000000000" charset="0"/>
              <a:buChar char="n"/>
            </a:pPr>
            <a:r>
              <a:rPr lang="en-US" altLang="zh-CN" sz="2000" dirty="0">
                <a:solidFill>
                  <a:schemeClr val="tx1"/>
                </a:solidFill>
                <a:latin typeface="Arial" panose="020B0604020202020204" pitchFamily="34" charset="0"/>
                <a:cs typeface="Arial" panose="020B0604020202020204" pitchFamily="34" charset="0"/>
              </a:rPr>
              <a:t>System failure</a:t>
            </a:r>
          </a:p>
          <a:p>
            <a:pPr marL="0" indent="0" algn="l">
              <a:buFont typeface="Wingdings" panose="05000000000000000000" charset="0"/>
              <a:buNone/>
            </a:pPr>
            <a:endParaRPr lang="en-US" altLang="zh-CN" sz="2000" dirty="0">
              <a:solidFill>
                <a:schemeClr val="tx1"/>
              </a:solidFill>
              <a:latin typeface="Arial" panose="020B0604020202020204" pitchFamily="34" charset="0"/>
              <a:cs typeface="Arial" panose="020B0604020202020204" pitchFamily="34" charset="0"/>
            </a:endParaRPr>
          </a:p>
          <a:p>
            <a:pPr marL="0" indent="0" algn="l">
              <a:buNone/>
            </a:pPr>
            <a:r>
              <a:rPr lang="en-US" altLang="zh-CN" sz="2400" b="1" dirty="0">
                <a:solidFill>
                  <a:schemeClr val="accent1">
                    <a:lumMod val="50000"/>
                  </a:schemeClr>
                </a:solidFill>
                <a:latin typeface="Arial" panose="020B0604020202020204" pitchFamily="34" charset="0"/>
                <a:cs typeface="Arial" panose="020B0604020202020204" pitchFamily="34" charset="0"/>
              </a:rPr>
              <a:t>System state transitions</a:t>
            </a:r>
          </a:p>
          <a:p>
            <a:pPr marL="0" indent="0" algn="l">
              <a:buNone/>
            </a:pPr>
            <a:r>
              <a:rPr lang="en-US" altLang="zh-CN" sz="2000" dirty="0">
                <a:solidFill>
                  <a:schemeClr val="tx1"/>
                </a:solidFill>
                <a:latin typeface="Arial" panose="020B0604020202020204" pitchFamily="34" charset="0"/>
                <a:cs typeface="Arial" panose="020B0604020202020204" pitchFamily="34" charset="0"/>
              </a:rPr>
              <a:t>When the vehicle is started, the system automatically turns on and standby, with a manual switch</a:t>
            </a:r>
          </a:p>
        </p:txBody>
      </p:sp>
      <p:sp>
        <p:nvSpPr>
          <p:cNvPr id="10243" name="Text Box 55"/>
          <p:cNvSpPr txBox="1">
            <a:spLocks noChangeArrowheads="1"/>
          </p:cNvSpPr>
          <p:nvPr/>
        </p:nvSpPr>
        <p:spPr bwMode="auto">
          <a:xfrm>
            <a:off x="390058" y="924285"/>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cs typeface="Arial" panose="020B0604020202020204" pitchFamily="34" charset="0"/>
              </a:rPr>
              <a:t>General Requirements</a:t>
            </a:r>
          </a:p>
        </p:txBody>
      </p:sp>
      <p:sp>
        <p:nvSpPr>
          <p:cNvPr id="5" name="标题 1"/>
          <p:cNvSpPr txBox="1"/>
          <p:nvPr/>
        </p:nvSpPr>
        <p:spPr>
          <a:xfrm>
            <a:off x="453389" y="168275"/>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Technical Requirements </a:t>
            </a:r>
          </a:p>
        </p:txBody>
      </p:sp>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3</a:t>
            </a:fld>
            <a:endParaRPr lang="zh-CN" altLang="en-US"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58155" y="2048510"/>
            <a:ext cx="6339840" cy="4030980"/>
          </a:xfrm>
          <a:prstGeom prst="rect">
            <a:avLst/>
          </a:prstGeom>
          <a:noFill/>
        </p:spPr>
        <p:txBody>
          <a:bodyPr wrap="square" rtlCol="0">
            <a:spAutoFit/>
          </a:bodyPr>
          <a:lstStyle>
            <a:defPPr>
              <a:defRPr lang="zh-CN"/>
            </a:defPPr>
            <a:lvl1pPr marL="365125" indent="-365125" algn="just">
              <a:buFont typeface="Wingdings" panose="05000000000000000000" pitchFamily="2" charset="2"/>
              <a:buChar char="l"/>
              <a:defRPr sz="2200">
                <a:solidFill>
                  <a:schemeClr val="bg2">
                    <a:lumMod val="25000"/>
                  </a:schemeClr>
                </a:solidFill>
                <a:latin typeface="Times New Roman" panose="02020603050405020304" charset="0"/>
                <a:ea typeface="Arial Unicode MS" pitchFamily="34" charset="-122"/>
                <a:cs typeface="Times New Roman" panose="02020603050405020304" charset="0"/>
              </a:defRPr>
            </a:lvl1pPr>
          </a:lstStyle>
          <a:p>
            <a:pPr marL="0" indent="0" algn="l">
              <a:buNone/>
            </a:pPr>
            <a:r>
              <a:rPr lang="en-US" sz="2400" b="1" dirty="0">
                <a:solidFill>
                  <a:schemeClr val="accent1">
                    <a:lumMod val="50000"/>
                  </a:schemeClr>
                </a:solidFill>
                <a:latin typeface="Arial" panose="020B0604020202020204" pitchFamily="34" charset="0"/>
                <a:cs typeface="Arial" panose="020B0604020202020204" pitchFamily="34" charset="0"/>
              </a:rPr>
              <a:t>System recognition capability requirements</a:t>
            </a:r>
            <a:r>
              <a:rPr lang="zh-CN" altLang="en-US" sz="2400" b="1" dirty="0">
                <a:solidFill>
                  <a:schemeClr val="accent1">
                    <a:lumMod val="50000"/>
                  </a:schemeClr>
                </a:solidFill>
                <a:latin typeface="Arial" panose="020B0604020202020204" pitchFamily="34" charset="0"/>
                <a:cs typeface="Arial" panose="020B0604020202020204" pitchFamily="34" charset="0"/>
              </a:rPr>
              <a:t>（Real driver </a:t>
            </a:r>
            <a:r>
              <a:rPr lang="en-US" altLang="zh-CN" sz="2400" b="1" dirty="0">
                <a:solidFill>
                  <a:schemeClr val="accent1">
                    <a:lumMod val="50000"/>
                  </a:schemeClr>
                </a:solidFill>
                <a:latin typeface="Arial" panose="020B0604020202020204" pitchFamily="34" charset="0"/>
                <a:cs typeface="Arial" panose="020B0604020202020204" pitchFamily="34" charset="0"/>
              </a:rPr>
              <a:t>test</a:t>
            </a:r>
            <a:r>
              <a:rPr lang="zh-CN" altLang="en-US" sz="2400" b="1" dirty="0">
                <a:solidFill>
                  <a:schemeClr val="accent1">
                    <a:lumMod val="50000"/>
                  </a:schemeClr>
                </a:solidFill>
                <a:latin typeface="Arial" panose="020B0604020202020204" pitchFamily="34" charset="0"/>
                <a:cs typeface="Arial" panose="020B0604020202020204" pitchFamily="34" charset="0"/>
              </a:rPr>
              <a:t>） </a:t>
            </a:r>
            <a:endParaRPr lang="en-US" altLang="zh-CN" sz="2000" b="1" dirty="0">
              <a:solidFill>
                <a:schemeClr val="accent1">
                  <a:lumMod val="50000"/>
                </a:schemeClr>
              </a:solidFill>
              <a:latin typeface="Arial" panose="020B0604020202020204" pitchFamily="34" charset="0"/>
              <a:cs typeface="Arial" panose="020B0604020202020204" pitchFamily="34" charset="0"/>
            </a:endParaRPr>
          </a:p>
          <a:p>
            <a:pPr algn="l">
              <a:buFont typeface="Wingdings" panose="05000000000000000000" charset="0"/>
              <a:buChar char="n"/>
            </a:pPr>
            <a:r>
              <a:rPr sz="2000" dirty="0">
                <a:solidFill>
                  <a:schemeClr val="tx1"/>
                </a:solidFill>
                <a:latin typeface="Arial" panose="020B0604020202020204" pitchFamily="34" charset="0"/>
                <a:cs typeface="Arial" panose="020B0604020202020204" pitchFamily="34" charset="0"/>
              </a:rPr>
              <a:t>The number of correct identification is not less than 2/3</a:t>
            </a:r>
          </a:p>
          <a:p>
            <a:pPr algn="l">
              <a:buFont typeface="Wingdings" panose="05000000000000000000" charset="0"/>
              <a:buChar char="n"/>
            </a:pPr>
            <a:r>
              <a:rPr sz="2000" dirty="0">
                <a:solidFill>
                  <a:schemeClr val="tx1"/>
                </a:solidFill>
                <a:latin typeface="Arial" panose="020B0604020202020204" pitchFamily="34" charset="0"/>
                <a:cs typeface="Arial" panose="020B0604020202020204" pitchFamily="34" charset="0"/>
              </a:rPr>
              <a:t>Each behavior was identified at least once in a single trial</a:t>
            </a:r>
          </a:p>
          <a:p>
            <a:pPr marL="0" indent="0" algn="l">
              <a:buNone/>
            </a:pPr>
            <a:endParaRPr sz="2000" dirty="0">
              <a:solidFill>
                <a:schemeClr val="tx1"/>
              </a:solidFill>
              <a:latin typeface="Arial" panose="020B0604020202020204" pitchFamily="34" charset="0"/>
              <a:cs typeface="Arial" panose="020B0604020202020204" pitchFamily="34" charset="0"/>
            </a:endParaRPr>
          </a:p>
          <a:p>
            <a:pPr marL="0" indent="0" algn="l">
              <a:buNone/>
            </a:pPr>
            <a:r>
              <a:rPr lang="en-GB" altLang="zh-CN" sz="2400" b="1" dirty="0">
                <a:solidFill>
                  <a:schemeClr val="accent1">
                    <a:lumMod val="50000"/>
                  </a:schemeClr>
                </a:solidFill>
                <a:latin typeface="Arial" panose="020B0604020202020204" pitchFamily="34" charset="0"/>
                <a:cs typeface="Arial" panose="020B0604020202020204" pitchFamily="34" charset="0"/>
              </a:rPr>
              <a:t>Detection rate and accuracy requirements</a:t>
            </a:r>
          </a:p>
          <a:p>
            <a:pPr marL="0" indent="0" algn="l">
              <a:buNone/>
            </a:pPr>
            <a:r>
              <a:rPr lang="zh-CN" altLang="en-GB" sz="2400" b="1" dirty="0">
                <a:solidFill>
                  <a:schemeClr val="accent1">
                    <a:lumMod val="50000"/>
                  </a:schemeClr>
                </a:solidFill>
                <a:latin typeface="Arial" panose="020B0604020202020204" pitchFamily="34" charset="0"/>
                <a:cs typeface="Arial" panose="020B0604020202020204" pitchFamily="34" charset="0"/>
              </a:rPr>
              <a:t>（Bionic robot </a:t>
            </a:r>
            <a:r>
              <a:rPr lang="en-US" altLang="zh-CN" sz="2400" b="1" dirty="0">
                <a:solidFill>
                  <a:schemeClr val="accent1">
                    <a:lumMod val="50000"/>
                  </a:schemeClr>
                </a:solidFill>
                <a:latin typeface="Arial" panose="020B0604020202020204" pitchFamily="34" charset="0"/>
                <a:cs typeface="Arial" panose="020B0604020202020204" pitchFamily="34" charset="0"/>
              </a:rPr>
              <a:t>test</a:t>
            </a:r>
            <a:r>
              <a:rPr lang="zh-CN" altLang="en-GB" sz="2400" b="1" dirty="0">
                <a:solidFill>
                  <a:schemeClr val="accent1">
                    <a:lumMod val="50000"/>
                  </a:schemeClr>
                </a:solidFill>
                <a:latin typeface="Arial" panose="020B0604020202020204" pitchFamily="34" charset="0"/>
                <a:cs typeface="Arial" panose="020B0604020202020204" pitchFamily="34" charset="0"/>
              </a:rPr>
              <a:t>）</a:t>
            </a:r>
            <a:endParaRPr lang="en-GB" altLang="zh-CN" sz="2400" b="1" dirty="0">
              <a:solidFill>
                <a:schemeClr val="accent1">
                  <a:lumMod val="50000"/>
                </a:schemeClr>
              </a:solidFill>
              <a:latin typeface="Arial" panose="020B0604020202020204" pitchFamily="34" charset="0"/>
              <a:cs typeface="Arial" panose="020B0604020202020204" pitchFamily="34" charset="0"/>
            </a:endParaRPr>
          </a:p>
          <a:p>
            <a:pPr algn="l">
              <a:buFont typeface="Wingdings" panose="05000000000000000000" charset="0"/>
              <a:buChar char="n"/>
            </a:pPr>
            <a:r>
              <a:rPr lang="en-US" altLang="zh-CN" sz="2000" dirty="0">
                <a:solidFill>
                  <a:schemeClr val="tx1"/>
                </a:solidFill>
                <a:latin typeface="Arial" panose="020B0604020202020204" pitchFamily="34" charset="0"/>
                <a:cs typeface="Arial" panose="020B0604020202020204" pitchFamily="34" charset="0"/>
              </a:rPr>
              <a:t>The system should send a warning within 1.5s, and the detection rate and accuracy should be greater than or equal to 95%</a:t>
            </a:r>
          </a:p>
        </p:txBody>
      </p:sp>
      <p:sp>
        <p:nvSpPr>
          <p:cNvPr id="10243" name="Text Box 55"/>
          <p:cNvSpPr txBox="1">
            <a:spLocks noChangeArrowheads="1"/>
          </p:cNvSpPr>
          <p:nvPr/>
        </p:nvSpPr>
        <p:spPr bwMode="auto">
          <a:xfrm>
            <a:off x="334813" y="86904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cs typeface="Arial" panose="020B0604020202020204" pitchFamily="34" charset="0"/>
              </a:rPr>
              <a:t>Performance requirements</a:t>
            </a:r>
          </a:p>
        </p:txBody>
      </p:sp>
      <p:pic>
        <p:nvPicPr>
          <p:cNvPr id="34" name="图片 33"/>
          <p:cNvPicPr>
            <a:picLocks noChangeAspect="1"/>
          </p:cNvPicPr>
          <p:nvPr/>
        </p:nvPicPr>
        <p:blipFill>
          <a:blip r:embed="rId2"/>
          <a:srcRect b="52521"/>
          <a:stretch>
            <a:fillRect/>
          </a:stretch>
        </p:blipFill>
        <p:spPr>
          <a:xfrm>
            <a:off x="471170" y="1983481"/>
            <a:ext cx="4747260" cy="1704340"/>
          </a:xfrm>
          <a:prstGeom prst="rect">
            <a:avLst/>
          </a:prstGeom>
        </p:spPr>
      </p:pic>
      <p:pic>
        <p:nvPicPr>
          <p:cNvPr id="56" name="图片 55"/>
          <p:cNvPicPr>
            <a:picLocks noChangeAspect="1"/>
          </p:cNvPicPr>
          <p:nvPr/>
        </p:nvPicPr>
        <p:blipFill>
          <a:blip r:embed="rId2"/>
          <a:srcRect t="46913"/>
          <a:stretch>
            <a:fillRect/>
          </a:stretch>
        </p:blipFill>
        <p:spPr>
          <a:xfrm>
            <a:off x="529590" y="4262496"/>
            <a:ext cx="4747260" cy="1905635"/>
          </a:xfrm>
          <a:prstGeom prst="rect">
            <a:avLst/>
          </a:prstGeom>
        </p:spPr>
      </p:pic>
      <p:sp>
        <p:nvSpPr>
          <p:cNvPr id="3" name="文本框 2"/>
          <p:cNvSpPr txBox="1"/>
          <p:nvPr/>
        </p:nvSpPr>
        <p:spPr>
          <a:xfrm>
            <a:off x="410210" y="1311275"/>
            <a:ext cx="5803265" cy="460375"/>
          </a:xfrm>
          <a:prstGeom prst="rect">
            <a:avLst/>
          </a:prstGeom>
          <a:noFill/>
        </p:spPr>
        <p:txBody>
          <a:bodyPr wrap="none" rtlCol="0" anchor="t">
            <a:spAutoFit/>
          </a:bodyPr>
          <a:lstStyle/>
          <a:p>
            <a:pPr algn="l"/>
            <a:r>
              <a:rPr lang="en-US" sz="2400" b="1" dirty="0">
                <a:solidFill>
                  <a:schemeClr val="accent1">
                    <a:lumMod val="50000"/>
                  </a:schemeClr>
                </a:solidFill>
                <a:latin typeface="Arial" panose="020B0604020202020204" pitchFamily="34" charset="0"/>
                <a:ea typeface="Arial Unicode MS" pitchFamily="34" charset="-122"/>
                <a:cs typeface="Arial" panose="020B0604020202020204" pitchFamily="34" charset="0"/>
                <a:sym typeface="+mn-ea"/>
              </a:rPr>
              <a:t>The behavior of the system monitoring</a:t>
            </a:r>
          </a:p>
        </p:txBody>
      </p:sp>
      <p:sp>
        <p:nvSpPr>
          <p:cNvPr id="4" name="文本框 3"/>
          <p:cNvSpPr txBox="1"/>
          <p:nvPr/>
        </p:nvSpPr>
        <p:spPr>
          <a:xfrm>
            <a:off x="733778" y="3425190"/>
            <a:ext cx="1141659" cy="307777"/>
          </a:xfrm>
          <a:prstGeom prst="rect">
            <a:avLst/>
          </a:prstGeom>
          <a:solidFill>
            <a:schemeClr val="bg1"/>
          </a:solidFill>
        </p:spPr>
        <p:txBody>
          <a:bodyPr wrap="none" rtlCol="0" anchor="t">
            <a:spAutoFit/>
          </a:bodyPr>
          <a:lstStyle/>
          <a:p>
            <a:pPr algn="ctr" defTabSz="1130935"/>
            <a:r>
              <a:rPr lang="en-US" altLang="zh-CN"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C</a:t>
            </a:r>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lose</a:t>
            </a:r>
            <a:r>
              <a:rPr lang="en-US" altLang="zh-CN"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  E</a:t>
            </a:r>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yes</a:t>
            </a:r>
            <a:endParaRPr lang="zh-CN" altLang="en-US" sz="1600" dirty="0">
              <a:latin typeface="Arial" panose="020B0604020202020204" pitchFamily="34" charset="0"/>
              <a:cs typeface="Arial" panose="020B0604020202020204" pitchFamily="34" charset="0"/>
            </a:endParaRPr>
          </a:p>
        </p:txBody>
      </p:sp>
      <p:sp>
        <p:nvSpPr>
          <p:cNvPr id="5" name="文本框 4"/>
          <p:cNvSpPr txBox="1"/>
          <p:nvPr/>
        </p:nvSpPr>
        <p:spPr>
          <a:xfrm>
            <a:off x="1874460" y="3425190"/>
            <a:ext cx="2095445" cy="307777"/>
          </a:xfrm>
          <a:prstGeom prst="rect">
            <a:avLst/>
          </a:prstGeom>
          <a:solidFill>
            <a:schemeClr val="bg1"/>
          </a:solidFill>
        </p:spPr>
        <p:txBody>
          <a:bodyPr wrap="none" rtlCol="0" anchor="t">
            <a:spAutoFit/>
          </a:bodyPr>
          <a:lstStyle/>
          <a:p>
            <a:pPr algn="ctr" defTabSz="1130935"/>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Abnormal </a:t>
            </a:r>
            <a:r>
              <a:rPr lang="en-US" altLang="zh-CN"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H</a:t>
            </a:r>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ead </a:t>
            </a:r>
            <a:r>
              <a:rPr lang="en-US" altLang="zh-CN"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P</a:t>
            </a:r>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osture</a:t>
            </a:r>
            <a:endPar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endParaRPr>
          </a:p>
        </p:txBody>
      </p:sp>
      <p:sp>
        <p:nvSpPr>
          <p:cNvPr id="6" name="文本框 5"/>
          <p:cNvSpPr txBox="1"/>
          <p:nvPr/>
        </p:nvSpPr>
        <p:spPr>
          <a:xfrm>
            <a:off x="3902134" y="3425190"/>
            <a:ext cx="1071127" cy="307777"/>
          </a:xfrm>
          <a:prstGeom prst="rect">
            <a:avLst/>
          </a:prstGeom>
          <a:solidFill>
            <a:schemeClr val="bg1"/>
          </a:solidFill>
        </p:spPr>
        <p:txBody>
          <a:bodyPr wrap="none" rtlCol="0" anchor="t">
            <a:spAutoFit/>
          </a:bodyPr>
          <a:lstStyle/>
          <a:p>
            <a:pPr algn="ctr" defTabSz="1130935"/>
            <a:r>
              <a:rPr lang="en-US" altLang="zh-CN"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Use P</a:t>
            </a:r>
            <a:r>
              <a:rPr lang="zh-CN" altLang="en-US" sz="1400" dirty="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hone</a:t>
            </a:r>
            <a:endParaRPr lang="zh-CN" altLang="en-US" sz="1600" dirty="0">
              <a:latin typeface="Arial" panose="020B0604020202020204" pitchFamily="34" charset="0"/>
              <a:cs typeface="Arial" panose="020B0604020202020204" pitchFamily="34" charset="0"/>
            </a:endParaRPr>
          </a:p>
        </p:txBody>
      </p:sp>
      <p:sp>
        <p:nvSpPr>
          <p:cNvPr id="7" name="文本框 6"/>
          <p:cNvSpPr txBox="1"/>
          <p:nvPr/>
        </p:nvSpPr>
        <p:spPr>
          <a:xfrm>
            <a:off x="1399540" y="5742305"/>
            <a:ext cx="620170" cy="307777"/>
          </a:xfrm>
          <a:prstGeom prst="rect">
            <a:avLst/>
          </a:prstGeom>
          <a:solidFill>
            <a:schemeClr val="bg1"/>
          </a:solidFill>
        </p:spPr>
        <p:txBody>
          <a:bodyPr wrap="none" rtlCol="0" anchor="t">
            <a:spAutoFit/>
          </a:bodyPr>
          <a:lstStyle/>
          <a:p>
            <a:r>
              <a:rPr lang="en-US" altLang="zh-CN" sz="140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Y</a:t>
            </a:r>
            <a:r>
              <a:rPr lang="zh-CN" altLang="en-US" sz="140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awn</a:t>
            </a:r>
            <a:endParaRPr lang="zh-CN" altLang="en-US" sz="1600">
              <a:latin typeface="Arial" panose="020B0604020202020204" pitchFamily="34" charset="0"/>
              <a:cs typeface="Arial" panose="020B0604020202020204" pitchFamily="34" charset="0"/>
            </a:endParaRPr>
          </a:p>
        </p:txBody>
      </p:sp>
      <p:sp>
        <p:nvSpPr>
          <p:cNvPr id="8" name="文本框 7"/>
          <p:cNvSpPr txBox="1"/>
          <p:nvPr/>
        </p:nvSpPr>
        <p:spPr>
          <a:xfrm>
            <a:off x="3676036" y="5742305"/>
            <a:ext cx="881972" cy="307777"/>
          </a:xfrm>
          <a:prstGeom prst="rect">
            <a:avLst/>
          </a:prstGeom>
          <a:solidFill>
            <a:schemeClr val="bg1"/>
          </a:solidFill>
        </p:spPr>
        <p:txBody>
          <a:bodyPr wrap="none" rtlCol="0" anchor="t">
            <a:spAutoFit/>
          </a:bodyPr>
          <a:lstStyle/>
          <a:p>
            <a:pPr algn="ctr" defTabSz="1130935"/>
            <a:r>
              <a:rPr lang="en-US" altLang="zh-CN" sz="140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S</a:t>
            </a:r>
            <a:r>
              <a:rPr lang="zh-CN" altLang="en-US" sz="140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mok</a:t>
            </a:r>
            <a:r>
              <a:rPr lang="en-US" altLang="zh-CN" sz="1400">
                <a:solidFill>
                  <a:sysClr val="windowText" lastClr="000000"/>
                </a:solidFill>
                <a:latin typeface="Arial" panose="020B0604020202020204" pitchFamily="34" charset="0"/>
                <a:ea typeface="微软雅黑" panose="020B0503020204020204" charset="-122"/>
                <a:cs typeface="Arial" panose="020B0604020202020204" pitchFamily="34" charset="0"/>
                <a:sym typeface="+mn-ea"/>
              </a:rPr>
              <a:t>ing</a:t>
            </a:r>
            <a:endParaRPr lang="zh-CN" altLang="en-US" sz="1600">
              <a:latin typeface="Arial" panose="020B0604020202020204" pitchFamily="34" charset="0"/>
              <a:cs typeface="Arial" panose="020B0604020202020204" pitchFamily="34" charset="0"/>
            </a:endParaRPr>
          </a:p>
        </p:txBody>
      </p:sp>
      <p:sp>
        <p:nvSpPr>
          <p:cNvPr id="9" name="标题 1"/>
          <p:cNvSpPr txBox="1"/>
          <p:nvPr/>
        </p:nvSpPr>
        <p:spPr>
          <a:xfrm>
            <a:off x="453389" y="168275"/>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Technical Requirements </a:t>
            </a:r>
          </a:p>
        </p:txBody>
      </p:sp>
      <p:sp>
        <p:nvSpPr>
          <p:cNvPr id="11"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4</a:t>
            </a:fld>
            <a:endParaRPr lang="zh-CN" altLang="en-US"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55"/>
          <p:cNvSpPr txBox="1">
            <a:spLocks noChangeArrowheads="1"/>
          </p:cNvSpPr>
          <p:nvPr/>
        </p:nvSpPr>
        <p:spPr bwMode="auto">
          <a:xfrm>
            <a:off x="261153" y="71283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zh-CN" altLang="en-US" dirty="0">
                <a:solidFill>
                  <a:schemeClr val="accent1">
                    <a:lumMod val="50000"/>
                  </a:schemeClr>
                </a:solidFill>
                <a:latin typeface="Arial" panose="020B0604020202020204" pitchFamily="34" charset="0"/>
                <a:cs typeface="Arial" panose="020B0604020202020204" pitchFamily="34" charset="0"/>
                <a:sym typeface="+mn-ea"/>
              </a:rPr>
              <a:t>Real driver </a:t>
            </a:r>
            <a:r>
              <a:rPr lang="en-US" altLang="zh-CN" dirty="0">
                <a:solidFill>
                  <a:schemeClr val="accent1">
                    <a:lumMod val="50000"/>
                  </a:schemeClr>
                </a:solidFill>
                <a:latin typeface="Arial" panose="020B0604020202020204" pitchFamily="34" charset="0"/>
                <a:cs typeface="Arial" panose="020B0604020202020204" pitchFamily="34" charset="0"/>
                <a:sym typeface="+mn-ea"/>
              </a:rPr>
              <a:t>test</a:t>
            </a:r>
            <a:endParaRPr lang="en-US" dirty="0">
              <a:latin typeface="Arial" panose="020B0604020202020204" pitchFamily="34" charset="0"/>
              <a:cs typeface="Arial" panose="020B0604020202020204" pitchFamily="34" charset="0"/>
              <a:sym typeface="+mn-ea"/>
            </a:endParaRPr>
          </a:p>
        </p:txBody>
      </p:sp>
      <p:graphicFrame>
        <p:nvGraphicFramePr>
          <p:cNvPr id="2" name="表格 1"/>
          <p:cNvGraphicFramePr/>
          <p:nvPr>
            <p:custDataLst>
              <p:tags r:id="rId1"/>
            </p:custDataLst>
          </p:nvPr>
        </p:nvGraphicFramePr>
        <p:xfrm>
          <a:off x="385445" y="4455795"/>
          <a:ext cx="11421745" cy="2263775"/>
        </p:xfrm>
        <a:graphic>
          <a:graphicData uri="http://schemas.openxmlformats.org/drawingml/2006/table">
            <a:tbl>
              <a:tblPr firstRow="1" bandRow="1">
                <a:tableStyleId>{5C22544A-7EE6-4342-B048-85BDC9FD1C3A}</a:tableStyleId>
              </a:tblPr>
              <a:tblGrid>
                <a:gridCol w="1271270">
                  <a:extLst>
                    <a:ext uri="{9D8B030D-6E8A-4147-A177-3AD203B41FA5}">
                      <a16:colId xmlns:a16="http://schemas.microsoft.com/office/drawing/2014/main" val="20000"/>
                    </a:ext>
                  </a:extLst>
                </a:gridCol>
                <a:gridCol w="2987040">
                  <a:extLst>
                    <a:ext uri="{9D8B030D-6E8A-4147-A177-3AD203B41FA5}">
                      <a16:colId xmlns:a16="http://schemas.microsoft.com/office/drawing/2014/main" val="20001"/>
                    </a:ext>
                  </a:extLst>
                </a:gridCol>
                <a:gridCol w="3388995">
                  <a:extLst>
                    <a:ext uri="{9D8B030D-6E8A-4147-A177-3AD203B41FA5}">
                      <a16:colId xmlns:a16="http://schemas.microsoft.com/office/drawing/2014/main" val="20002"/>
                    </a:ext>
                  </a:extLst>
                </a:gridCol>
                <a:gridCol w="3774440">
                  <a:extLst>
                    <a:ext uri="{9D8B030D-6E8A-4147-A177-3AD203B41FA5}">
                      <a16:colId xmlns:a16="http://schemas.microsoft.com/office/drawing/2014/main" val="20003"/>
                    </a:ext>
                  </a:extLst>
                </a:gridCol>
              </a:tblGrid>
              <a:tr h="374015">
                <a:tc>
                  <a:txBody>
                    <a:bodyPr/>
                    <a:lstStyle/>
                    <a:p>
                      <a:pPr algn="ctr">
                        <a:buNone/>
                      </a:pPr>
                      <a:r>
                        <a:rPr lang="en-US" altLang="zh-CN" sz="1600"/>
                        <a:t>Subject </a:t>
                      </a:r>
                    </a:p>
                  </a:txBody>
                  <a:tcPr anchor="ctr"/>
                </a:tc>
                <a:tc>
                  <a:txBody>
                    <a:bodyPr/>
                    <a:lstStyle/>
                    <a:p>
                      <a:pPr algn="ctr">
                        <a:buNone/>
                      </a:pPr>
                      <a:r>
                        <a:rPr lang="zh-CN" altLang="en-US" sz="1600"/>
                        <a:t>Specific</a:t>
                      </a:r>
                      <a:r>
                        <a:rPr lang="en-US" altLang="zh-CN" sz="1600"/>
                        <a:t> A</a:t>
                      </a:r>
                      <a:r>
                        <a:rPr lang="zh-CN" altLang="en-US" sz="1600"/>
                        <a:t>ctions</a:t>
                      </a:r>
                    </a:p>
                  </a:txBody>
                  <a:tcPr anchor="ctr"/>
                </a:tc>
                <a:tc>
                  <a:txBody>
                    <a:bodyPr/>
                    <a:lstStyle/>
                    <a:p>
                      <a:pPr algn="ctr">
                        <a:buNone/>
                      </a:pPr>
                      <a:r>
                        <a:rPr lang="zh-CN" altLang="en-US" sz="1600"/>
                        <a:t>Number of </a:t>
                      </a:r>
                      <a:r>
                        <a:rPr lang="en-US" altLang="zh-CN" sz="1600"/>
                        <a:t>T</a:t>
                      </a:r>
                      <a:r>
                        <a:rPr lang="zh-CN" altLang="en-US" sz="1600"/>
                        <a:t>ests</a:t>
                      </a:r>
                    </a:p>
                  </a:txBody>
                  <a:tcPr anchor="ctr"/>
                </a:tc>
                <a:tc>
                  <a:txBody>
                    <a:bodyPr/>
                    <a:lstStyle/>
                    <a:p>
                      <a:pPr algn="ctr">
                        <a:buNone/>
                      </a:pPr>
                      <a:r>
                        <a:rPr lang="en-US" altLang="zh-CN" sz="1600"/>
                        <a:t>Pass </a:t>
                      </a:r>
                      <a:r>
                        <a:rPr sz="1600" dirty="0">
                          <a:sym typeface="+mn-ea"/>
                        </a:rPr>
                        <a:t>Requirements</a:t>
                      </a:r>
                      <a:endParaRPr lang="en-US" altLang="zh-CN" sz="1600"/>
                    </a:p>
                  </a:txBody>
                  <a:tcPr anchor="ctr"/>
                </a:tc>
                <a:extLst>
                  <a:ext uri="{0D108BD9-81ED-4DB2-BD59-A6C34878D82A}">
                    <a16:rowId xmlns:a16="http://schemas.microsoft.com/office/drawing/2014/main" val="10000"/>
                  </a:ext>
                </a:extLst>
              </a:tr>
              <a:tr h="616585">
                <a:tc>
                  <a:txBody>
                    <a:bodyPr/>
                    <a:lstStyle/>
                    <a:p>
                      <a:pPr algn="ctr">
                        <a:buNone/>
                      </a:pPr>
                      <a:r>
                        <a:rPr lang="en-US" altLang="zh-CN" sz="1600"/>
                        <a:t>C</a:t>
                      </a:r>
                      <a:r>
                        <a:rPr lang="zh-CN" altLang="en-US" sz="1600"/>
                        <a:t>lose</a:t>
                      </a:r>
                      <a:r>
                        <a:rPr lang="en-US" altLang="zh-CN" sz="1600"/>
                        <a:t>  E</a:t>
                      </a:r>
                      <a:r>
                        <a:rPr lang="zh-CN" altLang="en-US" sz="1600"/>
                        <a:t>yes</a:t>
                      </a:r>
                    </a:p>
                  </a:txBody>
                  <a:tcPr anchor="ctr"/>
                </a:tc>
                <a:tc>
                  <a:txBody>
                    <a:bodyPr/>
                    <a:lstStyle/>
                    <a:p>
                      <a:pPr algn="ctr">
                        <a:buNone/>
                      </a:pPr>
                      <a:r>
                        <a:rPr lang="zh-CN" altLang="en-US" sz="1600"/>
                        <a:t>Fully closed eyes for a duration of 2 seconds or more</a:t>
                      </a:r>
                    </a:p>
                  </a:txBody>
                  <a:tcPr anchor="ctr"/>
                </a:tc>
                <a:tc>
                  <a:txBody>
                    <a:bodyPr/>
                    <a:lstStyle/>
                    <a:p>
                      <a:pPr algn="ctr">
                        <a:buNone/>
                      </a:pPr>
                      <a:r>
                        <a:rPr sz="1600"/>
                        <a:t>At least 3 drivers, each driver </a:t>
                      </a:r>
                      <a:r>
                        <a:rPr lang="en-US" sz="1600"/>
                        <a:t>tested for </a:t>
                      </a:r>
                      <a:r>
                        <a:rPr sz="1600"/>
                        <a:t>6 times, for a total of 18 times</a:t>
                      </a:r>
                    </a:p>
                  </a:txBody>
                  <a:tcPr anchor="ctr"/>
                </a:tc>
                <a:tc>
                  <a:txBody>
                    <a:bodyPr/>
                    <a:lstStyle/>
                    <a:p>
                      <a:pPr algn="ctr">
                        <a:buNone/>
                      </a:pPr>
                      <a:r>
                        <a:rPr sz="1600" dirty="0"/>
                        <a:t>Only one </a:t>
                      </a:r>
                      <a:r>
                        <a:rPr lang="en-US" sz="1600" dirty="0">
                          <a:sym typeface="+mn-ea"/>
                        </a:rPr>
                        <a:t>failed subject</a:t>
                      </a:r>
                      <a:r>
                        <a:rPr sz="1600" dirty="0"/>
                        <a:t> is allowed, and at least one of the six unidentified experiments can be identified</a:t>
                      </a:r>
                    </a:p>
                  </a:txBody>
                  <a:tcPr anchor="ctr"/>
                </a:tc>
                <a:extLst>
                  <a:ext uri="{0D108BD9-81ED-4DB2-BD59-A6C34878D82A}">
                    <a16:rowId xmlns:a16="http://schemas.microsoft.com/office/drawing/2014/main" val="10001"/>
                  </a:ext>
                </a:extLst>
              </a:tr>
              <a:tr h="673100">
                <a:tc>
                  <a:txBody>
                    <a:bodyPr/>
                    <a:lstStyle/>
                    <a:p>
                      <a:pPr algn="ctr">
                        <a:buNone/>
                      </a:pPr>
                      <a:r>
                        <a:rPr lang="en-US" altLang="zh-CN" sz="1600"/>
                        <a:t>Y</a:t>
                      </a:r>
                      <a:r>
                        <a:rPr lang="zh-CN" altLang="en-US" sz="1600"/>
                        <a:t>awn</a:t>
                      </a:r>
                    </a:p>
                  </a:txBody>
                  <a:tcPr anchor="ctr"/>
                </a:tc>
                <a:tc>
                  <a:txBody>
                    <a:bodyPr/>
                    <a:lstStyle/>
                    <a:p>
                      <a:pPr algn="ctr">
                        <a:buNone/>
                      </a:pPr>
                      <a:r>
                        <a:rPr lang="zh-CN" altLang="en-US" sz="1600" dirty="0"/>
                        <a:t>The aspect ratio of the mouth opening is greater than 0.6, and the duration is greater than or equal to 3 seconds</a:t>
                      </a:r>
                    </a:p>
                  </a:txBody>
                  <a:tcPr anchor="ctr"/>
                </a:tc>
                <a:tc>
                  <a:txBody>
                    <a:bodyPr/>
                    <a:lstStyle/>
                    <a:p>
                      <a:pPr algn="ctr">
                        <a:buNone/>
                      </a:pPr>
                      <a:r>
                        <a:rPr sz="1600">
                          <a:sym typeface="+mn-ea"/>
                        </a:rPr>
                        <a:t>At least 3 drivers, each driver </a:t>
                      </a:r>
                      <a:r>
                        <a:rPr lang="en-US" sz="1600">
                          <a:sym typeface="+mn-ea"/>
                        </a:rPr>
                        <a:t>tested for </a:t>
                      </a:r>
                      <a:r>
                        <a:rPr sz="1600">
                          <a:sym typeface="+mn-ea"/>
                        </a:rPr>
                        <a:t>6 times, for a total of 18 times</a:t>
                      </a:r>
                      <a:endParaRPr lang="zh-CN" altLang="en-US" sz="1600">
                        <a:sym typeface="+mn-ea"/>
                      </a:endParaRPr>
                    </a:p>
                  </a:txBody>
                  <a:tcPr anchor="ctr"/>
                </a:tc>
                <a:tc>
                  <a:txBody>
                    <a:bodyPr/>
                    <a:lstStyle/>
                    <a:p>
                      <a:pPr algn="ctr">
                        <a:buNone/>
                      </a:pPr>
                      <a:r>
                        <a:rPr sz="1600" dirty="0">
                          <a:sym typeface="+mn-ea"/>
                        </a:rPr>
                        <a:t>Only one </a:t>
                      </a:r>
                      <a:r>
                        <a:rPr lang="en-US" sz="1600" dirty="0">
                          <a:sym typeface="+mn-ea"/>
                        </a:rPr>
                        <a:t>failed subject</a:t>
                      </a:r>
                      <a:r>
                        <a:rPr sz="1600" dirty="0">
                          <a:sym typeface="+mn-ea"/>
                        </a:rPr>
                        <a:t> is allowed, and at least one of the six unidentified experiments can be identified</a:t>
                      </a:r>
                      <a:endParaRPr lang="zh-CN" altLang="en-US" sz="1600" dirty="0">
                        <a:sym typeface="+mn-ea"/>
                      </a:endParaRPr>
                    </a:p>
                  </a:txBody>
                  <a:tcPr anchor="ctr"/>
                </a:tc>
                <a:extLst>
                  <a:ext uri="{0D108BD9-81ED-4DB2-BD59-A6C34878D82A}">
                    <a16:rowId xmlns:a16="http://schemas.microsoft.com/office/drawing/2014/main" val="10002"/>
                  </a:ext>
                </a:extLst>
              </a:tr>
            </a:tbl>
          </a:graphicData>
        </a:graphic>
      </p:graphicFrame>
      <p:sp>
        <p:nvSpPr>
          <p:cNvPr id="13" name="矩形 12"/>
          <p:cNvSpPr/>
          <p:nvPr/>
        </p:nvSpPr>
        <p:spPr>
          <a:xfrm>
            <a:off x="427355" y="1143000"/>
            <a:ext cx="5640705" cy="1247008"/>
          </a:xfrm>
          <a:prstGeom prst="rect">
            <a:avLst/>
          </a:prstGeom>
        </p:spPr>
        <p:txBody>
          <a:bodyPr wrap="square">
            <a:spAutoFit/>
          </a:bodyPr>
          <a:lstStyle/>
          <a:p>
            <a:pPr indent="457200" algn="just" fontAlgn="auto">
              <a:lnSpc>
                <a:spcPct val="120000"/>
              </a:lnSpc>
              <a:buClrTx/>
              <a:buSzTx/>
              <a:buNone/>
            </a:pPr>
            <a:r>
              <a:rPr lang="zh-CN" altLang="en-US" sz="1600" dirty="0">
                <a:latin typeface="Arial" panose="020B0604020202020204" pitchFamily="34" charset="0"/>
                <a:ea typeface="微软雅黑" panose="020B0503020204020204" charset="-122"/>
                <a:cs typeface="Arial" panose="020B0604020202020204" pitchFamily="34" charset="0"/>
              </a:rPr>
              <a:t>The experimental objective is to have at least 3 adults who have meet the height,eye height</a:t>
            </a:r>
            <a:r>
              <a:rPr lang="en-US" altLang="zh-CN" sz="1600" dirty="0">
                <a:latin typeface="Arial" panose="020B0604020202020204" pitchFamily="34" charset="0"/>
                <a:ea typeface="微软雅黑" panose="020B0503020204020204" charset="-122"/>
                <a:cs typeface="Arial" panose="020B0604020202020204" pitchFamily="34" charset="0"/>
              </a:rPr>
              <a:t> under </a:t>
            </a:r>
            <a:r>
              <a:rPr lang="zh-CN" altLang="en-US" sz="1600" dirty="0">
                <a:latin typeface="Arial" panose="020B0604020202020204" pitchFamily="34" charset="0"/>
                <a:ea typeface="微软雅黑" panose="020B0503020204020204" charset="-122"/>
                <a:cs typeface="Arial" panose="020B0604020202020204" pitchFamily="34" charset="0"/>
                <a:sym typeface="+mn-ea"/>
              </a:rPr>
              <a:t> sitting posture</a:t>
            </a:r>
            <a:r>
              <a:rPr lang="en-US" altLang="zh-CN" sz="1600" dirty="0">
                <a:latin typeface="Arial" panose="020B0604020202020204" pitchFamily="34" charset="0"/>
                <a:ea typeface="微软雅黑" panose="020B0503020204020204" charset="-122"/>
                <a:cs typeface="Arial" panose="020B0604020202020204" pitchFamily="34" charset="0"/>
              </a:rPr>
              <a:t> </a:t>
            </a:r>
            <a:r>
              <a:rPr lang="zh-CN" altLang="en-US" sz="1600" dirty="0">
                <a:latin typeface="Arial" panose="020B0604020202020204" pitchFamily="34" charset="0"/>
                <a:ea typeface="微软雅黑" panose="020B0503020204020204" charset="-122"/>
                <a:cs typeface="Arial" panose="020B0604020202020204" pitchFamily="34" charset="0"/>
              </a:rPr>
              <a:t>, facial length requirements of the 18-60 age group in GB/T 10000</a:t>
            </a:r>
            <a:r>
              <a:rPr lang="en-US" altLang="zh-CN" sz="1600" dirty="0">
                <a:latin typeface="Arial" panose="020B0604020202020204" pitchFamily="34" charset="0"/>
                <a:ea typeface="微软雅黑" panose="020B0503020204020204" charset="-122"/>
                <a:cs typeface="Arial" panose="020B0604020202020204" pitchFamily="34" charset="0"/>
              </a:rPr>
              <a:t> Human dimensions of Chinese adults</a:t>
            </a:r>
            <a:r>
              <a:rPr lang="zh-CN" altLang="en-US" sz="1600" dirty="0">
                <a:latin typeface="Arial" panose="020B0604020202020204" pitchFamily="34" charset="0"/>
                <a:ea typeface="微软雅黑" panose="020B0503020204020204" charset="-122"/>
                <a:cs typeface="Arial" panose="020B0604020202020204" pitchFamily="34" charset="0"/>
              </a:rPr>
              <a:t>.</a:t>
            </a:r>
          </a:p>
        </p:txBody>
      </p:sp>
      <p:pic>
        <p:nvPicPr>
          <p:cNvPr id="3" name="图片 2"/>
          <p:cNvPicPr>
            <a:picLocks noChangeAspect="1"/>
          </p:cNvPicPr>
          <p:nvPr/>
        </p:nvPicPr>
        <p:blipFill>
          <a:blip r:embed="rId4"/>
          <a:stretch>
            <a:fillRect/>
          </a:stretch>
        </p:blipFill>
        <p:spPr>
          <a:xfrm>
            <a:off x="536575" y="2769235"/>
            <a:ext cx="1751965" cy="1696720"/>
          </a:xfrm>
          <a:prstGeom prst="rect">
            <a:avLst/>
          </a:prstGeom>
        </p:spPr>
      </p:pic>
      <p:pic>
        <p:nvPicPr>
          <p:cNvPr id="5" name="图片 4"/>
          <p:cNvPicPr>
            <a:picLocks noChangeAspect="1"/>
          </p:cNvPicPr>
          <p:nvPr/>
        </p:nvPicPr>
        <p:blipFill>
          <a:blip r:embed="rId5"/>
          <a:stretch>
            <a:fillRect/>
          </a:stretch>
        </p:blipFill>
        <p:spPr>
          <a:xfrm>
            <a:off x="2401570" y="2861310"/>
            <a:ext cx="1892935" cy="1456055"/>
          </a:xfrm>
          <a:prstGeom prst="rect">
            <a:avLst/>
          </a:prstGeom>
        </p:spPr>
      </p:pic>
      <p:pic>
        <p:nvPicPr>
          <p:cNvPr id="6" name="图片 5"/>
          <p:cNvPicPr>
            <a:picLocks noChangeAspect="1"/>
          </p:cNvPicPr>
          <p:nvPr/>
        </p:nvPicPr>
        <p:blipFill>
          <a:blip r:embed="rId6"/>
          <a:stretch>
            <a:fillRect/>
          </a:stretch>
        </p:blipFill>
        <p:spPr>
          <a:xfrm>
            <a:off x="4194175" y="2630805"/>
            <a:ext cx="2138680" cy="1725295"/>
          </a:xfrm>
          <a:prstGeom prst="rect">
            <a:avLst/>
          </a:prstGeom>
        </p:spPr>
      </p:pic>
      <p:sp>
        <p:nvSpPr>
          <p:cNvPr id="20"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Test Methods</a:t>
            </a:r>
          </a:p>
        </p:txBody>
      </p:sp>
      <p:sp>
        <p:nvSpPr>
          <p:cNvPr id="7"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5</a:t>
            </a:fld>
            <a:endParaRPr lang="zh-CN" altLang="en-US" dirty="0">
              <a:latin typeface="Arial" panose="020B0604020202020204" pitchFamily="34" charset="0"/>
              <a:cs typeface="Arial" panose="020B0604020202020204" pitchFamily="34" charset="0"/>
            </a:endParaRPr>
          </a:p>
        </p:txBody>
      </p:sp>
      <p:pic>
        <p:nvPicPr>
          <p:cNvPr id="8" name="图片 7"/>
          <p:cNvPicPr/>
          <p:nvPr/>
        </p:nvPicPr>
        <p:blipFill>
          <a:blip r:embed="rId7"/>
          <a:stretch>
            <a:fillRect/>
          </a:stretch>
        </p:blipFill>
        <p:spPr>
          <a:xfrm>
            <a:off x="6096000" y="1158240"/>
            <a:ext cx="5734050" cy="26574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58165" y="1055370"/>
            <a:ext cx="11139170" cy="681355"/>
          </a:xfrm>
          <a:prstGeom prst="rect">
            <a:avLst/>
          </a:prstGeom>
        </p:spPr>
        <p:txBody>
          <a:bodyPr wrap="square">
            <a:spAutoFit/>
          </a:bodyPr>
          <a:lstStyle/>
          <a:p>
            <a:pPr indent="457200" algn="just" fontAlgn="auto">
              <a:lnSpc>
                <a:spcPct val="120000"/>
              </a:lnSpc>
              <a:buClrTx/>
              <a:buSzTx/>
              <a:buNone/>
            </a:pPr>
            <a:r>
              <a:rPr lang="zh-CN" altLang="en-US" sz="1600" dirty="0">
                <a:latin typeface="Arial" panose="020B0604020202020204" pitchFamily="34" charset="0"/>
                <a:ea typeface="微软雅黑" panose="020B0503020204020204" charset="-122"/>
                <a:cs typeface="Arial" panose="020B0604020202020204" pitchFamily="34" charset="0"/>
                <a:sym typeface="+mn-ea"/>
              </a:rPr>
              <a:t>The experimental objective is to have at least 3 adults who have meet the height,eye height</a:t>
            </a:r>
            <a:r>
              <a:rPr lang="en-US" altLang="zh-CN" sz="1600" dirty="0">
                <a:latin typeface="Arial" panose="020B0604020202020204" pitchFamily="34" charset="0"/>
                <a:ea typeface="微软雅黑" panose="020B0503020204020204" charset="-122"/>
                <a:cs typeface="Arial" panose="020B0604020202020204" pitchFamily="34" charset="0"/>
                <a:sym typeface="+mn-ea"/>
              </a:rPr>
              <a:t> under </a:t>
            </a:r>
            <a:r>
              <a:rPr lang="zh-CN" altLang="en-US" sz="1600" dirty="0">
                <a:latin typeface="Arial" panose="020B0604020202020204" pitchFamily="34" charset="0"/>
                <a:ea typeface="微软雅黑" panose="020B0503020204020204" charset="-122"/>
                <a:cs typeface="Arial" panose="020B0604020202020204" pitchFamily="34" charset="0"/>
                <a:sym typeface="+mn-ea"/>
              </a:rPr>
              <a:t> sitting posture</a:t>
            </a:r>
            <a:r>
              <a:rPr lang="en-US" altLang="zh-CN" sz="1600" dirty="0">
                <a:latin typeface="Arial" panose="020B0604020202020204" pitchFamily="34" charset="0"/>
                <a:ea typeface="微软雅黑" panose="020B0503020204020204" charset="-122"/>
                <a:cs typeface="Arial" panose="020B0604020202020204" pitchFamily="34" charset="0"/>
                <a:sym typeface="+mn-ea"/>
              </a:rPr>
              <a:t> </a:t>
            </a:r>
            <a:r>
              <a:rPr lang="zh-CN" altLang="en-US" sz="1600" dirty="0">
                <a:latin typeface="Arial" panose="020B0604020202020204" pitchFamily="34" charset="0"/>
                <a:ea typeface="微软雅黑" panose="020B0503020204020204" charset="-122"/>
                <a:cs typeface="Arial" panose="020B0604020202020204" pitchFamily="34" charset="0"/>
                <a:sym typeface="+mn-ea"/>
              </a:rPr>
              <a:t>, facial length requirements of the 18-60 age group in GB/T 10000</a:t>
            </a:r>
            <a:r>
              <a:rPr lang="en-US" altLang="zh-CN" sz="1600" dirty="0">
                <a:latin typeface="Arial" panose="020B0604020202020204" pitchFamily="34" charset="0"/>
                <a:ea typeface="微软雅黑" panose="020B0503020204020204" charset="-122"/>
                <a:cs typeface="Arial" panose="020B0604020202020204" pitchFamily="34" charset="0"/>
                <a:sym typeface="+mn-ea"/>
              </a:rPr>
              <a:t> Human dimensions of Chinese adults</a:t>
            </a:r>
            <a:r>
              <a:rPr lang="zh-CN" altLang="en-US" sz="1600" dirty="0">
                <a:latin typeface="Arial" panose="020B0604020202020204" pitchFamily="34" charset="0"/>
                <a:ea typeface="微软雅黑" panose="020B0503020204020204" charset="-122"/>
                <a:cs typeface="Arial" panose="020B0604020202020204" pitchFamily="34" charset="0"/>
                <a:sym typeface="+mn-ea"/>
              </a:rPr>
              <a:t>.</a:t>
            </a:r>
            <a:endParaRPr lang="zh-CN" altLang="en-US" sz="1600" dirty="0">
              <a:latin typeface="Arial" panose="020B0604020202020204" pitchFamily="34" charset="0"/>
              <a:ea typeface="微软雅黑" panose="020B0503020204020204" charset="-122"/>
              <a:cs typeface="Arial" panose="020B0604020202020204" pitchFamily="34" charset="0"/>
            </a:endParaRPr>
          </a:p>
        </p:txBody>
      </p:sp>
      <p:graphicFrame>
        <p:nvGraphicFramePr>
          <p:cNvPr id="3" name="表格 2"/>
          <p:cNvGraphicFramePr/>
          <p:nvPr>
            <p:custDataLst>
              <p:tags r:id="rId1"/>
            </p:custDataLst>
          </p:nvPr>
        </p:nvGraphicFramePr>
        <p:xfrm>
          <a:off x="558165" y="1947545"/>
          <a:ext cx="11260455" cy="4199255"/>
        </p:xfrm>
        <a:graphic>
          <a:graphicData uri="http://schemas.openxmlformats.org/drawingml/2006/table">
            <a:tbl>
              <a:tblPr firstRow="1" bandRow="1">
                <a:tableStyleId>{5C22544A-7EE6-4342-B048-85BDC9FD1C3A}</a:tableStyleId>
              </a:tblPr>
              <a:tblGrid>
                <a:gridCol w="1253490">
                  <a:extLst>
                    <a:ext uri="{9D8B030D-6E8A-4147-A177-3AD203B41FA5}">
                      <a16:colId xmlns:a16="http://schemas.microsoft.com/office/drawing/2014/main" val="20000"/>
                    </a:ext>
                  </a:extLst>
                </a:gridCol>
                <a:gridCol w="4005580">
                  <a:extLst>
                    <a:ext uri="{9D8B030D-6E8A-4147-A177-3AD203B41FA5}">
                      <a16:colId xmlns:a16="http://schemas.microsoft.com/office/drawing/2014/main" val="20001"/>
                    </a:ext>
                  </a:extLst>
                </a:gridCol>
                <a:gridCol w="3255645">
                  <a:extLst>
                    <a:ext uri="{9D8B030D-6E8A-4147-A177-3AD203B41FA5}">
                      <a16:colId xmlns:a16="http://schemas.microsoft.com/office/drawing/2014/main" val="20002"/>
                    </a:ext>
                  </a:extLst>
                </a:gridCol>
                <a:gridCol w="2745740">
                  <a:extLst>
                    <a:ext uri="{9D8B030D-6E8A-4147-A177-3AD203B41FA5}">
                      <a16:colId xmlns:a16="http://schemas.microsoft.com/office/drawing/2014/main" val="20003"/>
                    </a:ext>
                  </a:extLst>
                </a:gridCol>
              </a:tblGrid>
              <a:tr h="335280">
                <a:tc>
                  <a:txBody>
                    <a:bodyPr/>
                    <a:lstStyle/>
                    <a:p>
                      <a:pPr algn="ctr">
                        <a:buNone/>
                      </a:pPr>
                      <a:r>
                        <a:rPr lang="en-US" altLang="zh-CN" sz="1600"/>
                        <a:t>Subject </a:t>
                      </a:r>
                    </a:p>
                  </a:txBody>
                  <a:tcPr anchor="ctr"/>
                </a:tc>
                <a:tc>
                  <a:txBody>
                    <a:bodyPr/>
                    <a:lstStyle/>
                    <a:p>
                      <a:pPr algn="ctr">
                        <a:buNone/>
                      </a:pPr>
                      <a:r>
                        <a:rPr lang="zh-CN" altLang="en-US" sz="1600"/>
                        <a:t>Specific</a:t>
                      </a:r>
                      <a:r>
                        <a:rPr lang="en-US" altLang="zh-CN" sz="1600"/>
                        <a:t> A</a:t>
                      </a:r>
                      <a:r>
                        <a:rPr lang="zh-CN" altLang="en-US" sz="1600"/>
                        <a:t>ctions</a:t>
                      </a:r>
                    </a:p>
                  </a:txBody>
                  <a:tcPr anchor="ctr"/>
                </a:tc>
                <a:tc>
                  <a:txBody>
                    <a:bodyPr/>
                    <a:lstStyle/>
                    <a:p>
                      <a:pPr algn="ctr">
                        <a:buNone/>
                      </a:pPr>
                      <a:r>
                        <a:rPr lang="zh-CN" altLang="en-US" sz="1600"/>
                        <a:t>Number of </a:t>
                      </a:r>
                      <a:r>
                        <a:rPr lang="en-US" altLang="zh-CN" sz="1600"/>
                        <a:t>T</a:t>
                      </a:r>
                      <a:r>
                        <a:rPr lang="zh-CN" altLang="en-US" sz="1600"/>
                        <a:t>ests</a:t>
                      </a:r>
                    </a:p>
                  </a:txBody>
                  <a:tcPr anchor="ctr"/>
                </a:tc>
                <a:tc>
                  <a:txBody>
                    <a:bodyPr/>
                    <a:lstStyle/>
                    <a:p>
                      <a:pPr algn="ctr">
                        <a:buNone/>
                      </a:pPr>
                      <a:r>
                        <a:rPr lang="en-US" altLang="zh-CN" sz="1600"/>
                        <a:t>Pass </a:t>
                      </a:r>
                      <a:r>
                        <a:rPr sz="1600" dirty="0">
                          <a:sym typeface="+mn-ea"/>
                        </a:rPr>
                        <a:t>Requirements</a:t>
                      </a:r>
                      <a:endParaRPr lang="en-US" altLang="zh-CN" sz="1600"/>
                    </a:p>
                  </a:txBody>
                  <a:tcPr anchor="ctr"/>
                </a:tc>
                <a:extLst>
                  <a:ext uri="{0D108BD9-81ED-4DB2-BD59-A6C34878D82A}">
                    <a16:rowId xmlns:a16="http://schemas.microsoft.com/office/drawing/2014/main" val="10000"/>
                  </a:ext>
                </a:extLst>
              </a:tr>
              <a:tr h="693420">
                <a:tc>
                  <a:txBody>
                    <a:bodyPr/>
                    <a:lstStyle/>
                    <a:p>
                      <a:pPr algn="ctr">
                        <a:buNone/>
                      </a:pPr>
                      <a:r>
                        <a:rPr sz="1600" dirty="0"/>
                        <a:t>Turn head left</a:t>
                      </a:r>
                    </a:p>
                  </a:txBody>
                  <a:tcPr anchor="ctr"/>
                </a:tc>
                <a:tc>
                  <a:txBody>
                    <a:bodyPr/>
                    <a:lstStyle/>
                    <a:p>
                      <a:pPr algn="ctr">
                        <a:buNone/>
                      </a:pPr>
                      <a:r>
                        <a:rPr lang="zh-CN" altLang="en-US" sz="1600"/>
                        <a:t>Head left turn ≥ 45 degrees, duration ≥ 3s</a:t>
                      </a:r>
                    </a:p>
                  </a:txBody>
                  <a:tcPr anchor="ctr"/>
                </a:tc>
                <a:tc rowSpan="6">
                  <a:txBody>
                    <a:bodyPr/>
                    <a:lstStyle/>
                    <a:p>
                      <a:pPr algn="ctr">
                        <a:buNone/>
                      </a:pPr>
                      <a:r>
                        <a:rPr sz="1600"/>
                        <a:t>At least 3 drivers, each driver </a:t>
                      </a:r>
                      <a:r>
                        <a:rPr lang="en-US" sz="1600">
                          <a:sym typeface="+mn-ea"/>
                        </a:rPr>
                        <a:t>tested for</a:t>
                      </a:r>
                      <a:r>
                        <a:rPr sz="1600"/>
                        <a:t> 6 times, for a total of 18 times</a:t>
                      </a:r>
                      <a:endParaRPr sz="1600">
                        <a:sym typeface="+mn-ea"/>
                      </a:endParaRPr>
                    </a:p>
                  </a:txBody>
                  <a:tcPr anchor="ctr"/>
                </a:tc>
                <a:tc rowSpan="6">
                  <a:txBody>
                    <a:bodyPr/>
                    <a:lstStyle/>
                    <a:p>
                      <a:pPr algn="ctr">
                        <a:buNone/>
                      </a:pPr>
                      <a:r>
                        <a:rPr sz="1600"/>
                        <a:t>Only one </a:t>
                      </a:r>
                      <a:r>
                        <a:rPr lang="en-US" sz="1600"/>
                        <a:t>failed subject</a:t>
                      </a:r>
                      <a:r>
                        <a:rPr sz="1600"/>
                        <a:t> is allowed, and at least one of the six unidentified experiments can be identified</a:t>
                      </a:r>
                    </a:p>
                    <a:p>
                      <a:pPr algn="ctr">
                        <a:buNone/>
                      </a:pPr>
                      <a:endParaRPr sz="1600">
                        <a:sym typeface="+mn-ea"/>
                      </a:endParaRPr>
                    </a:p>
                  </a:txBody>
                  <a:tcPr anchor="ctr"/>
                </a:tc>
                <a:extLst>
                  <a:ext uri="{0D108BD9-81ED-4DB2-BD59-A6C34878D82A}">
                    <a16:rowId xmlns:a16="http://schemas.microsoft.com/office/drawing/2014/main" val="10001"/>
                  </a:ext>
                </a:extLst>
              </a:tr>
              <a:tr h="610235">
                <a:tc>
                  <a:txBody>
                    <a:bodyPr/>
                    <a:lstStyle/>
                    <a:p>
                      <a:pPr algn="ctr">
                        <a:buNone/>
                      </a:pPr>
                      <a:r>
                        <a:rPr sz="1600">
                          <a:sym typeface="+mn-ea"/>
                        </a:rPr>
                        <a:t>Turn head </a:t>
                      </a:r>
                      <a:r>
                        <a:rPr lang="en-US" sz="1600">
                          <a:sym typeface="+mn-ea"/>
                        </a:rPr>
                        <a:t>right</a:t>
                      </a:r>
                    </a:p>
                  </a:txBody>
                  <a:tcPr anchor="ctr"/>
                </a:tc>
                <a:tc>
                  <a:txBody>
                    <a:bodyPr/>
                    <a:lstStyle/>
                    <a:p>
                      <a:pPr algn="ctr">
                        <a:buNone/>
                      </a:pPr>
                      <a:r>
                        <a:rPr lang="zh-CN" altLang="en-US" sz="1600">
                          <a:sym typeface="+mn-ea"/>
                        </a:rPr>
                        <a:t>Head </a:t>
                      </a:r>
                      <a:r>
                        <a:rPr lang="en-US" sz="1600">
                          <a:sym typeface="+mn-ea"/>
                        </a:rPr>
                        <a:t>right </a:t>
                      </a:r>
                      <a:r>
                        <a:rPr lang="zh-CN" altLang="en-US" sz="1600">
                          <a:sym typeface="+mn-ea"/>
                        </a:rPr>
                        <a:t>turn ≥ 45 degrees, duration ≥ 3s</a:t>
                      </a:r>
                      <a:endParaRPr lang="zh-CN" altLang="en-US" sz="1600"/>
                    </a:p>
                  </a:txBody>
                  <a:tcPr anchor="ctr"/>
                </a:tc>
                <a:tc vMerge="1">
                  <a:txBody>
                    <a:bodyPr/>
                    <a:lstStyle/>
                    <a:p>
                      <a:endParaRPr lang="zh-CN"/>
                    </a:p>
                  </a:txBody>
                  <a:tcPr anchor="ctr"/>
                </a:tc>
                <a:tc vMerge="1">
                  <a:txBody>
                    <a:bodyPr/>
                    <a:lstStyle/>
                    <a:p>
                      <a:endParaRPr lang="zh-CN"/>
                    </a:p>
                  </a:txBody>
                  <a:tcPr anchor="ctr"/>
                </a:tc>
                <a:extLst>
                  <a:ext uri="{0D108BD9-81ED-4DB2-BD59-A6C34878D82A}">
                    <a16:rowId xmlns:a16="http://schemas.microsoft.com/office/drawing/2014/main" val="10002"/>
                  </a:ext>
                </a:extLst>
              </a:tr>
              <a:tr h="579120">
                <a:tc>
                  <a:txBody>
                    <a:bodyPr/>
                    <a:lstStyle/>
                    <a:p>
                      <a:pPr algn="ctr">
                        <a:buNone/>
                      </a:pPr>
                      <a:r>
                        <a:rPr lang="en-US" sz="1600">
                          <a:sym typeface="+mn-ea"/>
                        </a:rPr>
                        <a:t>H</a:t>
                      </a:r>
                      <a:r>
                        <a:rPr sz="1600">
                          <a:sym typeface="+mn-ea"/>
                        </a:rPr>
                        <a:t>ead</a:t>
                      </a:r>
                      <a:r>
                        <a:rPr lang="zh-CN" altLang="en-US" sz="1600"/>
                        <a:t> upward</a:t>
                      </a:r>
                    </a:p>
                  </a:txBody>
                  <a:tcPr anchor="ctr"/>
                </a:tc>
                <a:tc>
                  <a:txBody>
                    <a:bodyPr/>
                    <a:lstStyle/>
                    <a:p>
                      <a:pPr algn="ctr">
                        <a:buNone/>
                      </a:pPr>
                      <a:r>
                        <a:rPr lang="zh-CN" altLang="en-US" sz="1600" dirty="0">
                          <a:sym typeface="+mn-ea"/>
                        </a:rPr>
                        <a:t>Head up</a:t>
                      </a:r>
                      <a:r>
                        <a:rPr lang="zh-CN" altLang="en-US" sz="1600" dirty="0"/>
                        <a:t> ≥ 30 degrees, duration ≥ 3s</a:t>
                      </a:r>
                    </a:p>
                  </a:txBody>
                  <a:tcPr anchor="ctr"/>
                </a:tc>
                <a:tc vMerge="1">
                  <a:txBody>
                    <a:bodyPr/>
                    <a:lstStyle/>
                    <a:p>
                      <a:endParaRPr lang="zh-CN"/>
                    </a:p>
                  </a:txBody>
                  <a:tcPr anchor="ctr"/>
                </a:tc>
                <a:tc vMerge="1">
                  <a:txBody>
                    <a:bodyPr/>
                    <a:lstStyle/>
                    <a:p>
                      <a:endParaRPr lang="zh-CN"/>
                    </a:p>
                  </a:txBody>
                  <a:tcPr anchor="ctr"/>
                </a:tc>
                <a:extLst>
                  <a:ext uri="{0D108BD9-81ED-4DB2-BD59-A6C34878D82A}">
                    <a16:rowId xmlns:a16="http://schemas.microsoft.com/office/drawing/2014/main" val="10003"/>
                  </a:ext>
                </a:extLst>
              </a:tr>
              <a:tr h="579120">
                <a:tc>
                  <a:txBody>
                    <a:bodyPr/>
                    <a:lstStyle/>
                    <a:p>
                      <a:pPr algn="ctr">
                        <a:buNone/>
                      </a:pPr>
                      <a:r>
                        <a:rPr lang="en-US" sz="1600">
                          <a:sym typeface="+mn-ea"/>
                        </a:rPr>
                        <a:t>H</a:t>
                      </a:r>
                      <a:r>
                        <a:rPr sz="1600">
                          <a:sym typeface="+mn-ea"/>
                        </a:rPr>
                        <a:t>ead</a:t>
                      </a:r>
                      <a:r>
                        <a:rPr lang="zh-CN" altLang="en-US" sz="1600">
                          <a:sym typeface="+mn-ea"/>
                        </a:rPr>
                        <a:t> </a:t>
                      </a:r>
                      <a:r>
                        <a:rPr lang="en-US" altLang="zh-CN" sz="1600">
                          <a:sym typeface="+mn-ea"/>
                        </a:rPr>
                        <a:t>down</a:t>
                      </a:r>
                      <a:r>
                        <a:rPr lang="zh-CN" altLang="en-US" sz="1600">
                          <a:sym typeface="+mn-ea"/>
                        </a:rPr>
                        <a:t>ward</a:t>
                      </a:r>
                      <a:endParaRPr lang="zh-CN" altLang="en-US" sz="1600"/>
                    </a:p>
                  </a:txBody>
                  <a:tcPr anchor="ctr"/>
                </a:tc>
                <a:tc>
                  <a:txBody>
                    <a:bodyPr/>
                    <a:lstStyle/>
                    <a:p>
                      <a:pPr algn="ctr">
                        <a:buNone/>
                      </a:pPr>
                      <a:r>
                        <a:rPr lang="zh-CN" altLang="en-US" sz="1600">
                          <a:sym typeface="+mn-ea"/>
                        </a:rPr>
                        <a:t>Head</a:t>
                      </a:r>
                      <a:r>
                        <a:rPr lang="en-US" altLang="zh-CN" sz="1600">
                          <a:sym typeface="+mn-ea"/>
                        </a:rPr>
                        <a:t> down</a:t>
                      </a:r>
                      <a:r>
                        <a:rPr lang="zh-CN" altLang="en-US" sz="1600">
                          <a:sym typeface="+mn-ea"/>
                        </a:rPr>
                        <a:t> </a:t>
                      </a:r>
                      <a:r>
                        <a:rPr lang="zh-CN" altLang="en-US" sz="1600"/>
                        <a:t>≥ 30 degrees, duration ≥ 3s</a:t>
                      </a:r>
                    </a:p>
                  </a:txBody>
                  <a:tcPr anchor="ctr"/>
                </a:tc>
                <a:tc vMerge="1">
                  <a:txBody>
                    <a:bodyPr/>
                    <a:lstStyle/>
                    <a:p>
                      <a:endParaRPr lang="zh-CN"/>
                    </a:p>
                  </a:txBody>
                  <a:tcPr anchor="ctr"/>
                </a:tc>
                <a:tc vMerge="1">
                  <a:txBody>
                    <a:bodyPr/>
                    <a:lstStyle/>
                    <a:p>
                      <a:endParaRPr lang="zh-CN"/>
                    </a:p>
                  </a:txBody>
                  <a:tcPr anchor="ctr"/>
                </a:tc>
                <a:extLst>
                  <a:ext uri="{0D108BD9-81ED-4DB2-BD59-A6C34878D82A}">
                    <a16:rowId xmlns:a16="http://schemas.microsoft.com/office/drawing/2014/main" val="10004"/>
                  </a:ext>
                </a:extLst>
              </a:tr>
              <a:tr h="822960">
                <a:tc>
                  <a:txBody>
                    <a:bodyPr/>
                    <a:lstStyle/>
                    <a:p>
                      <a:pPr algn="ctr">
                        <a:buNone/>
                      </a:pPr>
                      <a:r>
                        <a:rPr lang="en-US" altLang="zh-CN" sz="1600"/>
                        <a:t>Use P</a:t>
                      </a:r>
                      <a:r>
                        <a:rPr lang="zh-CN" altLang="en-US" sz="1600"/>
                        <a:t>hone</a:t>
                      </a:r>
                    </a:p>
                  </a:txBody>
                  <a:tcPr anchor="ctr"/>
                </a:tc>
                <a:tc>
                  <a:txBody>
                    <a:bodyPr/>
                    <a:lstStyle/>
                    <a:p>
                      <a:pPr algn="ctr">
                        <a:buNone/>
                      </a:pPr>
                      <a:r>
                        <a:rPr lang="zh-CN" altLang="en-US" sz="1600"/>
                        <a:t>The distance between any point on the phone and the face is ＜ 5cm, </a:t>
                      </a:r>
                      <a:r>
                        <a:rPr lang="zh-CN" altLang="en-US" sz="1600">
                          <a:sym typeface="+mn-ea"/>
                        </a:rPr>
                        <a:t>duration ≥ 3s</a:t>
                      </a:r>
                      <a:endParaRPr lang="zh-CN" altLang="en-US" sz="1600"/>
                    </a:p>
                  </a:txBody>
                  <a:tcPr anchor="ctr"/>
                </a:tc>
                <a:tc vMerge="1">
                  <a:txBody>
                    <a:bodyPr/>
                    <a:lstStyle/>
                    <a:p>
                      <a:endParaRPr lang="zh-CN"/>
                    </a:p>
                  </a:txBody>
                  <a:tcPr anchor="ctr"/>
                </a:tc>
                <a:tc vMerge="1">
                  <a:txBody>
                    <a:bodyPr/>
                    <a:lstStyle/>
                    <a:p>
                      <a:endParaRPr lang="zh-CN"/>
                    </a:p>
                  </a:txBody>
                  <a:tcPr anchor="ctr"/>
                </a:tc>
                <a:extLst>
                  <a:ext uri="{0D108BD9-81ED-4DB2-BD59-A6C34878D82A}">
                    <a16:rowId xmlns:a16="http://schemas.microsoft.com/office/drawing/2014/main" val="10005"/>
                  </a:ext>
                </a:extLst>
              </a:tr>
              <a:tr h="579120">
                <a:tc>
                  <a:txBody>
                    <a:bodyPr/>
                    <a:lstStyle/>
                    <a:p>
                      <a:pPr algn="ctr">
                        <a:buNone/>
                      </a:pPr>
                      <a:r>
                        <a:rPr lang="en-US" altLang="zh-CN" sz="1600"/>
                        <a:t>S</a:t>
                      </a:r>
                      <a:r>
                        <a:rPr lang="zh-CN" altLang="en-US" sz="1600"/>
                        <a:t>mok</a:t>
                      </a:r>
                      <a:r>
                        <a:rPr lang="en-US" altLang="zh-CN" sz="1600"/>
                        <a:t>e</a:t>
                      </a:r>
                    </a:p>
                  </a:txBody>
                  <a:tcPr anchor="ctr"/>
                </a:tc>
                <a:tc>
                  <a:txBody>
                    <a:bodyPr/>
                    <a:lstStyle/>
                    <a:p>
                      <a:pPr algn="ctr">
                        <a:buNone/>
                      </a:pPr>
                      <a:r>
                        <a:rPr lang="zh-CN" altLang="en-US" sz="1600" dirty="0"/>
                        <a:t>The minimum distance between cigarettes and lis is ≤ 2cm, and the duration is ≥ 2s</a:t>
                      </a:r>
                    </a:p>
                  </a:txBody>
                  <a:tcPr anchor="ctr"/>
                </a:tc>
                <a:tc vMerge="1">
                  <a:txBody>
                    <a:bodyPr/>
                    <a:lstStyle/>
                    <a:p>
                      <a:endParaRPr lang="zh-CN"/>
                    </a:p>
                  </a:txBody>
                  <a:tcPr anchor="ctr"/>
                </a:tc>
                <a:tc vMerge="1">
                  <a:txBody>
                    <a:bodyPr/>
                    <a:lstStyle/>
                    <a:p>
                      <a:endParaRPr lang="zh-CN"/>
                    </a:p>
                  </a:txBody>
                  <a:tcPr anchor="ctr"/>
                </a:tc>
                <a:extLst>
                  <a:ext uri="{0D108BD9-81ED-4DB2-BD59-A6C34878D82A}">
                    <a16:rowId xmlns:a16="http://schemas.microsoft.com/office/drawing/2014/main" val="10006"/>
                  </a:ext>
                </a:extLst>
              </a:tr>
            </a:tbl>
          </a:graphicData>
        </a:graphic>
      </p:graphicFrame>
      <p:sp>
        <p:nvSpPr>
          <p:cNvPr id="10243" name="Text Box 55"/>
          <p:cNvSpPr txBox="1">
            <a:spLocks noChangeArrowheads="1"/>
          </p:cNvSpPr>
          <p:nvPr/>
        </p:nvSpPr>
        <p:spPr bwMode="auto">
          <a:xfrm>
            <a:off x="289093" y="750295"/>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zh-CN" altLang="en-US" dirty="0">
                <a:solidFill>
                  <a:schemeClr val="accent1">
                    <a:lumMod val="50000"/>
                  </a:schemeClr>
                </a:solidFill>
                <a:latin typeface="Arial" panose="020B0604020202020204" pitchFamily="34" charset="0"/>
                <a:cs typeface="Arial" panose="020B0604020202020204" pitchFamily="34" charset="0"/>
                <a:sym typeface="+mn-ea"/>
              </a:rPr>
              <a:t>Real driver </a:t>
            </a:r>
            <a:r>
              <a:rPr lang="en-US" altLang="zh-CN" dirty="0">
                <a:solidFill>
                  <a:schemeClr val="accent1">
                    <a:lumMod val="50000"/>
                  </a:schemeClr>
                </a:solidFill>
                <a:latin typeface="Arial" panose="020B0604020202020204" pitchFamily="34" charset="0"/>
                <a:cs typeface="Arial" panose="020B0604020202020204" pitchFamily="34" charset="0"/>
                <a:sym typeface="+mn-ea"/>
              </a:rPr>
              <a:t>test</a:t>
            </a:r>
            <a:endParaRPr lang="en-US" dirty="0">
              <a:latin typeface="Arial" panose="020B0604020202020204" pitchFamily="34" charset="0"/>
              <a:cs typeface="Arial" panose="020B0604020202020204" pitchFamily="34" charset="0"/>
              <a:sym typeface="+mn-ea"/>
            </a:endParaRPr>
          </a:p>
        </p:txBody>
      </p:sp>
      <p:sp>
        <p:nvSpPr>
          <p:cNvPr id="20"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Test Methods</a:t>
            </a:r>
          </a:p>
        </p:txBody>
      </p:sp>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6</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p:nvPr>
            <p:custDataLst>
              <p:tags r:id="rId1"/>
            </p:custDataLst>
          </p:nvPr>
        </p:nvGraphicFramePr>
        <p:xfrm>
          <a:off x="92710" y="3823335"/>
          <a:ext cx="12006580" cy="2956560"/>
        </p:xfrm>
        <a:graphic>
          <a:graphicData uri="http://schemas.openxmlformats.org/drawingml/2006/table">
            <a:tbl>
              <a:tblPr firstRow="1" bandRow="1">
                <a:tableStyleId>{5C22544A-7EE6-4342-B048-85BDC9FD1C3A}</a:tableStyleId>
              </a:tblPr>
              <a:tblGrid>
                <a:gridCol w="1071245">
                  <a:extLst>
                    <a:ext uri="{9D8B030D-6E8A-4147-A177-3AD203B41FA5}">
                      <a16:colId xmlns:a16="http://schemas.microsoft.com/office/drawing/2014/main" val="20000"/>
                    </a:ext>
                  </a:extLst>
                </a:gridCol>
                <a:gridCol w="1932940">
                  <a:extLst>
                    <a:ext uri="{9D8B030D-6E8A-4147-A177-3AD203B41FA5}">
                      <a16:colId xmlns:a16="http://schemas.microsoft.com/office/drawing/2014/main" val="20001"/>
                    </a:ext>
                  </a:extLst>
                </a:gridCol>
                <a:gridCol w="1687195">
                  <a:extLst>
                    <a:ext uri="{9D8B030D-6E8A-4147-A177-3AD203B41FA5}">
                      <a16:colId xmlns:a16="http://schemas.microsoft.com/office/drawing/2014/main" val="20002"/>
                    </a:ext>
                  </a:extLst>
                </a:gridCol>
                <a:gridCol w="1530350">
                  <a:extLst>
                    <a:ext uri="{9D8B030D-6E8A-4147-A177-3AD203B41FA5}">
                      <a16:colId xmlns:a16="http://schemas.microsoft.com/office/drawing/2014/main" val="20003"/>
                    </a:ext>
                  </a:extLst>
                </a:gridCol>
                <a:gridCol w="1470660">
                  <a:extLst>
                    <a:ext uri="{9D8B030D-6E8A-4147-A177-3AD203B41FA5}">
                      <a16:colId xmlns:a16="http://schemas.microsoft.com/office/drawing/2014/main" val="20004"/>
                    </a:ext>
                  </a:extLst>
                </a:gridCol>
                <a:gridCol w="4314190">
                  <a:extLst>
                    <a:ext uri="{9D8B030D-6E8A-4147-A177-3AD203B41FA5}">
                      <a16:colId xmlns:a16="http://schemas.microsoft.com/office/drawing/2014/main" val="20005"/>
                    </a:ext>
                  </a:extLst>
                </a:gridCol>
              </a:tblGrid>
              <a:tr h="579120">
                <a:tc>
                  <a:txBody>
                    <a:bodyPr/>
                    <a:lstStyle/>
                    <a:p>
                      <a:pPr algn="ctr">
                        <a:buNone/>
                      </a:pPr>
                      <a:r>
                        <a:rPr lang="en-US" altLang="zh-CN" sz="1600">
                          <a:sym typeface="+mn-ea"/>
                        </a:rPr>
                        <a:t>Subject</a:t>
                      </a:r>
                    </a:p>
                  </a:txBody>
                  <a:tcPr anchor="ctr"/>
                </a:tc>
                <a:tc>
                  <a:txBody>
                    <a:bodyPr/>
                    <a:lstStyle/>
                    <a:p>
                      <a:pPr algn="ctr">
                        <a:buNone/>
                      </a:pPr>
                      <a:r>
                        <a:rPr lang="zh-CN" altLang="en-US" sz="1600">
                          <a:sym typeface="+mn-ea"/>
                        </a:rPr>
                        <a:t>Specific</a:t>
                      </a:r>
                      <a:r>
                        <a:rPr lang="en-US" altLang="zh-CN" sz="1600">
                          <a:sym typeface="+mn-ea"/>
                        </a:rPr>
                        <a:t> A</a:t>
                      </a:r>
                      <a:r>
                        <a:rPr lang="zh-CN" altLang="en-US" sz="1600">
                          <a:sym typeface="+mn-ea"/>
                        </a:rPr>
                        <a:t>ctions</a:t>
                      </a:r>
                    </a:p>
                  </a:txBody>
                  <a:tcPr anchor="ctr"/>
                </a:tc>
                <a:tc>
                  <a:txBody>
                    <a:bodyPr/>
                    <a:lstStyle/>
                    <a:p>
                      <a:pPr algn="ctr">
                        <a:buNone/>
                      </a:pPr>
                      <a:r>
                        <a:rPr lang="zh-CN" altLang="en-US" sz="1600"/>
                        <a:t>Naked </a:t>
                      </a:r>
                      <a:r>
                        <a:rPr lang="en-US" altLang="zh-CN" sz="1600"/>
                        <a:t>E</a:t>
                      </a:r>
                      <a:r>
                        <a:rPr lang="zh-CN" altLang="en-US" sz="1600"/>
                        <a:t>ye</a:t>
                      </a:r>
                    </a:p>
                  </a:txBody>
                  <a:tcPr anchor="ctr"/>
                </a:tc>
                <a:tc>
                  <a:txBody>
                    <a:bodyPr/>
                    <a:lstStyle/>
                    <a:p>
                      <a:pPr algn="ctr">
                        <a:buNone/>
                      </a:pPr>
                      <a:r>
                        <a:rPr lang="en-US" altLang="zh-CN" sz="1600"/>
                        <a:t>W</a:t>
                      </a:r>
                      <a:r>
                        <a:rPr lang="zh-CN" altLang="en-US" sz="1600"/>
                        <a:t>ear </a:t>
                      </a:r>
                      <a:r>
                        <a:rPr lang="en-US" altLang="zh-CN" sz="1600"/>
                        <a:t>G</a:t>
                      </a:r>
                      <a:r>
                        <a:rPr lang="zh-CN" altLang="en-US" sz="1600"/>
                        <a:t>lasses</a:t>
                      </a:r>
                    </a:p>
                  </a:txBody>
                  <a:tcPr anchor="ctr"/>
                </a:tc>
                <a:tc>
                  <a:txBody>
                    <a:bodyPr/>
                    <a:lstStyle/>
                    <a:p>
                      <a:pPr algn="ctr">
                        <a:buNone/>
                      </a:pPr>
                      <a:r>
                        <a:rPr lang="en-US" altLang="zh-CN" sz="1600">
                          <a:sym typeface="+mn-ea"/>
                        </a:rPr>
                        <a:t>W</a:t>
                      </a:r>
                      <a:r>
                        <a:rPr lang="zh-CN" altLang="en-US" sz="1600">
                          <a:sym typeface="+mn-ea"/>
                        </a:rPr>
                        <a:t>ear</a:t>
                      </a:r>
                      <a:r>
                        <a:rPr lang="en-US" altLang="zh-CN" sz="1600">
                          <a:sym typeface="+mn-ea"/>
                        </a:rPr>
                        <a:t> </a:t>
                      </a:r>
                      <a:r>
                        <a:rPr lang="zh-CN" altLang="en-US" sz="1600"/>
                        <a:t>Sunglasses</a:t>
                      </a:r>
                    </a:p>
                  </a:txBody>
                  <a:tcPr anchor="ctr"/>
                </a:tc>
                <a:tc>
                  <a:txBody>
                    <a:bodyPr/>
                    <a:lstStyle/>
                    <a:p>
                      <a:pPr algn="ctr">
                        <a:buNone/>
                      </a:pPr>
                      <a:r>
                        <a:rPr lang="en-US" altLang="zh-CN" sz="1600">
                          <a:sym typeface="+mn-ea"/>
                        </a:rPr>
                        <a:t>Pass </a:t>
                      </a:r>
                      <a:r>
                        <a:rPr sz="1600" dirty="0">
                          <a:sym typeface="+mn-ea"/>
                        </a:rPr>
                        <a:t>Requirements</a:t>
                      </a:r>
                      <a:endParaRPr lang="zh-CN" altLang="en-US" sz="1600"/>
                    </a:p>
                  </a:txBody>
                  <a:tcPr anchor="ctr"/>
                </a:tc>
                <a:extLst>
                  <a:ext uri="{0D108BD9-81ED-4DB2-BD59-A6C34878D82A}">
                    <a16:rowId xmlns:a16="http://schemas.microsoft.com/office/drawing/2014/main" val="10000"/>
                  </a:ext>
                </a:extLst>
              </a:tr>
              <a:tr h="1066800">
                <a:tc>
                  <a:txBody>
                    <a:bodyPr/>
                    <a:lstStyle/>
                    <a:p>
                      <a:pPr algn="ctr">
                        <a:buNone/>
                      </a:pPr>
                      <a:r>
                        <a:rPr lang="en-US" altLang="zh-CN" sz="1600"/>
                        <a:t>C</a:t>
                      </a:r>
                      <a:r>
                        <a:rPr lang="zh-CN" altLang="en-US" sz="1600"/>
                        <a:t>lose</a:t>
                      </a:r>
                      <a:r>
                        <a:rPr lang="en-US" altLang="zh-CN" sz="1600"/>
                        <a:t>  E</a:t>
                      </a:r>
                      <a:r>
                        <a:rPr lang="zh-CN" altLang="en-US" sz="1600"/>
                        <a:t>yes</a:t>
                      </a:r>
                    </a:p>
                  </a:txBody>
                  <a:tcPr anchor="ctr"/>
                </a:tc>
                <a:tc>
                  <a:txBody>
                    <a:bodyPr/>
                    <a:lstStyle/>
                    <a:p>
                      <a:pPr algn="ctr">
                        <a:buNone/>
                      </a:pPr>
                      <a:r>
                        <a:rPr lang="zh-CN" altLang="en-US" sz="1600">
                          <a:sym typeface="+mn-ea"/>
                        </a:rPr>
                        <a:t>Fully closed eyes for a duration of 2 seconds</a:t>
                      </a:r>
                    </a:p>
                  </a:txBody>
                  <a:tcPr anchor="ctr"/>
                </a:tc>
                <a:tc>
                  <a:txBody>
                    <a:bodyPr/>
                    <a:lstStyle/>
                    <a:p>
                      <a:pPr algn="ctr">
                        <a:buNone/>
                      </a:pPr>
                      <a:r>
                        <a:rPr sz="1600"/>
                        <a:t>Daytime: 20 times</a:t>
                      </a:r>
                    </a:p>
                    <a:p>
                      <a:pPr algn="ctr">
                        <a:buNone/>
                      </a:pPr>
                      <a:r>
                        <a:rPr sz="1600"/>
                        <a:t>Evening: 20 times</a:t>
                      </a:r>
                    </a:p>
                  </a:txBody>
                  <a:tcPr anchor="ctr"/>
                </a:tc>
                <a:tc>
                  <a:txBody>
                    <a:bodyPr/>
                    <a:lstStyle/>
                    <a:p>
                      <a:pPr algn="ctr">
                        <a:buNone/>
                      </a:pPr>
                      <a:r>
                        <a:rPr sz="1600">
                          <a:sym typeface="+mn-ea"/>
                        </a:rPr>
                        <a:t>Daytime: 20 times</a:t>
                      </a:r>
                    </a:p>
                    <a:p>
                      <a:pPr algn="ctr">
                        <a:buNone/>
                      </a:pPr>
                      <a:r>
                        <a:rPr sz="1600">
                          <a:sym typeface="+mn-ea"/>
                        </a:rPr>
                        <a:t>Evening: 20 times</a:t>
                      </a:r>
                      <a:endParaRPr lang="zh-CN" altLang="en-US" sz="1600">
                        <a:sym typeface="+mn-ea"/>
                      </a:endParaRPr>
                    </a:p>
                  </a:txBody>
                  <a:tcPr anchor="ctr"/>
                </a:tc>
                <a:tc>
                  <a:txBody>
                    <a:bodyPr/>
                    <a:lstStyle/>
                    <a:p>
                      <a:pPr algn="ctr">
                        <a:buNone/>
                      </a:pPr>
                      <a:r>
                        <a:rPr sz="1600">
                          <a:sym typeface="+mn-ea"/>
                        </a:rPr>
                        <a:t>Evening: 20 times</a:t>
                      </a:r>
                      <a:endParaRPr lang="zh-CN" altLang="en-US" sz="1600">
                        <a:sym typeface="+mn-ea"/>
                      </a:endParaRPr>
                    </a:p>
                  </a:txBody>
                  <a:tcPr anchor="ctr"/>
                </a:tc>
                <a:tc>
                  <a:txBody>
                    <a:bodyPr/>
                    <a:lstStyle/>
                    <a:p>
                      <a:pPr algn="ctr">
                        <a:buNone/>
                      </a:pPr>
                      <a:r>
                        <a:rPr sz="1600"/>
                        <a:t>If a fatigue alarm is </a:t>
                      </a:r>
                      <a:r>
                        <a:rPr lang="en-US" sz="1600"/>
                        <a:t>issu</a:t>
                      </a:r>
                      <a:r>
                        <a:rPr sz="1600"/>
                        <a:t>ed within 1.5 seconds after the action is completed, it is considered a positive inspection</a:t>
                      </a:r>
                      <a:r>
                        <a:rPr lang="en-US" sz="1600"/>
                        <a:t>.The detection rate and accuracy </a:t>
                      </a:r>
                      <a:r>
                        <a:rPr lang="en-US" sz="1600">
                          <a:sym typeface="+mn-ea"/>
                        </a:rPr>
                        <a:t>rate </a:t>
                      </a:r>
                      <a:r>
                        <a:rPr lang="en-US" sz="1600"/>
                        <a:t>should be </a:t>
                      </a:r>
                      <a:r>
                        <a:rPr lang="zh-CN" altLang="en-US" sz="1600">
                          <a:sym typeface="+mn-ea"/>
                        </a:rPr>
                        <a:t>greater than</a:t>
                      </a:r>
                      <a:r>
                        <a:rPr lang="en-US" sz="1600"/>
                        <a:t> 95%.</a:t>
                      </a:r>
                      <a:endParaRPr lang="en-US" altLang="zh-CN" sz="1600"/>
                    </a:p>
                  </a:txBody>
                  <a:tcPr anchor="ctr"/>
                </a:tc>
                <a:extLst>
                  <a:ext uri="{0D108BD9-81ED-4DB2-BD59-A6C34878D82A}">
                    <a16:rowId xmlns:a16="http://schemas.microsoft.com/office/drawing/2014/main" val="10001"/>
                  </a:ext>
                </a:extLst>
              </a:tr>
              <a:tr h="1310640">
                <a:tc>
                  <a:txBody>
                    <a:bodyPr/>
                    <a:lstStyle/>
                    <a:p>
                      <a:pPr algn="ctr">
                        <a:buNone/>
                      </a:pPr>
                      <a:r>
                        <a:rPr lang="en-US" altLang="zh-CN" sz="1600"/>
                        <a:t>Y</a:t>
                      </a:r>
                      <a:r>
                        <a:rPr lang="zh-CN" altLang="en-US" sz="1600"/>
                        <a:t>awn</a:t>
                      </a:r>
                    </a:p>
                  </a:txBody>
                  <a:tcPr anchor="ctr"/>
                </a:tc>
                <a:tc>
                  <a:txBody>
                    <a:bodyPr/>
                    <a:lstStyle/>
                    <a:p>
                      <a:pPr algn="ctr">
                        <a:buNone/>
                      </a:pPr>
                      <a:r>
                        <a:rPr lang="zh-CN" altLang="en-US" sz="1600">
                          <a:sym typeface="+mn-ea"/>
                        </a:rPr>
                        <a:t>The aspect ratio of the mouth opening is greater than 0.6, and the duration is  3 seconds</a:t>
                      </a:r>
                      <a:endParaRPr lang="zh-CN" altLang="en-US" sz="1600"/>
                    </a:p>
                  </a:txBody>
                  <a:tcPr anchor="ctr"/>
                </a:tc>
                <a:tc>
                  <a:txBody>
                    <a:bodyPr/>
                    <a:lstStyle/>
                    <a:p>
                      <a:pPr algn="ctr">
                        <a:buNone/>
                      </a:pPr>
                      <a:r>
                        <a:rPr sz="1600"/>
                        <a:t>Daytime: 20 times</a:t>
                      </a:r>
                    </a:p>
                    <a:p>
                      <a:pPr algn="ctr">
                        <a:buNone/>
                      </a:pPr>
                      <a:r>
                        <a:rPr sz="1600"/>
                        <a:t>Evening: 20 times</a:t>
                      </a:r>
                    </a:p>
                  </a:txBody>
                  <a:tcPr anchor="ctr"/>
                </a:tc>
                <a:tc>
                  <a:txBody>
                    <a:bodyPr/>
                    <a:lstStyle/>
                    <a:p>
                      <a:pPr algn="ctr">
                        <a:buNone/>
                      </a:pPr>
                      <a:r>
                        <a:rPr sz="1600">
                          <a:sym typeface="+mn-ea"/>
                        </a:rPr>
                        <a:t>Daytime: 20 times</a:t>
                      </a:r>
                    </a:p>
                    <a:p>
                      <a:pPr algn="ctr">
                        <a:buNone/>
                      </a:pPr>
                      <a:r>
                        <a:rPr sz="1600">
                          <a:sym typeface="+mn-ea"/>
                        </a:rPr>
                        <a:t>Evening: 20 times</a:t>
                      </a:r>
                    </a:p>
                  </a:txBody>
                  <a:tcPr anchor="ctr"/>
                </a:tc>
                <a:tc>
                  <a:txBody>
                    <a:bodyPr/>
                    <a:lstStyle/>
                    <a:p>
                      <a:pPr algn="ctr">
                        <a:buNone/>
                      </a:pPr>
                      <a:r>
                        <a:rPr sz="1600">
                          <a:sym typeface="+mn-ea"/>
                        </a:rPr>
                        <a:t>Evening: 20 times</a:t>
                      </a:r>
                      <a:endParaRPr lang="zh-CN" altLang="en-US" sz="1600">
                        <a:sym typeface="+mn-ea"/>
                      </a:endParaRPr>
                    </a:p>
                  </a:txBody>
                  <a:tcPr anchor="ctr"/>
                </a:tc>
                <a:tc>
                  <a:txBody>
                    <a:bodyPr/>
                    <a:lstStyle/>
                    <a:p>
                      <a:pPr algn="ctr">
                        <a:buNone/>
                      </a:pPr>
                      <a:r>
                        <a:rPr sz="1600">
                          <a:sym typeface="+mn-ea"/>
                        </a:rPr>
                        <a:t>If a fatigue alarm is </a:t>
                      </a:r>
                      <a:r>
                        <a:rPr lang="en-US" sz="1600">
                          <a:sym typeface="+mn-ea"/>
                        </a:rPr>
                        <a:t>issu</a:t>
                      </a:r>
                      <a:r>
                        <a:rPr sz="1600">
                          <a:sym typeface="+mn-ea"/>
                        </a:rPr>
                        <a:t>ed within 1.5 seconds after the action is completed, it is considered a positive inspection</a:t>
                      </a:r>
                      <a:r>
                        <a:rPr lang="en-US" sz="1600">
                          <a:sym typeface="+mn-ea"/>
                        </a:rPr>
                        <a:t>.The detection rate and accuracy rate should be </a:t>
                      </a:r>
                      <a:r>
                        <a:rPr lang="zh-CN" altLang="en-US" sz="1600">
                          <a:sym typeface="+mn-ea"/>
                        </a:rPr>
                        <a:t>greater than</a:t>
                      </a:r>
                      <a:r>
                        <a:rPr lang="en-US" sz="1600">
                          <a:sym typeface="+mn-ea"/>
                        </a:rPr>
                        <a:t> 95%.</a:t>
                      </a:r>
                      <a:endParaRPr lang="en-US" altLang="zh-CN" sz="1600">
                        <a:sym typeface="+mn-ea"/>
                      </a:endParaRPr>
                    </a:p>
                  </a:txBody>
                  <a:tcPr anchor="ctr"/>
                </a:tc>
                <a:extLst>
                  <a:ext uri="{0D108BD9-81ED-4DB2-BD59-A6C34878D82A}">
                    <a16:rowId xmlns:a16="http://schemas.microsoft.com/office/drawing/2014/main" val="10002"/>
                  </a:ext>
                </a:extLst>
              </a:tr>
            </a:tbl>
          </a:graphicData>
        </a:graphic>
      </p:graphicFrame>
      <p:pic>
        <p:nvPicPr>
          <p:cNvPr id="8" name="图片 7"/>
          <p:cNvPicPr>
            <a:picLocks noChangeAspect="1"/>
          </p:cNvPicPr>
          <p:nvPr/>
        </p:nvPicPr>
        <p:blipFill>
          <a:blip r:embed="rId4"/>
          <a:stretch>
            <a:fillRect/>
          </a:stretch>
        </p:blipFill>
        <p:spPr>
          <a:xfrm>
            <a:off x="1118235" y="2553970"/>
            <a:ext cx="4094480" cy="1269365"/>
          </a:xfrm>
          <a:prstGeom prst="rect">
            <a:avLst/>
          </a:prstGeom>
        </p:spPr>
      </p:pic>
      <p:pic>
        <p:nvPicPr>
          <p:cNvPr id="3" name="图片 2"/>
          <p:cNvPicPr>
            <a:picLocks noChangeAspect="1"/>
          </p:cNvPicPr>
          <p:nvPr/>
        </p:nvPicPr>
        <p:blipFill>
          <a:blip r:embed="rId5"/>
          <a:stretch>
            <a:fillRect/>
          </a:stretch>
        </p:blipFill>
        <p:spPr>
          <a:xfrm>
            <a:off x="6806565" y="2473960"/>
            <a:ext cx="1156335" cy="1257300"/>
          </a:xfrm>
          <a:prstGeom prst="rect">
            <a:avLst/>
          </a:prstGeom>
        </p:spPr>
      </p:pic>
      <p:pic>
        <p:nvPicPr>
          <p:cNvPr id="19" name="图片 18"/>
          <p:cNvPicPr>
            <a:picLocks noChangeAspect="1"/>
          </p:cNvPicPr>
          <p:nvPr/>
        </p:nvPicPr>
        <p:blipFill>
          <a:blip r:embed="rId6"/>
          <a:stretch>
            <a:fillRect/>
          </a:stretch>
        </p:blipFill>
        <p:spPr>
          <a:xfrm>
            <a:off x="8325485" y="2458085"/>
            <a:ext cx="1366520" cy="1273175"/>
          </a:xfrm>
          <a:prstGeom prst="rect">
            <a:avLst/>
          </a:prstGeom>
        </p:spPr>
      </p:pic>
      <p:sp>
        <p:nvSpPr>
          <p:cNvPr id="20" name="矩形 19"/>
          <p:cNvSpPr/>
          <p:nvPr/>
        </p:nvSpPr>
        <p:spPr>
          <a:xfrm>
            <a:off x="528320" y="969010"/>
            <a:ext cx="11263630" cy="946150"/>
          </a:xfrm>
          <a:prstGeom prst="rect">
            <a:avLst/>
          </a:prstGeom>
        </p:spPr>
        <p:txBody>
          <a:bodyPr wrap="square">
            <a:noAutofit/>
          </a:bodyPr>
          <a:lstStyle/>
          <a:p>
            <a:pPr indent="457200" algn="just" fontAlgn="auto">
              <a:lnSpc>
                <a:spcPct val="110000"/>
              </a:lnSpc>
              <a:buClrTx/>
              <a:buSzTx/>
              <a:buNone/>
            </a:pPr>
            <a:r>
              <a:rPr sz="1600" dirty="0">
                <a:latin typeface="Arial" panose="020B0604020202020204" pitchFamily="34" charset="0"/>
                <a:ea typeface="微软雅黑" panose="020B0503020204020204" charset="-122"/>
                <a:cs typeface="Arial" panose="020B0604020202020204" pitchFamily="34" charset="0"/>
              </a:rPr>
              <a:t>The experimental objective is to develop </a:t>
            </a:r>
            <a:r>
              <a:rPr sz="1600" dirty="0">
                <a:latin typeface="Arial" panose="020B0604020202020204" pitchFamily="34" charset="0"/>
                <a:ea typeface="微软雅黑" panose="020B0503020204020204" charset="-122"/>
                <a:cs typeface="Arial" panose="020B0604020202020204" pitchFamily="34" charset="0"/>
                <a:sym typeface="+mn-ea"/>
              </a:rPr>
              <a:t>Bionic robot</a:t>
            </a:r>
            <a:r>
              <a:rPr lang="en-US" sz="1600" dirty="0">
                <a:latin typeface="Arial" panose="020B0604020202020204" pitchFamily="34" charset="0"/>
                <a:ea typeface="微软雅黑" panose="020B0503020204020204" charset="-122"/>
                <a:cs typeface="Arial" panose="020B0604020202020204" pitchFamily="34" charset="0"/>
                <a:sym typeface="+mn-ea"/>
              </a:rPr>
              <a:t> </a:t>
            </a:r>
            <a:r>
              <a:rPr sz="1600" dirty="0">
                <a:latin typeface="Arial" panose="020B0604020202020204" pitchFamily="34" charset="0"/>
                <a:ea typeface="微软雅黑" panose="020B0503020204020204" charset="-122"/>
                <a:cs typeface="Arial" panose="020B0604020202020204" pitchFamily="34" charset="0"/>
              </a:rPr>
              <a:t>that meets the requirements of size and motion accuracy. The light source is centered around the center of the first row of seats in the vehicle and moves according to the position shown in the figure below, where α is 7.5 degrees, β is 10 degrees, and the incident angle of the light source γ is 30 °~45 °</a:t>
            </a:r>
            <a:r>
              <a:rPr dirty="0">
                <a:latin typeface="Arial" panose="020B0604020202020204" pitchFamily="34" charset="0"/>
                <a:ea typeface="微软雅黑" panose="020B0503020204020204" charset="-122"/>
                <a:cs typeface="Arial" panose="020B0604020202020204" pitchFamily="34" charset="0"/>
              </a:rPr>
              <a:t>.</a:t>
            </a:r>
          </a:p>
        </p:txBody>
      </p:sp>
      <p:sp>
        <p:nvSpPr>
          <p:cNvPr id="2" name="Text Box 55"/>
          <p:cNvSpPr txBox="1">
            <a:spLocks noChangeArrowheads="1"/>
          </p:cNvSpPr>
          <p:nvPr/>
        </p:nvSpPr>
        <p:spPr bwMode="auto">
          <a:xfrm>
            <a:off x="307508" y="68616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zh-CN" altLang="en-GB" dirty="0">
                <a:solidFill>
                  <a:schemeClr val="accent1">
                    <a:lumMod val="50000"/>
                  </a:schemeClr>
                </a:solidFill>
                <a:latin typeface="Arial" panose="020B0604020202020204" pitchFamily="34" charset="0"/>
                <a:cs typeface="Arial" panose="020B0604020202020204" pitchFamily="34" charset="0"/>
                <a:sym typeface="+mn-ea"/>
              </a:rPr>
              <a:t>Bionic robot </a:t>
            </a:r>
            <a:r>
              <a:rPr lang="en-US" altLang="zh-CN" dirty="0">
                <a:solidFill>
                  <a:schemeClr val="accent1">
                    <a:lumMod val="50000"/>
                  </a:schemeClr>
                </a:solidFill>
                <a:latin typeface="Arial" panose="020B0604020202020204" pitchFamily="34" charset="0"/>
                <a:cs typeface="Arial" panose="020B0604020202020204" pitchFamily="34" charset="0"/>
                <a:sym typeface="+mn-ea"/>
              </a:rPr>
              <a:t>test</a:t>
            </a:r>
            <a:endParaRPr lang="zh-CN" altLang="en-US">
              <a:latin typeface="Arial" panose="020B0604020202020204" pitchFamily="34" charset="0"/>
              <a:cs typeface="Arial" panose="020B0604020202020204" pitchFamily="34" charset="0"/>
              <a:sym typeface="+mn-ea"/>
            </a:endParaRPr>
          </a:p>
        </p:txBody>
      </p:sp>
      <p:sp>
        <p:nvSpPr>
          <p:cNvPr id="5"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Test Methods</a:t>
            </a:r>
          </a:p>
        </p:txBody>
      </p:sp>
      <p:sp>
        <p:nvSpPr>
          <p:cNvPr id="7"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7</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379730" y="904240"/>
          <a:ext cx="11648440" cy="3657600"/>
        </p:xfrm>
        <a:graphic>
          <a:graphicData uri="http://schemas.openxmlformats.org/drawingml/2006/table">
            <a:tbl>
              <a:tblPr firstRow="1" bandRow="1">
                <a:tableStyleId>{5C22544A-7EE6-4342-B048-85BDC9FD1C3A}</a:tableStyleId>
              </a:tblPr>
              <a:tblGrid>
                <a:gridCol w="850900">
                  <a:extLst>
                    <a:ext uri="{9D8B030D-6E8A-4147-A177-3AD203B41FA5}">
                      <a16:colId xmlns:a16="http://schemas.microsoft.com/office/drawing/2014/main" val="20000"/>
                    </a:ext>
                  </a:extLst>
                </a:gridCol>
                <a:gridCol w="2508250">
                  <a:extLst>
                    <a:ext uri="{9D8B030D-6E8A-4147-A177-3AD203B41FA5}">
                      <a16:colId xmlns:a16="http://schemas.microsoft.com/office/drawing/2014/main" val="20001"/>
                    </a:ext>
                  </a:extLst>
                </a:gridCol>
                <a:gridCol w="1408430">
                  <a:extLst>
                    <a:ext uri="{9D8B030D-6E8A-4147-A177-3AD203B41FA5}">
                      <a16:colId xmlns:a16="http://schemas.microsoft.com/office/drawing/2014/main" val="20002"/>
                    </a:ext>
                  </a:extLst>
                </a:gridCol>
                <a:gridCol w="1470660">
                  <a:extLst>
                    <a:ext uri="{9D8B030D-6E8A-4147-A177-3AD203B41FA5}">
                      <a16:colId xmlns:a16="http://schemas.microsoft.com/office/drawing/2014/main" val="20003"/>
                    </a:ext>
                  </a:extLst>
                </a:gridCol>
                <a:gridCol w="1529080">
                  <a:extLst>
                    <a:ext uri="{9D8B030D-6E8A-4147-A177-3AD203B41FA5}">
                      <a16:colId xmlns:a16="http://schemas.microsoft.com/office/drawing/2014/main" val="20004"/>
                    </a:ext>
                  </a:extLst>
                </a:gridCol>
                <a:gridCol w="3881120">
                  <a:extLst>
                    <a:ext uri="{9D8B030D-6E8A-4147-A177-3AD203B41FA5}">
                      <a16:colId xmlns:a16="http://schemas.microsoft.com/office/drawing/2014/main" val="20005"/>
                    </a:ext>
                  </a:extLst>
                </a:gridCol>
              </a:tblGrid>
              <a:tr h="365760">
                <a:tc>
                  <a:txBody>
                    <a:bodyPr/>
                    <a:lstStyle/>
                    <a:p>
                      <a:pPr algn="ctr">
                        <a:buNone/>
                      </a:pPr>
                      <a:r>
                        <a:rPr lang="en-US" altLang="zh-CN" sz="1200">
                          <a:sym typeface="+mn-ea"/>
                        </a:rPr>
                        <a:t>Subject</a:t>
                      </a:r>
                    </a:p>
                  </a:txBody>
                  <a:tcPr anchor="ctr"/>
                </a:tc>
                <a:tc>
                  <a:txBody>
                    <a:bodyPr/>
                    <a:lstStyle/>
                    <a:p>
                      <a:pPr algn="ctr">
                        <a:buNone/>
                      </a:pPr>
                      <a:r>
                        <a:rPr lang="zh-CN" altLang="en-US" sz="1200">
                          <a:sym typeface="+mn-ea"/>
                        </a:rPr>
                        <a:t>Specific</a:t>
                      </a:r>
                      <a:r>
                        <a:rPr lang="en-US" altLang="zh-CN" sz="1200">
                          <a:sym typeface="+mn-ea"/>
                        </a:rPr>
                        <a:t> A</a:t>
                      </a:r>
                      <a:r>
                        <a:rPr lang="zh-CN" altLang="en-US" sz="1200">
                          <a:sym typeface="+mn-ea"/>
                        </a:rPr>
                        <a:t>ctions</a:t>
                      </a:r>
                    </a:p>
                  </a:txBody>
                  <a:tcPr anchor="ctr"/>
                </a:tc>
                <a:tc>
                  <a:txBody>
                    <a:bodyPr/>
                    <a:lstStyle/>
                    <a:p>
                      <a:pPr algn="ctr">
                        <a:buNone/>
                      </a:pPr>
                      <a:r>
                        <a:rPr lang="zh-CN" altLang="en-US" sz="1200">
                          <a:sym typeface="+mn-ea"/>
                        </a:rPr>
                        <a:t>Naked </a:t>
                      </a:r>
                      <a:r>
                        <a:rPr lang="en-US" altLang="zh-CN" sz="1200">
                          <a:sym typeface="+mn-ea"/>
                        </a:rPr>
                        <a:t>E</a:t>
                      </a:r>
                      <a:r>
                        <a:rPr lang="zh-CN" altLang="en-US" sz="1200">
                          <a:sym typeface="+mn-ea"/>
                        </a:rPr>
                        <a:t>ye</a:t>
                      </a:r>
                    </a:p>
                  </a:txBody>
                  <a:tcPr anchor="ctr"/>
                </a:tc>
                <a:tc>
                  <a:txBody>
                    <a:bodyPr/>
                    <a:lstStyle/>
                    <a:p>
                      <a:pPr algn="ctr">
                        <a:buNone/>
                      </a:pPr>
                      <a:r>
                        <a:rPr lang="en-US" altLang="zh-CN" sz="1200"/>
                        <a:t>W</a:t>
                      </a:r>
                      <a:r>
                        <a:rPr lang="zh-CN" altLang="en-US" sz="1200"/>
                        <a:t>ear </a:t>
                      </a:r>
                      <a:r>
                        <a:rPr lang="en-US" altLang="zh-CN" sz="1200"/>
                        <a:t>G</a:t>
                      </a:r>
                      <a:r>
                        <a:rPr lang="zh-CN" altLang="en-US" sz="1200"/>
                        <a:t>lasses</a:t>
                      </a:r>
                    </a:p>
                  </a:txBody>
                  <a:tcPr anchor="ctr"/>
                </a:tc>
                <a:tc>
                  <a:txBody>
                    <a:bodyPr/>
                    <a:lstStyle/>
                    <a:p>
                      <a:pPr algn="ctr">
                        <a:buNone/>
                      </a:pPr>
                      <a:r>
                        <a:rPr lang="en-US" altLang="zh-CN" sz="1200">
                          <a:sym typeface="+mn-ea"/>
                        </a:rPr>
                        <a:t>W</a:t>
                      </a:r>
                      <a:r>
                        <a:rPr lang="zh-CN" altLang="en-US" sz="1200">
                          <a:sym typeface="+mn-ea"/>
                        </a:rPr>
                        <a:t>ear</a:t>
                      </a:r>
                      <a:r>
                        <a:rPr lang="en-US" altLang="zh-CN" sz="1200">
                          <a:sym typeface="+mn-ea"/>
                        </a:rPr>
                        <a:t> </a:t>
                      </a:r>
                      <a:r>
                        <a:rPr lang="zh-CN" altLang="en-US" sz="1200"/>
                        <a:t>Sunglasses</a:t>
                      </a:r>
                    </a:p>
                  </a:txBody>
                  <a:tcPr anchor="ctr"/>
                </a:tc>
                <a:tc>
                  <a:txBody>
                    <a:bodyPr/>
                    <a:lstStyle/>
                    <a:p>
                      <a:pPr algn="ctr">
                        <a:buNone/>
                      </a:pPr>
                      <a:r>
                        <a:rPr lang="en-US" altLang="zh-CN" sz="1200">
                          <a:sym typeface="+mn-ea"/>
                        </a:rPr>
                        <a:t>Pass </a:t>
                      </a:r>
                      <a:r>
                        <a:rPr sz="1200" dirty="0">
                          <a:sym typeface="+mn-ea"/>
                        </a:rPr>
                        <a:t>Requirements</a:t>
                      </a:r>
                      <a:endParaRPr lang="zh-CN" altLang="en-US" sz="1200"/>
                    </a:p>
                  </a:txBody>
                  <a:tcPr anchor="ctr"/>
                </a:tc>
                <a:extLst>
                  <a:ext uri="{0D108BD9-81ED-4DB2-BD59-A6C34878D82A}">
                    <a16:rowId xmlns:a16="http://schemas.microsoft.com/office/drawing/2014/main" val="10000"/>
                  </a:ext>
                </a:extLst>
              </a:tr>
              <a:tr h="685800">
                <a:tc rowSpan="4">
                  <a:txBody>
                    <a:bodyPr/>
                    <a:lstStyle/>
                    <a:p>
                      <a:pPr algn="ctr">
                        <a:buNone/>
                      </a:pPr>
                      <a:r>
                        <a:rPr lang="zh-CN" altLang="en-US" sz="1200"/>
                        <a:t>Abnormal </a:t>
                      </a:r>
                      <a:r>
                        <a:rPr lang="en-US" altLang="zh-CN" sz="1200"/>
                        <a:t>H</a:t>
                      </a:r>
                      <a:r>
                        <a:rPr lang="zh-CN" altLang="en-US" sz="1200"/>
                        <a:t>ead </a:t>
                      </a:r>
                      <a:r>
                        <a:rPr lang="en-US" altLang="zh-CN" sz="1200"/>
                        <a:t>P</a:t>
                      </a:r>
                      <a:r>
                        <a:rPr lang="zh-CN" altLang="en-US" sz="1200"/>
                        <a:t>osture</a:t>
                      </a:r>
                    </a:p>
                  </a:txBody>
                  <a:tcPr anchor="ctr"/>
                </a:tc>
                <a:tc>
                  <a:txBody>
                    <a:bodyPr/>
                    <a:lstStyle/>
                    <a:p>
                      <a:pPr algn="ctr">
                        <a:buNone/>
                      </a:pPr>
                      <a:r>
                        <a:rPr lang="zh-CN" altLang="en-US" sz="1200"/>
                        <a:t>Turn the head to the left 45° to 50°, </a:t>
                      </a:r>
                      <a:r>
                        <a:rPr lang="zh-CN" altLang="en-US" sz="1200">
                          <a:sym typeface="+mn-ea"/>
                        </a:rPr>
                        <a:t>hold</a:t>
                      </a:r>
                      <a:r>
                        <a:rPr lang="zh-CN" altLang="en-US" sz="1200"/>
                        <a:t> for 3 seconds, and then return to the 0° position.</a:t>
                      </a:r>
                    </a:p>
                  </a:txBody>
                  <a:tcPr anchor="ctr"/>
                </a:tc>
                <a:tc>
                  <a:txBody>
                    <a:bodyPr/>
                    <a:lstStyle/>
                    <a:p>
                      <a:pPr algn="ctr">
                        <a:buNone/>
                      </a:pPr>
                      <a:r>
                        <a:rPr sz="1200"/>
                        <a:t>Daytime: 20 times</a:t>
                      </a:r>
                    </a:p>
                    <a:p>
                      <a:pPr algn="ctr">
                        <a:buNone/>
                      </a:pPr>
                      <a:r>
                        <a:rPr sz="1200"/>
                        <a:t>Evening: 20 times</a:t>
                      </a:r>
                    </a:p>
                  </a:txBody>
                  <a:tcPr anchor="ctr"/>
                </a:tc>
                <a:tc>
                  <a:txBody>
                    <a:bodyPr/>
                    <a:lstStyle/>
                    <a:p>
                      <a:pPr algn="ctr">
                        <a:buNone/>
                      </a:pPr>
                      <a:r>
                        <a:rPr sz="1200">
                          <a:sym typeface="+mn-ea"/>
                        </a:rPr>
                        <a:t>Daytime: 20 times</a:t>
                      </a:r>
                    </a:p>
                    <a:p>
                      <a:pPr algn="ctr">
                        <a:buNone/>
                      </a:pPr>
                      <a:r>
                        <a:rPr sz="1200">
                          <a:sym typeface="+mn-ea"/>
                        </a:rPr>
                        <a:t>Evening: 20 times</a:t>
                      </a:r>
                      <a:endParaRPr lang="zh-CN" altLang="en-US" sz="1200">
                        <a:sym typeface="+mn-ea"/>
                      </a:endParaRPr>
                    </a:p>
                  </a:txBody>
                  <a:tcPr anchor="ctr"/>
                </a:tc>
                <a:tc>
                  <a:txBody>
                    <a:bodyPr/>
                    <a:lstStyle/>
                    <a:p>
                      <a:pPr algn="ctr">
                        <a:buNone/>
                      </a:pPr>
                      <a:r>
                        <a:rPr sz="1200">
                          <a:sym typeface="+mn-ea"/>
                        </a:rPr>
                        <a:t>Evening: 20 times</a:t>
                      </a:r>
                      <a:endParaRPr lang="zh-CN" altLang="en-US" sz="1200">
                        <a:sym typeface="+mn-ea"/>
                      </a:endParaRPr>
                    </a:p>
                  </a:txBody>
                  <a:tcPr anchor="ctr"/>
                </a:tc>
                <a:tc>
                  <a:txBody>
                    <a:bodyPr/>
                    <a:lstStyle/>
                    <a:p>
                      <a:pPr algn="just">
                        <a:buNone/>
                      </a:pPr>
                      <a:r>
                        <a:rPr sz="1200">
                          <a:sym typeface="+mn-ea"/>
                        </a:rPr>
                        <a:t>If a </a:t>
                      </a:r>
                      <a:r>
                        <a:rPr lang="en-US" sz="1200" dirty="0">
                          <a:sym typeface="+mn-ea"/>
                        </a:rPr>
                        <a:t>d</a:t>
                      </a:r>
                      <a:r>
                        <a:rPr sz="1200" dirty="0">
                          <a:sym typeface="+mn-ea"/>
                        </a:rPr>
                        <a:t>i</a:t>
                      </a:r>
                      <a:r>
                        <a:rPr lang="en-US" sz="1200" dirty="0">
                          <a:sym typeface="+mn-ea"/>
                        </a:rPr>
                        <a:t>straction</a:t>
                      </a:r>
                      <a:r>
                        <a:rPr sz="1200">
                          <a:sym typeface="+mn-ea"/>
                        </a:rPr>
                        <a:t> alarm is </a:t>
                      </a:r>
                      <a:r>
                        <a:rPr lang="en-US" sz="1200">
                          <a:sym typeface="+mn-ea"/>
                        </a:rPr>
                        <a:t>issu</a:t>
                      </a:r>
                      <a:r>
                        <a:rPr sz="1200">
                          <a:sym typeface="+mn-ea"/>
                        </a:rPr>
                        <a:t>ed within 1.5 seconds after the action is completed, it is considered a positive inspection</a:t>
                      </a:r>
                      <a:r>
                        <a:rPr lang="en-US" sz="1200">
                          <a:sym typeface="+mn-ea"/>
                        </a:rPr>
                        <a:t>.The detection rate and accuracy rate should be </a:t>
                      </a:r>
                      <a:r>
                        <a:rPr lang="zh-CN" altLang="en-US" sz="1200">
                          <a:sym typeface="+mn-ea"/>
                        </a:rPr>
                        <a:t>greater than</a:t>
                      </a:r>
                      <a:r>
                        <a:rPr lang="en-US" sz="1200">
                          <a:sym typeface="+mn-ea"/>
                        </a:rPr>
                        <a:t> 95%.</a:t>
                      </a:r>
                      <a:endParaRPr lang="en-US" altLang="zh-CN" sz="1200">
                        <a:sym typeface="+mn-ea"/>
                      </a:endParaRPr>
                    </a:p>
                  </a:txBody>
                  <a:tcPr anchor="ctr"/>
                </a:tc>
                <a:extLst>
                  <a:ext uri="{0D108BD9-81ED-4DB2-BD59-A6C34878D82A}">
                    <a16:rowId xmlns:a16="http://schemas.microsoft.com/office/drawing/2014/main" val="10001"/>
                  </a:ext>
                </a:extLst>
              </a:tr>
              <a:tr h="807720">
                <a:tc vMerge="1">
                  <a:txBody>
                    <a:bodyPr/>
                    <a:lstStyle/>
                    <a:p>
                      <a:endParaRPr lang="zh-CN"/>
                    </a:p>
                  </a:txBody>
                  <a:tcPr anchor="ctr"/>
                </a:tc>
                <a:tc>
                  <a:txBody>
                    <a:bodyPr/>
                    <a:lstStyle/>
                    <a:p>
                      <a:pPr algn="ctr">
                        <a:buNone/>
                      </a:pPr>
                      <a:r>
                        <a:rPr lang="zh-CN" altLang="en-US" sz="1200">
                          <a:sym typeface="+mn-ea"/>
                        </a:rPr>
                        <a:t>Turn the head to the </a:t>
                      </a:r>
                      <a:r>
                        <a:rPr lang="en-US" altLang="zh-CN" sz="1200">
                          <a:sym typeface="+mn-ea"/>
                        </a:rPr>
                        <a:t>right</a:t>
                      </a:r>
                      <a:r>
                        <a:rPr lang="zh-CN" altLang="en-US" sz="1200">
                          <a:sym typeface="+mn-ea"/>
                        </a:rPr>
                        <a:t> 45° to 50°, hold for 3 seconds, and then return to the 0° position.</a:t>
                      </a:r>
                    </a:p>
                  </a:txBody>
                  <a:tcPr anchor="ctr"/>
                </a:tc>
                <a:tc>
                  <a:txBody>
                    <a:bodyPr/>
                    <a:lstStyle/>
                    <a:p>
                      <a:pPr algn="ctr">
                        <a:buNone/>
                      </a:pPr>
                      <a:r>
                        <a:rPr sz="1200"/>
                        <a:t>Daytime: 20 times</a:t>
                      </a:r>
                    </a:p>
                    <a:p>
                      <a:pPr algn="ctr">
                        <a:buNone/>
                      </a:pPr>
                      <a:r>
                        <a:rPr sz="1200"/>
                        <a:t>Evening: 20 times</a:t>
                      </a:r>
                    </a:p>
                  </a:txBody>
                  <a:tcPr anchor="ctr"/>
                </a:tc>
                <a:tc>
                  <a:txBody>
                    <a:bodyPr/>
                    <a:lstStyle/>
                    <a:p>
                      <a:pPr algn="ctr">
                        <a:buNone/>
                      </a:pPr>
                      <a:r>
                        <a:rPr sz="1200">
                          <a:sym typeface="+mn-ea"/>
                        </a:rPr>
                        <a:t>Daytime: 20 times</a:t>
                      </a:r>
                    </a:p>
                    <a:p>
                      <a:pPr algn="ctr">
                        <a:buNone/>
                      </a:pPr>
                      <a:r>
                        <a:rPr sz="1200">
                          <a:sym typeface="+mn-ea"/>
                        </a:rPr>
                        <a:t>Evening: 20 times</a:t>
                      </a:r>
                    </a:p>
                  </a:txBody>
                  <a:tcPr anchor="ctr"/>
                </a:tc>
                <a:tc>
                  <a:txBody>
                    <a:bodyPr/>
                    <a:lstStyle/>
                    <a:p>
                      <a:pPr algn="ctr">
                        <a:buNone/>
                      </a:pPr>
                      <a:r>
                        <a:rPr sz="1200">
                          <a:sym typeface="+mn-ea"/>
                        </a:rPr>
                        <a:t>Evening: 20 times</a:t>
                      </a:r>
                      <a:endParaRPr lang="zh-CN" altLang="en-US" sz="1200">
                        <a:sym typeface="+mn-ea"/>
                      </a:endParaRPr>
                    </a:p>
                  </a:txBody>
                  <a:tcPr anchor="ctr"/>
                </a:tc>
                <a:tc>
                  <a:txBody>
                    <a:bodyPr/>
                    <a:lstStyle/>
                    <a:p>
                      <a:pPr algn="ctr">
                        <a:buNone/>
                      </a:pPr>
                      <a:r>
                        <a:rPr sz="1200">
                          <a:sym typeface="+mn-ea"/>
                        </a:rPr>
                        <a:t>If a distraction alarm is issued within 1.5 seconds after the action is completed, it is considered a positive inspection.The detection rate and accuracy rate should be greater than 95%.</a:t>
                      </a:r>
                      <a:endParaRPr lang="en-US" altLang="zh-CN" sz="1200">
                        <a:sym typeface="+mn-ea"/>
                      </a:endParaRPr>
                    </a:p>
                  </a:txBody>
                  <a:tcPr anchor="ctr"/>
                </a:tc>
                <a:extLst>
                  <a:ext uri="{0D108BD9-81ED-4DB2-BD59-A6C34878D82A}">
                    <a16:rowId xmlns:a16="http://schemas.microsoft.com/office/drawing/2014/main" val="10002"/>
                  </a:ext>
                </a:extLst>
              </a:tr>
              <a:tr h="808355">
                <a:tc vMerge="1">
                  <a:txBody>
                    <a:bodyPr/>
                    <a:lstStyle/>
                    <a:p>
                      <a:endParaRPr lang="zh-CN"/>
                    </a:p>
                  </a:txBody>
                  <a:tcPr anchor="ctr"/>
                </a:tc>
                <a:tc>
                  <a:txBody>
                    <a:bodyPr/>
                    <a:lstStyle/>
                    <a:p>
                      <a:pPr algn="ctr">
                        <a:buNone/>
                      </a:pPr>
                      <a:r>
                        <a:rPr lang="zh-CN" altLang="en-US" sz="1200"/>
                        <a:t>Head up 30° to 35°, hold for 3 seconds, then return to the 0° position</a:t>
                      </a:r>
                    </a:p>
                  </a:txBody>
                  <a:tcPr anchor="ctr"/>
                </a:tc>
                <a:tc>
                  <a:txBody>
                    <a:bodyPr/>
                    <a:lstStyle/>
                    <a:p>
                      <a:pPr algn="ctr">
                        <a:buNone/>
                      </a:pPr>
                      <a:r>
                        <a:rPr sz="1200"/>
                        <a:t>Daytime: 20 times</a:t>
                      </a:r>
                    </a:p>
                    <a:p>
                      <a:pPr algn="ctr">
                        <a:buNone/>
                      </a:pPr>
                      <a:r>
                        <a:rPr sz="1200"/>
                        <a:t>Evening: 20 times</a:t>
                      </a:r>
                    </a:p>
                  </a:txBody>
                  <a:tcPr anchor="ctr"/>
                </a:tc>
                <a:tc>
                  <a:txBody>
                    <a:bodyPr/>
                    <a:lstStyle/>
                    <a:p>
                      <a:pPr algn="ctr">
                        <a:buNone/>
                      </a:pPr>
                      <a:r>
                        <a:rPr sz="1200">
                          <a:sym typeface="+mn-ea"/>
                        </a:rPr>
                        <a:t>Daytime: 20 times</a:t>
                      </a:r>
                    </a:p>
                    <a:p>
                      <a:pPr algn="ctr">
                        <a:buNone/>
                      </a:pPr>
                      <a:r>
                        <a:rPr sz="1200">
                          <a:sym typeface="+mn-ea"/>
                        </a:rPr>
                        <a:t>Evening: 20 times</a:t>
                      </a:r>
                      <a:endParaRPr lang="zh-CN" altLang="en-US" sz="1200">
                        <a:sym typeface="+mn-ea"/>
                      </a:endParaRPr>
                    </a:p>
                  </a:txBody>
                  <a:tcPr anchor="ctr"/>
                </a:tc>
                <a:tc>
                  <a:txBody>
                    <a:bodyPr/>
                    <a:lstStyle/>
                    <a:p>
                      <a:pPr algn="ctr">
                        <a:buNone/>
                      </a:pPr>
                      <a:r>
                        <a:rPr sz="1200">
                          <a:sym typeface="+mn-ea"/>
                        </a:rPr>
                        <a:t>Evening: 20 times</a:t>
                      </a:r>
                      <a:endParaRPr lang="zh-CN" altLang="en-US" sz="1200">
                        <a:sym typeface="+mn-ea"/>
                      </a:endParaRPr>
                    </a:p>
                  </a:txBody>
                  <a:tcPr anchor="ctr"/>
                </a:tc>
                <a:tc>
                  <a:txBody>
                    <a:bodyPr/>
                    <a:lstStyle/>
                    <a:p>
                      <a:pPr algn="ctr">
                        <a:buNone/>
                      </a:pPr>
                      <a:r>
                        <a:rPr sz="1200">
                          <a:sym typeface="+mn-ea"/>
                        </a:rPr>
                        <a:t>If a distraction alarm is issued within 1.5 seconds after the action is completed, it is considered a positive inspection.The detection rate and accuracy rate should be greater than 95%.</a:t>
                      </a:r>
                      <a:endParaRPr lang="en-US" altLang="zh-CN" sz="1200">
                        <a:sym typeface="+mn-ea"/>
                      </a:endParaRPr>
                    </a:p>
                  </a:txBody>
                  <a:tcPr anchor="ctr"/>
                </a:tc>
                <a:extLst>
                  <a:ext uri="{0D108BD9-81ED-4DB2-BD59-A6C34878D82A}">
                    <a16:rowId xmlns:a16="http://schemas.microsoft.com/office/drawing/2014/main" val="10003"/>
                  </a:ext>
                </a:extLst>
              </a:tr>
              <a:tr h="807720">
                <a:tc vMerge="1">
                  <a:txBody>
                    <a:bodyPr/>
                    <a:lstStyle/>
                    <a:p>
                      <a:endParaRPr lang="zh-CN"/>
                    </a:p>
                  </a:txBody>
                  <a:tcPr anchor="ctr"/>
                </a:tc>
                <a:tc>
                  <a:txBody>
                    <a:bodyPr/>
                    <a:lstStyle/>
                    <a:p>
                      <a:pPr algn="ctr">
                        <a:buNone/>
                      </a:pPr>
                      <a:r>
                        <a:rPr lang="zh-CN" altLang="en-US" sz="1200">
                          <a:sym typeface="+mn-ea"/>
                        </a:rPr>
                        <a:t>Head</a:t>
                      </a:r>
                      <a:r>
                        <a:rPr lang="en-US" altLang="zh-CN" sz="1200">
                          <a:sym typeface="+mn-ea"/>
                        </a:rPr>
                        <a:t> down</a:t>
                      </a:r>
                      <a:r>
                        <a:rPr lang="zh-CN" altLang="en-US" sz="1200"/>
                        <a:t> 30° to 35°, </a:t>
                      </a:r>
                      <a:r>
                        <a:rPr lang="zh-CN" altLang="en-US" sz="1200">
                          <a:sym typeface="+mn-ea"/>
                        </a:rPr>
                        <a:t>hold</a:t>
                      </a:r>
                      <a:r>
                        <a:rPr lang="zh-CN" altLang="en-US" sz="1200"/>
                        <a:t> for 3 seconds, and then return to the 0° position</a:t>
                      </a:r>
                    </a:p>
                  </a:txBody>
                  <a:tcPr anchor="ctr"/>
                </a:tc>
                <a:tc>
                  <a:txBody>
                    <a:bodyPr/>
                    <a:lstStyle/>
                    <a:p>
                      <a:pPr algn="ctr">
                        <a:buNone/>
                      </a:pPr>
                      <a:r>
                        <a:rPr sz="1200"/>
                        <a:t>Daytime: 20 times</a:t>
                      </a:r>
                    </a:p>
                    <a:p>
                      <a:pPr algn="ctr">
                        <a:buNone/>
                      </a:pPr>
                      <a:r>
                        <a:rPr sz="1200"/>
                        <a:t>Evening: 20 times</a:t>
                      </a:r>
                    </a:p>
                  </a:txBody>
                  <a:tcPr anchor="ctr"/>
                </a:tc>
                <a:tc>
                  <a:txBody>
                    <a:bodyPr/>
                    <a:lstStyle/>
                    <a:p>
                      <a:pPr algn="ctr">
                        <a:buNone/>
                      </a:pPr>
                      <a:r>
                        <a:rPr sz="1200">
                          <a:sym typeface="+mn-ea"/>
                        </a:rPr>
                        <a:t>Daytime: 20 times</a:t>
                      </a:r>
                    </a:p>
                    <a:p>
                      <a:pPr algn="ctr">
                        <a:buNone/>
                      </a:pPr>
                      <a:r>
                        <a:rPr sz="1200">
                          <a:sym typeface="+mn-ea"/>
                        </a:rPr>
                        <a:t>Evening: 20 times</a:t>
                      </a:r>
                    </a:p>
                  </a:txBody>
                  <a:tcPr anchor="ctr"/>
                </a:tc>
                <a:tc>
                  <a:txBody>
                    <a:bodyPr/>
                    <a:lstStyle/>
                    <a:p>
                      <a:pPr algn="ctr">
                        <a:buNone/>
                      </a:pPr>
                      <a:r>
                        <a:rPr sz="1200">
                          <a:sym typeface="+mn-ea"/>
                        </a:rPr>
                        <a:t>Evening: 20 times</a:t>
                      </a:r>
                      <a:endParaRPr lang="zh-CN" altLang="en-US" sz="1200">
                        <a:sym typeface="+mn-ea"/>
                      </a:endParaRPr>
                    </a:p>
                  </a:txBody>
                  <a:tcPr anchor="ctr"/>
                </a:tc>
                <a:tc>
                  <a:txBody>
                    <a:bodyPr/>
                    <a:lstStyle/>
                    <a:p>
                      <a:pPr algn="ctr">
                        <a:buNone/>
                      </a:pPr>
                      <a:r>
                        <a:rPr sz="1200">
                          <a:sym typeface="+mn-ea"/>
                        </a:rPr>
                        <a:t>If a distraction alarm is issued within 1.5 seconds after the action is completed, it is considered a positive inspection.The detection rate and accuracy rate should be greater than 95%.</a:t>
                      </a:r>
                      <a:endParaRPr lang="en-US" altLang="zh-CN" sz="1200">
                        <a:sym typeface="+mn-ea"/>
                      </a:endParaRPr>
                    </a:p>
                  </a:txBody>
                  <a:tcPr anchor="ctr"/>
                </a:tc>
                <a:extLst>
                  <a:ext uri="{0D108BD9-81ED-4DB2-BD59-A6C34878D82A}">
                    <a16:rowId xmlns:a16="http://schemas.microsoft.com/office/drawing/2014/main" val="10004"/>
                  </a:ext>
                </a:extLst>
              </a:tr>
            </a:tbl>
          </a:graphicData>
        </a:graphic>
      </p:graphicFrame>
      <p:pic>
        <p:nvPicPr>
          <p:cNvPr id="3" name="图片 2"/>
          <p:cNvPicPr>
            <a:picLocks noChangeAspect="1"/>
          </p:cNvPicPr>
          <p:nvPr/>
        </p:nvPicPr>
        <p:blipFill>
          <a:blip r:embed="rId4"/>
          <a:srcRect l="-870" t="36875" b="37767"/>
          <a:stretch>
            <a:fillRect/>
          </a:stretch>
        </p:blipFill>
        <p:spPr>
          <a:xfrm>
            <a:off x="598170" y="4613275"/>
            <a:ext cx="3676015" cy="2053590"/>
          </a:xfrm>
          <a:prstGeom prst="rect">
            <a:avLst/>
          </a:prstGeom>
        </p:spPr>
      </p:pic>
      <p:pic>
        <p:nvPicPr>
          <p:cNvPr id="4" name="图片 3"/>
          <p:cNvPicPr>
            <a:picLocks noChangeAspect="1"/>
          </p:cNvPicPr>
          <p:nvPr/>
        </p:nvPicPr>
        <p:blipFill>
          <a:blip r:embed="rId5"/>
          <a:srcRect l="1259" t="37075" b="37267"/>
          <a:stretch>
            <a:fillRect/>
          </a:stretch>
        </p:blipFill>
        <p:spPr>
          <a:xfrm>
            <a:off x="4511040" y="4595495"/>
            <a:ext cx="3568700" cy="2061210"/>
          </a:xfrm>
          <a:prstGeom prst="rect">
            <a:avLst/>
          </a:prstGeom>
        </p:spPr>
      </p:pic>
      <p:pic>
        <p:nvPicPr>
          <p:cNvPr id="5" name="图片 4"/>
          <p:cNvPicPr>
            <a:picLocks noChangeAspect="1"/>
          </p:cNvPicPr>
          <p:nvPr/>
        </p:nvPicPr>
        <p:blipFill>
          <a:blip r:embed="rId6"/>
          <a:srcRect l="164" b="5684"/>
          <a:stretch>
            <a:fillRect/>
          </a:stretch>
        </p:blipFill>
        <p:spPr>
          <a:xfrm>
            <a:off x="8316595" y="4605655"/>
            <a:ext cx="3368675" cy="2051050"/>
          </a:xfrm>
          <a:prstGeom prst="rect">
            <a:avLst/>
          </a:prstGeom>
          <a:ln>
            <a:solidFill>
              <a:schemeClr val="accent1"/>
            </a:solidFill>
          </a:ln>
        </p:spPr>
      </p:pic>
      <p:sp>
        <p:nvSpPr>
          <p:cNvPr id="6" name="Text Box 55"/>
          <p:cNvSpPr txBox="1">
            <a:spLocks noChangeArrowheads="1"/>
          </p:cNvSpPr>
          <p:nvPr/>
        </p:nvSpPr>
        <p:spPr bwMode="auto">
          <a:xfrm>
            <a:off x="379898" y="623295"/>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zh-CN" altLang="en-GB" dirty="0">
                <a:solidFill>
                  <a:schemeClr val="accent1">
                    <a:lumMod val="50000"/>
                  </a:schemeClr>
                </a:solidFill>
                <a:latin typeface="Arial" panose="020B0604020202020204" pitchFamily="34" charset="0"/>
                <a:cs typeface="Arial" panose="020B0604020202020204" pitchFamily="34" charset="0"/>
                <a:sym typeface="+mn-ea"/>
              </a:rPr>
              <a:t>Bionic robot </a:t>
            </a:r>
            <a:r>
              <a:rPr lang="en-US" altLang="zh-CN" dirty="0">
                <a:solidFill>
                  <a:schemeClr val="accent1">
                    <a:lumMod val="50000"/>
                  </a:schemeClr>
                </a:solidFill>
                <a:latin typeface="Arial" panose="020B0604020202020204" pitchFamily="34" charset="0"/>
                <a:cs typeface="Arial" panose="020B0604020202020204" pitchFamily="34" charset="0"/>
                <a:sym typeface="+mn-ea"/>
              </a:rPr>
              <a:t>test</a:t>
            </a:r>
            <a:endParaRPr lang="zh-CN" altLang="en-US">
              <a:latin typeface="Arial" panose="020B0604020202020204" pitchFamily="34" charset="0"/>
              <a:cs typeface="Arial" panose="020B0604020202020204" pitchFamily="34" charset="0"/>
              <a:sym typeface="+mn-ea"/>
            </a:endParaRPr>
          </a:p>
        </p:txBody>
      </p:sp>
      <p:sp>
        <p:nvSpPr>
          <p:cNvPr id="7"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Test Methods</a:t>
            </a:r>
          </a:p>
        </p:txBody>
      </p:sp>
      <p:sp>
        <p:nvSpPr>
          <p:cNvPr id="9"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8</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467995" y="1053465"/>
          <a:ext cx="11294745" cy="3200400"/>
        </p:xfrm>
        <a:graphic>
          <a:graphicData uri="http://schemas.openxmlformats.org/drawingml/2006/table">
            <a:tbl>
              <a:tblPr firstRow="1" bandRow="1">
                <a:tableStyleId>{5C22544A-7EE6-4342-B048-85BDC9FD1C3A}</a:tableStyleId>
              </a:tblPr>
              <a:tblGrid>
                <a:gridCol w="995045">
                  <a:extLst>
                    <a:ext uri="{9D8B030D-6E8A-4147-A177-3AD203B41FA5}">
                      <a16:colId xmlns:a16="http://schemas.microsoft.com/office/drawing/2014/main" val="20000"/>
                    </a:ext>
                  </a:extLst>
                </a:gridCol>
                <a:gridCol w="2242820">
                  <a:extLst>
                    <a:ext uri="{9D8B030D-6E8A-4147-A177-3AD203B41FA5}">
                      <a16:colId xmlns:a16="http://schemas.microsoft.com/office/drawing/2014/main" val="20001"/>
                    </a:ext>
                  </a:extLst>
                </a:gridCol>
                <a:gridCol w="1432560">
                  <a:extLst>
                    <a:ext uri="{9D8B030D-6E8A-4147-A177-3AD203B41FA5}">
                      <a16:colId xmlns:a16="http://schemas.microsoft.com/office/drawing/2014/main" val="20002"/>
                    </a:ext>
                  </a:extLst>
                </a:gridCol>
                <a:gridCol w="1069975">
                  <a:extLst>
                    <a:ext uri="{9D8B030D-6E8A-4147-A177-3AD203B41FA5}">
                      <a16:colId xmlns:a16="http://schemas.microsoft.com/office/drawing/2014/main" val="20003"/>
                    </a:ext>
                  </a:extLst>
                </a:gridCol>
                <a:gridCol w="1395095">
                  <a:extLst>
                    <a:ext uri="{9D8B030D-6E8A-4147-A177-3AD203B41FA5}">
                      <a16:colId xmlns:a16="http://schemas.microsoft.com/office/drawing/2014/main" val="20004"/>
                    </a:ext>
                  </a:extLst>
                </a:gridCol>
                <a:gridCol w="4159250">
                  <a:extLst>
                    <a:ext uri="{9D8B030D-6E8A-4147-A177-3AD203B41FA5}">
                      <a16:colId xmlns:a16="http://schemas.microsoft.com/office/drawing/2014/main" val="20005"/>
                    </a:ext>
                  </a:extLst>
                </a:gridCol>
              </a:tblGrid>
              <a:tr h="370205">
                <a:tc>
                  <a:txBody>
                    <a:bodyPr/>
                    <a:lstStyle/>
                    <a:p>
                      <a:pPr algn="ctr">
                        <a:buNone/>
                      </a:pPr>
                      <a:r>
                        <a:rPr lang="en-US" altLang="zh-CN" sz="1600">
                          <a:sym typeface="+mn-ea"/>
                        </a:rPr>
                        <a:t>Subject</a:t>
                      </a:r>
                    </a:p>
                  </a:txBody>
                  <a:tcPr anchor="ctr"/>
                </a:tc>
                <a:tc>
                  <a:txBody>
                    <a:bodyPr/>
                    <a:lstStyle/>
                    <a:p>
                      <a:pPr algn="ctr">
                        <a:buNone/>
                      </a:pPr>
                      <a:r>
                        <a:rPr lang="zh-CN" altLang="en-US" sz="1600">
                          <a:sym typeface="+mn-ea"/>
                        </a:rPr>
                        <a:t>Specific</a:t>
                      </a:r>
                      <a:r>
                        <a:rPr lang="en-US" altLang="zh-CN" sz="1600">
                          <a:sym typeface="+mn-ea"/>
                        </a:rPr>
                        <a:t> A</a:t>
                      </a:r>
                      <a:r>
                        <a:rPr lang="zh-CN" altLang="en-US" sz="1600">
                          <a:sym typeface="+mn-ea"/>
                        </a:rPr>
                        <a:t>ctions</a:t>
                      </a:r>
                    </a:p>
                  </a:txBody>
                  <a:tcPr anchor="ctr"/>
                </a:tc>
                <a:tc>
                  <a:txBody>
                    <a:bodyPr/>
                    <a:lstStyle/>
                    <a:p>
                      <a:pPr algn="ctr">
                        <a:buNone/>
                      </a:pPr>
                      <a:r>
                        <a:rPr lang="zh-CN" altLang="en-US" sz="1600">
                          <a:sym typeface="+mn-ea"/>
                        </a:rPr>
                        <a:t>Naked </a:t>
                      </a:r>
                      <a:r>
                        <a:rPr lang="en-US" altLang="zh-CN" sz="1600">
                          <a:sym typeface="+mn-ea"/>
                        </a:rPr>
                        <a:t>E</a:t>
                      </a:r>
                      <a:r>
                        <a:rPr lang="zh-CN" altLang="en-US" sz="1600">
                          <a:sym typeface="+mn-ea"/>
                        </a:rPr>
                        <a:t>ye</a:t>
                      </a:r>
                    </a:p>
                  </a:txBody>
                  <a:tcPr anchor="ctr"/>
                </a:tc>
                <a:tc>
                  <a:txBody>
                    <a:bodyPr/>
                    <a:lstStyle/>
                    <a:p>
                      <a:pPr algn="ctr">
                        <a:buNone/>
                      </a:pPr>
                      <a:r>
                        <a:rPr lang="en-US" altLang="zh-CN" sz="1600"/>
                        <a:t>W</a:t>
                      </a:r>
                      <a:r>
                        <a:rPr lang="zh-CN" altLang="en-US" sz="1600"/>
                        <a:t>ear </a:t>
                      </a:r>
                      <a:r>
                        <a:rPr lang="en-US" altLang="zh-CN" sz="1600"/>
                        <a:t>G</a:t>
                      </a:r>
                      <a:r>
                        <a:rPr lang="zh-CN" altLang="en-US" sz="1600"/>
                        <a:t>lasses</a:t>
                      </a:r>
                    </a:p>
                  </a:txBody>
                  <a:tcPr anchor="ctr"/>
                </a:tc>
                <a:tc>
                  <a:txBody>
                    <a:bodyPr/>
                    <a:lstStyle/>
                    <a:p>
                      <a:pPr algn="ctr">
                        <a:buNone/>
                      </a:pPr>
                      <a:r>
                        <a:rPr lang="en-US" altLang="zh-CN" sz="1600">
                          <a:sym typeface="+mn-ea"/>
                        </a:rPr>
                        <a:t>W</a:t>
                      </a:r>
                      <a:r>
                        <a:rPr lang="zh-CN" altLang="en-US" sz="1600">
                          <a:sym typeface="+mn-ea"/>
                        </a:rPr>
                        <a:t>ear</a:t>
                      </a:r>
                      <a:r>
                        <a:rPr lang="en-US" altLang="zh-CN" sz="1600">
                          <a:sym typeface="+mn-ea"/>
                        </a:rPr>
                        <a:t> </a:t>
                      </a:r>
                      <a:r>
                        <a:rPr lang="zh-CN" altLang="en-US" sz="1600"/>
                        <a:t>Sunglasses</a:t>
                      </a:r>
                    </a:p>
                  </a:txBody>
                  <a:tcPr anchor="ctr"/>
                </a:tc>
                <a:tc>
                  <a:txBody>
                    <a:bodyPr/>
                    <a:lstStyle/>
                    <a:p>
                      <a:pPr algn="ctr">
                        <a:buNone/>
                      </a:pPr>
                      <a:r>
                        <a:rPr lang="en-US" altLang="zh-CN" sz="1600">
                          <a:sym typeface="+mn-ea"/>
                        </a:rPr>
                        <a:t>Pass </a:t>
                      </a:r>
                      <a:r>
                        <a:rPr sz="1600" dirty="0">
                          <a:sym typeface="+mn-ea"/>
                        </a:rPr>
                        <a:t>Requirements</a:t>
                      </a:r>
                      <a:endParaRPr lang="zh-CN" altLang="en-US" sz="1600">
                        <a:sym typeface="+mn-ea"/>
                      </a:endParaRPr>
                    </a:p>
                  </a:txBody>
                  <a:tcPr anchor="ctr"/>
                </a:tc>
                <a:extLst>
                  <a:ext uri="{0D108BD9-81ED-4DB2-BD59-A6C34878D82A}">
                    <a16:rowId xmlns:a16="http://schemas.microsoft.com/office/drawing/2014/main" val="10000"/>
                  </a:ext>
                </a:extLst>
              </a:tr>
              <a:tr h="925830">
                <a:tc>
                  <a:txBody>
                    <a:bodyPr/>
                    <a:lstStyle/>
                    <a:p>
                      <a:pPr algn="ctr">
                        <a:buNone/>
                      </a:pPr>
                      <a:r>
                        <a:rPr lang="en-US" altLang="zh-CN" sz="1600"/>
                        <a:t>Use P</a:t>
                      </a:r>
                      <a:r>
                        <a:rPr lang="zh-CN" altLang="en-US" sz="1600"/>
                        <a:t>hone</a:t>
                      </a:r>
                    </a:p>
                  </a:txBody>
                  <a:tcPr anchor="ctr"/>
                </a:tc>
                <a:tc>
                  <a:txBody>
                    <a:bodyPr/>
                    <a:lstStyle/>
                    <a:p>
                      <a:pPr algn="ctr">
                        <a:buNone/>
                      </a:pPr>
                      <a:r>
                        <a:rPr lang="zh-CN" altLang="en-US" sz="1600"/>
                        <a:t>Place the handheld phone close to the head for 3 seconds and then put it down</a:t>
                      </a:r>
                    </a:p>
                  </a:txBody>
                  <a:tcPr anchor="ctr"/>
                </a:tc>
                <a:tc>
                  <a:txBody>
                    <a:bodyPr/>
                    <a:lstStyle/>
                    <a:p>
                      <a:pPr algn="ctr">
                        <a:buNone/>
                      </a:pPr>
                      <a:r>
                        <a:rPr sz="1600">
                          <a:sym typeface="+mn-ea"/>
                        </a:rPr>
                        <a:t>Daytime: 20 times</a:t>
                      </a:r>
                      <a:endParaRPr sz="1600"/>
                    </a:p>
                    <a:p>
                      <a:pPr algn="ctr">
                        <a:buNone/>
                      </a:pPr>
                      <a:r>
                        <a:rPr sz="1600">
                          <a:sym typeface="+mn-ea"/>
                        </a:rPr>
                        <a:t>Evening: 20 times</a:t>
                      </a:r>
                      <a:endParaRPr lang="zh-CN" altLang="en-US" sz="1600"/>
                    </a:p>
                  </a:txBody>
                  <a:tcPr anchor="ctr"/>
                </a:tc>
                <a:tc>
                  <a:txBody>
                    <a:bodyPr/>
                    <a:lstStyle/>
                    <a:p>
                      <a:pPr algn="ctr">
                        <a:buNone/>
                      </a:pPr>
                      <a:r>
                        <a:rPr lang="en-US" altLang="zh-CN" sz="1600"/>
                        <a:t>——</a:t>
                      </a:r>
                    </a:p>
                  </a:txBody>
                  <a:tcPr anchor="ctr"/>
                </a:tc>
                <a:tc>
                  <a:txBody>
                    <a:bodyPr/>
                    <a:lstStyle/>
                    <a:p>
                      <a:pPr algn="ctr">
                        <a:buNone/>
                      </a:pPr>
                      <a:r>
                        <a:rPr lang="en-US" altLang="zh-CN" sz="1600"/>
                        <a:t>——</a:t>
                      </a:r>
                    </a:p>
                  </a:txBody>
                  <a:tcPr anchor="ctr"/>
                </a:tc>
                <a:tc>
                  <a:txBody>
                    <a:bodyPr/>
                    <a:lstStyle/>
                    <a:p>
                      <a:pPr algn="just">
                        <a:buNone/>
                      </a:pPr>
                      <a:r>
                        <a:rPr sz="1600">
                          <a:sym typeface="+mn-ea"/>
                        </a:rPr>
                        <a:t>If a </a:t>
                      </a:r>
                      <a:r>
                        <a:rPr lang="en-US" sz="1600" dirty="0">
                          <a:sym typeface="+mn-ea"/>
                        </a:rPr>
                        <a:t>d</a:t>
                      </a:r>
                      <a:r>
                        <a:rPr sz="1600" dirty="0">
                          <a:sym typeface="+mn-ea"/>
                        </a:rPr>
                        <a:t>i</a:t>
                      </a:r>
                      <a:r>
                        <a:rPr lang="en-US" sz="1600" dirty="0">
                          <a:sym typeface="+mn-ea"/>
                        </a:rPr>
                        <a:t>straction</a:t>
                      </a:r>
                      <a:r>
                        <a:rPr sz="1600">
                          <a:sym typeface="+mn-ea"/>
                        </a:rPr>
                        <a:t> alarm is </a:t>
                      </a:r>
                      <a:r>
                        <a:rPr lang="en-US" sz="1600">
                          <a:sym typeface="+mn-ea"/>
                        </a:rPr>
                        <a:t>issu</a:t>
                      </a:r>
                      <a:r>
                        <a:rPr sz="1600">
                          <a:sym typeface="+mn-ea"/>
                        </a:rPr>
                        <a:t>ed within 1.5 seconds after the action is completed, it is considered a positive inspection</a:t>
                      </a:r>
                      <a:r>
                        <a:rPr lang="en-US" sz="1600">
                          <a:sym typeface="+mn-ea"/>
                        </a:rPr>
                        <a:t>.The detection rate and accuracy rate should be </a:t>
                      </a:r>
                      <a:r>
                        <a:rPr lang="zh-CN" altLang="en-US" sz="1600">
                          <a:sym typeface="+mn-ea"/>
                        </a:rPr>
                        <a:t>greater than</a:t>
                      </a:r>
                      <a:r>
                        <a:rPr lang="en-US" sz="1600">
                          <a:sym typeface="+mn-ea"/>
                        </a:rPr>
                        <a:t> 95%.</a:t>
                      </a:r>
                      <a:endParaRPr lang="en-US" altLang="zh-CN" sz="1600">
                        <a:sym typeface="+mn-ea"/>
                      </a:endParaRPr>
                    </a:p>
                  </a:txBody>
                  <a:tcPr anchor="ctr"/>
                </a:tc>
                <a:extLst>
                  <a:ext uri="{0D108BD9-81ED-4DB2-BD59-A6C34878D82A}">
                    <a16:rowId xmlns:a16="http://schemas.microsoft.com/office/drawing/2014/main" val="10001"/>
                  </a:ext>
                </a:extLst>
              </a:tr>
              <a:tr h="925830">
                <a:tc>
                  <a:txBody>
                    <a:bodyPr/>
                    <a:lstStyle/>
                    <a:p>
                      <a:pPr algn="ctr">
                        <a:buNone/>
                      </a:pPr>
                      <a:r>
                        <a:rPr lang="en-US" altLang="zh-CN" sz="1600"/>
                        <a:t>S</a:t>
                      </a:r>
                      <a:r>
                        <a:rPr lang="zh-CN" altLang="en-US" sz="1600"/>
                        <a:t>mok</a:t>
                      </a:r>
                      <a:r>
                        <a:rPr lang="en-US" altLang="zh-CN" sz="1600"/>
                        <a:t>ing</a:t>
                      </a:r>
                    </a:p>
                  </a:txBody>
                  <a:tcPr anchor="ctr"/>
                </a:tc>
                <a:tc>
                  <a:txBody>
                    <a:bodyPr/>
                    <a:lstStyle/>
                    <a:p>
                      <a:pPr algn="ctr">
                        <a:buNone/>
                      </a:pPr>
                      <a:r>
                        <a:rPr lang="zh-CN" altLang="en-US" sz="1600"/>
                        <a:t>Pinch the cigarette within 2cm of the face and hold it for 2 seconds before putting it down</a:t>
                      </a:r>
                    </a:p>
                  </a:txBody>
                  <a:tcPr anchor="ctr"/>
                </a:tc>
                <a:tc>
                  <a:txBody>
                    <a:bodyPr/>
                    <a:lstStyle/>
                    <a:p>
                      <a:pPr algn="ctr">
                        <a:buNone/>
                      </a:pPr>
                      <a:r>
                        <a:rPr sz="1600">
                          <a:sym typeface="+mn-ea"/>
                        </a:rPr>
                        <a:t>Daytime: 20 times</a:t>
                      </a:r>
                      <a:endParaRPr sz="1600"/>
                    </a:p>
                    <a:p>
                      <a:pPr algn="ctr">
                        <a:buNone/>
                      </a:pPr>
                      <a:r>
                        <a:rPr sz="1600">
                          <a:sym typeface="+mn-ea"/>
                        </a:rPr>
                        <a:t>Evening: 20 times</a:t>
                      </a:r>
                      <a:endParaRPr lang="zh-CN" altLang="en-US" sz="1600">
                        <a:sym typeface="+mn-ea"/>
                      </a:endParaRPr>
                    </a:p>
                  </a:txBody>
                  <a:tcPr anchor="ctr"/>
                </a:tc>
                <a:tc>
                  <a:txBody>
                    <a:bodyPr/>
                    <a:lstStyle/>
                    <a:p>
                      <a:pPr algn="ctr">
                        <a:buNone/>
                      </a:pPr>
                      <a:r>
                        <a:rPr lang="en-US" altLang="zh-CN" sz="1600">
                          <a:sym typeface="+mn-ea"/>
                        </a:rPr>
                        <a:t>——</a:t>
                      </a:r>
                    </a:p>
                  </a:txBody>
                  <a:tcPr anchor="ctr"/>
                </a:tc>
                <a:tc>
                  <a:txBody>
                    <a:bodyPr/>
                    <a:lstStyle/>
                    <a:p>
                      <a:pPr algn="ctr">
                        <a:buNone/>
                      </a:pPr>
                      <a:r>
                        <a:rPr lang="en-US" altLang="zh-CN" sz="1600">
                          <a:sym typeface="+mn-ea"/>
                        </a:rPr>
                        <a:t>——</a:t>
                      </a:r>
                    </a:p>
                  </a:txBody>
                  <a:tcPr anchor="ctr"/>
                </a:tc>
                <a:tc>
                  <a:txBody>
                    <a:bodyPr/>
                    <a:lstStyle/>
                    <a:p>
                      <a:pPr algn="just">
                        <a:buNone/>
                      </a:pPr>
                      <a:r>
                        <a:rPr sz="1600" dirty="0">
                          <a:sym typeface="+mn-ea"/>
                        </a:rPr>
                        <a:t>If a distraction alarm is issued within 1.5 seconds after the action is completed, it is considered a positive </a:t>
                      </a:r>
                      <a:r>
                        <a:rPr sz="1600" dirty="0" err="1">
                          <a:sym typeface="+mn-ea"/>
                        </a:rPr>
                        <a:t>inspection.The</a:t>
                      </a:r>
                      <a:r>
                        <a:rPr sz="1600" dirty="0">
                          <a:sym typeface="+mn-ea"/>
                        </a:rPr>
                        <a:t> detection rate and accuracy rate should be greater than 95%.</a:t>
                      </a:r>
                      <a:endParaRPr lang="en-US" altLang="zh-CN" sz="1600" dirty="0">
                        <a:sym typeface="+mn-ea"/>
                      </a:endParaRPr>
                    </a:p>
                  </a:txBody>
                  <a:tcPr anchor="ctr"/>
                </a:tc>
                <a:extLst>
                  <a:ext uri="{0D108BD9-81ED-4DB2-BD59-A6C34878D82A}">
                    <a16:rowId xmlns:a16="http://schemas.microsoft.com/office/drawing/2014/main" val="10002"/>
                  </a:ext>
                </a:extLst>
              </a:tr>
            </a:tbl>
          </a:graphicData>
        </a:graphic>
      </p:graphicFrame>
      <p:pic>
        <p:nvPicPr>
          <p:cNvPr id="14" name="图片 13"/>
          <p:cNvPicPr>
            <a:picLocks noChangeAspect="1"/>
          </p:cNvPicPr>
          <p:nvPr/>
        </p:nvPicPr>
        <p:blipFill>
          <a:blip r:embed="rId4"/>
          <a:stretch>
            <a:fillRect/>
          </a:stretch>
        </p:blipFill>
        <p:spPr>
          <a:xfrm>
            <a:off x="467995" y="4253865"/>
            <a:ext cx="3401695" cy="2259965"/>
          </a:xfrm>
          <a:prstGeom prst="rect">
            <a:avLst/>
          </a:prstGeom>
        </p:spPr>
      </p:pic>
      <p:pic>
        <p:nvPicPr>
          <p:cNvPr id="15" name="图片 14"/>
          <p:cNvPicPr>
            <a:picLocks noChangeAspect="1"/>
          </p:cNvPicPr>
          <p:nvPr/>
        </p:nvPicPr>
        <p:blipFill>
          <a:blip r:embed="rId5"/>
          <a:stretch>
            <a:fillRect/>
          </a:stretch>
        </p:blipFill>
        <p:spPr>
          <a:xfrm>
            <a:off x="7969885" y="4254500"/>
            <a:ext cx="3792855" cy="2259965"/>
          </a:xfrm>
          <a:prstGeom prst="rect">
            <a:avLst/>
          </a:prstGeom>
        </p:spPr>
      </p:pic>
      <p:pic>
        <p:nvPicPr>
          <p:cNvPr id="28" name="图片 27"/>
          <p:cNvPicPr>
            <a:picLocks noChangeAspect="1"/>
          </p:cNvPicPr>
          <p:nvPr/>
        </p:nvPicPr>
        <p:blipFill>
          <a:blip r:embed="rId6"/>
          <a:srcRect/>
          <a:stretch>
            <a:fillRect/>
          </a:stretch>
        </p:blipFill>
        <p:spPr>
          <a:xfrm>
            <a:off x="4274820" y="4253865"/>
            <a:ext cx="3289935" cy="2259330"/>
          </a:xfrm>
          <a:prstGeom prst="rect">
            <a:avLst/>
          </a:prstGeom>
        </p:spPr>
      </p:pic>
      <p:sp>
        <p:nvSpPr>
          <p:cNvPr id="3" name="Text Box 55"/>
          <p:cNvSpPr txBox="1">
            <a:spLocks noChangeArrowheads="1"/>
          </p:cNvSpPr>
          <p:nvPr/>
        </p:nvSpPr>
        <p:spPr bwMode="auto">
          <a:xfrm>
            <a:off x="381168" y="68362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zh-CN" altLang="en-GB" dirty="0">
                <a:solidFill>
                  <a:schemeClr val="accent1">
                    <a:lumMod val="50000"/>
                  </a:schemeClr>
                </a:solidFill>
                <a:latin typeface="Arial" panose="020B0604020202020204" pitchFamily="34" charset="0"/>
                <a:cs typeface="Arial" panose="020B0604020202020204" pitchFamily="34" charset="0"/>
                <a:sym typeface="+mn-ea"/>
              </a:rPr>
              <a:t>Bionic robot </a:t>
            </a:r>
            <a:r>
              <a:rPr lang="en-US" altLang="zh-CN" dirty="0">
                <a:solidFill>
                  <a:schemeClr val="accent1">
                    <a:lumMod val="50000"/>
                  </a:schemeClr>
                </a:solidFill>
                <a:latin typeface="Arial" panose="020B0604020202020204" pitchFamily="34" charset="0"/>
                <a:cs typeface="Arial" panose="020B0604020202020204" pitchFamily="34" charset="0"/>
                <a:sym typeface="+mn-ea"/>
              </a:rPr>
              <a:t>test</a:t>
            </a:r>
            <a:endParaRPr lang="zh-CN" altLang="en-US">
              <a:latin typeface="Arial" panose="020B0604020202020204" pitchFamily="34" charset="0"/>
              <a:cs typeface="Arial" panose="020B0604020202020204" pitchFamily="34" charset="0"/>
              <a:sym typeface="+mn-ea"/>
            </a:endParaRPr>
          </a:p>
        </p:txBody>
      </p:sp>
      <p:sp>
        <p:nvSpPr>
          <p:cNvPr id="5" name="标题 1"/>
          <p:cNvSpPr txBox="1"/>
          <p:nvPr/>
        </p:nvSpPr>
        <p:spPr>
          <a:xfrm>
            <a:off x="450214" y="158750"/>
            <a:ext cx="5645785" cy="4451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latin typeface="Arial" panose="020B0604020202020204" pitchFamily="34" charset="0"/>
                <a:cs typeface="Arial" panose="020B0604020202020204" pitchFamily="34" charset="0"/>
                <a:sym typeface="+mn-ea"/>
              </a:rPr>
              <a:t>Test Methods</a:t>
            </a:r>
          </a:p>
        </p:txBody>
      </p:sp>
      <p:sp>
        <p:nvSpPr>
          <p:cNvPr id="6"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t>9</a:t>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92902110-ddfd-4a41-aa72-436fc741a554"/>
  <p:tag name="COMMONDATA" val="eyJoZGlkIjoiOTg1M2RjYzQxMTUzNzUyNmEyYTkyM2I3ZGI1NTEwODQifQ=="/>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899*132"/>
  <p:tag name="TABLE_ENDDRAG_RECT" val="27*384*899*132"/>
</p:tagLst>
</file>

<file path=ppt/tags/tag3.xml><?xml version="1.0" encoding="utf-8"?>
<p:tagLst xmlns:a="http://schemas.openxmlformats.org/drawingml/2006/main" xmlns:r="http://schemas.openxmlformats.org/officeDocument/2006/relationships" xmlns:p="http://schemas.openxmlformats.org/presentationml/2006/main">
  <p:tag name="TABLE_ENDDRAG_ORIGIN_RECT" val="886*310"/>
  <p:tag name="TABLE_ENDDRAG_RECT" val="43*191*886*310"/>
</p:tagLst>
</file>

<file path=ppt/tags/tag4.xml><?xml version="1.0" encoding="utf-8"?>
<p:tagLst xmlns:a="http://schemas.openxmlformats.org/drawingml/2006/main" xmlns:r="http://schemas.openxmlformats.org/officeDocument/2006/relationships" xmlns:p="http://schemas.openxmlformats.org/presentationml/2006/main">
  <p:tag name="TABLE_ENDDRAG_ORIGIN_RECT" val="945*252"/>
  <p:tag name="TABLE_ENDDRAG_RECT" val="14*318*945*252"/>
</p:tagLst>
</file>

<file path=ppt/tags/tag5.xml><?xml version="1.0" encoding="utf-8"?>
<p:tagLst xmlns:a="http://schemas.openxmlformats.org/drawingml/2006/main" xmlns:r="http://schemas.openxmlformats.org/officeDocument/2006/relationships" xmlns:p="http://schemas.openxmlformats.org/presentationml/2006/main">
  <p:tag name="TABLE_ENDDRAG_ORIGIN_RECT" val="917*271"/>
  <p:tag name="TABLE_ENDDRAG_RECT" val="29*64*917*271"/>
</p:tagLst>
</file>

<file path=ppt/tags/tag6.xml><?xml version="1.0" encoding="utf-8"?>
<p:tagLst xmlns:a="http://schemas.openxmlformats.org/drawingml/2006/main" xmlns:r="http://schemas.openxmlformats.org/officeDocument/2006/relationships" xmlns:p="http://schemas.openxmlformats.org/presentationml/2006/main">
  <p:tag name="TABLE_ENDDRAG_ORIGIN_RECT" val="889*174"/>
  <p:tag name="TABLE_ENDDRAG_RECT" val="35*96*889*17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1534</Words>
  <Application>Microsoft Office PowerPoint</Application>
  <PresentationFormat>宽屏</PresentationFormat>
  <Paragraphs>181</Paragraphs>
  <Slides>11</Slides>
  <Notes>8</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11</vt:i4>
      </vt:variant>
    </vt:vector>
  </HeadingPairs>
  <TitlesOfParts>
    <vt:vector size="17" baseType="lpstr">
      <vt:lpstr>等线</vt:lpstr>
      <vt:lpstr>黑体</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张广秀</cp:lastModifiedBy>
  <cp:revision>308</cp:revision>
  <dcterms:created xsi:type="dcterms:W3CDTF">2020-09-07T03:59:00Z</dcterms:created>
  <dcterms:modified xsi:type="dcterms:W3CDTF">2024-11-13T01:01:36Z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516E8F680BD346EC8A5B1556C85D368F_13</vt:lpwstr>
  </property>
  <property fmtid="{D5CDD505-2E9C-101B-9397-08002B2CF9AE}" pid="3" name="KSOProductBuildVer">
    <vt:lpwstr>2052-12.1.0.18608</vt:lpwstr>
  </property>
</Properties>
</file>