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56" r:id="rId5"/>
    <p:sldId id="257" r:id="rId6"/>
    <p:sldId id="258" r:id="rId7"/>
    <p:sldId id="259" r:id="rId8"/>
    <p:sldId id="265" r:id="rId9"/>
    <p:sldId id="266" r:id="rId10"/>
    <p:sldId id="267" r:id="rId11"/>
    <p:sldId id="269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637"/>
  </p:normalViewPr>
  <p:slideViewPr>
    <p:cSldViewPr snapToGrid="0">
      <p:cViewPr varScale="1">
        <p:scale>
          <a:sx n="70" d="100"/>
          <a:sy n="70" d="100"/>
        </p:scale>
        <p:origin x="616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003F5-57CC-C043-908E-A711146A5538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43030-DFE9-8240-B1BF-B7FD5C699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319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313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A43030-DFE9-8240-B1BF-B7FD5C6990A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53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F8ECB-BE67-3ED4-A7C3-E34BAD936A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3F5AC9-C91E-70E5-54DF-05C0FA023C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15D81-37FA-FEB4-C800-C9B540CB1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6A318-92DA-44EB-8121-9EEBA857C238}" type="datetime1">
              <a:rPr lang="en-GB" smtClean="0"/>
              <a:t>01/11/2024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BD244-ABE7-4512-8F0B-2CF6E4B8A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B6662-7152-2846-60D1-63AC06246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4037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844D1-B60F-2F5D-986A-F6FB5E54E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19EB9B-C63D-B2E5-F55D-0D2965B3CB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86DEF5-0AE1-CFBE-F55E-768910539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E1854-783E-4743-99B1-91D54F0D5209}" type="datetime1">
              <a:rPr lang="en-GB" smtClean="0"/>
              <a:t>01/11/2024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0C771-0889-1ED6-30F7-E91889FE7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C1CE4-CFD1-9ACD-5905-F07AEB043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044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42D21F-44FD-0718-007B-AC4A157C1F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5FA9E2-BCE4-DBFB-8BC7-B53F2E11EB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7B591-F9B5-6DC8-662B-9979B46C2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79F07-22BA-4786-9A45-6C5229CB7649}" type="datetime1">
              <a:rPr lang="en-GB" smtClean="0"/>
              <a:t>01/11/2024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2795F1-6154-7C44-D167-9A59C2497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9BA48-5873-160E-2795-A18AA7BAD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58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D7CF8-6C30-38E0-AFFA-4959348C0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DFB29-F650-11FC-E421-05723DA9FC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5EEE92-B640-A4E3-A50F-32BDD0EE2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F37C-E755-431B-B07D-C95E5486D35C}" type="datetime1">
              <a:rPr lang="en-GB" smtClean="0"/>
              <a:t>01/11/2024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E5EAA-8755-E72B-A956-4BB6B5A5C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6A7E8-F01E-6972-FFCF-7BC5C47B5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46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48BB7-BE81-7735-B7EF-BF8C0606E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77E5F4-04C8-6E8B-87C1-F4002B30E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C4D3B8-03A0-F334-0A0F-4193A7D7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A193C-8706-4AEF-A935-356F51E9870D}" type="datetime1">
              <a:rPr lang="en-GB" smtClean="0"/>
              <a:t>01/11/2024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82ADC1-754E-ECA5-8A95-387FD3214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73214-5919-8192-569C-B20F3D236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087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C0521-5C0E-5509-8912-6DB4764A6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CC179-6707-2F15-DD38-929B49F262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B51480-C87E-E4E8-4D7B-A39879ED4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5FA3A4-A20F-4060-D4BA-1F616B660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B45CA-BF8A-43F3-80DC-3E69AB282CC3}" type="datetime1">
              <a:rPr lang="en-GB" smtClean="0"/>
              <a:t>01/11/2024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FE9CD-CC8E-C7B3-4B53-B352266BA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0F9443-71B5-00DF-80BA-67B86A119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357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3D18C-15D1-46C9-E552-7A0144B19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2F73AD-AF81-3B6F-1653-CC5B56F97B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2FA7B2-B2E2-2D40-5A0A-10344C37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793E56-6BD4-1303-3CB2-CC3440563B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4D9302-3751-0B0A-242F-DC86ABD915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7619BF-C350-500E-F880-EEE1A3328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B34E0-74CF-4D7D-AA68-2D4D4DD0479E}" type="datetime1">
              <a:rPr lang="en-GB" smtClean="0"/>
              <a:t>01/11/2024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40474E-E185-5EA6-357F-8F626A92C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B918A3-6DF7-F3C7-F749-28F86A1C4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26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418F1-0864-577C-69FA-4476ED67C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5F1C62-0D8C-BCC8-9603-540A8288B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5F397-300F-4A37-8E59-3F039B64618D}" type="datetime1">
              <a:rPr lang="en-GB" smtClean="0"/>
              <a:t>01/11/2024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6C1609-827E-0FCE-2047-9B8E29FE0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FC1533-4E9E-9361-1E2A-141FB1C5D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227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5C9CEF-982B-05FA-20B4-334CB52AC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932C2-9B0C-43EE-B181-A3196D3A591F}" type="datetime1">
              <a:rPr lang="en-GB" smtClean="0"/>
              <a:t>01/11/2024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1DD620-C780-13AD-025C-B3E42A83E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CEF354-6E27-CDF4-AA95-76DDD5D30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895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224E8-CCAC-6B19-008C-C467F29D3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E8513C-2407-B44F-070E-3614042CD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AB916-1CD8-F95B-132C-2741D658E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B8092C-1CB7-FFC4-1B39-918DFA459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578DC-98B5-485D-BD80-D0EB15E1FD73}" type="datetime1">
              <a:rPr lang="en-GB" smtClean="0"/>
              <a:t>01/11/2024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6D8429-D3A0-0A8F-71B7-75EDA2B1B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792B2-0AB4-B910-3E1A-D37424850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7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7F5A2-7694-B31C-E8AC-1ACF61B04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5AC7C0-3EFE-5218-CF95-4B51DDD8C4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975DA9-E5F3-C1A2-B7A1-11B71B3DE3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15E4C-2423-0A86-735E-0F9F8E35B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98AFE-BFC2-4FE1-8049-75204711D7C4}" type="datetime1">
              <a:rPr lang="en-GB" smtClean="0"/>
              <a:t>01/11/2024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D6D57-C4DA-1A31-994C-597008ACD8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1971E6-1906-E72F-4A20-31A305E3F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105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C9878D-28AE-F555-A3C9-E92D89FCB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E7D07-DDC0-7060-155F-DAC0596791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2540E-A53D-B78B-A3B5-6026E4045D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FE856E-17CD-4F7B-B2E2-36F100F87903}" type="datetime1">
              <a:rPr lang="en-GB" smtClean="0"/>
              <a:t>01/11/2024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D2738-DE99-5165-0093-8A6EBB452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SG-DSSAD-25 6th November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624A1-F92A-75DE-5933-096FDD021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E7E931-336E-495A-AA4F-718CCBC596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091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39098"/>
            <a:ext cx="9144000" cy="3836137"/>
          </a:xfrm>
        </p:spPr>
        <p:txBody>
          <a:bodyPr>
            <a:normAutofit fontScale="90000"/>
          </a:bodyPr>
          <a:lstStyle/>
          <a:p>
            <a:r>
              <a:rPr lang="en-GB" dirty="0"/>
              <a:t>Meeting our requirements for accessing data</a:t>
            </a:r>
            <a:br>
              <a:rPr lang="en-GB" dirty="0"/>
            </a:br>
            <a:br>
              <a:rPr lang="en-GB" dirty="0"/>
            </a:br>
            <a:r>
              <a:rPr lang="en-GB" i="1" dirty="0"/>
              <a:t>Is there a role for standards?</a:t>
            </a:r>
            <a:br>
              <a:rPr lang="en-GB" i="1" dirty="0"/>
            </a:br>
            <a:br>
              <a:rPr lang="en-GB" i="1" dirty="0"/>
            </a:b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DB006F-E96C-E55B-2AFC-86E145B16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</p:spTree>
    <p:extLst>
      <p:ext uri="{BB962C8B-B14F-4D97-AF65-F5344CB8AC3E}">
        <p14:creationId xmlns:p14="http://schemas.microsoft.com/office/powerpoint/2010/main" val="4042105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>
            <a:extLst>
              <a:ext uri="{FF2B5EF4-FFF2-40B4-BE49-F238E27FC236}">
                <a16:creationId xmlns:a16="http://schemas.microsoft.com/office/drawing/2014/main" id="{49D8F69D-6EC2-B072-E4A0-AFA1C441C387}"/>
              </a:ext>
            </a:extLst>
          </p:cNvPr>
          <p:cNvSpPr/>
          <p:nvPr/>
        </p:nvSpPr>
        <p:spPr>
          <a:xfrm>
            <a:off x="669472" y="824593"/>
            <a:ext cx="3380014" cy="5208814"/>
          </a:xfrm>
          <a:prstGeom prst="ellipse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lowchart: Magnetic Disk 3">
            <a:extLst>
              <a:ext uri="{FF2B5EF4-FFF2-40B4-BE49-F238E27FC236}">
                <a16:creationId xmlns:a16="http://schemas.microsoft.com/office/drawing/2014/main" id="{F08CF3BF-70B6-258F-CFF3-C22359317C63}"/>
              </a:ext>
            </a:extLst>
          </p:cNvPr>
          <p:cNvSpPr/>
          <p:nvPr/>
        </p:nvSpPr>
        <p:spPr>
          <a:xfrm>
            <a:off x="1589314" y="1594708"/>
            <a:ext cx="1504950" cy="1258711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Back end database</a:t>
            </a:r>
          </a:p>
        </p:txBody>
      </p:sp>
      <p:pic>
        <p:nvPicPr>
          <p:cNvPr id="6" name="Graphic 5" descr="Car with solid fill">
            <a:extLst>
              <a:ext uri="{FF2B5EF4-FFF2-40B4-BE49-F238E27FC236}">
                <a16:creationId xmlns:a16="http://schemas.microsoft.com/office/drawing/2014/main" id="{7953FABF-A097-04A4-A2F0-2A577F16A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42332" y="3503386"/>
            <a:ext cx="2234293" cy="2234293"/>
          </a:xfrm>
          <a:prstGeom prst="rect">
            <a:avLst/>
          </a:prstGeom>
        </p:spPr>
      </p:pic>
      <p:sp>
        <p:nvSpPr>
          <p:cNvPr id="7" name="Arrow: Up-Down 6">
            <a:extLst>
              <a:ext uri="{FF2B5EF4-FFF2-40B4-BE49-F238E27FC236}">
                <a16:creationId xmlns:a16="http://schemas.microsoft.com/office/drawing/2014/main" id="{9D989B22-80CA-6F30-C0CC-0A655992263F}"/>
              </a:ext>
            </a:extLst>
          </p:cNvPr>
          <p:cNvSpPr/>
          <p:nvPr/>
        </p:nvSpPr>
        <p:spPr>
          <a:xfrm>
            <a:off x="2114551" y="2984047"/>
            <a:ext cx="489857" cy="889907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A77708E1-3197-AD6C-E822-0FBAD436D31E}"/>
              </a:ext>
            </a:extLst>
          </p:cNvPr>
          <p:cNvSpPr/>
          <p:nvPr/>
        </p:nvSpPr>
        <p:spPr>
          <a:xfrm>
            <a:off x="4691742" y="3355522"/>
            <a:ext cx="2653393" cy="96338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RESPONSE</a:t>
            </a:r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FAA3D3B7-D22B-4B4A-4055-45CE2C0725E9}"/>
              </a:ext>
            </a:extLst>
          </p:cNvPr>
          <p:cNvSpPr/>
          <p:nvPr/>
        </p:nvSpPr>
        <p:spPr>
          <a:xfrm>
            <a:off x="4691742" y="2290083"/>
            <a:ext cx="2653393" cy="889907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REQUEST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D8BDCC4-3DC0-312D-235C-5B0508F1ECB2}"/>
              </a:ext>
            </a:extLst>
          </p:cNvPr>
          <p:cNvSpPr/>
          <p:nvPr/>
        </p:nvSpPr>
        <p:spPr>
          <a:xfrm>
            <a:off x="7772400" y="2290083"/>
            <a:ext cx="3864428" cy="208189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/>
              <a:t>Authorised entity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71BD2F5-0A8C-AC09-9FA2-AE6E8E8E02EA}"/>
              </a:ext>
            </a:extLst>
          </p:cNvPr>
          <p:cNvSpPr txBox="1">
            <a:spLocks/>
          </p:cNvSpPr>
          <p:nvPr/>
        </p:nvSpPr>
        <p:spPr>
          <a:xfrm>
            <a:off x="6096000" y="91727"/>
            <a:ext cx="4009292" cy="12547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Parties in DSSAD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1F1CD3-6EC9-DC8A-AB86-1B65BA1DF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</p:spTree>
    <p:extLst>
      <p:ext uri="{BB962C8B-B14F-4D97-AF65-F5344CB8AC3E}">
        <p14:creationId xmlns:p14="http://schemas.microsoft.com/office/powerpoint/2010/main" val="1660348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4144" y="1173048"/>
            <a:ext cx="5220125" cy="5380264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accent6"/>
                </a:solidFill>
              </a:rPr>
              <a:t>We want privacy, authentication, audit, consistency, clarity, integrity. A system which is transparently lawful and secure. </a:t>
            </a:r>
            <a:br>
              <a:rPr lang="en-GB" sz="3600" dirty="0">
                <a:solidFill>
                  <a:schemeClr val="accent6"/>
                </a:solidFill>
              </a:rPr>
            </a:br>
            <a:br>
              <a:rPr lang="en-GB" sz="3600" dirty="0">
                <a:solidFill>
                  <a:schemeClr val="accent6"/>
                </a:solidFill>
              </a:rPr>
            </a:br>
            <a:r>
              <a:rPr lang="en-GB" sz="3600" dirty="0">
                <a:solidFill>
                  <a:schemeClr val="accent6"/>
                </a:solidFill>
              </a:rPr>
              <a:t>We want parties to be able to build one system which works in many different situations and countries. </a:t>
            </a:r>
            <a:br>
              <a:rPr lang="en-GB" sz="3600" dirty="0"/>
            </a:br>
            <a:br>
              <a:rPr lang="en-GB" sz="3200" dirty="0"/>
            </a:br>
            <a:endParaRPr lang="en-GB" sz="3200" dirty="0">
              <a:solidFill>
                <a:srgbClr val="FF0000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7E3D6D6-1B07-8F48-6049-CA5C91AD5BCF}"/>
              </a:ext>
            </a:extLst>
          </p:cNvPr>
          <p:cNvSpPr txBox="1">
            <a:spLocks/>
          </p:cNvSpPr>
          <p:nvPr/>
        </p:nvSpPr>
        <p:spPr>
          <a:xfrm>
            <a:off x="6813802" y="355308"/>
            <a:ext cx="4231821" cy="53802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FF0000"/>
                </a:solidFill>
              </a:rPr>
              <a:t>We don’t want to impose structures or processes that constrain people unnecessarily. </a:t>
            </a:r>
            <a:br>
              <a:rPr lang="en-GB" sz="3200" dirty="0">
                <a:solidFill>
                  <a:srgbClr val="FF0000"/>
                </a:solidFill>
              </a:rPr>
            </a:b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We can’t harmonise national working practices – there are differences in related domestic legislation.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CB5CE-1FBC-203B-48CB-829EFC556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</p:spTree>
    <p:extLst>
      <p:ext uri="{BB962C8B-B14F-4D97-AF65-F5344CB8AC3E}">
        <p14:creationId xmlns:p14="http://schemas.microsoft.com/office/powerpoint/2010/main" val="3564053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9151" y="507105"/>
            <a:ext cx="6352167" cy="1254718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Role for standards: look at the steps in blue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FEA81F49-A05C-9C1C-494A-2897B1DD1D00}"/>
              </a:ext>
            </a:extLst>
          </p:cNvPr>
          <p:cNvSpPr/>
          <p:nvPr/>
        </p:nvSpPr>
        <p:spPr>
          <a:xfrm>
            <a:off x="5149428" y="2606664"/>
            <a:ext cx="2762336" cy="583311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REQUEST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299FC88-C8F1-1B07-5F0F-0270BA48C0B4}"/>
              </a:ext>
            </a:extLst>
          </p:cNvPr>
          <p:cNvSpPr/>
          <p:nvPr/>
        </p:nvSpPr>
        <p:spPr>
          <a:xfrm>
            <a:off x="8145235" y="2359826"/>
            <a:ext cx="2974036" cy="17488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Authorised entity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748120-F800-83D4-E7F6-8D0EE999265E}"/>
              </a:ext>
            </a:extLst>
          </p:cNvPr>
          <p:cNvSpPr/>
          <p:nvPr/>
        </p:nvSpPr>
        <p:spPr>
          <a:xfrm>
            <a:off x="448162" y="807186"/>
            <a:ext cx="3862581" cy="520881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Magnetic Disk 15">
            <a:extLst>
              <a:ext uri="{FF2B5EF4-FFF2-40B4-BE49-F238E27FC236}">
                <a16:creationId xmlns:a16="http://schemas.microsoft.com/office/drawing/2014/main" id="{95A4A11D-791D-2395-FBFF-1E28ED29003F}"/>
              </a:ext>
            </a:extLst>
          </p:cNvPr>
          <p:cNvSpPr/>
          <p:nvPr/>
        </p:nvSpPr>
        <p:spPr>
          <a:xfrm>
            <a:off x="1419711" y="1508981"/>
            <a:ext cx="1504950" cy="1258711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phic 16" descr="Car with solid fill">
            <a:extLst>
              <a:ext uri="{FF2B5EF4-FFF2-40B4-BE49-F238E27FC236}">
                <a16:creationId xmlns:a16="http://schemas.microsoft.com/office/drawing/2014/main" id="{168108B1-68B3-EA18-4148-AA35B7002E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729" y="3417659"/>
            <a:ext cx="2234293" cy="2234293"/>
          </a:xfrm>
          <a:prstGeom prst="rect">
            <a:avLst/>
          </a:prstGeom>
        </p:spPr>
      </p:pic>
      <p:sp>
        <p:nvSpPr>
          <p:cNvPr id="18" name="Arrow: Up-Down 17">
            <a:extLst>
              <a:ext uri="{FF2B5EF4-FFF2-40B4-BE49-F238E27FC236}">
                <a16:creationId xmlns:a16="http://schemas.microsoft.com/office/drawing/2014/main" id="{CDC3E90A-9E70-29C4-9B0E-5E1E3C56CB02}"/>
              </a:ext>
            </a:extLst>
          </p:cNvPr>
          <p:cNvSpPr/>
          <p:nvPr/>
        </p:nvSpPr>
        <p:spPr>
          <a:xfrm>
            <a:off x="1944948" y="2898320"/>
            <a:ext cx="489857" cy="889907"/>
          </a:xfrm>
          <a:prstGeom prst="up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Door Closed with solid fill">
            <a:extLst>
              <a:ext uri="{FF2B5EF4-FFF2-40B4-BE49-F238E27FC236}">
                <a16:creationId xmlns:a16="http://schemas.microsoft.com/office/drawing/2014/main" id="{7BC27C55-CCA2-25EB-5543-F0542C490B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58132" y="2183867"/>
            <a:ext cx="2155371" cy="2155371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5814D6DF-640F-A6F1-EBE5-DB5EF21EFEFF}"/>
              </a:ext>
            </a:extLst>
          </p:cNvPr>
          <p:cNvSpPr/>
          <p:nvPr/>
        </p:nvSpPr>
        <p:spPr>
          <a:xfrm>
            <a:off x="5228350" y="3344921"/>
            <a:ext cx="2683414" cy="5833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RESPONSE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2F0A2-6E69-56DF-D333-4BF20B3E0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</p:spTree>
    <p:extLst>
      <p:ext uri="{BB962C8B-B14F-4D97-AF65-F5344CB8AC3E}">
        <p14:creationId xmlns:p14="http://schemas.microsoft.com/office/powerpoint/2010/main" val="202623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9428" y="-282652"/>
            <a:ext cx="6962777" cy="1254718"/>
          </a:xfrm>
        </p:spPr>
        <p:txBody>
          <a:bodyPr>
            <a:normAutofit/>
          </a:bodyPr>
          <a:lstStyle/>
          <a:p>
            <a:r>
              <a:rPr lang="en-GB" sz="4400" dirty="0"/>
              <a:t>Step 1: make a request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FEA81F49-A05C-9C1C-494A-2897B1DD1D00}"/>
              </a:ext>
            </a:extLst>
          </p:cNvPr>
          <p:cNvSpPr/>
          <p:nvPr/>
        </p:nvSpPr>
        <p:spPr>
          <a:xfrm>
            <a:off x="5149428" y="2606664"/>
            <a:ext cx="2762336" cy="583311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REQUEST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299FC88-C8F1-1B07-5F0F-0270BA48C0B4}"/>
              </a:ext>
            </a:extLst>
          </p:cNvPr>
          <p:cNvSpPr/>
          <p:nvPr/>
        </p:nvSpPr>
        <p:spPr>
          <a:xfrm>
            <a:off x="8145235" y="2359826"/>
            <a:ext cx="2974036" cy="17488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Authorised entity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D11ABE-372F-3AD0-7E0D-D561D69EA8F8}"/>
              </a:ext>
            </a:extLst>
          </p:cNvPr>
          <p:cNvSpPr txBox="1"/>
          <p:nvPr/>
        </p:nvSpPr>
        <p:spPr>
          <a:xfrm>
            <a:off x="4310744" y="4833302"/>
            <a:ext cx="7277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en-GB" b="1" dirty="0">
                <a:solidFill>
                  <a:schemeClr val="accent1"/>
                </a:solidFill>
              </a:rPr>
              <a:t>Each manufacturer builds a “front door” which accepts requests in standardised formats over a standard protocol (e.g. HTTPS). </a:t>
            </a:r>
          </a:p>
          <a:p>
            <a:pPr marL="342900" indent="-342900" algn="ctr">
              <a:buAutoNum type="arabicPeriod"/>
            </a:pPr>
            <a:endParaRPr lang="en-GB" b="1" dirty="0">
              <a:solidFill>
                <a:schemeClr val="accent1"/>
              </a:solidFill>
            </a:endParaRPr>
          </a:p>
          <a:p>
            <a:pPr algn="ctr"/>
            <a:r>
              <a:rPr lang="en-GB" b="1" i="1" dirty="0">
                <a:solidFill>
                  <a:schemeClr val="accent1"/>
                </a:solidFill>
              </a:rPr>
              <a:t>The request is encrypted, and the authentication is checked. </a:t>
            </a:r>
            <a:r>
              <a:rPr lang="en-GB" b="1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748120-F800-83D4-E7F6-8D0EE999265E}"/>
              </a:ext>
            </a:extLst>
          </p:cNvPr>
          <p:cNvSpPr/>
          <p:nvPr/>
        </p:nvSpPr>
        <p:spPr>
          <a:xfrm>
            <a:off x="448162" y="807186"/>
            <a:ext cx="3862581" cy="520881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Magnetic Disk 15">
            <a:extLst>
              <a:ext uri="{FF2B5EF4-FFF2-40B4-BE49-F238E27FC236}">
                <a16:creationId xmlns:a16="http://schemas.microsoft.com/office/drawing/2014/main" id="{95A4A11D-791D-2395-FBFF-1E28ED29003F}"/>
              </a:ext>
            </a:extLst>
          </p:cNvPr>
          <p:cNvSpPr/>
          <p:nvPr/>
        </p:nvSpPr>
        <p:spPr>
          <a:xfrm>
            <a:off x="1419711" y="1508981"/>
            <a:ext cx="1504950" cy="1258711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phic 16" descr="Car with solid fill">
            <a:extLst>
              <a:ext uri="{FF2B5EF4-FFF2-40B4-BE49-F238E27FC236}">
                <a16:creationId xmlns:a16="http://schemas.microsoft.com/office/drawing/2014/main" id="{168108B1-68B3-EA18-4148-AA35B7002E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729" y="3417659"/>
            <a:ext cx="2234293" cy="2234293"/>
          </a:xfrm>
          <a:prstGeom prst="rect">
            <a:avLst/>
          </a:prstGeom>
        </p:spPr>
      </p:pic>
      <p:sp>
        <p:nvSpPr>
          <p:cNvPr id="18" name="Arrow: Up-Down 17">
            <a:extLst>
              <a:ext uri="{FF2B5EF4-FFF2-40B4-BE49-F238E27FC236}">
                <a16:creationId xmlns:a16="http://schemas.microsoft.com/office/drawing/2014/main" id="{CDC3E90A-9E70-29C4-9B0E-5E1E3C56CB02}"/>
              </a:ext>
            </a:extLst>
          </p:cNvPr>
          <p:cNvSpPr/>
          <p:nvPr/>
        </p:nvSpPr>
        <p:spPr>
          <a:xfrm>
            <a:off x="1944948" y="2898320"/>
            <a:ext cx="489857" cy="889907"/>
          </a:xfrm>
          <a:prstGeom prst="up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Door Closed with solid fill">
            <a:extLst>
              <a:ext uri="{FF2B5EF4-FFF2-40B4-BE49-F238E27FC236}">
                <a16:creationId xmlns:a16="http://schemas.microsoft.com/office/drawing/2014/main" id="{7BC27C55-CCA2-25EB-5543-F0542C490B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58132" y="2183867"/>
            <a:ext cx="2155371" cy="2155371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5814D6DF-640F-A6F1-EBE5-DB5EF21EFEFF}"/>
              </a:ext>
            </a:extLst>
          </p:cNvPr>
          <p:cNvSpPr/>
          <p:nvPr/>
        </p:nvSpPr>
        <p:spPr>
          <a:xfrm>
            <a:off x="5228350" y="3344921"/>
            <a:ext cx="2683414" cy="5833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RESPONSE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C9257C0-0794-0A2E-EED1-B31D60284332}"/>
              </a:ext>
            </a:extLst>
          </p:cNvPr>
          <p:cNvSpPr/>
          <p:nvPr/>
        </p:nvSpPr>
        <p:spPr>
          <a:xfrm>
            <a:off x="4569751" y="1711677"/>
            <a:ext cx="1186642" cy="118664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800" dirty="0"/>
              <a:t>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BA9BE0-23BB-A5A6-E0D9-81A0D73B9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</p:spTree>
    <p:extLst>
      <p:ext uri="{BB962C8B-B14F-4D97-AF65-F5344CB8AC3E}">
        <p14:creationId xmlns:p14="http://schemas.microsoft.com/office/powerpoint/2010/main" val="1206250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rrow: Left 5">
            <a:extLst>
              <a:ext uri="{FF2B5EF4-FFF2-40B4-BE49-F238E27FC236}">
                <a16:creationId xmlns:a16="http://schemas.microsoft.com/office/drawing/2014/main" id="{FEA81F49-A05C-9C1C-494A-2897B1DD1D00}"/>
              </a:ext>
            </a:extLst>
          </p:cNvPr>
          <p:cNvSpPr/>
          <p:nvPr/>
        </p:nvSpPr>
        <p:spPr>
          <a:xfrm>
            <a:off x="5149428" y="2606664"/>
            <a:ext cx="2762336" cy="583311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REQUEST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299FC88-C8F1-1B07-5F0F-0270BA48C0B4}"/>
              </a:ext>
            </a:extLst>
          </p:cNvPr>
          <p:cNvSpPr/>
          <p:nvPr/>
        </p:nvSpPr>
        <p:spPr>
          <a:xfrm>
            <a:off x="8145235" y="2359826"/>
            <a:ext cx="2974036" cy="17488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Authorised entity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D11ABE-372F-3AD0-7E0D-D561D69EA8F8}"/>
              </a:ext>
            </a:extLst>
          </p:cNvPr>
          <p:cNvSpPr txBox="1"/>
          <p:nvPr/>
        </p:nvSpPr>
        <p:spPr>
          <a:xfrm>
            <a:off x="4466454" y="5328786"/>
            <a:ext cx="7277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bg2">
                    <a:lumMod val="75000"/>
                  </a:schemeClr>
                </a:solidFill>
              </a:rPr>
              <a:t>2. Manufacturer fulfils request under their own internal systems. Having standardised approach means that the desired seamless response to the request can be achieved. 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748120-F800-83D4-E7F6-8D0EE999265E}"/>
              </a:ext>
            </a:extLst>
          </p:cNvPr>
          <p:cNvSpPr/>
          <p:nvPr/>
        </p:nvSpPr>
        <p:spPr>
          <a:xfrm>
            <a:off x="448162" y="807186"/>
            <a:ext cx="3862581" cy="520881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Magnetic Disk 15">
            <a:extLst>
              <a:ext uri="{FF2B5EF4-FFF2-40B4-BE49-F238E27FC236}">
                <a16:creationId xmlns:a16="http://schemas.microsoft.com/office/drawing/2014/main" id="{95A4A11D-791D-2395-FBFF-1E28ED29003F}"/>
              </a:ext>
            </a:extLst>
          </p:cNvPr>
          <p:cNvSpPr/>
          <p:nvPr/>
        </p:nvSpPr>
        <p:spPr>
          <a:xfrm>
            <a:off x="1419711" y="1508981"/>
            <a:ext cx="1504950" cy="1258711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phic 16" descr="Car with solid fill">
            <a:extLst>
              <a:ext uri="{FF2B5EF4-FFF2-40B4-BE49-F238E27FC236}">
                <a16:creationId xmlns:a16="http://schemas.microsoft.com/office/drawing/2014/main" id="{168108B1-68B3-EA18-4148-AA35B7002E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2729" y="3417659"/>
            <a:ext cx="2234293" cy="2234293"/>
          </a:xfrm>
          <a:prstGeom prst="rect">
            <a:avLst/>
          </a:prstGeom>
        </p:spPr>
      </p:pic>
      <p:sp>
        <p:nvSpPr>
          <p:cNvPr id="18" name="Arrow: Up-Down 17">
            <a:extLst>
              <a:ext uri="{FF2B5EF4-FFF2-40B4-BE49-F238E27FC236}">
                <a16:creationId xmlns:a16="http://schemas.microsoft.com/office/drawing/2014/main" id="{CDC3E90A-9E70-29C4-9B0E-5E1E3C56CB02}"/>
              </a:ext>
            </a:extLst>
          </p:cNvPr>
          <p:cNvSpPr/>
          <p:nvPr/>
        </p:nvSpPr>
        <p:spPr>
          <a:xfrm>
            <a:off x="1944948" y="2898320"/>
            <a:ext cx="489857" cy="889907"/>
          </a:xfrm>
          <a:prstGeom prst="up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Door Closed with solid fill">
            <a:extLst>
              <a:ext uri="{FF2B5EF4-FFF2-40B4-BE49-F238E27FC236}">
                <a16:creationId xmlns:a16="http://schemas.microsoft.com/office/drawing/2014/main" id="{7BC27C55-CCA2-25EB-5543-F0542C490B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58132" y="2183867"/>
            <a:ext cx="2155371" cy="2155371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5814D6DF-640F-A6F1-EBE5-DB5EF21EFEFF}"/>
              </a:ext>
            </a:extLst>
          </p:cNvPr>
          <p:cNvSpPr/>
          <p:nvPr/>
        </p:nvSpPr>
        <p:spPr>
          <a:xfrm>
            <a:off x="5228350" y="3344921"/>
            <a:ext cx="2683414" cy="5833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RESPONSE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C9257C0-0794-0A2E-EED1-B31D60284332}"/>
              </a:ext>
            </a:extLst>
          </p:cNvPr>
          <p:cNvSpPr/>
          <p:nvPr/>
        </p:nvSpPr>
        <p:spPr>
          <a:xfrm>
            <a:off x="1659207" y="2814842"/>
            <a:ext cx="1186642" cy="118664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800" dirty="0"/>
              <a:t>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1944D50-2FEE-9A01-6B7D-99CCB8D4BD5E}"/>
              </a:ext>
            </a:extLst>
          </p:cNvPr>
          <p:cNvSpPr txBox="1">
            <a:spLocks/>
          </p:cNvSpPr>
          <p:nvPr/>
        </p:nvSpPr>
        <p:spPr>
          <a:xfrm>
            <a:off x="5149428" y="-282652"/>
            <a:ext cx="6962777" cy="1254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/>
              <a:t>Step 2: fulfil request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4D9CBE3-C897-883A-2A9D-047CDD338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</p:spTree>
    <p:extLst>
      <p:ext uri="{BB962C8B-B14F-4D97-AF65-F5344CB8AC3E}">
        <p14:creationId xmlns:p14="http://schemas.microsoft.com/office/powerpoint/2010/main" val="3253385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0208" y="-232883"/>
            <a:ext cx="7673419" cy="1254718"/>
          </a:xfrm>
        </p:spPr>
        <p:txBody>
          <a:bodyPr>
            <a:normAutofit fontScale="90000"/>
          </a:bodyPr>
          <a:lstStyle/>
          <a:p>
            <a:r>
              <a:rPr lang="en-GB" sz="4400" dirty="0"/>
              <a:t>Step 3: if appropriate, send response</a:t>
            </a:r>
          </a:p>
        </p:txBody>
      </p:sp>
      <p:sp>
        <p:nvSpPr>
          <p:cNvPr id="6" name="Arrow: Left 5">
            <a:extLst>
              <a:ext uri="{FF2B5EF4-FFF2-40B4-BE49-F238E27FC236}">
                <a16:creationId xmlns:a16="http://schemas.microsoft.com/office/drawing/2014/main" id="{FEA81F49-A05C-9C1C-494A-2897B1DD1D00}"/>
              </a:ext>
            </a:extLst>
          </p:cNvPr>
          <p:cNvSpPr/>
          <p:nvPr/>
        </p:nvSpPr>
        <p:spPr>
          <a:xfrm>
            <a:off x="5149428" y="2606664"/>
            <a:ext cx="2762336" cy="583311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REQUEST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299FC88-C8F1-1B07-5F0F-0270BA48C0B4}"/>
              </a:ext>
            </a:extLst>
          </p:cNvPr>
          <p:cNvSpPr/>
          <p:nvPr/>
        </p:nvSpPr>
        <p:spPr>
          <a:xfrm>
            <a:off x="8145235" y="2359826"/>
            <a:ext cx="2974036" cy="1748884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Authorised entity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2D11ABE-372F-3AD0-7E0D-D561D69EA8F8}"/>
              </a:ext>
            </a:extLst>
          </p:cNvPr>
          <p:cNvSpPr txBox="1"/>
          <p:nvPr/>
        </p:nvSpPr>
        <p:spPr>
          <a:xfrm>
            <a:off x="3980745" y="5277336"/>
            <a:ext cx="78620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/>
                </a:solidFill>
              </a:rPr>
              <a:t>3. The standard explains how to format and deliver the data that is defined by DSSAD (the standard makes sure the data is clear and the formatting is understood). </a:t>
            </a:r>
          </a:p>
          <a:p>
            <a:pPr algn="ctr"/>
            <a:endParaRPr lang="en-GB" b="1" dirty="0">
              <a:solidFill>
                <a:schemeClr val="accent1"/>
              </a:solidFill>
            </a:endParaRPr>
          </a:p>
          <a:p>
            <a:pPr algn="ctr"/>
            <a:r>
              <a:rPr lang="en-GB" b="1" i="1" dirty="0">
                <a:solidFill>
                  <a:schemeClr val="accent1"/>
                </a:solidFill>
              </a:rPr>
              <a:t>The response is encrypted and only sent to trusted endpoints.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748120-F800-83D4-E7F6-8D0EE999265E}"/>
              </a:ext>
            </a:extLst>
          </p:cNvPr>
          <p:cNvSpPr/>
          <p:nvPr/>
        </p:nvSpPr>
        <p:spPr>
          <a:xfrm>
            <a:off x="448162" y="807186"/>
            <a:ext cx="3862581" cy="5208814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Magnetic Disk 15">
            <a:extLst>
              <a:ext uri="{FF2B5EF4-FFF2-40B4-BE49-F238E27FC236}">
                <a16:creationId xmlns:a16="http://schemas.microsoft.com/office/drawing/2014/main" id="{95A4A11D-791D-2395-FBFF-1E28ED29003F}"/>
              </a:ext>
            </a:extLst>
          </p:cNvPr>
          <p:cNvSpPr/>
          <p:nvPr/>
        </p:nvSpPr>
        <p:spPr>
          <a:xfrm>
            <a:off x="1419711" y="1508981"/>
            <a:ext cx="1504950" cy="1258711"/>
          </a:xfrm>
          <a:prstGeom prst="flowChartMagneticDisk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Graphic 16" descr="Car with solid fill">
            <a:extLst>
              <a:ext uri="{FF2B5EF4-FFF2-40B4-BE49-F238E27FC236}">
                <a16:creationId xmlns:a16="http://schemas.microsoft.com/office/drawing/2014/main" id="{168108B1-68B3-EA18-4148-AA35B7002E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2729" y="3417659"/>
            <a:ext cx="2234293" cy="2234293"/>
          </a:xfrm>
          <a:prstGeom prst="rect">
            <a:avLst/>
          </a:prstGeom>
        </p:spPr>
      </p:pic>
      <p:sp>
        <p:nvSpPr>
          <p:cNvPr id="18" name="Arrow: Up-Down 17">
            <a:extLst>
              <a:ext uri="{FF2B5EF4-FFF2-40B4-BE49-F238E27FC236}">
                <a16:creationId xmlns:a16="http://schemas.microsoft.com/office/drawing/2014/main" id="{CDC3E90A-9E70-29C4-9B0E-5E1E3C56CB02}"/>
              </a:ext>
            </a:extLst>
          </p:cNvPr>
          <p:cNvSpPr/>
          <p:nvPr/>
        </p:nvSpPr>
        <p:spPr>
          <a:xfrm>
            <a:off x="1944948" y="2898320"/>
            <a:ext cx="489857" cy="889907"/>
          </a:xfrm>
          <a:prstGeom prst="up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Graphic 12" descr="Door Closed with solid fill">
            <a:extLst>
              <a:ext uri="{FF2B5EF4-FFF2-40B4-BE49-F238E27FC236}">
                <a16:creationId xmlns:a16="http://schemas.microsoft.com/office/drawing/2014/main" id="{7BC27C55-CCA2-25EB-5543-F0542C490B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58132" y="2183867"/>
            <a:ext cx="2155371" cy="2155371"/>
          </a:xfrm>
          <a:prstGeom prst="rect">
            <a:avLst/>
          </a:prstGeom>
        </p:spPr>
      </p:pic>
      <p:sp>
        <p:nvSpPr>
          <p:cNvPr id="20" name="Arrow: Right 19">
            <a:extLst>
              <a:ext uri="{FF2B5EF4-FFF2-40B4-BE49-F238E27FC236}">
                <a16:creationId xmlns:a16="http://schemas.microsoft.com/office/drawing/2014/main" id="{5814D6DF-640F-A6F1-EBE5-DB5EF21EFEFF}"/>
              </a:ext>
            </a:extLst>
          </p:cNvPr>
          <p:cNvSpPr/>
          <p:nvPr/>
        </p:nvSpPr>
        <p:spPr>
          <a:xfrm>
            <a:off x="5228350" y="3344921"/>
            <a:ext cx="2683414" cy="5833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RESPONSE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C9257C0-0794-0A2E-EED1-B31D60284332}"/>
              </a:ext>
            </a:extLst>
          </p:cNvPr>
          <p:cNvSpPr/>
          <p:nvPr/>
        </p:nvSpPr>
        <p:spPr>
          <a:xfrm>
            <a:off x="4975784" y="3605131"/>
            <a:ext cx="1186642" cy="1186642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800" dirty="0"/>
              <a:t>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5E936C-FAAE-A8D9-50D8-371E6732B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</p:spTree>
    <p:extLst>
      <p:ext uri="{BB962C8B-B14F-4D97-AF65-F5344CB8AC3E}">
        <p14:creationId xmlns:p14="http://schemas.microsoft.com/office/powerpoint/2010/main" val="3024158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 descr="Phone Vibration with solid fill">
            <a:extLst>
              <a:ext uri="{FF2B5EF4-FFF2-40B4-BE49-F238E27FC236}">
                <a16:creationId xmlns:a16="http://schemas.microsoft.com/office/drawing/2014/main" id="{CECA11DB-6982-68E4-F942-81D4715CF3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0811" y="1634748"/>
            <a:ext cx="4090662" cy="409066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8998" y="124342"/>
            <a:ext cx="10494004" cy="875381"/>
          </a:xfrm>
        </p:spPr>
        <p:txBody>
          <a:bodyPr>
            <a:normAutofit/>
          </a:bodyPr>
          <a:lstStyle/>
          <a:p>
            <a:r>
              <a:rPr lang="en-GB" sz="4400" dirty="0"/>
              <a:t>Is there anything similar in place already?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75CEA6-3470-BD68-20FB-258387D4E89C}"/>
              </a:ext>
            </a:extLst>
          </p:cNvPr>
          <p:cNvSpPr txBox="1"/>
          <p:nvPr/>
        </p:nvSpPr>
        <p:spPr>
          <a:xfrm>
            <a:off x="521421" y="1388162"/>
            <a:ext cx="4924128" cy="5324535"/>
          </a:xfrm>
          <a:prstGeom prst="rect">
            <a:avLst/>
          </a:prstGeom>
          <a:solidFill>
            <a:schemeClr val="accent5">
              <a:lumMod val="60000"/>
              <a:lumOff val="40000"/>
              <a:alpha val="10006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For requests to telecoms companies and to Apple, Google, Meta, Microsoft, etc: </a:t>
            </a:r>
          </a:p>
          <a:p>
            <a:pPr algn="ctr"/>
            <a:endParaRPr lang="en-GB" sz="2800" b="1" dirty="0"/>
          </a:p>
          <a:p>
            <a:pPr algn="ctr"/>
            <a:r>
              <a:rPr lang="en-GB" sz="2800" b="1" i="1" dirty="0"/>
              <a:t>There are published, freely-available, mutually agreed standards, describing ways to request and deliver data with clarity, consistency, security and efficiency. They are implemented globally.</a:t>
            </a:r>
          </a:p>
          <a:p>
            <a:pPr marL="285750" indent="-285750">
              <a:buFontTx/>
              <a:buChar char="-"/>
            </a:pPr>
            <a:endParaRPr lang="en-GB" sz="3200" b="1" i="1" dirty="0">
              <a:solidFill>
                <a:schemeClr val="accent1"/>
              </a:solidFill>
            </a:endParaRPr>
          </a:p>
        </p:txBody>
      </p:sp>
      <p:pic>
        <p:nvPicPr>
          <p:cNvPr id="8" name="Graphic 7" descr="Car with solid fill">
            <a:extLst>
              <a:ext uri="{FF2B5EF4-FFF2-40B4-BE49-F238E27FC236}">
                <a16:creationId xmlns:a16="http://schemas.microsoft.com/office/drawing/2014/main" id="{7455F187-E5DC-9D52-B542-F91423B5814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06422" y="1301788"/>
            <a:ext cx="4764157" cy="47641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5F3334D-4101-AF8D-AD97-D8A575E64912}"/>
              </a:ext>
            </a:extLst>
          </p:cNvPr>
          <p:cNvSpPr txBox="1"/>
          <p:nvPr/>
        </p:nvSpPr>
        <p:spPr>
          <a:xfrm>
            <a:off x="6562960" y="1388161"/>
            <a:ext cx="5107619" cy="5324535"/>
          </a:xfrm>
          <a:prstGeom prst="rect">
            <a:avLst/>
          </a:prstGeom>
          <a:solidFill>
            <a:schemeClr val="accent6">
              <a:lumMod val="20000"/>
              <a:lumOff val="80000"/>
              <a:alpha val="37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Working with the vehicles industry: </a:t>
            </a:r>
          </a:p>
          <a:p>
            <a:pPr algn="ctr"/>
            <a:endParaRPr lang="en-GB" sz="2800" b="1" i="1" dirty="0"/>
          </a:p>
          <a:p>
            <a:pPr algn="ctr"/>
            <a:r>
              <a:rPr lang="en-GB" sz="2800" b="1" i="1" dirty="0"/>
              <a:t>The vehicles industry and government/regulators meet at ETSI. We have published a simple way-of-working for requesting and delivering data, with full consensus from the group. It has been tested but is not in live use yet.</a:t>
            </a:r>
          </a:p>
          <a:p>
            <a:pPr marL="285750" indent="-285750">
              <a:buFontTx/>
              <a:buChar char="-"/>
            </a:pPr>
            <a:endParaRPr lang="en-GB" sz="3200" b="1" i="1" dirty="0">
              <a:solidFill>
                <a:schemeClr val="accent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6AF4D3-38C4-8D0D-9F2C-ADBDEF19F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</p:spTree>
    <p:extLst>
      <p:ext uri="{BB962C8B-B14F-4D97-AF65-F5344CB8AC3E}">
        <p14:creationId xmlns:p14="http://schemas.microsoft.com/office/powerpoint/2010/main" val="4013645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FF381-EC68-A6C2-2E52-112B34804A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7315" y="507105"/>
            <a:ext cx="10494004" cy="875381"/>
          </a:xfrm>
        </p:spPr>
        <p:txBody>
          <a:bodyPr>
            <a:normAutofit/>
          </a:bodyPr>
          <a:lstStyle/>
          <a:p>
            <a:r>
              <a:rPr lang="en-GB" sz="4400" dirty="0"/>
              <a:t>It is sufficient to have a voluntary standard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75CEA6-3470-BD68-20FB-258387D4E89C}"/>
              </a:ext>
            </a:extLst>
          </p:cNvPr>
          <p:cNvSpPr txBox="1"/>
          <p:nvPr/>
        </p:nvSpPr>
        <p:spPr>
          <a:xfrm>
            <a:off x="1075705" y="1917192"/>
            <a:ext cx="1024561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i="1" dirty="0">
                <a:solidFill>
                  <a:schemeClr val="accent1"/>
                </a:solidFill>
              </a:rPr>
              <a:t>The requirements (authentication, security, clarity etc) are </a:t>
            </a:r>
            <a:r>
              <a:rPr lang="en-GB" sz="2800" b="1" i="1" dirty="0">
                <a:solidFill>
                  <a:schemeClr val="accent1"/>
                </a:solidFill>
              </a:rPr>
              <a:t>mandatory</a:t>
            </a:r>
            <a:r>
              <a:rPr lang="en-GB" sz="2800" i="1" dirty="0">
                <a:solidFill>
                  <a:schemeClr val="accent1"/>
                </a:solidFill>
              </a:rPr>
              <a:t> and are being included in DSSAD.</a:t>
            </a:r>
          </a:p>
          <a:p>
            <a:pPr marL="285750" indent="-285750">
              <a:buFontTx/>
              <a:buChar char="-"/>
            </a:pPr>
            <a:endParaRPr lang="en-GB" sz="2800" b="1" i="1" dirty="0">
              <a:solidFill>
                <a:schemeClr val="accent1"/>
              </a:solidFill>
            </a:endParaRPr>
          </a:p>
          <a:p>
            <a:r>
              <a:rPr lang="en-GB" sz="2800" i="1" dirty="0">
                <a:solidFill>
                  <a:schemeClr val="accent1"/>
                </a:solidFill>
              </a:rPr>
              <a:t>Create a </a:t>
            </a:r>
            <a:r>
              <a:rPr lang="en-GB" sz="2800" b="1" i="1" dirty="0">
                <a:solidFill>
                  <a:schemeClr val="accent1"/>
                </a:solidFill>
              </a:rPr>
              <a:t>voluntary</a:t>
            </a:r>
            <a:r>
              <a:rPr lang="en-GB" sz="2800" i="1" dirty="0">
                <a:solidFill>
                  <a:schemeClr val="accent1"/>
                </a:solidFill>
              </a:rPr>
              <a:t> standard with support from many stakeholders, which is a low-risk, low-cost way to meet the DSSAD requirements.</a:t>
            </a:r>
          </a:p>
          <a:p>
            <a:pPr marL="285750" indent="-285750">
              <a:buFontTx/>
              <a:buChar char="-"/>
            </a:pPr>
            <a:endParaRPr lang="en-GB" sz="2800" b="1" i="1" dirty="0">
              <a:solidFill>
                <a:schemeClr val="accent1"/>
              </a:solidFill>
            </a:endParaRPr>
          </a:p>
          <a:p>
            <a:endParaRPr lang="en-GB" sz="3200" b="1" i="1" dirty="0">
              <a:solidFill>
                <a:schemeClr val="accent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D43207-3D17-D812-C807-CEE340EC5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SG-DSSAD-25 6th November 2024</a:t>
            </a:r>
          </a:p>
        </p:txBody>
      </p:sp>
    </p:spTree>
    <p:extLst>
      <p:ext uri="{BB962C8B-B14F-4D97-AF65-F5344CB8AC3E}">
        <p14:creationId xmlns:p14="http://schemas.microsoft.com/office/powerpoint/2010/main" val="2077503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F2F1CFEC9AF84380787CDB9135F4CD" ma:contentTypeVersion="17" ma:contentTypeDescription="Create a new document." ma:contentTypeScope="" ma:versionID="e06cb77dc82b04baaa61249c3aac971b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7bcd41af-3e52-4378-bf12-165ae375de30" targetNamespace="http://schemas.microsoft.com/office/2006/metadata/properties" ma:root="true" ma:fieldsID="1054f6fae83bb051072705628e8a48f3" ns2:_="" ns3:_="" ns4:_="">
    <xsd:import namespace="4fea251c-3bdd-4d50-962b-ffa2ae250ba0"/>
    <xsd:import namespace="15ff3d39-6e7b-4d70-9b7c-8d9fe85d0f29"/>
    <xsd:import namespace="7bcd41af-3e52-4378-bf12-165ae375de30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AutoKeyPoints" minOccurs="0"/>
                <xsd:element ref="ns4:MediaServiceKeyPoints" minOccurs="0"/>
                <xsd:element ref="ns2:SharedWithUsers" minOccurs="0"/>
                <xsd:element ref="ns2:SharedWithDetails" minOccurs="0"/>
                <xsd:element ref="ns4:MediaLengthInSeconds" minOccurs="0"/>
                <xsd:element ref="ns4:MediaServiceObjectDetectorVersions" minOccurs="0"/>
                <xsd:element ref="ns4:MediaServiceSearchProperties" minOccurs="0"/>
                <xsd:element ref="ns4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cd41af-3e52-4378-bf12-165ae375de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25" nillable="true" ma:displayName="Tags" ma:internalName="MediaServiceAutoTags" ma:readOnly="true">
      <xsd:simpleType>
        <xsd:restriction base="dms:Text"/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30" nillable="true" ma:displayName="Location" ma:internalName="MediaServiceLocation" ma:readOnly="true">
      <xsd:simpleType>
        <xsd:restriction base="dms:Text"/>
      </xsd:simpleType>
    </xsd:element>
    <xsd:element name="MediaServiceAutoKeyPoints" ma:index="3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3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3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3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39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cd41af-3e52-4378-bf12-165ae375de30">
      <Terms xmlns="http://schemas.microsoft.com/office/infopath/2007/PartnerControls"/>
    </lcf76f155ced4ddcb4097134ff3c332f>
    <dlc_EmailTo xmlns="15ff3d39-6e7b-4d70-9b7c-8d9fe85d0f29" xsi:nil="true"/>
    <TaxCatchAll xmlns="15ff3d39-6e7b-4d70-9b7c-8d9fe85d0f29" xsi:nil="true"/>
    <d28f1dd39ca44d93a9ba0d339cd2cfbc xmlns="4fea251c-3bdd-4d50-962b-ffa2ae250ba0">
      <Terms xmlns="http://schemas.microsoft.com/office/infopath/2007/PartnerControls"/>
    </d28f1dd39ca44d93a9ba0d339cd2cfbc>
    <dlc_EmailSubject xmlns="15ff3d39-6e7b-4d70-9b7c-8d9fe85d0f29" xsi:nil="true"/>
    <n30081d4a6394f3798cc88be69ab51c8 xmlns="4fea251c-3bdd-4d50-962b-ffa2ae250ba0">
      <Terms xmlns="http://schemas.microsoft.com/office/infopath/2007/PartnerControls"/>
    </n30081d4a6394f3798cc88be69ab51c8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</documentManagement>
</p:properties>
</file>

<file path=customXml/itemProps1.xml><?xml version="1.0" encoding="utf-8"?>
<ds:datastoreItem xmlns:ds="http://schemas.openxmlformats.org/officeDocument/2006/customXml" ds:itemID="{A84F6B0A-5FD8-40E9-85F9-2E2A7571BB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fea251c-3bdd-4d50-962b-ffa2ae250ba0"/>
    <ds:schemaRef ds:uri="15ff3d39-6e7b-4d70-9b7c-8d9fe85d0f29"/>
    <ds:schemaRef ds:uri="7bcd41af-3e52-4378-bf12-165ae375de3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96A149-9446-4916-9D8A-16AE64AEB3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FE34373-C1B1-4719-8AF3-81529ACFA720}">
  <ds:schemaRefs>
    <ds:schemaRef ds:uri="http://purl.org/dc/terms/"/>
    <ds:schemaRef ds:uri="7bcd41af-3e52-4378-bf12-165ae375de30"/>
    <ds:schemaRef ds:uri="http://purl.org/dc/dcmitype/"/>
    <ds:schemaRef ds:uri="4fea251c-3bdd-4d50-962b-ffa2ae250ba0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15ff3d39-6e7b-4d70-9b7c-8d9fe85d0f29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fad42abb-dfda-43f0-9120-b18e6e86169d}" enabled="0" method="" siteId="{fad42abb-dfda-43f0-9120-b18e6e86169d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3141</TotalTime>
  <Words>449</Words>
  <Application>Microsoft Office PowerPoint</Application>
  <PresentationFormat>Widescreen</PresentationFormat>
  <Paragraphs>56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Meeting our requirements for accessing data  Is there a role for standards?  </vt:lpstr>
      <vt:lpstr>PowerPoint Presentation</vt:lpstr>
      <vt:lpstr>We want privacy, authentication, audit, consistency, clarity, integrity. A system which is transparently lawful and secure.   We want parties to be able to build one system which works in many different situations and countries.   </vt:lpstr>
      <vt:lpstr>Role for standards: look at the steps in blue</vt:lpstr>
      <vt:lpstr>Step 1: make a request</vt:lpstr>
      <vt:lpstr>PowerPoint Presentation</vt:lpstr>
      <vt:lpstr>Step 3: if appropriate, send response</vt:lpstr>
      <vt:lpstr>Is there anything similar in place already?</vt:lpstr>
      <vt:lpstr>It is sufficient to have a voluntary standard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Mark Shepherd</dc:creator>
  <cp:lastModifiedBy>Robbie Wilmot</cp:lastModifiedBy>
  <cp:revision>10</cp:revision>
  <dcterms:created xsi:type="dcterms:W3CDTF">2024-10-07T16:22:06Z</dcterms:created>
  <dcterms:modified xsi:type="dcterms:W3CDTF">2024-11-01T16:54:19Z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0x010100E0F2F1CFEC9AF84380787CDB9135F4CD</vt:lpwstr>
  </property>
  <property fmtid="{D5CDD505-2E9C-101B-9397-08002B2CF9AE}" pid="3" name="CustomTag">
    <vt:lpwstr/>
  </property>
  <property fmtid="{D5CDD505-2E9C-101B-9397-08002B2CF9AE}" pid="4" name="FinancialYear">
    <vt:lpwstr/>
  </property>
  <property fmtid="{D5CDD505-2E9C-101B-9397-08002B2CF9AE}" pid="5" name="MediaServiceImageTags">
    <vt:lpwstr/>
  </property>
</Properties>
</file>