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5" r:id="rId4"/>
    <p:sldMasterId id="2147484035" r:id="rId5"/>
  </p:sldMasterIdLst>
  <p:notesMasterIdLst>
    <p:notesMasterId r:id="rId19"/>
  </p:notesMasterIdLst>
  <p:handoutMasterIdLst>
    <p:handoutMasterId r:id="rId20"/>
  </p:handoutMasterIdLst>
  <p:sldIdLst>
    <p:sldId id="582" r:id="rId6"/>
    <p:sldId id="599" r:id="rId7"/>
    <p:sldId id="596" r:id="rId8"/>
    <p:sldId id="597" r:id="rId9"/>
    <p:sldId id="602" r:id="rId10"/>
    <p:sldId id="601" r:id="rId11"/>
    <p:sldId id="600" r:id="rId12"/>
    <p:sldId id="606" r:id="rId13"/>
    <p:sldId id="603" r:id="rId14"/>
    <p:sldId id="604" r:id="rId15"/>
    <p:sldId id="605" r:id="rId16"/>
    <p:sldId id="607" r:id="rId17"/>
    <p:sldId id="565" r:id="rId18"/>
  </p:sldIdLst>
  <p:sldSz cx="12192000" cy="6858000"/>
  <p:notesSz cx="6858000" cy="9144000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bout Us" id="{8F76DF20-D6F9-1543-B26E-3B7D02500090}">
          <p14:sldIdLst>
            <p14:sldId id="582"/>
            <p14:sldId id="599"/>
            <p14:sldId id="596"/>
            <p14:sldId id="597"/>
            <p14:sldId id="602"/>
            <p14:sldId id="601"/>
            <p14:sldId id="600"/>
            <p14:sldId id="606"/>
            <p14:sldId id="603"/>
            <p14:sldId id="604"/>
            <p14:sldId id="605"/>
            <p14:sldId id="607"/>
            <p14:sldId id="5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00"/>
    <a:srgbClr val="262626"/>
    <a:srgbClr val="000000"/>
    <a:srgbClr val="20373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67836" autoAdjust="0"/>
  </p:normalViewPr>
  <p:slideViewPr>
    <p:cSldViewPr snapToGrid="0" snapToObjects="1" showGuides="1">
      <p:cViewPr varScale="1">
        <p:scale>
          <a:sx n="102" d="100"/>
          <a:sy n="102" d="100"/>
        </p:scale>
        <p:origin x="954" y="1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792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18781-FBF9-354C-A025-C49C596164BA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4EF74-8826-BD43-B880-7A8566D08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FFD40-13C9-7B48-A0BE-E251E1E33FE5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2375-F1B1-284C-A827-B0E603FD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4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02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34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743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8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58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29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519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02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24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58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23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51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9420" y="946702"/>
            <a:ext cx="4066580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5080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2286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112000" y="0"/>
            <a:ext cx="5080000" cy="2286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087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4064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6200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112000" y="4572000"/>
            <a:ext cx="5080000" cy="2286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1761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3058160" cy="4572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074160" y="4572000"/>
            <a:ext cx="7101840" cy="2286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4321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112000" y="0"/>
            <a:ext cx="5080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190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212005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4768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1840" y="946702"/>
            <a:ext cx="4079681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5080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1840" y="946702"/>
            <a:ext cx="4079681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57016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085841" y="568960"/>
            <a:ext cx="6106159" cy="40030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058160" y="4572000"/>
            <a:ext cx="5069840" cy="2286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 animBg="1"/>
      <p:bldP spid="5" grpId="1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016000" y="0"/>
            <a:ext cx="11176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3401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009700" y="2151595"/>
            <a:ext cx="2104615" cy="210461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398115" y="2151595"/>
            <a:ext cx="2104615" cy="2104615"/>
          </a:xfrm>
          <a:prstGeom prst="ellipse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8786530" y="2151595"/>
            <a:ext cx="2104615" cy="2104615"/>
          </a:xfrm>
          <a:prstGeom prst="ellipse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1621285" y="2148390"/>
            <a:ext cx="2104615" cy="2104615"/>
          </a:xfrm>
          <a:prstGeom prst="ellipse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4172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7" grpId="0" animBg="1"/>
      <p:bldP spid="7" grpId="1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B31180B-D27B-49BA-B411-1ED0D6A231CA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027300" y="1125538"/>
            <a:ext cx="2303462" cy="2303462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2E1553D6-1DEC-4C3C-9DE1-9BDD1DD6280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027300" y="3575957"/>
            <a:ext cx="2830450" cy="2697843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607B0349-B996-4D43-A51A-890FFA32862D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342374" y="3575957"/>
            <a:ext cx="2830450" cy="2697843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B043AB8B-7EAE-409D-ACA6-7B218F1EF83D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909542" y="1125538"/>
            <a:ext cx="4263283" cy="2303462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189B9FD-5B0C-4540-9969-CDE20BD730F3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007263" y="3575957"/>
            <a:ext cx="3185597" cy="2697843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8171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decel="5000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ccel="50000" decel="5000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219B21D2-43BF-44BE-8F5F-2A5834A9A25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095999" y="3429000"/>
            <a:ext cx="5076825" cy="3429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69792BF1-2F1C-4104-963B-7CBA016ED877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027238" y="0"/>
            <a:ext cx="4068761" cy="3429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0422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016000" y="0"/>
            <a:ext cx="11176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6F0C670-BB95-47F5-BB08-C913FD10E41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3035301" y="3429000"/>
            <a:ext cx="3060700" cy="3429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4318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5080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109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3B44CB7-8865-4225-8490-953C9C5513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35299" y="3429000"/>
            <a:ext cx="3060699" cy="3428999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975DCF0-B58E-4E01-B5DD-E877186DC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840" y="946702"/>
            <a:ext cx="4079681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0E9354BC-A38D-49AC-B33C-37DBC74E7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35299" y="1"/>
            <a:ext cx="3060699" cy="3428999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55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6" grpId="1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305816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BA3C448-7127-4C1F-83F9-532BB7FF5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00" y="946702"/>
            <a:ext cx="6114221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10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028825" y="3429000"/>
            <a:ext cx="4067176" cy="3429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64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2028823" y="2426287"/>
            <a:ext cx="2196553" cy="2086719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344640" y="2426287"/>
            <a:ext cx="2196553" cy="2086719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658870" y="2426287"/>
            <a:ext cx="2196553" cy="2086719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8976272" y="2426287"/>
            <a:ext cx="2196553" cy="2086719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8833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008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8124823" y="0"/>
            <a:ext cx="4067176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43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EB08AF2B-9319-4541-AA19-78303FAF9F4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9175" y="0"/>
            <a:ext cx="5076825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4E89130-46DD-4D27-B764-E36966867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5953" y="558434"/>
            <a:ext cx="4560047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45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75A5718-5D74-4E87-80EC-F2110E5ADA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16654" y="1125538"/>
            <a:ext cx="1811382" cy="1689294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06C01F3E-9E36-4C94-9547-62C82056E6A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621215" y="4478369"/>
            <a:ext cx="2551610" cy="2379631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8362C07-870E-4BE5-8813-72DDF19A066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179130"/>
            <a:ext cx="1811382" cy="168929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9992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C4B43A9-69B6-4ABF-8419-3D2002EE44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9175" y="0"/>
            <a:ext cx="5076825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2764D54-A742-427B-8CCD-413C0B71F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0850" y="946702"/>
            <a:ext cx="4380671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33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6256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ualt title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811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146641" y="1479640"/>
            <a:ext cx="3898720" cy="3898720"/>
          </a:xfrm>
          <a:prstGeom prst="ellipse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1750146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8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4971" y="2605294"/>
            <a:ext cx="10146612" cy="1647411"/>
          </a:xfrm>
          <a:effectLst>
            <a:outerShdw blurRad="762000" dist="381000" dir="5400000" algn="t" rotWithShape="0">
              <a:prstClr val="black">
                <a:alpha val="30000"/>
              </a:prstClr>
            </a:outerShdw>
          </a:effectLst>
        </p:spPr>
        <p:txBody>
          <a:bodyPr/>
          <a:lstStyle>
            <a:lvl1pPr algn="ctr">
              <a:defRPr sz="9600" b="0" i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059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repeatCount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7300" y="946702"/>
            <a:ext cx="6114221" cy="1249845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23580" y="0"/>
            <a:ext cx="3043596" cy="4572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09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7300" y="946702"/>
            <a:ext cx="6114221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9175" y="0"/>
            <a:ext cx="3048001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1801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5083176" cy="124984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128000" y="0"/>
            <a:ext cx="4064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8128000" y="3217090"/>
            <a:ext cx="1561920" cy="1561920"/>
          </a:xfrm>
          <a:prstGeom prst="ellipse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45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9148404" y="0"/>
            <a:ext cx="3043596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814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8824" y="946702"/>
            <a:ext cx="9152697" cy="1249845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/>
          <a:p>
            <a:r>
              <a:rPr lang="en-US" dirty="0"/>
              <a:t>Your title here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8824" y="2514600"/>
            <a:ext cx="9152698" cy="3429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2"/>
            <a:r>
              <a:rPr lang="en-US" dirty="0"/>
              <a:t>Write here text</a:t>
            </a:r>
          </a:p>
          <a:p>
            <a:pPr lvl="3"/>
            <a:r>
              <a:rPr lang="en-US" dirty="0"/>
              <a:t>Write here text</a:t>
            </a:r>
          </a:p>
          <a:p>
            <a:pPr lvl="4"/>
            <a:r>
              <a:rPr lang="en-US" dirty="0"/>
              <a:t>Write here text 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6291470"/>
            <a:ext cx="1003853" cy="5665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 rot="16200000">
            <a:off x="-658190" y="887375"/>
            <a:ext cx="2289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b="1" i="0" dirty="0">
                <a:solidFill>
                  <a:schemeClr val="tx1"/>
                </a:solidFill>
                <a:latin typeface="Calibri" panose="020F0502020204030204" pitchFamily="34" charset="0"/>
                <a:ea typeface="Montserrat SemiBold" charset="0"/>
                <a:cs typeface="Calibri" panose="020F0502020204030204" pitchFamily="34" charset="0"/>
              </a:rPr>
              <a:t>ROAD VEHICLE STANDARDS</a:t>
            </a:r>
          </a:p>
        </p:txBody>
      </p:sp>
      <p:sp>
        <p:nvSpPr>
          <p:cNvPr id="26" name="Slide Number Placeholder 24"/>
          <p:cNvSpPr txBox="1">
            <a:spLocks/>
          </p:cNvSpPr>
          <p:nvPr userDrawn="1"/>
        </p:nvSpPr>
        <p:spPr>
          <a:xfrm>
            <a:off x="0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800" b="1" i="0" smtClean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rPr>
              <a:pPr algn="ctr"/>
              <a:t>‹#›</a:t>
            </a:fld>
            <a:endParaRPr lang="en-US" sz="800" b="1" i="0" dirty="0">
              <a:solidFill>
                <a:schemeClr val="tx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106" r:id="rId3"/>
    <p:sldLayoutId id="2147484104" r:id="rId4"/>
    <p:sldLayoutId id="2147484037" r:id="rId5"/>
    <p:sldLayoutId id="2147484038" r:id="rId6"/>
    <p:sldLayoutId id="2147484103" r:id="rId7"/>
    <p:sldLayoutId id="2147484051" r:id="rId8"/>
    <p:sldLayoutId id="2147484039" r:id="rId9"/>
    <p:sldLayoutId id="2147484040" r:id="rId10"/>
    <p:sldLayoutId id="2147484041" r:id="rId11"/>
    <p:sldLayoutId id="2147484042" r:id="rId12"/>
    <p:sldLayoutId id="2147484043" r:id="rId13"/>
    <p:sldLayoutId id="2147484046" r:id="rId14"/>
    <p:sldLayoutId id="2147484048" r:id="rId15"/>
    <p:sldLayoutId id="2147484101" r:id="rId16"/>
    <p:sldLayoutId id="2147484049" r:id="rId17"/>
    <p:sldLayoutId id="2147484050" r:id="rId18"/>
    <p:sldLayoutId id="2147484076" r:id="rId19"/>
    <p:sldLayoutId id="2147484077" r:id="rId20"/>
    <p:sldLayoutId id="2147484089" r:id="rId21"/>
    <p:sldLayoutId id="2147484102" r:id="rId22"/>
    <p:sldLayoutId id="2147484115" r:id="rId23"/>
    <p:sldLayoutId id="2147484117" r:id="rId24"/>
    <p:sldLayoutId id="2147484118" r:id="rId25"/>
    <p:sldLayoutId id="2147484119" r:id="rId26"/>
    <p:sldLayoutId id="2147484121" r:id="rId27"/>
    <p:sldLayoutId id="2147484136" r:id="rId28"/>
    <p:sldLayoutId id="2147484139" r:id="rId29"/>
    <p:sldLayoutId id="2147484142" r:id="rId30"/>
    <p:sldLayoutId id="2147484143" r:id="rId31"/>
    <p:sldLayoutId id="2147484145" r:id="rId32"/>
    <p:sldLayoutId id="2147484146" r:id="rId33"/>
    <p:sldLayoutId id="2147484148" r:id="rId34"/>
    <p:sldLayoutId id="2147484171" r:id="rId35"/>
    <p:sldLayoutId id="2147484184" r:id="rId3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</p:bldLst>
  </p:timing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00" baseline="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 userDrawn="1">
          <p15:clr>
            <a:srgbClr val="F26B43"/>
          </p15:clr>
        </p15:guide>
        <p15:guide id="27" orient="horz" pos="3952" userDrawn="1">
          <p15:clr>
            <a:srgbClr val="F26B43"/>
          </p15:clr>
        </p15:guide>
        <p15:guide id="28" pos="642" userDrawn="1">
          <p15:clr>
            <a:srgbClr val="F26B43"/>
          </p15:clr>
        </p15:guide>
        <p15:guide id="29" pos="7038" userDrawn="1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 userDrawn="1">
          <p15:clr>
            <a:srgbClr val="F26B43"/>
          </p15:clr>
        </p15:guide>
        <p15:guide id="51" orient="horz" pos="709" userDrawn="1">
          <p15:clr>
            <a:srgbClr val="F26B43"/>
          </p15:clr>
        </p15:guide>
        <p15:guide id="52" pos="191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8824" y="946702"/>
            <a:ext cx="9152697" cy="1249845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/>
          <a:p>
            <a:r>
              <a:rPr lang="en-US" dirty="0"/>
              <a:t>Your title here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8824" y="2514600"/>
            <a:ext cx="9152698" cy="3429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2"/>
            <a:r>
              <a:rPr lang="en-US" dirty="0"/>
              <a:t>Write here text</a:t>
            </a:r>
          </a:p>
          <a:p>
            <a:pPr lvl="3"/>
            <a:r>
              <a:rPr lang="en-US" dirty="0"/>
              <a:t>Write here text</a:t>
            </a:r>
          </a:p>
          <a:p>
            <a:pPr lvl="4"/>
            <a:r>
              <a:rPr lang="en-US" dirty="0"/>
              <a:t>Write here text 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11181521" y="6291470"/>
            <a:ext cx="1003853" cy="5665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lide Number Placeholder 24"/>
          <p:cNvSpPr txBox="1">
            <a:spLocks/>
          </p:cNvSpPr>
          <p:nvPr userDrawn="1"/>
        </p:nvSpPr>
        <p:spPr>
          <a:xfrm>
            <a:off x="11181521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800" b="1" i="0" smtClean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rPr>
              <a:pPr algn="ctr"/>
              <a:t>‹#›</a:t>
            </a:fld>
            <a:endParaRPr lang="en-US" sz="800" b="1" i="0" dirty="0">
              <a:solidFill>
                <a:schemeClr val="tx1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0585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51" baseline="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>
          <p15:clr>
            <a:srgbClr val="F26B43"/>
          </p15:clr>
        </p15:guide>
        <p15:guide id="27" orient="horz" pos="3952">
          <p15:clr>
            <a:srgbClr val="F26B43"/>
          </p15:clr>
        </p15:guide>
        <p15:guide id="28" pos="642">
          <p15:clr>
            <a:srgbClr val="F26B43"/>
          </p15:clr>
        </p15:guide>
        <p15:guide id="29" pos="7038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>
          <p15:clr>
            <a:srgbClr val="F26B43"/>
          </p15:clr>
        </p15:guide>
        <p15:guide id="51" orient="horz" pos="709">
          <p15:clr>
            <a:srgbClr val="F26B43"/>
          </p15:clr>
        </p15:guide>
        <p15:guide id="52" pos="19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479964"/>
            <a:ext cx="6954982" cy="2620687"/>
          </a:xfrm>
        </p:spPr>
        <p:txBody>
          <a:bodyPr/>
          <a:lstStyle/>
          <a:p>
            <a:pPr algn="l"/>
            <a:r>
              <a:rPr lang="en-US" sz="4800" b="1" dirty="0">
                <a:solidFill>
                  <a:schemeClr val="bg2"/>
                </a:solidFill>
              </a:rPr>
              <a:t>Submission from Australia for Step 2 of EDR for heavy vehicles – UN R169 – IWG EDR/DSSAD meeting 42</a:t>
            </a:r>
            <a:endParaRPr lang="en-US" sz="48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166" y="5697548"/>
            <a:ext cx="638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X November 2024</a:t>
            </a:r>
            <a:r>
              <a:rPr lang="en-US" sz="1200" dirty="0">
                <a:solidFill>
                  <a:srgbClr val="031E3F"/>
                </a:solidFill>
              </a:rPr>
              <a:t> </a:t>
            </a:r>
            <a:r>
              <a:rPr lang="en-US" sz="1200" dirty="0">
                <a:solidFill>
                  <a:srgbClr val="79D2F3"/>
                </a:solidFill>
              </a:rPr>
              <a:t>/</a:t>
            </a:r>
            <a:r>
              <a:rPr lang="en-US" sz="1200" dirty="0">
                <a:solidFill>
                  <a:srgbClr val="031E3F"/>
                </a:solidFill>
              </a:rPr>
              <a:t> </a:t>
            </a:r>
            <a:r>
              <a:rPr lang="en-US" sz="1200" dirty="0">
                <a:solidFill>
                  <a:srgbClr val="FFFFFF"/>
                </a:solidFill>
              </a:rPr>
              <a:t>Australia</a:t>
            </a:r>
            <a:r>
              <a:rPr lang="en-US" sz="1200" dirty="0">
                <a:solidFill>
                  <a:srgbClr val="031E3F"/>
                </a:solidFill>
              </a:rPr>
              <a:t> </a:t>
            </a:r>
            <a:r>
              <a:rPr lang="en-US" sz="1200" dirty="0">
                <a:solidFill>
                  <a:srgbClr val="79D2F3"/>
                </a:solidFill>
              </a:rPr>
              <a:t>/</a:t>
            </a:r>
            <a:r>
              <a:rPr lang="en-US" sz="1200" dirty="0">
                <a:solidFill>
                  <a:srgbClr val="031E3F"/>
                </a:solidFill>
              </a:rPr>
              <a:t> </a:t>
            </a:r>
            <a:endParaRPr lang="en-US" sz="1200" dirty="0">
              <a:solidFill>
                <a:srgbClr val="FFFFFF"/>
              </a:solidFill>
            </a:endParaRPr>
          </a:p>
          <a:p>
            <a:r>
              <a:rPr lang="en-US" sz="1200" dirty="0">
                <a:solidFill>
                  <a:srgbClr val="FFFFFF"/>
                </a:solidFill>
              </a:rPr>
              <a:t>Unless otherwise noted, copyright (and any other intellectual property rights, if any) in this publication is owned by the Commonwealth of Australia. All other rights are reserved.</a:t>
            </a:r>
          </a:p>
          <a:p>
            <a:r>
              <a:rPr lang="en-US" sz="1200" dirty="0">
                <a:solidFill>
                  <a:srgbClr val="FFFFFF"/>
                </a:solidFill>
              </a:rPr>
              <a:t>For reproduction permission and all other issues, please contact Kris Slattery, standards@infrastructure.gov.au</a:t>
            </a:r>
          </a:p>
        </p:txBody>
      </p:sp>
      <p:pic>
        <p:nvPicPr>
          <p:cNvPr id="3" name="Picture 2" descr="Department of Infrastructure, Transport, Regional Development, Communications and the Arts" title="Logo">
            <a:extLst>
              <a:ext uri="{FF2B5EF4-FFF2-40B4-BE49-F238E27FC236}">
                <a16:creationId xmlns:a16="http://schemas.microsoft.com/office/drawing/2014/main" id="{BDBFC6C9-1F72-48DB-87D4-BB360CEE7C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66" y="1099427"/>
            <a:ext cx="4271137" cy="783640"/>
          </a:xfrm>
          <a:prstGeom prst="rect">
            <a:avLst/>
          </a:prstGeom>
        </p:spPr>
      </p:pic>
      <p:sp>
        <p:nvSpPr>
          <p:cNvPr id="2" name="CustomShape 3">
            <a:extLst>
              <a:ext uri="{FF2B5EF4-FFF2-40B4-BE49-F238E27FC236}">
                <a16:creationId xmlns:a16="http://schemas.microsoft.com/office/drawing/2014/main" id="{51FCA22C-79C7-8D54-BCB5-9AB8E09A311A}"/>
              </a:ext>
            </a:extLst>
          </p:cNvPr>
          <p:cNvSpPr/>
          <p:nvPr/>
        </p:nvSpPr>
        <p:spPr>
          <a:xfrm>
            <a:off x="7315022" y="173005"/>
            <a:ext cx="3048178" cy="65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200" b="1" u="sng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200" b="1" u="sng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ocument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xxxxx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-xx-xx</a:t>
            </a:r>
            <a:br>
              <a:rPr lang="en-US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IWG-EDR/DSSAD Mtg 42</a:t>
            </a:r>
            <a:r>
              <a:rPr lang="en-US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21 November 2024</a:t>
            </a:r>
            <a:br>
              <a:rPr lang="en-US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 Item 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XXX</a:t>
            </a:r>
            <a:endParaRPr lang="en-US" sz="1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08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5" y="889600"/>
            <a:ext cx="10080667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 duress alarm status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368619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465857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A bus-specific function to enable the driver to signal an emergency, such as an incident on board the vehicle or an accident.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A communication system that will alert the depot / home base.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Mandated by most government jurisdictions and private (commercial) operators to improve overall vehicle safety.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BIC have suggested that if a separate EDR input is not provisioned for a bus duress alarm, consideration be made for the AECS input to be alternatively used for this purpose where AECS does not apply.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2200" dirty="0">
              <a:solidFill>
                <a:schemeClr val="bg2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2200" dirty="0">
              <a:solidFill>
                <a:schemeClr val="bg2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7587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5" y="889600"/>
            <a:ext cx="10080667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Suggestions on data element formatting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368619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3827577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Some suggestions from the BIC include that: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All new data elements are recorded for all 5.3.1 triggers.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All new data elements have a recording interval/time of -20 to +10 sec, except for duress alarm (event).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Bus passenger door position can be; open, closed, fault. Recording rate of 1 sample/sec. Mandatory requirement.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Door brake status can be; activated, not activated, fault. Recording rate of 1 sample/sec. Mandatory requirement.</a:t>
            </a:r>
            <a:endParaRPr lang="en-AU" dirty="0"/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786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5" y="889600"/>
            <a:ext cx="10080667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Suggestions on data element formatting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368619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3581356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Turntable angle requires a range of 100 deg, 1 deg resolution, and recording rate of 2 samples/sec. Mandatory for articulated vehicles only.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Fire suppression status can be; activated, not activated, fault. Recording rate of 1 sample/sec. Mandatory where fitted.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Duress alarm status can be; activated, not activated. Mandatory where fitted.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Australia (DITRDCA) would support higher data recording rates, and understand this may be under consideration for all elements. </a:t>
            </a:r>
          </a:p>
        </p:txBody>
      </p:sp>
    </p:spTree>
    <p:extLst>
      <p:ext uri="{BB962C8B-B14F-4D97-AF65-F5344CB8AC3E}">
        <p14:creationId xmlns:p14="http://schemas.microsoft.com/office/powerpoint/2010/main" val="345930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9C7A4DAC-234B-40A8-BFE4-C0334C0A9ED8}"/>
              </a:ext>
            </a:extLst>
          </p:cNvPr>
          <p:cNvSpPr txBox="1">
            <a:spLocks/>
          </p:cNvSpPr>
          <p:nvPr/>
        </p:nvSpPr>
        <p:spPr>
          <a:xfrm>
            <a:off x="1019175" y="2918377"/>
            <a:ext cx="10153650" cy="872573"/>
          </a:xfrm>
          <a:prstGeom prst="rect">
            <a:avLst/>
          </a:prstGeom>
          <a:noFill/>
        </p:spPr>
        <p:txBody>
          <a:bodyPr lIns="0" tIns="0" rIns="0" bIns="0"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pPr marL="0" marR="0" lvl="0" indent="0" algn="ctr" defTabSz="91431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none" strike="noStrike" kern="1200" cap="none" spc="-10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ontserrat Bold"/>
                <a:ea typeface="Montserrat" charset="0"/>
                <a:cs typeface="Montserrat" charset="0"/>
              </a:rPr>
              <a:t>thank you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B8995-8FF8-48B5-9DFC-765A5C9F693B}"/>
              </a:ext>
            </a:extLst>
          </p:cNvPr>
          <p:cNvSpPr txBox="1"/>
          <p:nvPr/>
        </p:nvSpPr>
        <p:spPr>
          <a:xfrm>
            <a:off x="4269070" y="5358635"/>
            <a:ext cx="3824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  <a:ea typeface="Montserrat SemiBold" charset="0"/>
                <a:cs typeface="Montserrat SemiBold" charset="0"/>
              </a:rPr>
              <a:t>Department of Infrastructure, Transport, </a:t>
            </a:r>
            <a:br>
              <a:rPr lang="en-US" sz="1200" dirty="0">
                <a:solidFill>
                  <a:schemeClr val="accent5"/>
                </a:solidFill>
                <a:ea typeface="Montserrat SemiBold" charset="0"/>
                <a:cs typeface="Montserrat SemiBold" charset="0"/>
              </a:rPr>
            </a:br>
            <a:r>
              <a:rPr lang="en-US" sz="1200" dirty="0">
                <a:solidFill>
                  <a:schemeClr val="accent5"/>
                </a:solidFill>
                <a:ea typeface="Montserrat SemiBold" charset="0"/>
                <a:cs typeface="Montserrat SemiBold" charset="0"/>
              </a:rPr>
              <a:t>Regional Development, Communications and the Arts</a:t>
            </a:r>
            <a:endParaRPr lang="en-US" sz="1200" i="0" dirty="0">
              <a:solidFill>
                <a:schemeClr val="accent5"/>
              </a:solidFill>
              <a:ea typeface="Montserrat SemiBold" charset="0"/>
              <a:cs typeface="Montserrat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24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6" y="889600"/>
            <a:ext cx="9507788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4"/>
            <a:ext cx="10080667" cy="46904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4950962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The Bus Industry Confederation (BIC) is a national peak body representing the interests of the bus and coach industry in Australia, inclusive of both manufacturers and operators.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BIC work with the Australian federal government (DITRDCA) to advocate for and </a:t>
            </a:r>
            <a:r>
              <a:rPr lang="en-AU" sz="2200" dirty="0">
                <a:solidFill>
                  <a:schemeClr val="bg2"/>
                </a:solidFill>
              </a:rPr>
              <a:t>support initiatives that improve the overall safety performance of the bus industry and reduce accidents involving buses or coaches.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B</a:t>
            </a:r>
            <a:r>
              <a:rPr lang="en-AU" sz="2200" dirty="0">
                <a:solidFill>
                  <a:schemeClr val="bg2"/>
                </a:solidFill>
              </a:rPr>
              <a:t>IC provided a submission to DITRDCA in relation to the draft version of UN R169 that was adopted by GRSG and sent to WP.29 for consideration at the November 2023 session.</a:t>
            </a:r>
            <a:endParaRPr lang="en-US" sz="2200" dirty="0">
              <a:solidFill>
                <a:schemeClr val="bg2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BIC have made recommendations on additional data elements for inclusion in Annex 4 (Data Elements and Format) of UN R169.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0436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6" y="889600"/>
            <a:ext cx="9507788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 of data element requests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368619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3827577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BIC have indicated: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general support for the existing scope of Annex 4 of UN R169, but also that;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some important general vehicle data is notably absent; and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they believe there are several critical data elements not included which are specific to bus vehicle types; and that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those bus data elements are not unique to Australia but rather apply at a global level, especially in Europe.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970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5" y="889600"/>
            <a:ext cx="10080667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lighting data (R169 &amp; R160)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368619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321202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Data elements for lights and light-signaling devices appear limited.</a:t>
            </a:r>
            <a:endParaRPr lang="en-AU" sz="2200" dirty="0">
              <a:solidFill>
                <a:schemeClr val="bg2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This assessment was made with consideration to the potential importance of lighting data for accident investigation purposes; e.g.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were the headlamps on in the case of a night time incident,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were the position lamps on and/or hazard lamps activated,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was the indicator on for the turning vehicle involved.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56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5" y="889600"/>
            <a:ext cx="10080667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 passenger door position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368619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3550578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To provide the status of the door/s at the time of an incident.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Although systems to mitigate issues involving passenger doors are used, there are circumstances where door position could be an issue, including but not limited to;</a:t>
            </a:r>
            <a:endParaRPr lang="en-AU" sz="2200" dirty="0">
              <a:solidFill>
                <a:schemeClr val="bg2"/>
              </a:solidFill>
            </a:endParaRP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a passenger forcing a door open while the bus is driving,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a vehicle driven away from rest with a door open,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2"/>
                </a:solidFill>
              </a:rPr>
              <a:t>a bus rollaway/runaway incident.</a:t>
            </a:r>
          </a:p>
          <a:p>
            <a:pPr marL="800065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1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5" y="889600"/>
            <a:ext cx="10080667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 door brake status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368619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3673689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Also referred to as a ‘stop brake’ or ‘halt brake’.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Designed to automatically apply service brakes when a passenger door is open, to either prevent the bus from moving or bring it to a stop if a door is opened while moving.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A critical system, mandated in Australia by most government based operators and many private operators of commercial vehicles.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Many investigations of bus incidents look to understand the status of the door brake.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720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5" y="889600"/>
            <a:ext cx="10080667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Articulated bus turntable angle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368619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4012243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Yaw rate and lateral acceleration are typically direct measurements for only the front section of an articulated vehicle, as this is where the sensors are typically located.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In this situation, a more complete picture of the vehicle can be obtained by knowing the turntable angle and thereby the position of the rear section relative to the front section.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Turntable is a rotating element of the coupling between vehicle sections, with similar importance to steering wheel angle (see next).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2200" dirty="0">
              <a:solidFill>
                <a:schemeClr val="bg2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4411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5" y="889600"/>
            <a:ext cx="10080667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Articulated bus turntable angle (cont’d)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4341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842145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200" dirty="0">
              <a:solidFill>
                <a:schemeClr val="bg2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0DCFC4-81F7-47DF-8788-D12A9020EA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204" y="1814065"/>
            <a:ext cx="8353151" cy="434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90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118743-0417-47F6-B3B2-AAD1C38A2DCA}"/>
              </a:ext>
            </a:extLst>
          </p:cNvPr>
          <p:cNvSpPr txBox="1">
            <a:spLocks/>
          </p:cNvSpPr>
          <p:nvPr/>
        </p:nvSpPr>
        <p:spPr>
          <a:xfrm>
            <a:off x="757645" y="889600"/>
            <a:ext cx="10080667" cy="1009166"/>
          </a:xfrm>
          <a:prstGeom prst="rect">
            <a:avLst/>
          </a:prstGeom>
        </p:spPr>
        <p:txBody>
          <a:bodyPr/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+mj-lt"/>
                <a:ea typeface="Montserrat" charset="0"/>
                <a:cs typeface="Montserrat" charset="0"/>
              </a:defRPr>
            </a:lvl1pPr>
          </a:lstStyle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 fire suppression status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B23B04-BE1A-4F6C-96E2-C19AE7E151D7}"/>
              </a:ext>
            </a:extLst>
          </p:cNvPr>
          <p:cNvSpPr/>
          <p:nvPr/>
        </p:nvSpPr>
        <p:spPr>
          <a:xfrm>
            <a:off x="835447" y="1814065"/>
            <a:ext cx="10080667" cy="368619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5212-090C-4BDC-9EF1-BD521B122698}"/>
              </a:ext>
            </a:extLst>
          </p:cNvPr>
          <p:cNvSpPr txBox="1"/>
          <p:nvPr/>
        </p:nvSpPr>
        <p:spPr>
          <a:xfrm>
            <a:off x="1383867" y="1898766"/>
            <a:ext cx="9097197" cy="3242802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In Australia, fire suppression is mandated by the vast majority of government jurisdictions and private (commercial) operators on both internal combustion engine (ICE) and zero emission buses.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Similarly, fire suppression is mandated on all ICE buses in Europe.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Data relating to the activation of a fire suppression system is very important when investigating accidents including thermal incidents.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bg2"/>
                </a:solidFill>
              </a:rPr>
              <a:t>Data helps to understand performance of both the system and the driver (e.g. activation by driver, automatic activation, false activation).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822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oodoo Powerpoint Template">
  <a:themeElements>
    <a:clrScheme name="Custom 4">
      <a:dk1>
        <a:srgbClr val="071E3E"/>
      </a:dk1>
      <a:lt1>
        <a:srgbClr val="F0F0F0"/>
      </a:lt1>
      <a:dk2>
        <a:srgbClr val="222222"/>
      </a:dk2>
      <a:lt2>
        <a:srgbClr val="FEFFFF"/>
      </a:lt2>
      <a:accent1>
        <a:srgbClr val="008089"/>
      </a:accent1>
      <a:accent2>
        <a:srgbClr val="4EB2B5"/>
      </a:accent2>
      <a:accent3>
        <a:srgbClr val="C0D28F"/>
      </a:accent3>
      <a:accent4>
        <a:srgbClr val="70C096"/>
      </a:accent4>
      <a:accent5>
        <a:srgbClr val="081E3F"/>
      </a:accent5>
      <a:accent6>
        <a:srgbClr val="79D2F3"/>
      </a:accent6>
      <a:hlink>
        <a:srgbClr val="008089"/>
      </a:hlink>
      <a:folHlink>
        <a:srgbClr val="BFBFBF"/>
      </a:folHlink>
    </a:clrScheme>
    <a:fontScheme name="Custom 4">
      <a:majorFont>
        <a:latin typeface="Montserrat 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>
          <a:outerShdw blurRad="38100" dist="12700" dir="5400000" algn="ctr" rotWithShape="0">
            <a:prstClr val="black">
              <a:alpha val="15000"/>
            </a:prstClr>
          </a:outerShdw>
        </a:effectLst>
      </a:spPr>
      <a:bodyPr wrap="square" lIns="0" tIns="0" rIns="0" bIns="0" rtlCol="0" anchor="t">
        <a:noAutofit/>
      </a:bodyPr>
      <a:lstStyle>
        <a:defPPr algn="ctr">
          <a:spcBef>
            <a:spcPts val="1000"/>
          </a:spcBef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 algn="r">
          <a:lnSpc>
            <a:spcPct val="130000"/>
          </a:lnSpc>
          <a:spcBef>
            <a:spcPts val="1000"/>
          </a:spcBef>
          <a:defRPr sz="1600" b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RVS PowerPoint Presentation.potx" id="{891B86CD-4441-4DF2-806E-9B794CF9E0A4}" vid="{2DE392A3-404D-4DDF-BD71-EAFD367A054A}"/>
    </a:ext>
  </a:extLst>
</a:theme>
</file>

<file path=ppt/theme/theme2.xml><?xml version="1.0" encoding="utf-8"?>
<a:theme xmlns:a="http://schemas.openxmlformats.org/drawingml/2006/main" name="Voodoo2 Powerpoint Template">
  <a:themeElements>
    <a:clrScheme name="Voodoo Color">
      <a:dk1>
        <a:srgbClr val="222222"/>
      </a:dk1>
      <a:lt1>
        <a:srgbClr val="F0F0F0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Montserrat_OpenSans">
      <a:majorFont>
        <a:latin typeface="Montserrat-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144000" bIns="36000" rtlCol="0">
        <a:spAutoFit/>
      </a:bodyPr>
      <a:lstStyle>
        <a:defPPr>
          <a:lnSpc>
            <a:spcPct val="12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VS PowerPoint Presentation.potx" id="{891B86CD-4441-4DF2-806E-9B794CF9E0A4}" vid="{6A50C16F-8A3E-43CE-8B79-77D5BE5FDA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957983f112ff70deb4ba3514eaba81b6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226e8c697896011a9f0e61e90df53f9c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A9CA22-C275-4AD0-BA56-CAA20BD8E99B}">
  <ds:schemaRefs>
    <ds:schemaRef ds:uri="http://schemas.microsoft.com/office/2006/metadata/properties"/>
    <ds:schemaRef ds:uri="http://schemas.microsoft.com/office/infopath/2007/PartnerControls"/>
    <ds:schemaRef ds:uri="acccb6d4-dbe5-46d2-b4d3-5733603d8cc6"/>
    <ds:schemaRef ds:uri="985ec44e-1bab-4c0b-9df0-6ba128686fc9"/>
  </ds:schemaRefs>
</ds:datastoreItem>
</file>

<file path=customXml/itemProps2.xml><?xml version="1.0" encoding="utf-8"?>
<ds:datastoreItem xmlns:ds="http://schemas.openxmlformats.org/officeDocument/2006/customXml" ds:itemID="{90DBC2BC-F648-4342-90EB-E5E0093743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2E03ED-F6B9-4D1F-80C7-AB62F3FD34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RVS PowerPoint Presentation</Template>
  <TotalTime>3415</TotalTime>
  <Words>1045</Words>
  <Application>Microsoft Office PowerPoint</Application>
  <PresentationFormat>Widescreen</PresentationFormat>
  <Paragraphs>74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Montserrat</vt:lpstr>
      <vt:lpstr>Montserrat Bold</vt:lpstr>
      <vt:lpstr>Montserrat SemiBold</vt:lpstr>
      <vt:lpstr>Open Sans</vt:lpstr>
      <vt:lpstr>Open Sans SemiBold</vt:lpstr>
      <vt:lpstr>Wingdings</vt:lpstr>
      <vt:lpstr>Voodoo Powerpoint Template</vt:lpstr>
      <vt:lpstr>Voodoo2 Powerpoint Template</vt:lpstr>
      <vt:lpstr>Submission from Australia for Step 2 of EDR for heavy vehicles – UN R169 – IWG EDR/DSSAD meeting 42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Department of Infrastructure &amp; Regional Development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Driver drowsiness and distraction</dc:title>
  <dc:subject/>
  <dc:creator>RASMUSSEN Linda</dc:creator>
  <cp:keywords/>
  <dc:description/>
  <cp:lastModifiedBy>Slattery, Kristopher</cp:lastModifiedBy>
  <cp:revision>140</cp:revision>
  <dcterms:created xsi:type="dcterms:W3CDTF">2024-01-02T03:05:45Z</dcterms:created>
  <dcterms:modified xsi:type="dcterms:W3CDTF">2024-10-31T07:07:03Z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ediaServiceImageTags">
    <vt:lpwstr/>
  </property>
  <property fmtid="{D5CDD505-2E9C-101B-9397-08002B2CF9AE}" pid="4" name="gba66df640194346a5267c50f24d4797">
    <vt:lpwstr/>
  </property>
  <property fmtid="{D5CDD505-2E9C-101B-9397-08002B2CF9AE}" pid="5" name="Office_x0020_of_x0020_Origin">
    <vt:lpwstr/>
  </property>
  <property fmtid="{D5CDD505-2E9C-101B-9397-08002B2CF9AE}" pid="6" name="Office of Origin">
    <vt:lpwstr/>
  </property>
</Properties>
</file>