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handoutMasterIdLst>
    <p:handoutMasterId r:id="rId20"/>
  </p:handoutMasterIdLst>
  <p:sldIdLst>
    <p:sldId id="263" r:id="rId2"/>
    <p:sldId id="295" r:id="rId3"/>
    <p:sldId id="268" r:id="rId4"/>
    <p:sldId id="264" r:id="rId5"/>
    <p:sldId id="267" r:id="rId6"/>
    <p:sldId id="275" r:id="rId7"/>
    <p:sldId id="276" r:id="rId8"/>
    <p:sldId id="277" r:id="rId9"/>
    <p:sldId id="278" r:id="rId10"/>
    <p:sldId id="279" r:id="rId11"/>
    <p:sldId id="280" r:id="rId12"/>
    <p:sldId id="284" r:id="rId13"/>
    <p:sldId id="292" r:id="rId14"/>
    <p:sldId id="286" r:id="rId15"/>
    <p:sldId id="287" r:id="rId16"/>
    <p:sldId id="288" r:id="rId17"/>
    <p:sldId id="293" r:id="rId18"/>
    <p:sldId id="294" r:id="rId19"/>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4610" autoAdjust="0"/>
  </p:normalViewPr>
  <p:slideViewPr>
    <p:cSldViewPr snapToGrid="0" showGuides="1">
      <p:cViewPr varScale="1">
        <p:scale>
          <a:sx n="59" d="100"/>
          <a:sy n="59" d="100"/>
        </p:scale>
        <p:origin x="1428"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A399292B-8263-3A0D-11BB-51DA1CD84676}"/>
              </a:ext>
            </a:extLst>
          </p:cNvPr>
          <p:cNvSpPr>
            <a:spLocks noGrp="1" noChangeArrowheads="1"/>
          </p:cNvSpPr>
          <p:nvPr>
            <p:ph type="hdr" sz="quarter"/>
          </p:nvPr>
        </p:nvSpPr>
        <p:spPr bwMode="auto">
          <a:xfrm>
            <a:off x="0" y="0"/>
            <a:ext cx="3009900" cy="4508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52227" name="Rectangle 3">
            <a:extLst>
              <a:ext uri="{FF2B5EF4-FFF2-40B4-BE49-F238E27FC236}">
                <a16:creationId xmlns:a16="http://schemas.microsoft.com/office/drawing/2014/main" id="{B2F4BB22-13F6-C831-E0E7-1252D7C1F9A8}"/>
              </a:ext>
            </a:extLst>
          </p:cNvPr>
          <p:cNvSpPr>
            <a:spLocks noGrp="1" noChangeArrowheads="1"/>
          </p:cNvSpPr>
          <p:nvPr>
            <p:ph type="dt" sz="quarter" idx="1"/>
          </p:nvPr>
        </p:nvSpPr>
        <p:spPr bwMode="auto">
          <a:xfrm>
            <a:off x="3935413" y="0"/>
            <a:ext cx="3087687" cy="4508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52228" name="Rectangle 4">
            <a:extLst>
              <a:ext uri="{FF2B5EF4-FFF2-40B4-BE49-F238E27FC236}">
                <a16:creationId xmlns:a16="http://schemas.microsoft.com/office/drawing/2014/main" id="{AA2273B3-DFEA-BD94-B7DE-762B0845171F}"/>
              </a:ext>
            </a:extLst>
          </p:cNvPr>
          <p:cNvSpPr>
            <a:spLocks noGrp="1" noChangeArrowheads="1"/>
          </p:cNvSpPr>
          <p:nvPr>
            <p:ph type="ftr" sz="quarter" idx="2"/>
          </p:nvPr>
        </p:nvSpPr>
        <p:spPr bwMode="auto">
          <a:xfrm>
            <a:off x="0" y="8794750"/>
            <a:ext cx="3009900" cy="52705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52229" name="Rectangle 5">
            <a:extLst>
              <a:ext uri="{FF2B5EF4-FFF2-40B4-BE49-F238E27FC236}">
                <a16:creationId xmlns:a16="http://schemas.microsoft.com/office/drawing/2014/main" id="{69E7E599-307D-89C2-CB06-40700DFB9B7E}"/>
              </a:ext>
            </a:extLst>
          </p:cNvPr>
          <p:cNvSpPr>
            <a:spLocks noGrp="1" noChangeArrowheads="1"/>
          </p:cNvSpPr>
          <p:nvPr>
            <p:ph type="sldNum" sz="quarter" idx="3"/>
          </p:nvPr>
        </p:nvSpPr>
        <p:spPr bwMode="auto">
          <a:xfrm>
            <a:off x="3935413" y="8794750"/>
            <a:ext cx="3087687" cy="5270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F614059-E638-483E-A3E4-54A76A98796F}"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CF78244B-FEAE-23F3-BE62-8F6B576CA241}"/>
              </a:ext>
            </a:extLst>
          </p:cNvPr>
          <p:cNvGrpSpPr>
            <a:grpSpLocks/>
          </p:cNvGrpSpPr>
          <p:nvPr/>
        </p:nvGrpSpPr>
        <p:grpSpPr bwMode="auto">
          <a:xfrm>
            <a:off x="0" y="0"/>
            <a:ext cx="1828800" cy="6856413"/>
            <a:chOff x="0" y="0"/>
            <a:chExt cx="1152" cy="4319"/>
          </a:xfrm>
        </p:grpSpPr>
        <p:sp>
          <p:nvSpPr>
            <p:cNvPr id="3" name="Rectangle 3">
              <a:extLst>
                <a:ext uri="{FF2B5EF4-FFF2-40B4-BE49-F238E27FC236}">
                  <a16:creationId xmlns:a16="http://schemas.microsoft.com/office/drawing/2014/main" id="{D080BF7E-7F34-8C9E-1C16-37B03A3A9C52}"/>
                </a:ext>
              </a:extLst>
            </p:cNvPr>
            <p:cNvSpPr>
              <a:spLocks noChangeArrowheads="1"/>
            </p:cNvSpPr>
            <p:nvPr/>
          </p:nvSpPr>
          <p:spPr bwMode="auto">
            <a:xfrm>
              <a:off x="0" y="0"/>
              <a:ext cx="1152" cy="1026"/>
            </a:xfrm>
            <a:prstGeom prst="rect">
              <a:avLst/>
            </a:prstGeom>
            <a:gradFill rotWithShape="0">
              <a:gsLst>
                <a:gs pos="0">
                  <a:schemeClr val="bg2"/>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endParaRPr lang="en-US" altLang="en-US"/>
            </a:p>
          </p:txBody>
        </p:sp>
        <p:sp>
          <p:nvSpPr>
            <p:cNvPr id="4" name="Rectangle 4">
              <a:extLst>
                <a:ext uri="{FF2B5EF4-FFF2-40B4-BE49-F238E27FC236}">
                  <a16:creationId xmlns:a16="http://schemas.microsoft.com/office/drawing/2014/main" id="{434CA49C-E3DD-5FED-B6B4-6158219FF70C}"/>
                </a:ext>
              </a:extLst>
            </p:cNvPr>
            <p:cNvSpPr>
              <a:spLocks noChangeArrowheads="1"/>
            </p:cNvSpPr>
            <p:nvPr/>
          </p:nvSpPr>
          <p:spPr bwMode="auto">
            <a:xfrm>
              <a:off x="0" y="2400"/>
              <a:ext cx="1152" cy="1919"/>
            </a:xfrm>
            <a:prstGeom prst="rect">
              <a:avLst/>
            </a:prstGeom>
            <a:gradFill rotWithShape="0">
              <a:gsLst>
                <a:gs pos="0">
                  <a:schemeClr val="accent1"/>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endParaRPr lang="en-US" altLang="en-US"/>
            </a:p>
          </p:txBody>
        </p:sp>
        <p:pic>
          <p:nvPicPr>
            <p:cNvPr id="5" name="Picture 5">
              <a:extLst>
                <a:ext uri="{FF2B5EF4-FFF2-40B4-BE49-F238E27FC236}">
                  <a16:creationId xmlns:a16="http://schemas.microsoft.com/office/drawing/2014/main" id="{3FBBA0D7-1B28-D070-78EA-43CD0B1B66DB}"/>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28"/>
              <a:ext cx="1152" cy="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63494" name="Rectangle 6"/>
          <p:cNvSpPr>
            <a:spLocks noGrp="1" noChangeArrowheads="1"/>
          </p:cNvSpPr>
          <p:nvPr>
            <p:ph type="ctrTitle" sz="quarter"/>
          </p:nvPr>
        </p:nvSpPr>
        <p:spPr>
          <a:xfrm>
            <a:off x="1905000" y="1676400"/>
            <a:ext cx="6934200" cy="2116138"/>
          </a:xfrm>
        </p:spPr>
        <p:txBody>
          <a:bodyPr/>
          <a:lstStyle>
            <a:lvl1pPr>
              <a:defRPr/>
            </a:lvl1pPr>
          </a:lstStyle>
          <a:p>
            <a:pPr lvl="0"/>
            <a:r>
              <a:rPr lang="en-US" altLang="en-US" noProof="0"/>
              <a:t>Click to edit Master title style</a:t>
            </a:r>
          </a:p>
        </p:txBody>
      </p:sp>
      <p:sp>
        <p:nvSpPr>
          <p:cNvPr id="63495" name="Rectangle 7"/>
          <p:cNvSpPr>
            <a:spLocks noGrp="1" noChangeArrowheads="1"/>
          </p:cNvSpPr>
          <p:nvPr>
            <p:ph type="subTitle" sz="quarter" idx="1"/>
          </p:nvPr>
        </p:nvSpPr>
        <p:spPr>
          <a:xfrm>
            <a:off x="1911350" y="3968750"/>
            <a:ext cx="6400800" cy="1752600"/>
          </a:xfrm>
        </p:spPr>
        <p:txBody>
          <a:bodyPr/>
          <a:lstStyle>
            <a:lvl1pPr marL="0" indent="0">
              <a:buFont typeface="Symbol" pitchFamily="2" charset="2"/>
              <a:buNone/>
              <a:defRPr/>
            </a:lvl1pPr>
          </a:lstStyle>
          <a:p>
            <a:pPr lvl="0"/>
            <a:r>
              <a:rPr lang="en-US" altLang="en-US" noProof="0"/>
              <a:t>Click to edit Master subtitle style</a:t>
            </a:r>
          </a:p>
        </p:txBody>
      </p:sp>
      <p:sp>
        <p:nvSpPr>
          <p:cNvPr id="6" name="Rectangle 8">
            <a:extLst>
              <a:ext uri="{FF2B5EF4-FFF2-40B4-BE49-F238E27FC236}">
                <a16:creationId xmlns:a16="http://schemas.microsoft.com/office/drawing/2014/main" id="{049FF67B-082D-A277-5AAC-45D5631D39A8}"/>
              </a:ext>
            </a:extLst>
          </p:cNvPr>
          <p:cNvSpPr>
            <a:spLocks noGrp="1" noChangeArrowheads="1"/>
          </p:cNvSpPr>
          <p:nvPr>
            <p:ph type="dt" sz="quarter" idx="10"/>
          </p:nvPr>
        </p:nvSpPr>
        <p:spPr>
          <a:xfrm>
            <a:off x="1828800" y="6400800"/>
            <a:ext cx="1905000" cy="457200"/>
          </a:xfrm>
        </p:spPr>
        <p:txBody>
          <a:bodyPr/>
          <a:lstStyle>
            <a:lvl1pPr>
              <a:defRPr/>
            </a:lvl1pPr>
          </a:lstStyle>
          <a:p>
            <a:pPr>
              <a:defRPr/>
            </a:pPr>
            <a:endParaRPr lang="en-US" altLang="en-US"/>
          </a:p>
        </p:txBody>
      </p:sp>
      <p:sp>
        <p:nvSpPr>
          <p:cNvPr id="7" name="Rectangle 9">
            <a:extLst>
              <a:ext uri="{FF2B5EF4-FFF2-40B4-BE49-F238E27FC236}">
                <a16:creationId xmlns:a16="http://schemas.microsoft.com/office/drawing/2014/main" id="{C371AD10-5D11-AACF-0A75-5EDC400BD513}"/>
              </a:ext>
            </a:extLst>
          </p:cNvPr>
          <p:cNvSpPr>
            <a:spLocks noGrp="1" noChangeArrowheads="1"/>
          </p:cNvSpPr>
          <p:nvPr>
            <p:ph type="ftr" sz="quarter" idx="11"/>
          </p:nvPr>
        </p:nvSpPr>
        <p:spPr>
          <a:xfrm>
            <a:off x="3962400" y="6400800"/>
            <a:ext cx="2895600" cy="457200"/>
          </a:xfrm>
        </p:spPr>
        <p:txBody>
          <a:bodyPr/>
          <a:lstStyle>
            <a:lvl1pPr>
              <a:defRPr/>
            </a:lvl1pPr>
          </a:lstStyle>
          <a:p>
            <a:pPr>
              <a:defRPr/>
            </a:pPr>
            <a:endParaRPr lang="en-US" altLang="en-US"/>
          </a:p>
        </p:txBody>
      </p:sp>
      <p:sp>
        <p:nvSpPr>
          <p:cNvPr id="8" name="Rectangle 10">
            <a:extLst>
              <a:ext uri="{FF2B5EF4-FFF2-40B4-BE49-F238E27FC236}">
                <a16:creationId xmlns:a16="http://schemas.microsoft.com/office/drawing/2014/main" id="{30062C9C-432E-3214-D306-A25B20E3ED92}"/>
              </a:ext>
            </a:extLst>
          </p:cNvPr>
          <p:cNvSpPr>
            <a:spLocks noGrp="1" noChangeArrowheads="1"/>
          </p:cNvSpPr>
          <p:nvPr>
            <p:ph type="sldNum" sz="quarter" idx="12"/>
          </p:nvPr>
        </p:nvSpPr>
        <p:spPr/>
        <p:txBody>
          <a:bodyPr/>
          <a:lstStyle>
            <a:lvl1pPr>
              <a:defRPr smtClean="0"/>
            </a:lvl1pPr>
          </a:lstStyle>
          <a:p>
            <a:pPr>
              <a:defRPr/>
            </a:pPr>
            <a:fld id="{B091FFF1-8A0D-489F-90C0-3AAA1025833E}" type="slidenum">
              <a:rPr lang="en-US" altLang="en-US"/>
              <a:pPr>
                <a:defRPr/>
              </a:pPr>
              <a:t>‹N›</a:t>
            </a:fld>
            <a:endParaRPr lang="en-US" altLang="en-US"/>
          </a:p>
        </p:txBody>
      </p:sp>
    </p:spTree>
    <p:extLst>
      <p:ext uri="{BB962C8B-B14F-4D97-AF65-F5344CB8AC3E}">
        <p14:creationId xmlns:p14="http://schemas.microsoft.com/office/powerpoint/2010/main" val="2058070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8">
            <a:extLst>
              <a:ext uri="{FF2B5EF4-FFF2-40B4-BE49-F238E27FC236}">
                <a16:creationId xmlns:a16="http://schemas.microsoft.com/office/drawing/2014/main" id="{9BBA6551-F845-F0AB-D914-6BDB05E063E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9">
            <a:extLst>
              <a:ext uri="{FF2B5EF4-FFF2-40B4-BE49-F238E27FC236}">
                <a16:creationId xmlns:a16="http://schemas.microsoft.com/office/drawing/2014/main" id="{93A7B478-328E-71D2-27B0-5D5EA889D85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10">
            <a:extLst>
              <a:ext uri="{FF2B5EF4-FFF2-40B4-BE49-F238E27FC236}">
                <a16:creationId xmlns:a16="http://schemas.microsoft.com/office/drawing/2014/main" id="{78C8D489-CFDE-5A58-D4F6-449E96607536}"/>
              </a:ext>
            </a:extLst>
          </p:cNvPr>
          <p:cNvSpPr>
            <a:spLocks noGrp="1" noChangeArrowheads="1"/>
          </p:cNvSpPr>
          <p:nvPr>
            <p:ph type="sldNum" sz="quarter" idx="12"/>
          </p:nvPr>
        </p:nvSpPr>
        <p:spPr>
          <a:ln/>
        </p:spPr>
        <p:txBody>
          <a:bodyPr/>
          <a:lstStyle>
            <a:lvl1pPr>
              <a:defRPr/>
            </a:lvl1pPr>
          </a:lstStyle>
          <a:p>
            <a:pPr>
              <a:defRPr/>
            </a:pPr>
            <a:fld id="{F8001501-88CE-4626-B7A6-4FAA0003BB52}" type="slidenum">
              <a:rPr lang="en-US" altLang="en-US"/>
              <a:pPr>
                <a:defRPr/>
              </a:pPr>
              <a:t>‹N›</a:t>
            </a:fld>
            <a:endParaRPr lang="en-US" altLang="en-US"/>
          </a:p>
        </p:txBody>
      </p:sp>
    </p:spTree>
    <p:extLst>
      <p:ext uri="{BB962C8B-B14F-4D97-AF65-F5344CB8AC3E}">
        <p14:creationId xmlns:p14="http://schemas.microsoft.com/office/powerpoint/2010/main" val="469355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304800"/>
            <a:ext cx="1943100" cy="5791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219200" y="304800"/>
            <a:ext cx="56769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8">
            <a:extLst>
              <a:ext uri="{FF2B5EF4-FFF2-40B4-BE49-F238E27FC236}">
                <a16:creationId xmlns:a16="http://schemas.microsoft.com/office/drawing/2014/main" id="{65283185-1193-D23C-676F-E52ED72B8DB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9">
            <a:extLst>
              <a:ext uri="{FF2B5EF4-FFF2-40B4-BE49-F238E27FC236}">
                <a16:creationId xmlns:a16="http://schemas.microsoft.com/office/drawing/2014/main" id="{F5339F98-C21F-164A-141F-006D8BCE866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10">
            <a:extLst>
              <a:ext uri="{FF2B5EF4-FFF2-40B4-BE49-F238E27FC236}">
                <a16:creationId xmlns:a16="http://schemas.microsoft.com/office/drawing/2014/main" id="{93DABBDA-48F1-19A1-4F59-72384B6D865D}"/>
              </a:ext>
            </a:extLst>
          </p:cNvPr>
          <p:cNvSpPr>
            <a:spLocks noGrp="1" noChangeArrowheads="1"/>
          </p:cNvSpPr>
          <p:nvPr>
            <p:ph type="sldNum" sz="quarter" idx="12"/>
          </p:nvPr>
        </p:nvSpPr>
        <p:spPr>
          <a:ln/>
        </p:spPr>
        <p:txBody>
          <a:bodyPr/>
          <a:lstStyle>
            <a:lvl1pPr>
              <a:defRPr/>
            </a:lvl1pPr>
          </a:lstStyle>
          <a:p>
            <a:pPr>
              <a:defRPr/>
            </a:pPr>
            <a:fld id="{9F8E2F07-B1BE-4468-8FA9-D3533989A547}" type="slidenum">
              <a:rPr lang="en-US" altLang="en-US"/>
              <a:pPr>
                <a:defRPr/>
              </a:pPr>
              <a:t>‹N›</a:t>
            </a:fld>
            <a:endParaRPr lang="en-US" altLang="en-US"/>
          </a:p>
        </p:txBody>
      </p:sp>
    </p:spTree>
    <p:extLst>
      <p:ext uri="{BB962C8B-B14F-4D97-AF65-F5344CB8AC3E}">
        <p14:creationId xmlns:p14="http://schemas.microsoft.com/office/powerpoint/2010/main" val="1424398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8">
            <a:extLst>
              <a:ext uri="{FF2B5EF4-FFF2-40B4-BE49-F238E27FC236}">
                <a16:creationId xmlns:a16="http://schemas.microsoft.com/office/drawing/2014/main" id="{A4649469-0994-44D7-0E38-DF62B975D83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9">
            <a:extLst>
              <a:ext uri="{FF2B5EF4-FFF2-40B4-BE49-F238E27FC236}">
                <a16:creationId xmlns:a16="http://schemas.microsoft.com/office/drawing/2014/main" id="{F6CC1A61-BC5C-9267-855F-863520E9B35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10">
            <a:extLst>
              <a:ext uri="{FF2B5EF4-FFF2-40B4-BE49-F238E27FC236}">
                <a16:creationId xmlns:a16="http://schemas.microsoft.com/office/drawing/2014/main" id="{56D4518C-D46A-5F62-2D7E-DA04DFF3A98F}"/>
              </a:ext>
            </a:extLst>
          </p:cNvPr>
          <p:cNvSpPr>
            <a:spLocks noGrp="1" noChangeArrowheads="1"/>
          </p:cNvSpPr>
          <p:nvPr>
            <p:ph type="sldNum" sz="quarter" idx="12"/>
          </p:nvPr>
        </p:nvSpPr>
        <p:spPr>
          <a:ln/>
        </p:spPr>
        <p:txBody>
          <a:bodyPr/>
          <a:lstStyle>
            <a:lvl1pPr>
              <a:defRPr/>
            </a:lvl1pPr>
          </a:lstStyle>
          <a:p>
            <a:pPr>
              <a:defRPr/>
            </a:pPr>
            <a:fld id="{C6BB08D2-3F09-47CC-9802-3417C38BA1FD}" type="slidenum">
              <a:rPr lang="en-US" altLang="en-US"/>
              <a:pPr>
                <a:defRPr/>
              </a:pPr>
              <a:t>‹N›</a:t>
            </a:fld>
            <a:endParaRPr lang="en-US" altLang="en-US"/>
          </a:p>
        </p:txBody>
      </p:sp>
    </p:spTree>
    <p:extLst>
      <p:ext uri="{BB962C8B-B14F-4D97-AF65-F5344CB8AC3E}">
        <p14:creationId xmlns:p14="http://schemas.microsoft.com/office/powerpoint/2010/main" val="4080823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8">
            <a:extLst>
              <a:ext uri="{FF2B5EF4-FFF2-40B4-BE49-F238E27FC236}">
                <a16:creationId xmlns:a16="http://schemas.microsoft.com/office/drawing/2014/main" id="{6546DC9F-5EB0-5DA1-6802-31AF949F925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9">
            <a:extLst>
              <a:ext uri="{FF2B5EF4-FFF2-40B4-BE49-F238E27FC236}">
                <a16:creationId xmlns:a16="http://schemas.microsoft.com/office/drawing/2014/main" id="{0B4309AC-38DC-8CC6-FB2D-95337C17944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10">
            <a:extLst>
              <a:ext uri="{FF2B5EF4-FFF2-40B4-BE49-F238E27FC236}">
                <a16:creationId xmlns:a16="http://schemas.microsoft.com/office/drawing/2014/main" id="{C72D1F34-A26E-704C-D012-B4096EECBE1E}"/>
              </a:ext>
            </a:extLst>
          </p:cNvPr>
          <p:cNvSpPr>
            <a:spLocks noGrp="1" noChangeArrowheads="1"/>
          </p:cNvSpPr>
          <p:nvPr>
            <p:ph type="sldNum" sz="quarter" idx="12"/>
          </p:nvPr>
        </p:nvSpPr>
        <p:spPr>
          <a:ln/>
        </p:spPr>
        <p:txBody>
          <a:bodyPr/>
          <a:lstStyle>
            <a:lvl1pPr>
              <a:defRPr/>
            </a:lvl1pPr>
          </a:lstStyle>
          <a:p>
            <a:pPr>
              <a:defRPr/>
            </a:pPr>
            <a:fld id="{0EA08F64-9C0B-4F07-A1FD-BCB78D72E75D}" type="slidenum">
              <a:rPr lang="en-US" altLang="en-US"/>
              <a:pPr>
                <a:defRPr/>
              </a:pPr>
              <a:t>‹N›</a:t>
            </a:fld>
            <a:endParaRPr lang="en-US" altLang="en-US"/>
          </a:p>
        </p:txBody>
      </p:sp>
    </p:spTree>
    <p:extLst>
      <p:ext uri="{BB962C8B-B14F-4D97-AF65-F5344CB8AC3E}">
        <p14:creationId xmlns:p14="http://schemas.microsoft.com/office/powerpoint/2010/main" val="2864875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19200" y="1600200"/>
            <a:ext cx="381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181600" y="1600200"/>
            <a:ext cx="381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8">
            <a:extLst>
              <a:ext uri="{FF2B5EF4-FFF2-40B4-BE49-F238E27FC236}">
                <a16:creationId xmlns:a16="http://schemas.microsoft.com/office/drawing/2014/main" id="{9F9C90BC-BC57-F0EF-9B02-A8BE00765DE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9">
            <a:extLst>
              <a:ext uri="{FF2B5EF4-FFF2-40B4-BE49-F238E27FC236}">
                <a16:creationId xmlns:a16="http://schemas.microsoft.com/office/drawing/2014/main" id="{4BCB17E1-FCD1-2F89-99FE-9A64BC1C357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10">
            <a:extLst>
              <a:ext uri="{FF2B5EF4-FFF2-40B4-BE49-F238E27FC236}">
                <a16:creationId xmlns:a16="http://schemas.microsoft.com/office/drawing/2014/main" id="{930A888E-83F4-4848-90C3-810019E3F40C}"/>
              </a:ext>
            </a:extLst>
          </p:cNvPr>
          <p:cNvSpPr>
            <a:spLocks noGrp="1" noChangeArrowheads="1"/>
          </p:cNvSpPr>
          <p:nvPr>
            <p:ph type="sldNum" sz="quarter" idx="12"/>
          </p:nvPr>
        </p:nvSpPr>
        <p:spPr>
          <a:ln/>
        </p:spPr>
        <p:txBody>
          <a:bodyPr/>
          <a:lstStyle>
            <a:lvl1pPr>
              <a:defRPr/>
            </a:lvl1pPr>
          </a:lstStyle>
          <a:p>
            <a:pPr>
              <a:defRPr/>
            </a:pPr>
            <a:fld id="{97F75D82-C7D3-43C8-9031-49CEDAE8DC79}" type="slidenum">
              <a:rPr lang="en-US" altLang="en-US"/>
              <a:pPr>
                <a:defRPr/>
              </a:pPr>
              <a:t>‹N›</a:t>
            </a:fld>
            <a:endParaRPr lang="en-US" altLang="en-US"/>
          </a:p>
        </p:txBody>
      </p:sp>
    </p:spTree>
    <p:extLst>
      <p:ext uri="{BB962C8B-B14F-4D97-AF65-F5344CB8AC3E}">
        <p14:creationId xmlns:p14="http://schemas.microsoft.com/office/powerpoint/2010/main" val="131891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8">
            <a:extLst>
              <a:ext uri="{FF2B5EF4-FFF2-40B4-BE49-F238E27FC236}">
                <a16:creationId xmlns:a16="http://schemas.microsoft.com/office/drawing/2014/main" id="{80BD5A84-E52A-0124-4E7D-F6BE59AAF95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9">
            <a:extLst>
              <a:ext uri="{FF2B5EF4-FFF2-40B4-BE49-F238E27FC236}">
                <a16:creationId xmlns:a16="http://schemas.microsoft.com/office/drawing/2014/main" id="{02B09327-7FDF-D3DD-01D2-E22E3D7EEF8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10">
            <a:extLst>
              <a:ext uri="{FF2B5EF4-FFF2-40B4-BE49-F238E27FC236}">
                <a16:creationId xmlns:a16="http://schemas.microsoft.com/office/drawing/2014/main" id="{26BCD6B3-1668-6ACC-F62B-ED7E8708F167}"/>
              </a:ext>
            </a:extLst>
          </p:cNvPr>
          <p:cNvSpPr>
            <a:spLocks noGrp="1" noChangeArrowheads="1"/>
          </p:cNvSpPr>
          <p:nvPr>
            <p:ph type="sldNum" sz="quarter" idx="12"/>
          </p:nvPr>
        </p:nvSpPr>
        <p:spPr>
          <a:ln/>
        </p:spPr>
        <p:txBody>
          <a:bodyPr/>
          <a:lstStyle>
            <a:lvl1pPr>
              <a:defRPr/>
            </a:lvl1pPr>
          </a:lstStyle>
          <a:p>
            <a:pPr>
              <a:defRPr/>
            </a:pPr>
            <a:fld id="{6999B2AC-73CE-472C-94C1-1B15CFF71C94}" type="slidenum">
              <a:rPr lang="en-US" altLang="en-US"/>
              <a:pPr>
                <a:defRPr/>
              </a:pPr>
              <a:t>‹N›</a:t>
            </a:fld>
            <a:endParaRPr lang="en-US" altLang="en-US"/>
          </a:p>
        </p:txBody>
      </p:sp>
    </p:spTree>
    <p:extLst>
      <p:ext uri="{BB962C8B-B14F-4D97-AF65-F5344CB8AC3E}">
        <p14:creationId xmlns:p14="http://schemas.microsoft.com/office/powerpoint/2010/main" val="2001584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8">
            <a:extLst>
              <a:ext uri="{FF2B5EF4-FFF2-40B4-BE49-F238E27FC236}">
                <a16:creationId xmlns:a16="http://schemas.microsoft.com/office/drawing/2014/main" id="{21F97A63-55C1-BFE6-AD94-8EDEB1BC03B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9">
            <a:extLst>
              <a:ext uri="{FF2B5EF4-FFF2-40B4-BE49-F238E27FC236}">
                <a16:creationId xmlns:a16="http://schemas.microsoft.com/office/drawing/2014/main" id="{458BACBD-9BDA-EFE0-9DD2-313A65FEC9E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10">
            <a:extLst>
              <a:ext uri="{FF2B5EF4-FFF2-40B4-BE49-F238E27FC236}">
                <a16:creationId xmlns:a16="http://schemas.microsoft.com/office/drawing/2014/main" id="{5D202746-591B-41AD-4452-42C56CF6A83F}"/>
              </a:ext>
            </a:extLst>
          </p:cNvPr>
          <p:cNvSpPr>
            <a:spLocks noGrp="1" noChangeArrowheads="1"/>
          </p:cNvSpPr>
          <p:nvPr>
            <p:ph type="sldNum" sz="quarter" idx="12"/>
          </p:nvPr>
        </p:nvSpPr>
        <p:spPr>
          <a:ln/>
        </p:spPr>
        <p:txBody>
          <a:bodyPr/>
          <a:lstStyle>
            <a:lvl1pPr>
              <a:defRPr/>
            </a:lvl1pPr>
          </a:lstStyle>
          <a:p>
            <a:pPr>
              <a:defRPr/>
            </a:pPr>
            <a:fld id="{831B9F6D-094E-4414-8274-7FFBA5EC1EE3}" type="slidenum">
              <a:rPr lang="en-US" altLang="en-US"/>
              <a:pPr>
                <a:defRPr/>
              </a:pPr>
              <a:t>‹N›</a:t>
            </a:fld>
            <a:endParaRPr lang="en-US" altLang="en-US"/>
          </a:p>
        </p:txBody>
      </p:sp>
    </p:spTree>
    <p:extLst>
      <p:ext uri="{BB962C8B-B14F-4D97-AF65-F5344CB8AC3E}">
        <p14:creationId xmlns:p14="http://schemas.microsoft.com/office/powerpoint/2010/main" val="3381320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3EDCE42E-A310-4EB3-29A2-12063F302AC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9">
            <a:extLst>
              <a:ext uri="{FF2B5EF4-FFF2-40B4-BE49-F238E27FC236}">
                <a16:creationId xmlns:a16="http://schemas.microsoft.com/office/drawing/2014/main" id="{311E6570-19B9-6271-9205-454F1C872FC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10">
            <a:extLst>
              <a:ext uri="{FF2B5EF4-FFF2-40B4-BE49-F238E27FC236}">
                <a16:creationId xmlns:a16="http://schemas.microsoft.com/office/drawing/2014/main" id="{6F3EB507-C568-A84C-1213-93F80E1D3A4C}"/>
              </a:ext>
            </a:extLst>
          </p:cNvPr>
          <p:cNvSpPr>
            <a:spLocks noGrp="1" noChangeArrowheads="1"/>
          </p:cNvSpPr>
          <p:nvPr>
            <p:ph type="sldNum" sz="quarter" idx="12"/>
          </p:nvPr>
        </p:nvSpPr>
        <p:spPr>
          <a:ln/>
        </p:spPr>
        <p:txBody>
          <a:bodyPr/>
          <a:lstStyle>
            <a:lvl1pPr>
              <a:defRPr/>
            </a:lvl1pPr>
          </a:lstStyle>
          <a:p>
            <a:pPr>
              <a:defRPr/>
            </a:pPr>
            <a:fld id="{A4EE77D2-FFE3-4D85-ADB2-E93B88DC83B7}" type="slidenum">
              <a:rPr lang="en-US" altLang="en-US"/>
              <a:pPr>
                <a:defRPr/>
              </a:pPr>
              <a:t>‹N›</a:t>
            </a:fld>
            <a:endParaRPr lang="en-US" altLang="en-US"/>
          </a:p>
        </p:txBody>
      </p:sp>
    </p:spTree>
    <p:extLst>
      <p:ext uri="{BB962C8B-B14F-4D97-AF65-F5344CB8AC3E}">
        <p14:creationId xmlns:p14="http://schemas.microsoft.com/office/powerpoint/2010/main" val="606186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8">
            <a:extLst>
              <a:ext uri="{FF2B5EF4-FFF2-40B4-BE49-F238E27FC236}">
                <a16:creationId xmlns:a16="http://schemas.microsoft.com/office/drawing/2014/main" id="{2B0E40CA-1788-6313-6972-4E9FEE930F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9">
            <a:extLst>
              <a:ext uri="{FF2B5EF4-FFF2-40B4-BE49-F238E27FC236}">
                <a16:creationId xmlns:a16="http://schemas.microsoft.com/office/drawing/2014/main" id="{F9E8579C-A510-D81F-D643-6055A6B2260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10">
            <a:extLst>
              <a:ext uri="{FF2B5EF4-FFF2-40B4-BE49-F238E27FC236}">
                <a16:creationId xmlns:a16="http://schemas.microsoft.com/office/drawing/2014/main" id="{38FD7D09-53F1-A17F-D471-80EDEA888235}"/>
              </a:ext>
            </a:extLst>
          </p:cNvPr>
          <p:cNvSpPr>
            <a:spLocks noGrp="1" noChangeArrowheads="1"/>
          </p:cNvSpPr>
          <p:nvPr>
            <p:ph type="sldNum" sz="quarter" idx="12"/>
          </p:nvPr>
        </p:nvSpPr>
        <p:spPr>
          <a:ln/>
        </p:spPr>
        <p:txBody>
          <a:bodyPr/>
          <a:lstStyle>
            <a:lvl1pPr>
              <a:defRPr/>
            </a:lvl1pPr>
          </a:lstStyle>
          <a:p>
            <a:pPr>
              <a:defRPr/>
            </a:pPr>
            <a:fld id="{9568F43A-2DC6-4F87-82FF-3769F9C9B139}" type="slidenum">
              <a:rPr lang="en-US" altLang="en-US"/>
              <a:pPr>
                <a:defRPr/>
              </a:pPr>
              <a:t>‹N›</a:t>
            </a:fld>
            <a:endParaRPr lang="en-US" altLang="en-US"/>
          </a:p>
        </p:txBody>
      </p:sp>
    </p:spTree>
    <p:extLst>
      <p:ext uri="{BB962C8B-B14F-4D97-AF65-F5344CB8AC3E}">
        <p14:creationId xmlns:p14="http://schemas.microsoft.com/office/powerpoint/2010/main" val="3562642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8">
            <a:extLst>
              <a:ext uri="{FF2B5EF4-FFF2-40B4-BE49-F238E27FC236}">
                <a16:creationId xmlns:a16="http://schemas.microsoft.com/office/drawing/2014/main" id="{F9FDFC88-3B17-178C-3717-84E5B1DCB41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9">
            <a:extLst>
              <a:ext uri="{FF2B5EF4-FFF2-40B4-BE49-F238E27FC236}">
                <a16:creationId xmlns:a16="http://schemas.microsoft.com/office/drawing/2014/main" id="{EF9FF3ED-4520-C942-D9B7-AF2F9D65E34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10">
            <a:extLst>
              <a:ext uri="{FF2B5EF4-FFF2-40B4-BE49-F238E27FC236}">
                <a16:creationId xmlns:a16="http://schemas.microsoft.com/office/drawing/2014/main" id="{DB73EAE7-DC90-50E6-E585-DA6548359984}"/>
              </a:ext>
            </a:extLst>
          </p:cNvPr>
          <p:cNvSpPr>
            <a:spLocks noGrp="1" noChangeArrowheads="1"/>
          </p:cNvSpPr>
          <p:nvPr>
            <p:ph type="sldNum" sz="quarter" idx="12"/>
          </p:nvPr>
        </p:nvSpPr>
        <p:spPr>
          <a:ln/>
        </p:spPr>
        <p:txBody>
          <a:bodyPr/>
          <a:lstStyle>
            <a:lvl1pPr>
              <a:defRPr/>
            </a:lvl1pPr>
          </a:lstStyle>
          <a:p>
            <a:pPr>
              <a:defRPr/>
            </a:pPr>
            <a:fld id="{5BE4C81D-E196-406C-8095-A28E13585B51}" type="slidenum">
              <a:rPr lang="en-US" altLang="en-US"/>
              <a:pPr>
                <a:defRPr/>
              </a:pPr>
              <a:t>‹N›</a:t>
            </a:fld>
            <a:endParaRPr lang="en-US" altLang="en-US"/>
          </a:p>
        </p:txBody>
      </p:sp>
    </p:spTree>
    <p:extLst>
      <p:ext uri="{BB962C8B-B14F-4D97-AF65-F5344CB8AC3E}">
        <p14:creationId xmlns:p14="http://schemas.microsoft.com/office/powerpoint/2010/main" val="40320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4FA648ED-7525-7F14-C387-985AF9C9036C}"/>
              </a:ext>
            </a:extLst>
          </p:cNvPr>
          <p:cNvGrpSpPr>
            <a:grpSpLocks/>
          </p:cNvGrpSpPr>
          <p:nvPr/>
        </p:nvGrpSpPr>
        <p:grpSpPr bwMode="auto">
          <a:xfrm>
            <a:off x="0" y="0"/>
            <a:ext cx="1143000" cy="6856413"/>
            <a:chOff x="0" y="0"/>
            <a:chExt cx="720" cy="4319"/>
          </a:xfrm>
        </p:grpSpPr>
        <p:sp>
          <p:nvSpPr>
            <p:cNvPr id="1032" name="Rectangle 3">
              <a:extLst>
                <a:ext uri="{FF2B5EF4-FFF2-40B4-BE49-F238E27FC236}">
                  <a16:creationId xmlns:a16="http://schemas.microsoft.com/office/drawing/2014/main" id="{B9145039-FFA1-7078-A34D-42360329927B}"/>
                </a:ext>
              </a:extLst>
            </p:cNvPr>
            <p:cNvSpPr>
              <a:spLocks noChangeArrowheads="1"/>
            </p:cNvSpPr>
            <p:nvPr/>
          </p:nvSpPr>
          <p:spPr bwMode="auto">
            <a:xfrm>
              <a:off x="0" y="0"/>
              <a:ext cx="720" cy="336"/>
            </a:xfrm>
            <a:prstGeom prst="rect">
              <a:avLst/>
            </a:prstGeom>
            <a:gradFill rotWithShape="0">
              <a:gsLst>
                <a:gs pos="0">
                  <a:schemeClr val="bg2"/>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endParaRPr lang="en-US" altLang="en-US"/>
            </a:p>
          </p:txBody>
        </p:sp>
        <p:sp>
          <p:nvSpPr>
            <p:cNvPr id="1033" name="Rectangle 4">
              <a:extLst>
                <a:ext uri="{FF2B5EF4-FFF2-40B4-BE49-F238E27FC236}">
                  <a16:creationId xmlns:a16="http://schemas.microsoft.com/office/drawing/2014/main" id="{1D5256D0-F232-24D3-DD24-91C3F6B14AE6}"/>
                </a:ext>
              </a:extLst>
            </p:cNvPr>
            <p:cNvSpPr>
              <a:spLocks noChangeArrowheads="1"/>
            </p:cNvSpPr>
            <p:nvPr/>
          </p:nvSpPr>
          <p:spPr bwMode="auto">
            <a:xfrm>
              <a:off x="0" y="2016"/>
              <a:ext cx="720" cy="2303"/>
            </a:xfrm>
            <a:prstGeom prst="rect">
              <a:avLst/>
            </a:prstGeom>
            <a:gradFill rotWithShape="0">
              <a:gsLst>
                <a:gs pos="0">
                  <a:schemeClr val="accent1"/>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endParaRPr lang="en-US" altLang="en-US"/>
            </a:p>
          </p:txBody>
        </p:sp>
        <p:pic>
          <p:nvPicPr>
            <p:cNvPr id="1034" name="Picture 5">
              <a:extLst>
                <a:ext uri="{FF2B5EF4-FFF2-40B4-BE49-F238E27FC236}">
                  <a16:creationId xmlns:a16="http://schemas.microsoft.com/office/drawing/2014/main" id="{6F6E9593-D3FE-2A15-E320-C63618309106}"/>
                </a:ext>
              </a:extLst>
            </p:cNvPr>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312"/>
              <a:ext cx="720" cy="1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027" name="Rectangle 6">
            <a:extLst>
              <a:ext uri="{FF2B5EF4-FFF2-40B4-BE49-F238E27FC236}">
                <a16:creationId xmlns:a16="http://schemas.microsoft.com/office/drawing/2014/main" id="{D95D3952-A88E-118C-7F46-1C2276B89ED1}"/>
              </a:ext>
            </a:extLst>
          </p:cNvPr>
          <p:cNvSpPr>
            <a:spLocks noGrp="1" noChangeArrowheads="1"/>
          </p:cNvSpPr>
          <p:nvPr>
            <p:ph type="title"/>
          </p:nvPr>
        </p:nvSpPr>
        <p:spPr bwMode="auto">
          <a:xfrm>
            <a:off x="1219200" y="304800"/>
            <a:ext cx="7772400"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7">
            <a:extLst>
              <a:ext uri="{FF2B5EF4-FFF2-40B4-BE49-F238E27FC236}">
                <a16:creationId xmlns:a16="http://schemas.microsoft.com/office/drawing/2014/main" id="{AB2C0F87-4D01-929C-E1AB-54699D4E913A}"/>
              </a:ext>
            </a:extLst>
          </p:cNvPr>
          <p:cNvSpPr>
            <a:spLocks noGrp="1" noChangeArrowheads="1"/>
          </p:cNvSpPr>
          <p:nvPr>
            <p:ph type="body" idx="1"/>
          </p:nvPr>
        </p:nvSpPr>
        <p:spPr bwMode="auto">
          <a:xfrm>
            <a:off x="1219200" y="1600200"/>
            <a:ext cx="7772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2472" name="Rectangle 8">
            <a:extLst>
              <a:ext uri="{FF2B5EF4-FFF2-40B4-BE49-F238E27FC236}">
                <a16:creationId xmlns:a16="http://schemas.microsoft.com/office/drawing/2014/main" id="{65DE15A8-5A49-7F0B-6ED3-D578706F87D5}"/>
              </a:ext>
            </a:extLst>
          </p:cNvPr>
          <p:cNvSpPr>
            <a:spLocks noGrp="1" noChangeArrowheads="1"/>
          </p:cNvSpPr>
          <p:nvPr>
            <p:ph type="dt" sz="half" idx="2"/>
          </p:nvPr>
        </p:nvSpPr>
        <p:spPr bwMode="auto">
          <a:xfrm>
            <a:off x="1143000" y="6400800"/>
            <a:ext cx="19050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ltLang="en-US"/>
          </a:p>
        </p:txBody>
      </p:sp>
      <p:sp>
        <p:nvSpPr>
          <p:cNvPr id="62473" name="Rectangle 9">
            <a:extLst>
              <a:ext uri="{FF2B5EF4-FFF2-40B4-BE49-F238E27FC236}">
                <a16:creationId xmlns:a16="http://schemas.microsoft.com/office/drawing/2014/main" id="{C0599A4F-234B-C6BE-29D7-BAD2032C340C}"/>
              </a:ext>
            </a:extLst>
          </p:cNvPr>
          <p:cNvSpPr>
            <a:spLocks noGrp="1" noChangeArrowheads="1"/>
          </p:cNvSpPr>
          <p:nvPr>
            <p:ph type="ftr" sz="quarter" idx="3"/>
          </p:nvPr>
        </p:nvSpPr>
        <p:spPr bwMode="auto">
          <a:xfrm>
            <a:off x="3581400" y="64008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ltLang="en-US"/>
          </a:p>
        </p:txBody>
      </p:sp>
      <p:sp>
        <p:nvSpPr>
          <p:cNvPr id="62474" name="Rectangle 10">
            <a:extLst>
              <a:ext uri="{FF2B5EF4-FFF2-40B4-BE49-F238E27FC236}">
                <a16:creationId xmlns:a16="http://schemas.microsoft.com/office/drawing/2014/main" id="{121EB6DC-6EB2-4399-830E-AC988C946B32}"/>
              </a:ext>
            </a:extLst>
          </p:cNvPr>
          <p:cNvSpPr>
            <a:spLocks noGrp="1" noChangeArrowheads="1"/>
          </p:cNvSpPr>
          <p:nvPr>
            <p:ph type="sldNum" sz="quarter" idx="4"/>
          </p:nvPr>
        </p:nvSpPr>
        <p:spPr bwMode="auto">
          <a:xfrm>
            <a:off x="7239000" y="6400800"/>
            <a:ext cx="19050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400" smtClean="0"/>
            </a:lvl1pPr>
          </a:lstStyle>
          <a:p>
            <a:pPr>
              <a:defRPr/>
            </a:pPr>
            <a:fld id="{824A955F-CBF0-4BEA-B9EE-089E69CBEB75}" type="slidenum">
              <a:rPr lang="en-US" altLang="en-US"/>
              <a:pPr>
                <a:defRPr/>
              </a:pPr>
              <a:t>‹N›</a:t>
            </a:fld>
            <a:endParaRPr lang="en-US" altLang="en-US"/>
          </a:p>
        </p:txBody>
      </p:sp>
    </p:spTree>
  </p:cSld>
  <p:clrMap bg1="dk2" tx1="lt1" bg2="dk1" tx2="lt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anose="02020603050405020304" pitchFamily="18" charset="0"/>
        </a:defRPr>
      </a:lvl2pPr>
      <a:lvl3pPr algn="l" rtl="0" eaLnBrk="0" fontAlgn="base" hangingPunct="0">
        <a:spcBef>
          <a:spcPct val="0"/>
        </a:spcBef>
        <a:spcAft>
          <a:spcPct val="0"/>
        </a:spcAft>
        <a:defRPr sz="4400">
          <a:solidFill>
            <a:schemeClr val="tx2"/>
          </a:solidFill>
          <a:latin typeface="Times New Roman" panose="02020603050405020304" pitchFamily="18" charset="0"/>
        </a:defRPr>
      </a:lvl3pPr>
      <a:lvl4pPr algn="l" rtl="0" eaLnBrk="0" fontAlgn="base" hangingPunct="0">
        <a:spcBef>
          <a:spcPct val="0"/>
        </a:spcBef>
        <a:spcAft>
          <a:spcPct val="0"/>
        </a:spcAft>
        <a:defRPr sz="4400">
          <a:solidFill>
            <a:schemeClr val="tx2"/>
          </a:solidFill>
          <a:latin typeface="Times New Roman" panose="02020603050405020304" pitchFamily="18" charset="0"/>
        </a:defRPr>
      </a:lvl4pPr>
      <a:lvl5pPr algn="l" rtl="0" eaLnBrk="0" fontAlgn="base" hangingPunct="0">
        <a:spcBef>
          <a:spcPct val="0"/>
        </a:spcBef>
        <a:spcAft>
          <a:spcPct val="0"/>
        </a:spcAft>
        <a:defRPr sz="4400">
          <a:solidFill>
            <a:schemeClr val="tx2"/>
          </a:solidFill>
          <a:latin typeface="Times New Roman" panose="02020603050405020304" pitchFamily="18" charset="0"/>
        </a:defRPr>
      </a:lvl5pPr>
      <a:lvl6pPr marL="457200" algn="l" rtl="0" fontAlgn="base">
        <a:spcBef>
          <a:spcPct val="0"/>
        </a:spcBef>
        <a:spcAft>
          <a:spcPct val="0"/>
        </a:spcAft>
        <a:defRPr sz="4400">
          <a:solidFill>
            <a:schemeClr val="tx2"/>
          </a:solidFill>
          <a:latin typeface="Times New Roman" panose="02020603050405020304" pitchFamily="18" charset="0"/>
        </a:defRPr>
      </a:lvl6pPr>
      <a:lvl7pPr marL="914400" algn="l" rtl="0" fontAlgn="base">
        <a:spcBef>
          <a:spcPct val="0"/>
        </a:spcBef>
        <a:spcAft>
          <a:spcPct val="0"/>
        </a:spcAft>
        <a:defRPr sz="4400">
          <a:solidFill>
            <a:schemeClr val="tx2"/>
          </a:solidFill>
          <a:latin typeface="Times New Roman" panose="02020603050405020304" pitchFamily="18" charset="0"/>
        </a:defRPr>
      </a:lvl7pPr>
      <a:lvl8pPr marL="1371600" algn="l" rtl="0" fontAlgn="base">
        <a:spcBef>
          <a:spcPct val="0"/>
        </a:spcBef>
        <a:spcAft>
          <a:spcPct val="0"/>
        </a:spcAft>
        <a:defRPr sz="4400">
          <a:solidFill>
            <a:schemeClr val="tx2"/>
          </a:solidFill>
          <a:latin typeface="Times New Roman" panose="02020603050405020304" pitchFamily="18" charset="0"/>
        </a:defRPr>
      </a:lvl8pPr>
      <a:lvl9pPr marL="1828800" algn="l"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SzPct val="90000"/>
        <a:buFont typeface="Symbol" panose="050501020107060205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a:extLst>
              <a:ext uri="{FF2B5EF4-FFF2-40B4-BE49-F238E27FC236}">
                <a16:creationId xmlns:a16="http://schemas.microsoft.com/office/drawing/2014/main" id="{1208DE9E-E025-7A92-A024-0A90EAF68549}"/>
              </a:ext>
            </a:extLst>
          </p:cNvPr>
          <p:cNvSpPr>
            <a:spLocks noGrp="1" noChangeArrowheads="1"/>
          </p:cNvSpPr>
          <p:nvPr>
            <p:ph type="ctrTitle"/>
          </p:nvPr>
        </p:nvSpPr>
        <p:spPr>
          <a:xfrm>
            <a:off x="2066925" y="542925"/>
            <a:ext cx="6800850" cy="1143000"/>
          </a:xfrm>
        </p:spPr>
        <p:txBody>
          <a:bodyPr/>
          <a:lstStyle/>
          <a:p>
            <a:pPr algn="ctr" eaLnBrk="1" hangingPunct="1"/>
            <a:r>
              <a:rPr lang="en-US" altLang="en-US" sz="5400" dirty="0">
                <a:latin typeface="Technical" pitchFamily="66" charset="0"/>
              </a:rPr>
              <a:t>What is EPLLA?</a:t>
            </a:r>
          </a:p>
        </p:txBody>
      </p:sp>
      <p:sp>
        <p:nvSpPr>
          <p:cNvPr id="4098" name="Rectangle 3">
            <a:extLst>
              <a:ext uri="{FF2B5EF4-FFF2-40B4-BE49-F238E27FC236}">
                <a16:creationId xmlns:a16="http://schemas.microsoft.com/office/drawing/2014/main" id="{4E1BEC28-7AE4-92FA-511A-FB723E1955F6}"/>
              </a:ext>
            </a:extLst>
          </p:cNvPr>
          <p:cNvSpPr>
            <a:spLocks noGrp="1" noChangeArrowheads="1"/>
          </p:cNvSpPr>
          <p:nvPr>
            <p:ph type="subTitle" idx="1"/>
          </p:nvPr>
        </p:nvSpPr>
        <p:spPr>
          <a:xfrm>
            <a:off x="2400300" y="3228975"/>
            <a:ext cx="6400800" cy="1752600"/>
          </a:xfrm>
        </p:spPr>
        <p:txBody>
          <a:bodyPr/>
          <a:lstStyle/>
          <a:p>
            <a:pPr eaLnBrk="1" hangingPunct="1">
              <a:lnSpc>
                <a:spcPct val="90000"/>
              </a:lnSpc>
              <a:buFont typeface="Symbol" panose="05050102010706020507" pitchFamily="18" charset="2"/>
              <a:buNone/>
            </a:pPr>
            <a:r>
              <a:rPr lang="en-US" altLang="en-US" sz="2800">
                <a:latin typeface="Technical" pitchFamily="66" charset="0"/>
              </a:rPr>
              <a:t>Effective Projected Luminous Lens Area, or in the absence of a lens involved in the optical design, it could be the Effective Projected Luminous Lamp Area</a:t>
            </a:r>
          </a:p>
        </p:txBody>
      </p:sp>
      <p:sp>
        <p:nvSpPr>
          <p:cNvPr id="2" name="CasellaDiTesto 1">
            <a:extLst>
              <a:ext uri="{FF2B5EF4-FFF2-40B4-BE49-F238E27FC236}">
                <a16:creationId xmlns:a16="http://schemas.microsoft.com/office/drawing/2014/main" id="{A5BA5960-D7DC-7182-7E3C-CF64F77DDAE6}"/>
              </a:ext>
            </a:extLst>
          </p:cNvPr>
          <p:cNvSpPr txBox="1"/>
          <p:nvPr/>
        </p:nvSpPr>
        <p:spPr>
          <a:xfrm>
            <a:off x="7347857" y="174171"/>
            <a:ext cx="1675459" cy="461665"/>
          </a:xfrm>
          <a:prstGeom prst="rect">
            <a:avLst/>
          </a:prstGeom>
          <a:noFill/>
        </p:spPr>
        <p:txBody>
          <a:bodyPr wrap="none" rtlCol="0">
            <a:spAutoFit/>
          </a:bodyPr>
          <a:lstStyle/>
          <a:p>
            <a:r>
              <a:rPr lang="it-IT" b="1" dirty="0">
                <a:latin typeface="Arial" panose="020B0604020202020204" pitchFamily="34" charset="0"/>
                <a:cs typeface="Arial" panose="020B0604020202020204" pitchFamily="34" charset="0"/>
              </a:rPr>
              <a:t>SLR-70-04</a:t>
            </a:r>
            <a:endParaRPr lang="en-GB" b="1"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a:extLst>
              <a:ext uri="{FF2B5EF4-FFF2-40B4-BE49-F238E27FC236}">
                <a16:creationId xmlns:a16="http://schemas.microsoft.com/office/drawing/2014/main" id="{B9C44BEB-2BD7-017A-69BF-85BE75020DFA}"/>
              </a:ext>
            </a:extLst>
          </p:cNvPr>
          <p:cNvSpPr>
            <a:spLocks noGrp="1" noChangeArrowheads="1"/>
          </p:cNvSpPr>
          <p:nvPr>
            <p:ph type="title"/>
          </p:nvPr>
        </p:nvSpPr>
        <p:spPr/>
        <p:txBody>
          <a:bodyPr/>
          <a:lstStyle/>
          <a:p>
            <a:pPr eaLnBrk="1" hangingPunct="1"/>
            <a:r>
              <a:rPr lang="en-US" altLang="en-US"/>
              <a:t>Outer Lens Optics</a:t>
            </a:r>
          </a:p>
        </p:txBody>
      </p:sp>
      <p:sp>
        <p:nvSpPr>
          <p:cNvPr id="13314" name="Oval 3">
            <a:extLst>
              <a:ext uri="{FF2B5EF4-FFF2-40B4-BE49-F238E27FC236}">
                <a16:creationId xmlns:a16="http://schemas.microsoft.com/office/drawing/2014/main" id="{6183AEDC-2937-3DF7-904C-BD081D85CC43}"/>
              </a:ext>
            </a:extLst>
          </p:cNvPr>
          <p:cNvSpPr>
            <a:spLocks noChangeArrowheads="1"/>
          </p:cNvSpPr>
          <p:nvPr/>
        </p:nvSpPr>
        <p:spPr bwMode="auto">
          <a:xfrm rot="-5400000">
            <a:off x="1773237" y="3846513"/>
            <a:ext cx="2932113" cy="1970088"/>
          </a:xfrm>
          <a:prstGeom prst="ellipse">
            <a:avLst/>
          </a:prstGeom>
          <a:noFill/>
          <a:ln w="508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3315" name="Rectangle 4">
            <a:extLst>
              <a:ext uri="{FF2B5EF4-FFF2-40B4-BE49-F238E27FC236}">
                <a16:creationId xmlns:a16="http://schemas.microsoft.com/office/drawing/2014/main" id="{29F1B4CD-B350-48A2-C0A5-0394D412A0E0}"/>
              </a:ext>
            </a:extLst>
          </p:cNvPr>
          <p:cNvSpPr>
            <a:spLocks noChangeArrowheads="1"/>
          </p:cNvSpPr>
          <p:nvPr/>
        </p:nvSpPr>
        <p:spPr bwMode="auto">
          <a:xfrm rot="-5400000">
            <a:off x="2122487" y="2865438"/>
            <a:ext cx="2233613" cy="2954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3316" name="Line 5">
            <a:extLst>
              <a:ext uri="{FF2B5EF4-FFF2-40B4-BE49-F238E27FC236}">
                <a16:creationId xmlns:a16="http://schemas.microsoft.com/office/drawing/2014/main" id="{5BCE05F9-4E67-03C1-14F3-FF65D4B5802F}"/>
              </a:ext>
            </a:extLst>
          </p:cNvPr>
          <p:cNvSpPr>
            <a:spLocks noChangeShapeType="1"/>
          </p:cNvSpPr>
          <p:nvPr/>
        </p:nvSpPr>
        <p:spPr bwMode="auto">
          <a:xfrm flipV="1">
            <a:off x="4419600" y="4046538"/>
            <a:ext cx="514350" cy="1428750"/>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17" name="Line 6">
            <a:extLst>
              <a:ext uri="{FF2B5EF4-FFF2-40B4-BE49-F238E27FC236}">
                <a16:creationId xmlns:a16="http://schemas.microsoft.com/office/drawing/2014/main" id="{755F97F4-895A-7816-B46D-453B7E63637D}"/>
              </a:ext>
            </a:extLst>
          </p:cNvPr>
          <p:cNvSpPr>
            <a:spLocks noChangeShapeType="1"/>
          </p:cNvSpPr>
          <p:nvPr/>
        </p:nvSpPr>
        <p:spPr bwMode="auto">
          <a:xfrm>
            <a:off x="4108450" y="5459413"/>
            <a:ext cx="338138"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18" name="Line 7">
            <a:extLst>
              <a:ext uri="{FF2B5EF4-FFF2-40B4-BE49-F238E27FC236}">
                <a16:creationId xmlns:a16="http://schemas.microsoft.com/office/drawing/2014/main" id="{85A3A244-155D-9194-3ED9-8B14648E8C29}"/>
              </a:ext>
            </a:extLst>
          </p:cNvPr>
          <p:cNvSpPr>
            <a:spLocks noChangeShapeType="1"/>
          </p:cNvSpPr>
          <p:nvPr/>
        </p:nvSpPr>
        <p:spPr bwMode="auto">
          <a:xfrm flipH="1">
            <a:off x="2027238" y="5454650"/>
            <a:ext cx="3476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19" name="Line 8">
            <a:extLst>
              <a:ext uri="{FF2B5EF4-FFF2-40B4-BE49-F238E27FC236}">
                <a16:creationId xmlns:a16="http://schemas.microsoft.com/office/drawing/2014/main" id="{A40B1C9F-1723-A286-105A-C925ACFC3B98}"/>
              </a:ext>
            </a:extLst>
          </p:cNvPr>
          <p:cNvSpPr>
            <a:spLocks noChangeShapeType="1"/>
          </p:cNvSpPr>
          <p:nvPr/>
        </p:nvSpPr>
        <p:spPr bwMode="auto">
          <a:xfrm flipV="1">
            <a:off x="2365375" y="4945063"/>
            <a:ext cx="0" cy="509587"/>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20" name="Line 9">
            <a:extLst>
              <a:ext uri="{FF2B5EF4-FFF2-40B4-BE49-F238E27FC236}">
                <a16:creationId xmlns:a16="http://schemas.microsoft.com/office/drawing/2014/main" id="{3F15B299-7A6F-CFDE-4FB7-AF3AD4308053}"/>
              </a:ext>
            </a:extLst>
          </p:cNvPr>
          <p:cNvSpPr>
            <a:spLocks noChangeShapeType="1"/>
          </p:cNvSpPr>
          <p:nvPr/>
        </p:nvSpPr>
        <p:spPr bwMode="auto">
          <a:xfrm flipV="1">
            <a:off x="4119563" y="4162425"/>
            <a:ext cx="0" cy="1308100"/>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21" name="Text Box 10">
            <a:extLst>
              <a:ext uri="{FF2B5EF4-FFF2-40B4-BE49-F238E27FC236}">
                <a16:creationId xmlns:a16="http://schemas.microsoft.com/office/drawing/2014/main" id="{3B6BE12C-762F-CFB6-FA40-4ECC69B3B827}"/>
              </a:ext>
            </a:extLst>
          </p:cNvPr>
          <p:cNvSpPr txBox="1">
            <a:spLocks noChangeArrowheads="1"/>
          </p:cNvSpPr>
          <p:nvPr/>
        </p:nvSpPr>
        <p:spPr bwMode="auto">
          <a:xfrm>
            <a:off x="5294313" y="3897313"/>
            <a:ext cx="2936875" cy="822325"/>
          </a:xfrm>
          <a:prstGeom prst="rect">
            <a:avLst/>
          </a:prstGeom>
          <a:noFill/>
          <a:ln>
            <a:noFill/>
          </a:ln>
          <a:effectLst/>
          <a:extLst>
            <a:ext uri="{909E8E84-426E-40DD-AFC4-6F175D3DCCD1}">
              <a14:hiddenFill xmlns:a14="http://schemas.microsoft.com/office/drawing/2010/main">
                <a:solidFill>
                  <a:srgbClr val="0000FF">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t>Effective Light-emitting surface</a:t>
            </a:r>
          </a:p>
        </p:txBody>
      </p:sp>
      <p:sp>
        <p:nvSpPr>
          <p:cNvPr id="13322" name="Line 11">
            <a:extLst>
              <a:ext uri="{FF2B5EF4-FFF2-40B4-BE49-F238E27FC236}">
                <a16:creationId xmlns:a16="http://schemas.microsoft.com/office/drawing/2014/main" id="{DB1C720A-26BC-BA02-9C0B-A1D4EEACD118}"/>
              </a:ext>
            </a:extLst>
          </p:cNvPr>
          <p:cNvSpPr>
            <a:spLocks noChangeShapeType="1"/>
          </p:cNvSpPr>
          <p:nvPr/>
        </p:nvSpPr>
        <p:spPr bwMode="auto">
          <a:xfrm>
            <a:off x="5353050" y="4803775"/>
            <a:ext cx="28702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23" name="Text Box 12">
            <a:extLst>
              <a:ext uri="{FF2B5EF4-FFF2-40B4-BE49-F238E27FC236}">
                <a16:creationId xmlns:a16="http://schemas.microsoft.com/office/drawing/2014/main" id="{972AFDD8-D5BD-A03F-F808-E67B2F07BE14}"/>
              </a:ext>
            </a:extLst>
          </p:cNvPr>
          <p:cNvSpPr txBox="1">
            <a:spLocks noChangeArrowheads="1"/>
          </p:cNvSpPr>
          <p:nvPr/>
        </p:nvSpPr>
        <p:spPr bwMode="auto">
          <a:xfrm>
            <a:off x="973138" y="2435225"/>
            <a:ext cx="264636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Orthogonally projected in the defined direction </a:t>
            </a:r>
          </a:p>
        </p:txBody>
      </p:sp>
      <p:sp>
        <p:nvSpPr>
          <p:cNvPr id="13324" name="Text Box 13">
            <a:extLst>
              <a:ext uri="{FF2B5EF4-FFF2-40B4-BE49-F238E27FC236}">
                <a16:creationId xmlns:a16="http://schemas.microsoft.com/office/drawing/2014/main" id="{807DA7DA-78D7-580E-E261-FD71C8DE85A5}"/>
              </a:ext>
            </a:extLst>
          </p:cNvPr>
          <p:cNvSpPr txBox="1">
            <a:spLocks noChangeArrowheads="1"/>
          </p:cNvSpPr>
          <p:nvPr/>
        </p:nvSpPr>
        <p:spPr bwMode="auto">
          <a:xfrm>
            <a:off x="4848225" y="2384425"/>
            <a:ext cx="3022600" cy="1187450"/>
          </a:xfrm>
          <a:prstGeom prst="rect">
            <a:avLst/>
          </a:prstGeom>
          <a:noFill/>
          <a:ln>
            <a:noFill/>
          </a:ln>
          <a:effectLst/>
          <a:extLst>
            <a:ext uri="{909E8E84-426E-40DD-AFC4-6F175D3DCCD1}">
              <a14:hiddenFill xmlns:a14="http://schemas.microsoft.com/office/drawing/2010/main">
                <a:solidFill>
                  <a:srgbClr val="FF000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Unobstructed </a:t>
            </a:r>
            <a:br>
              <a:rPr lang="en-US" altLang="en-US"/>
            </a:br>
            <a:r>
              <a:rPr lang="en-US" altLang="en-US"/>
              <a:t>Effective Projected Luminous Lens Area</a:t>
            </a:r>
          </a:p>
        </p:txBody>
      </p:sp>
      <p:sp>
        <p:nvSpPr>
          <p:cNvPr id="13325" name="Text Box 14">
            <a:extLst>
              <a:ext uri="{FF2B5EF4-FFF2-40B4-BE49-F238E27FC236}">
                <a16:creationId xmlns:a16="http://schemas.microsoft.com/office/drawing/2014/main" id="{C18EE3EB-E9C5-68CF-0EBD-DBD840BCB67B}"/>
              </a:ext>
            </a:extLst>
          </p:cNvPr>
          <p:cNvSpPr txBox="1">
            <a:spLocks noChangeArrowheads="1"/>
          </p:cNvSpPr>
          <p:nvPr/>
        </p:nvSpPr>
        <p:spPr bwMode="auto">
          <a:xfrm>
            <a:off x="4583113" y="5226050"/>
            <a:ext cx="30797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Lit edge of reflector projected parallel to the</a:t>
            </a:r>
            <a:br>
              <a:rPr lang="en-US" altLang="en-US"/>
            </a:br>
            <a:r>
              <a:rPr lang="en-US" altLang="en-US"/>
              <a:t> axis of the parabola </a:t>
            </a:r>
          </a:p>
        </p:txBody>
      </p:sp>
      <p:sp>
        <p:nvSpPr>
          <p:cNvPr id="13326" name="Line 15">
            <a:extLst>
              <a:ext uri="{FF2B5EF4-FFF2-40B4-BE49-F238E27FC236}">
                <a16:creationId xmlns:a16="http://schemas.microsoft.com/office/drawing/2014/main" id="{5260EBC2-3FA0-FCCD-A897-E6190C44BAD6}"/>
              </a:ext>
            </a:extLst>
          </p:cNvPr>
          <p:cNvSpPr>
            <a:spLocks noChangeShapeType="1"/>
          </p:cNvSpPr>
          <p:nvPr/>
        </p:nvSpPr>
        <p:spPr bwMode="auto">
          <a:xfrm rot="-2726895">
            <a:off x="3961607" y="3774281"/>
            <a:ext cx="977900" cy="79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27" name="Line 16">
            <a:extLst>
              <a:ext uri="{FF2B5EF4-FFF2-40B4-BE49-F238E27FC236}">
                <a16:creationId xmlns:a16="http://schemas.microsoft.com/office/drawing/2014/main" id="{36F5E467-33D6-3076-DFC4-120807347353}"/>
              </a:ext>
            </a:extLst>
          </p:cNvPr>
          <p:cNvSpPr>
            <a:spLocks noChangeShapeType="1"/>
          </p:cNvSpPr>
          <p:nvPr/>
        </p:nvSpPr>
        <p:spPr bwMode="auto">
          <a:xfrm rot="-2726895">
            <a:off x="1955006" y="3912394"/>
            <a:ext cx="2740025" cy="142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28" name="Oval 17">
            <a:extLst>
              <a:ext uri="{FF2B5EF4-FFF2-40B4-BE49-F238E27FC236}">
                <a16:creationId xmlns:a16="http://schemas.microsoft.com/office/drawing/2014/main" id="{401146E4-F3DE-CF24-7A74-26F524896DB3}"/>
              </a:ext>
            </a:extLst>
          </p:cNvPr>
          <p:cNvSpPr>
            <a:spLocks noChangeArrowheads="1"/>
          </p:cNvSpPr>
          <p:nvPr/>
        </p:nvSpPr>
        <p:spPr bwMode="auto">
          <a:xfrm rot="-2901987">
            <a:off x="4094956" y="3098007"/>
            <a:ext cx="417513" cy="666750"/>
          </a:xfrm>
          <a:prstGeom prst="ellipse">
            <a:avLst/>
          </a:prstGeom>
          <a:solidFill>
            <a:srgbClr val="FF000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grpSp>
        <p:nvGrpSpPr>
          <p:cNvPr id="13329" name="Group 18">
            <a:extLst>
              <a:ext uri="{FF2B5EF4-FFF2-40B4-BE49-F238E27FC236}">
                <a16:creationId xmlns:a16="http://schemas.microsoft.com/office/drawing/2014/main" id="{753C108B-48AD-4E3E-B99A-E70B9813C7E2}"/>
              </a:ext>
            </a:extLst>
          </p:cNvPr>
          <p:cNvGrpSpPr>
            <a:grpSpLocks/>
          </p:cNvGrpSpPr>
          <p:nvPr/>
        </p:nvGrpSpPr>
        <p:grpSpPr bwMode="auto">
          <a:xfrm>
            <a:off x="2014538" y="4052888"/>
            <a:ext cx="3146425" cy="1566862"/>
            <a:chOff x="1287" y="2433"/>
            <a:chExt cx="1982" cy="987"/>
          </a:xfrm>
        </p:grpSpPr>
        <p:sp>
          <p:nvSpPr>
            <p:cNvPr id="13334" name="Arc 19">
              <a:extLst>
                <a:ext uri="{FF2B5EF4-FFF2-40B4-BE49-F238E27FC236}">
                  <a16:creationId xmlns:a16="http://schemas.microsoft.com/office/drawing/2014/main" id="{F14D06E7-E57D-EFD9-EC3B-802D942CA7F2}"/>
                </a:ext>
              </a:extLst>
            </p:cNvPr>
            <p:cNvSpPr>
              <a:spLocks/>
            </p:cNvSpPr>
            <p:nvPr/>
          </p:nvSpPr>
          <p:spPr bwMode="auto">
            <a:xfrm rot="5400000" flipH="1" flipV="1">
              <a:off x="1766" y="1954"/>
              <a:ext cx="987" cy="1945"/>
            </a:xfrm>
            <a:custGeom>
              <a:avLst/>
              <a:gdLst>
                <a:gd name="T0" fmla="*/ 0 w 21600"/>
                <a:gd name="T1" fmla="*/ 0 h 21600"/>
                <a:gd name="T2" fmla="*/ 987 w 21600"/>
                <a:gd name="T3" fmla="*/ 1945 h 21600"/>
                <a:gd name="T4" fmla="*/ 0 w 21600"/>
                <a:gd name="T5" fmla="*/ 194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GB"/>
            </a:p>
          </p:txBody>
        </p:sp>
        <p:sp>
          <p:nvSpPr>
            <p:cNvPr id="13335" name="Arc 20">
              <a:extLst>
                <a:ext uri="{FF2B5EF4-FFF2-40B4-BE49-F238E27FC236}">
                  <a16:creationId xmlns:a16="http://schemas.microsoft.com/office/drawing/2014/main" id="{D0C41068-4F16-C29D-8534-7C16D68C4171}"/>
                </a:ext>
              </a:extLst>
            </p:cNvPr>
            <p:cNvSpPr>
              <a:spLocks/>
            </p:cNvSpPr>
            <p:nvPr/>
          </p:nvSpPr>
          <p:spPr bwMode="auto">
            <a:xfrm rot="5400000" flipH="1" flipV="1">
              <a:off x="1918" y="2063"/>
              <a:ext cx="927" cy="1775"/>
            </a:xfrm>
            <a:custGeom>
              <a:avLst/>
              <a:gdLst>
                <a:gd name="T0" fmla="*/ 434 w 20286"/>
                <a:gd name="T1" fmla="*/ 0 h 19397"/>
                <a:gd name="T2" fmla="*/ 927 w 20286"/>
                <a:gd name="T3" fmla="*/ 1096 h 19397"/>
                <a:gd name="T4" fmla="*/ 0 w 20286"/>
                <a:gd name="T5" fmla="*/ 1775 h 19397"/>
                <a:gd name="T6" fmla="*/ 0 60000 65536"/>
                <a:gd name="T7" fmla="*/ 0 60000 65536"/>
                <a:gd name="T8" fmla="*/ 0 60000 65536"/>
              </a:gdLst>
              <a:ahLst/>
              <a:cxnLst>
                <a:cxn ang="T6">
                  <a:pos x="T0" y="T1"/>
                </a:cxn>
                <a:cxn ang="T7">
                  <a:pos x="T2" y="T3"/>
                </a:cxn>
                <a:cxn ang="T8">
                  <a:pos x="T4" y="T5"/>
                </a:cxn>
              </a:cxnLst>
              <a:rect l="0" t="0" r="r" b="b"/>
              <a:pathLst>
                <a:path w="20286" h="19397" fill="none" extrusionOk="0">
                  <a:moveTo>
                    <a:pt x="9503" y="0"/>
                  </a:moveTo>
                  <a:cubicBezTo>
                    <a:pt x="14508" y="2452"/>
                    <a:pt x="18371" y="6743"/>
                    <a:pt x="20285" y="11977"/>
                  </a:cubicBezTo>
                </a:path>
                <a:path w="20286" h="19397" stroke="0" extrusionOk="0">
                  <a:moveTo>
                    <a:pt x="9503" y="0"/>
                  </a:moveTo>
                  <a:cubicBezTo>
                    <a:pt x="14508" y="2452"/>
                    <a:pt x="18371" y="6743"/>
                    <a:pt x="20285" y="11977"/>
                  </a:cubicBezTo>
                  <a:lnTo>
                    <a:pt x="0" y="19397"/>
                  </a:lnTo>
                  <a:lnTo>
                    <a:pt x="9503" y="0"/>
                  </a:lnTo>
                  <a:close/>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330" name="Arc 21">
            <a:extLst>
              <a:ext uri="{FF2B5EF4-FFF2-40B4-BE49-F238E27FC236}">
                <a16:creationId xmlns:a16="http://schemas.microsoft.com/office/drawing/2014/main" id="{F33FE54F-DB57-8C66-20B5-7538AE5259E6}"/>
              </a:ext>
            </a:extLst>
          </p:cNvPr>
          <p:cNvSpPr>
            <a:spLocks/>
          </p:cNvSpPr>
          <p:nvPr/>
        </p:nvSpPr>
        <p:spPr bwMode="auto">
          <a:xfrm rot="5400000" flipH="1" flipV="1">
            <a:off x="2805906" y="3340894"/>
            <a:ext cx="1576388" cy="3054350"/>
          </a:xfrm>
          <a:custGeom>
            <a:avLst/>
            <a:gdLst>
              <a:gd name="T0" fmla="*/ 232510 w 21560"/>
              <a:gd name="T1" fmla="*/ 0 h 21365"/>
              <a:gd name="T2" fmla="*/ 1576388 w 21560"/>
              <a:gd name="T3" fmla="*/ 2867215 h 21365"/>
              <a:gd name="T4" fmla="*/ 0 w 21560"/>
              <a:gd name="T5" fmla="*/ 3054350 h 21365"/>
              <a:gd name="T6" fmla="*/ 0 60000 65536"/>
              <a:gd name="T7" fmla="*/ 0 60000 65536"/>
              <a:gd name="T8" fmla="*/ 0 60000 65536"/>
            </a:gdLst>
            <a:ahLst/>
            <a:cxnLst>
              <a:cxn ang="T6">
                <a:pos x="T0" y="T1"/>
              </a:cxn>
              <a:cxn ang="T7">
                <a:pos x="T2" y="T3"/>
              </a:cxn>
              <a:cxn ang="T8">
                <a:pos x="T4" y="T5"/>
              </a:cxn>
            </a:cxnLst>
            <a:rect l="0" t="0" r="r" b="b"/>
            <a:pathLst>
              <a:path w="21560" h="21365" fill="none" extrusionOk="0">
                <a:moveTo>
                  <a:pt x="3179" y="0"/>
                </a:moveTo>
                <a:cubicBezTo>
                  <a:pt x="13275" y="1503"/>
                  <a:pt x="20941" y="9867"/>
                  <a:pt x="21560" y="20055"/>
                </a:cubicBezTo>
              </a:path>
              <a:path w="21560" h="21365" stroke="0" extrusionOk="0">
                <a:moveTo>
                  <a:pt x="3179" y="0"/>
                </a:moveTo>
                <a:cubicBezTo>
                  <a:pt x="13275" y="1503"/>
                  <a:pt x="20941" y="9867"/>
                  <a:pt x="21560" y="20055"/>
                </a:cubicBezTo>
                <a:lnTo>
                  <a:pt x="0" y="21365"/>
                </a:lnTo>
                <a:lnTo>
                  <a:pt x="3179" y="0"/>
                </a:lnTo>
                <a:close/>
              </a:path>
            </a:pathLst>
          </a:custGeom>
          <a:noFill/>
          <a:ln w="3810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GB"/>
          </a:p>
        </p:txBody>
      </p:sp>
      <p:sp>
        <p:nvSpPr>
          <p:cNvPr id="13331" name="Line 22">
            <a:extLst>
              <a:ext uri="{FF2B5EF4-FFF2-40B4-BE49-F238E27FC236}">
                <a16:creationId xmlns:a16="http://schemas.microsoft.com/office/drawing/2014/main" id="{2392084F-3EFE-EA52-5DEE-90AF8822D0A9}"/>
              </a:ext>
            </a:extLst>
          </p:cNvPr>
          <p:cNvSpPr>
            <a:spLocks noChangeShapeType="1"/>
          </p:cNvSpPr>
          <p:nvPr/>
        </p:nvSpPr>
        <p:spPr bwMode="auto">
          <a:xfrm flipH="1" flipV="1">
            <a:off x="4140200" y="4826000"/>
            <a:ext cx="749300" cy="635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32" name="Line 23">
            <a:extLst>
              <a:ext uri="{FF2B5EF4-FFF2-40B4-BE49-F238E27FC236}">
                <a16:creationId xmlns:a16="http://schemas.microsoft.com/office/drawing/2014/main" id="{9D8A29C8-2626-5BE3-B395-DAD96998B312}"/>
              </a:ext>
            </a:extLst>
          </p:cNvPr>
          <p:cNvSpPr>
            <a:spLocks noChangeShapeType="1"/>
          </p:cNvSpPr>
          <p:nvPr/>
        </p:nvSpPr>
        <p:spPr bwMode="auto">
          <a:xfrm flipH="1" flipV="1">
            <a:off x="2374900" y="5168900"/>
            <a:ext cx="2489200" cy="279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33" name="Line 24">
            <a:extLst>
              <a:ext uri="{FF2B5EF4-FFF2-40B4-BE49-F238E27FC236}">
                <a16:creationId xmlns:a16="http://schemas.microsoft.com/office/drawing/2014/main" id="{DCF6293D-AE89-4AD1-0EC0-F22D233DB6C6}"/>
              </a:ext>
            </a:extLst>
          </p:cNvPr>
          <p:cNvSpPr>
            <a:spLocks noChangeShapeType="1"/>
          </p:cNvSpPr>
          <p:nvPr/>
        </p:nvSpPr>
        <p:spPr bwMode="auto">
          <a:xfrm flipH="1">
            <a:off x="4467225" y="2952750"/>
            <a:ext cx="704850" cy="333375"/>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4700EE54-004A-7E64-58C9-136788BF4F79}"/>
              </a:ext>
            </a:extLst>
          </p:cNvPr>
          <p:cNvSpPr>
            <a:spLocks noGrp="1" noChangeArrowheads="1"/>
          </p:cNvSpPr>
          <p:nvPr>
            <p:ph type="title"/>
          </p:nvPr>
        </p:nvSpPr>
        <p:spPr/>
        <p:txBody>
          <a:bodyPr/>
          <a:lstStyle/>
          <a:p>
            <a:pPr eaLnBrk="1" hangingPunct="1"/>
            <a:r>
              <a:rPr lang="en-US" altLang="en-US"/>
              <a:t>Outer Lens Optics</a:t>
            </a:r>
          </a:p>
        </p:txBody>
      </p:sp>
      <p:sp>
        <p:nvSpPr>
          <p:cNvPr id="14338" name="Oval 3">
            <a:extLst>
              <a:ext uri="{FF2B5EF4-FFF2-40B4-BE49-F238E27FC236}">
                <a16:creationId xmlns:a16="http://schemas.microsoft.com/office/drawing/2014/main" id="{D30C2807-2F8F-01BA-19DC-CEF28E90E159}"/>
              </a:ext>
            </a:extLst>
          </p:cNvPr>
          <p:cNvSpPr>
            <a:spLocks noChangeArrowheads="1"/>
          </p:cNvSpPr>
          <p:nvPr/>
        </p:nvSpPr>
        <p:spPr bwMode="auto">
          <a:xfrm rot="-5400000">
            <a:off x="1773237" y="3846513"/>
            <a:ext cx="2932113" cy="1970088"/>
          </a:xfrm>
          <a:prstGeom prst="ellipse">
            <a:avLst/>
          </a:prstGeom>
          <a:noFill/>
          <a:ln w="508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4339" name="Rectangle 4">
            <a:extLst>
              <a:ext uri="{FF2B5EF4-FFF2-40B4-BE49-F238E27FC236}">
                <a16:creationId xmlns:a16="http://schemas.microsoft.com/office/drawing/2014/main" id="{B9F62088-58F1-7F85-5A33-A266E452A637}"/>
              </a:ext>
            </a:extLst>
          </p:cNvPr>
          <p:cNvSpPr>
            <a:spLocks noChangeArrowheads="1"/>
          </p:cNvSpPr>
          <p:nvPr/>
        </p:nvSpPr>
        <p:spPr bwMode="auto">
          <a:xfrm rot="-5400000">
            <a:off x="2135187" y="2852738"/>
            <a:ext cx="2233613" cy="2954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4340" name="Line 5">
            <a:extLst>
              <a:ext uri="{FF2B5EF4-FFF2-40B4-BE49-F238E27FC236}">
                <a16:creationId xmlns:a16="http://schemas.microsoft.com/office/drawing/2014/main" id="{1B9F3F1F-438C-54A6-16D7-A47D72FE43AA}"/>
              </a:ext>
            </a:extLst>
          </p:cNvPr>
          <p:cNvSpPr>
            <a:spLocks noChangeShapeType="1"/>
          </p:cNvSpPr>
          <p:nvPr/>
        </p:nvSpPr>
        <p:spPr bwMode="auto">
          <a:xfrm flipV="1">
            <a:off x="4419600" y="4046538"/>
            <a:ext cx="514350" cy="1428750"/>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41" name="Line 6">
            <a:extLst>
              <a:ext uri="{FF2B5EF4-FFF2-40B4-BE49-F238E27FC236}">
                <a16:creationId xmlns:a16="http://schemas.microsoft.com/office/drawing/2014/main" id="{28070280-8B52-464C-A3E5-1DBEF4226623}"/>
              </a:ext>
            </a:extLst>
          </p:cNvPr>
          <p:cNvSpPr>
            <a:spLocks noChangeShapeType="1"/>
          </p:cNvSpPr>
          <p:nvPr/>
        </p:nvSpPr>
        <p:spPr bwMode="auto">
          <a:xfrm>
            <a:off x="4108450" y="5459413"/>
            <a:ext cx="338138"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42" name="Line 7">
            <a:extLst>
              <a:ext uri="{FF2B5EF4-FFF2-40B4-BE49-F238E27FC236}">
                <a16:creationId xmlns:a16="http://schemas.microsoft.com/office/drawing/2014/main" id="{C43503AD-1EB7-1DC3-E81A-494AC3CC938D}"/>
              </a:ext>
            </a:extLst>
          </p:cNvPr>
          <p:cNvSpPr>
            <a:spLocks noChangeShapeType="1"/>
          </p:cNvSpPr>
          <p:nvPr/>
        </p:nvSpPr>
        <p:spPr bwMode="auto">
          <a:xfrm flipH="1">
            <a:off x="2027238" y="5454650"/>
            <a:ext cx="347662"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43" name="Line 8">
            <a:extLst>
              <a:ext uri="{FF2B5EF4-FFF2-40B4-BE49-F238E27FC236}">
                <a16:creationId xmlns:a16="http://schemas.microsoft.com/office/drawing/2014/main" id="{B2DF8C1B-3A36-6C96-472B-71A88038767C}"/>
              </a:ext>
            </a:extLst>
          </p:cNvPr>
          <p:cNvSpPr>
            <a:spLocks noChangeShapeType="1"/>
          </p:cNvSpPr>
          <p:nvPr/>
        </p:nvSpPr>
        <p:spPr bwMode="auto">
          <a:xfrm flipV="1">
            <a:off x="2365375" y="4945063"/>
            <a:ext cx="0" cy="509587"/>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44" name="Line 9">
            <a:extLst>
              <a:ext uri="{FF2B5EF4-FFF2-40B4-BE49-F238E27FC236}">
                <a16:creationId xmlns:a16="http://schemas.microsoft.com/office/drawing/2014/main" id="{0E4461DF-DEB7-BCD0-56EE-BFC98BB548B8}"/>
              </a:ext>
            </a:extLst>
          </p:cNvPr>
          <p:cNvSpPr>
            <a:spLocks noChangeShapeType="1"/>
          </p:cNvSpPr>
          <p:nvPr/>
        </p:nvSpPr>
        <p:spPr bwMode="auto">
          <a:xfrm flipV="1">
            <a:off x="4119563" y="4162425"/>
            <a:ext cx="0" cy="1308100"/>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45" name="Text Box 10">
            <a:extLst>
              <a:ext uri="{FF2B5EF4-FFF2-40B4-BE49-F238E27FC236}">
                <a16:creationId xmlns:a16="http://schemas.microsoft.com/office/drawing/2014/main" id="{BD9DA683-B5BA-E1B6-63D7-847FAFE8DBB5}"/>
              </a:ext>
            </a:extLst>
          </p:cNvPr>
          <p:cNvSpPr txBox="1">
            <a:spLocks noChangeArrowheads="1"/>
          </p:cNvSpPr>
          <p:nvPr/>
        </p:nvSpPr>
        <p:spPr bwMode="auto">
          <a:xfrm>
            <a:off x="5294313" y="3897313"/>
            <a:ext cx="2936875" cy="822325"/>
          </a:xfrm>
          <a:prstGeom prst="rect">
            <a:avLst/>
          </a:prstGeom>
          <a:noFill/>
          <a:ln>
            <a:noFill/>
          </a:ln>
          <a:effectLst/>
          <a:extLst>
            <a:ext uri="{909E8E84-426E-40DD-AFC4-6F175D3DCCD1}">
              <a14:hiddenFill xmlns:a14="http://schemas.microsoft.com/office/drawing/2010/main">
                <a:solidFill>
                  <a:srgbClr val="0000FF">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t>Effective Light-emitting surface</a:t>
            </a:r>
          </a:p>
        </p:txBody>
      </p:sp>
      <p:sp>
        <p:nvSpPr>
          <p:cNvPr id="14346" name="Line 11">
            <a:extLst>
              <a:ext uri="{FF2B5EF4-FFF2-40B4-BE49-F238E27FC236}">
                <a16:creationId xmlns:a16="http://schemas.microsoft.com/office/drawing/2014/main" id="{FCE9394D-87A5-11B8-783F-525020894248}"/>
              </a:ext>
            </a:extLst>
          </p:cNvPr>
          <p:cNvSpPr>
            <a:spLocks noChangeShapeType="1"/>
          </p:cNvSpPr>
          <p:nvPr/>
        </p:nvSpPr>
        <p:spPr bwMode="auto">
          <a:xfrm>
            <a:off x="5353050" y="4756150"/>
            <a:ext cx="28702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47" name="Text Box 12">
            <a:extLst>
              <a:ext uri="{FF2B5EF4-FFF2-40B4-BE49-F238E27FC236}">
                <a16:creationId xmlns:a16="http://schemas.microsoft.com/office/drawing/2014/main" id="{CE74DE57-F513-1845-E8E3-A93A4691ED30}"/>
              </a:ext>
            </a:extLst>
          </p:cNvPr>
          <p:cNvSpPr txBox="1">
            <a:spLocks noChangeArrowheads="1"/>
          </p:cNvSpPr>
          <p:nvPr/>
        </p:nvSpPr>
        <p:spPr bwMode="auto">
          <a:xfrm>
            <a:off x="4973638" y="2359025"/>
            <a:ext cx="264636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Orthogonally projected in the defined direction </a:t>
            </a:r>
          </a:p>
        </p:txBody>
      </p:sp>
      <p:sp>
        <p:nvSpPr>
          <p:cNvPr id="14348" name="Text Box 13">
            <a:extLst>
              <a:ext uri="{FF2B5EF4-FFF2-40B4-BE49-F238E27FC236}">
                <a16:creationId xmlns:a16="http://schemas.microsoft.com/office/drawing/2014/main" id="{906A3290-8273-700B-3DC0-FE93E0E81BB7}"/>
              </a:ext>
            </a:extLst>
          </p:cNvPr>
          <p:cNvSpPr txBox="1">
            <a:spLocks noChangeArrowheads="1"/>
          </p:cNvSpPr>
          <p:nvPr/>
        </p:nvSpPr>
        <p:spPr bwMode="auto">
          <a:xfrm>
            <a:off x="1304925" y="1609725"/>
            <a:ext cx="3022600" cy="1187450"/>
          </a:xfrm>
          <a:prstGeom prst="rect">
            <a:avLst/>
          </a:prstGeom>
          <a:noFill/>
          <a:ln>
            <a:noFill/>
          </a:ln>
          <a:effectLst/>
          <a:extLst>
            <a:ext uri="{909E8E84-426E-40DD-AFC4-6F175D3DCCD1}">
              <a14:hiddenFill xmlns:a14="http://schemas.microsoft.com/office/drawing/2010/main">
                <a:solidFill>
                  <a:srgbClr val="FF000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Unobstructed </a:t>
            </a:r>
            <a:br>
              <a:rPr lang="en-US" altLang="en-US"/>
            </a:br>
            <a:r>
              <a:rPr lang="en-US" altLang="en-US"/>
              <a:t>Effective Projected Luminous Lens Area</a:t>
            </a:r>
          </a:p>
        </p:txBody>
      </p:sp>
      <p:sp>
        <p:nvSpPr>
          <p:cNvPr id="14349" name="Text Box 14">
            <a:extLst>
              <a:ext uri="{FF2B5EF4-FFF2-40B4-BE49-F238E27FC236}">
                <a16:creationId xmlns:a16="http://schemas.microsoft.com/office/drawing/2014/main" id="{8606E14E-876C-7E4C-22F2-9D378545D899}"/>
              </a:ext>
            </a:extLst>
          </p:cNvPr>
          <p:cNvSpPr txBox="1">
            <a:spLocks noChangeArrowheads="1"/>
          </p:cNvSpPr>
          <p:nvPr/>
        </p:nvSpPr>
        <p:spPr bwMode="auto">
          <a:xfrm>
            <a:off x="4583113" y="5226050"/>
            <a:ext cx="30797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Lit edge of reflector projected parallel to the</a:t>
            </a:r>
            <a:br>
              <a:rPr lang="en-US" altLang="en-US"/>
            </a:br>
            <a:r>
              <a:rPr lang="en-US" altLang="en-US"/>
              <a:t> axis of the parabola </a:t>
            </a:r>
          </a:p>
        </p:txBody>
      </p:sp>
      <p:sp>
        <p:nvSpPr>
          <p:cNvPr id="14350" name="Line 15">
            <a:extLst>
              <a:ext uri="{FF2B5EF4-FFF2-40B4-BE49-F238E27FC236}">
                <a16:creationId xmlns:a16="http://schemas.microsoft.com/office/drawing/2014/main" id="{B967417C-F016-94A6-3E11-09281F00A5A3}"/>
              </a:ext>
            </a:extLst>
          </p:cNvPr>
          <p:cNvSpPr>
            <a:spLocks noChangeShapeType="1"/>
          </p:cNvSpPr>
          <p:nvPr/>
        </p:nvSpPr>
        <p:spPr bwMode="auto">
          <a:xfrm rot="18873105" flipH="1">
            <a:off x="3251200" y="2087563"/>
            <a:ext cx="73025" cy="2362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51" name="Line 16">
            <a:extLst>
              <a:ext uri="{FF2B5EF4-FFF2-40B4-BE49-F238E27FC236}">
                <a16:creationId xmlns:a16="http://schemas.microsoft.com/office/drawing/2014/main" id="{8CE431BB-0A16-E59A-F220-7A1C5FFF65E6}"/>
              </a:ext>
            </a:extLst>
          </p:cNvPr>
          <p:cNvSpPr>
            <a:spLocks noChangeShapeType="1"/>
          </p:cNvSpPr>
          <p:nvPr/>
        </p:nvSpPr>
        <p:spPr bwMode="auto">
          <a:xfrm rot="18873105" flipH="1">
            <a:off x="1554956" y="2971007"/>
            <a:ext cx="136525" cy="21986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52" name="Oval 17">
            <a:extLst>
              <a:ext uri="{FF2B5EF4-FFF2-40B4-BE49-F238E27FC236}">
                <a16:creationId xmlns:a16="http://schemas.microsoft.com/office/drawing/2014/main" id="{5CCB0DD5-EE67-442F-0225-03302B8E7115}"/>
              </a:ext>
            </a:extLst>
          </p:cNvPr>
          <p:cNvSpPr>
            <a:spLocks noChangeArrowheads="1"/>
          </p:cNvSpPr>
          <p:nvPr/>
        </p:nvSpPr>
        <p:spPr bwMode="auto">
          <a:xfrm rot="-2901987">
            <a:off x="1878807" y="3677444"/>
            <a:ext cx="1751012" cy="666750"/>
          </a:xfrm>
          <a:prstGeom prst="ellipse">
            <a:avLst/>
          </a:prstGeom>
          <a:solidFill>
            <a:srgbClr val="FF000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grpSp>
        <p:nvGrpSpPr>
          <p:cNvPr id="14353" name="Group 18">
            <a:extLst>
              <a:ext uri="{FF2B5EF4-FFF2-40B4-BE49-F238E27FC236}">
                <a16:creationId xmlns:a16="http://schemas.microsoft.com/office/drawing/2014/main" id="{9EA482B6-0256-1DB7-FDD9-1F5A049D6ED8}"/>
              </a:ext>
            </a:extLst>
          </p:cNvPr>
          <p:cNvGrpSpPr>
            <a:grpSpLocks/>
          </p:cNvGrpSpPr>
          <p:nvPr/>
        </p:nvGrpSpPr>
        <p:grpSpPr bwMode="auto">
          <a:xfrm>
            <a:off x="2014538" y="4052888"/>
            <a:ext cx="3146425" cy="1566862"/>
            <a:chOff x="1287" y="2433"/>
            <a:chExt cx="1982" cy="987"/>
          </a:xfrm>
        </p:grpSpPr>
        <p:sp>
          <p:nvSpPr>
            <p:cNvPr id="14367" name="Arc 19">
              <a:extLst>
                <a:ext uri="{FF2B5EF4-FFF2-40B4-BE49-F238E27FC236}">
                  <a16:creationId xmlns:a16="http://schemas.microsoft.com/office/drawing/2014/main" id="{0535EAA4-3614-CC2B-767C-291A385733B3}"/>
                </a:ext>
              </a:extLst>
            </p:cNvPr>
            <p:cNvSpPr>
              <a:spLocks/>
            </p:cNvSpPr>
            <p:nvPr/>
          </p:nvSpPr>
          <p:spPr bwMode="auto">
            <a:xfrm rot="5400000" flipH="1" flipV="1">
              <a:off x="1766" y="1954"/>
              <a:ext cx="987" cy="1945"/>
            </a:xfrm>
            <a:custGeom>
              <a:avLst/>
              <a:gdLst>
                <a:gd name="T0" fmla="*/ 0 w 21600"/>
                <a:gd name="T1" fmla="*/ 0 h 21600"/>
                <a:gd name="T2" fmla="*/ 987 w 21600"/>
                <a:gd name="T3" fmla="*/ 1945 h 21600"/>
                <a:gd name="T4" fmla="*/ 0 w 21600"/>
                <a:gd name="T5" fmla="*/ 194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GB"/>
            </a:p>
          </p:txBody>
        </p:sp>
        <p:sp>
          <p:nvSpPr>
            <p:cNvPr id="14368" name="Arc 20">
              <a:extLst>
                <a:ext uri="{FF2B5EF4-FFF2-40B4-BE49-F238E27FC236}">
                  <a16:creationId xmlns:a16="http://schemas.microsoft.com/office/drawing/2014/main" id="{F176D5B6-7044-A4DA-5FE8-DF22AAEA7125}"/>
                </a:ext>
              </a:extLst>
            </p:cNvPr>
            <p:cNvSpPr>
              <a:spLocks/>
            </p:cNvSpPr>
            <p:nvPr/>
          </p:nvSpPr>
          <p:spPr bwMode="auto">
            <a:xfrm rot="5400000" flipH="1" flipV="1">
              <a:off x="1918" y="2063"/>
              <a:ext cx="927" cy="1775"/>
            </a:xfrm>
            <a:custGeom>
              <a:avLst/>
              <a:gdLst>
                <a:gd name="T0" fmla="*/ 434 w 20286"/>
                <a:gd name="T1" fmla="*/ 0 h 19397"/>
                <a:gd name="T2" fmla="*/ 927 w 20286"/>
                <a:gd name="T3" fmla="*/ 1096 h 19397"/>
                <a:gd name="T4" fmla="*/ 0 w 20286"/>
                <a:gd name="T5" fmla="*/ 1775 h 19397"/>
                <a:gd name="T6" fmla="*/ 0 60000 65536"/>
                <a:gd name="T7" fmla="*/ 0 60000 65536"/>
                <a:gd name="T8" fmla="*/ 0 60000 65536"/>
              </a:gdLst>
              <a:ahLst/>
              <a:cxnLst>
                <a:cxn ang="T6">
                  <a:pos x="T0" y="T1"/>
                </a:cxn>
                <a:cxn ang="T7">
                  <a:pos x="T2" y="T3"/>
                </a:cxn>
                <a:cxn ang="T8">
                  <a:pos x="T4" y="T5"/>
                </a:cxn>
              </a:cxnLst>
              <a:rect l="0" t="0" r="r" b="b"/>
              <a:pathLst>
                <a:path w="20286" h="19397" fill="none" extrusionOk="0">
                  <a:moveTo>
                    <a:pt x="9503" y="0"/>
                  </a:moveTo>
                  <a:cubicBezTo>
                    <a:pt x="14508" y="2452"/>
                    <a:pt x="18371" y="6743"/>
                    <a:pt x="20285" y="11977"/>
                  </a:cubicBezTo>
                </a:path>
                <a:path w="20286" h="19397" stroke="0" extrusionOk="0">
                  <a:moveTo>
                    <a:pt x="9503" y="0"/>
                  </a:moveTo>
                  <a:cubicBezTo>
                    <a:pt x="14508" y="2452"/>
                    <a:pt x="18371" y="6743"/>
                    <a:pt x="20285" y="11977"/>
                  </a:cubicBezTo>
                  <a:lnTo>
                    <a:pt x="0" y="19397"/>
                  </a:lnTo>
                  <a:lnTo>
                    <a:pt x="9503" y="0"/>
                  </a:lnTo>
                  <a:close/>
                </a:path>
              </a:pathLst>
            </a:cu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4354" name="Arc 21">
            <a:extLst>
              <a:ext uri="{FF2B5EF4-FFF2-40B4-BE49-F238E27FC236}">
                <a16:creationId xmlns:a16="http://schemas.microsoft.com/office/drawing/2014/main" id="{02E95BDE-BB00-01F3-236B-5394C62F536D}"/>
              </a:ext>
            </a:extLst>
          </p:cNvPr>
          <p:cNvSpPr>
            <a:spLocks/>
          </p:cNvSpPr>
          <p:nvPr/>
        </p:nvSpPr>
        <p:spPr bwMode="auto">
          <a:xfrm rot="5400000" flipH="1" flipV="1">
            <a:off x="2805906" y="3340894"/>
            <a:ext cx="1576388" cy="3054350"/>
          </a:xfrm>
          <a:custGeom>
            <a:avLst/>
            <a:gdLst>
              <a:gd name="T0" fmla="*/ 232510 w 21560"/>
              <a:gd name="T1" fmla="*/ 0 h 21365"/>
              <a:gd name="T2" fmla="*/ 1576388 w 21560"/>
              <a:gd name="T3" fmla="*/ 2867215 h 21365"/>
              <a:gd name="T4" fmla="*/ 0 w 21560"/>
              <a:gd name="T5" fmla="*/ 3054350 h 21365"/>
              <a:gd name="T6" fmla="*/ 0 60000 65536"/>
              <a:gd name="T7" fmla="*/ 0 60000 65536"/>
              <a:gd name="T8" fmla="*/ 0 60000 65536"/>
            </a:gdLst>
            <a:ahLst/>
            <a:cxnLst>
              <a:cxn ang="T6">
                <a:pos x="T0" y="T1"/>
              </a:cxn>
              <a:cxn ang="T7">
                <a:pos x="T2" y="T3"/>
              </a:cxn>
              <a:cxn ang="T8">
                <a:pos x="T4" y="T5"/>
              </a:cxn>
            </a:cxnLst>
            <a:rect l="0" t="0" r="r" b="b"/>
            <a:pathLst>
              <a:path w="21560" h="21365" fill="none" extrusionOk="0">
                <a:moveTo>
                  <a:pt x="3179" y="0"/>
                </a:moveTo>
                <a:cubicBezTo>
                  <a:pt x="13275" y="1503"/>
                  <a:pt x="20941" y="9867"/>
                  <a:pt x="21560" y="20055"/>
                </a:cubicBezTo>
              </a:path>
              <a:path w="21560" h="21365" stroke="0" extrusionOk="0">
                <a:moveTo>
                  <a:pt x="3179" y="0"/>
                </a:moveTo>
                <a:cubicBezTo>
                  <a:pt x="13275" y="1503"/>
                  <a:pt x="20941" y="9867"/>
                  <a:pt x="21560" y="20055"/>
                </a:cubicBezTo>
                <a:lnTo>
                  <a:pt x="0" y="21365"/>
                </a:lnTo>
                <a:lnTo>
                  <a:pt x="3179" y="0"/>
                </a:lnTo>
                <a:close/>
              </a:path>
            </a:pathLst>
          </a:custGeom>
          <a:noFill/>
          <a:ln w="3810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GB"/>
          </a:p>
        </p:txBody>
      </p:sp>
      <p:sp>
        <p:nvSpPr>
          <p:cNvPr id="14355" name="Line 22">
            <a:extLst>
              <a:ext uri="{FF2B5EF4-FFF2-40B4-BE49-F238E27FC236}">
                <a16:creationId xmlns:a16="http://schemas.microsoft.com/office/drawing/2014/main" id="{17FF5594-5E75-A171-97BD-E26008EE669E}"/>
              </a:ext>
            </a:extLst>
          </p:cNvPr>
          <p:cNvSpPr>
            <a:spLocks noChangeShapeType="1"/>
          </p:cNvSpPr>
          <p:nvPr/>
        </p:nvSpPr>
        <p:spPr bwMode="auto">
          <a:xfrm rot="18873105" flipH="1">
            <a:off x="4025900" y="1998663"/>
            <a:ext cx="73025" cy="2362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56" name="Oval 23">
            <a:extLst>
              <a:ext uri="{FF2B5EF4-FFF2-40B4-BE49-F238E27FC236}">
                <a16:creationId xmlns:a16="http://schemas.microsoft.com/office/drawing/2014/main" id="{DFBA0E72-A3FB-F489-9B74-EA40105E5586}"/>
              </a:ext>
            </a:extLst>
          </p:cNvPr>
          <p:cNvSpPr>
            <a:spLocks noChangeArrowheads="1"/>
          </p:cNvSpPr>
          <p:nvPr/>
        </p:nvSpPr>
        <p:spPr bwMode="auto">
          <a:xfrm rot="-2901987">
            <a:off x="753269" y="2934494"/>
            <a:ext cx="2959100" cy="877888"/>
          </a:xfrm>
          <a:prstGeom prst="ellipse">
            <a:avLst/>
          </a:prstGeom>
          <a:solidFill>
            <a:srgbClr val="339966">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4357" name="Line 24">
            <a:extLst>
              <a:ext uri="{FF2B5EF4-FFF2-40B4-BE49-F238E27FC236}">
                <a16:creationId xmlns:a16="http://schemas.microsoft.com/office/drawing/2014/main" id="{08C944BB-1E73-6197-1DFC-3C9B90278EB5}"/>
              </a:ext>
            </a:extLst>
          </p:cNvPr>
          <p:cNvSpPr>
            <a:spLocks noChangeShapeType="1"/>
          </p:cNvSpPr>
          <p:nvPr/>
        </p:nvSpPr>
        <p:spPr bwMode="auto">
          <a:xfrm rot="18873105" flipH="1">
            <a:off x="1288256" y="3491707"/>
            <a:ext cx="136525" cy="21986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58" name="Text Box 25">
            <a:extLst>
              <a:ext uri="{FF2B5EF4-FFF2-40B4-BE49-F238E27FC236}">
                <a16:creationId xmlns:a16="http://schemas.microsoft.com/office/drawing/2014/main" id="{FB173D5A-EAFC-4A0B-D734-6B67A6E5B370}"/>
              </a:ext>
            </a:extLst>
          </p:cNvPr>
          <p:cNvSpPr txBox="1">
            <a:spLocks noChangeArrowheads="1"/>
          </p:cNvSpPr>
          <p:nvPr/>
        </p:nvSpPr>
        <p:spPr bwMode="auto">
          <a:xfrm>
            <a:off x="0" y="4984750"/>
            <a:ext cx="192246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600"/>
              <a:t>Maybe if far wall directs light to the phometric test pattern.</a:t>
            </a:r>
          </a:p>
          <a:p>
            <a:pPr algn="ctr"/>
            <a:endParaRPr lang="en-US" altLang="en-US" sz="1600"/>
          </a:p>
          <a:p>
            <a:pPr algn="ctr"/>
            <a:r>
              <a:rPr lang="en-US" altLang="en-US" sz="1600"/>
              <a:t>Maybe if far wall is not reflective.</a:t>
            </a:r>
          </a:p>
        </p:txBody>
      </p:sp>
      <p:sp>
        <p:nvSpPr>
          <p:cNvPr id="14359" name="Line 26">
            <a:extLst>
              <a:ext uri="{FF2B5EF4-FFF2-40B4-BE49-F238E27FC236}">
                <a16:creationId xmlns:a16="http://schemas.microsoft.com/office/drawing/2014/main" id="{2E4D6739-6279-0C2D-5BEE-13B1F1A4DFDD}"/>
              </a:ext>
            </a:extLst>
          </p:cNvPr>
          <p:cNvSpPr>
            <a:spLocks noChangeShapeType="1"/>
          </p:cNvSpPr>
          <p:nvPr/>
        </p:nvSpPr>
        <p:spPr bwMode="auto">
          <a:xfrm flipV="1">
            <a:off x="1168400" y="3365500"/>
            <a:ext cx="914400" cy="172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60" name="Line 27">
            <a:extLst>
              <a:ext uri="{FF2B5EF4-FFF2-40B4-BE49-F238E27FC236}">
                <a16:creationId xmlns:a16="http://schemas.microsoft.com/office/drawing/2014/main" id="{B2E5E0D7-9B92-709F-DF0F-58F8C92BA90F}"/>
              </a:ext>
            </a:extLst>
          </p:cNvPr>
          <p:cNvSpPr>
            <a:spLocks noChangeShapeType="1"/>
          </p:cNvSpPr>
          <p:nvPr/>
        </p:nvSpPr>
        <p:spPr bwMode="auto">
          <a:xfrm flipV="1">
            <a:off x="1447800" y="4152900"/>
            <a:ext cx="1206500" cy="1930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61" name="Line 28">
            <a:extLst>
              <a:ext uri="{FF2B5EF4-FFF2-40B4-BE49-F238E27FC236}">
                <a16:creationId xmlns:a16="http://schemas.microsoft.com/office/drawing/2014/main" id="{CB35FA7F-9AF6-9013-F2F5-6CCEE456C2B5}"/>
              </a:ext>
            </a:extLst>
          </p:cNvPr>
          <p:cNvSpPr>
            <a:spLocks noChangeShapeType="1"/>
          </p:cNvSpPr>
          <p:nvPr/>
        </p:nvSpPr>
        <p:spPr bwMode="auto">
          <a:xfrm>
            <a:off x="5346700" y="4987925"/>
            <a:ext cx="2870200" cy="0"/>
          </a:xfrm>
          <a:prstGeom prst="line">
            <a:avLst/>
          </a:prstGeom>
          <a:noFill/>
          <a:ln w="508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4362" name="Group 29">
            <a:extLst>
              <a:ext uri="{FF2B5EF4-FFF2-40B4-BE49-F238E27FC236}">
                <a16:creationId xmlns:a16="http://schemas.microsoft.com/office/drawing/2014/main" id="{5BC467D7-34EE-5EDE-4EB1-1BF993BF65BE}"/>
              </a:ext>
            </a:extLst>
          </p:cNvPr>
          <p:cNvGrpSpPr>
            <a:grpSpLocks/>
          </p:cNvGrpSpPr>
          <p:nvPr/>
        </p:nvGrpSpPr>
        <p:grpSpPr bwMode="auto">
          <a:xfrm>
            <a:off x="2078038" y="4040188"/>
            <a:ext cx="2892425" cy="1350962"/>
            <a:chOff x="1287" y="2433"/>
            <a:chExt cx="1982" cy="987"/>
          </a:xfrm>
        </p:grpSpPr>
        <p:sp>
          <p:nvSpPr>
            <p:cNvPr id="14365" name="Arc 30">
              <a:extLst>
                <a:ext uri="{FF2B5EF4-FFF2-40B4-BE49-F238E27FC236}">
                  <a16:creationId xmlns:a16="http://schemas.microsoft.com/office/drawing/2014/main" id="{8E96C689-7957-FC15-D0A7-F929D284BE94}"/>
                </a:ext>
              </a:extLst>
            </p:cNvPr>
            <p:cNvSpPr>
              <a:spLocks/>
            </p:cNvSpPr>
            <p:nvPr/>
          </p:nvSpPr>
          <p:spPr bwMode="auto">
            <a:xfrm rot="5400000" flipH="1" flipV="1">
              <a:off x="1766" y="1954"/>
              <a:ext cx="987" cy="1945"/>
            </a:xfrm>
            <a:custGeom>
              <a:avLst/>
              <a:gdLst>
                <a:gd name="T0" fmla="*/ 0 w 21600"/>
                <a:gd name="T1" fmla="*/ 0 h 21600"/>
                <a:gd name="T2" fmla="*/ 987 w 21600"/>
                <a:gd name="T3" fmla="*/ 1945 h 21600"/>
                <a:gd name="T4" fmla="*/ 0 w 21600"/>
                <a:gd name="T5" fmla="*/ 194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38100">
              <a:solidFill>
                <a:srgbClr val="3399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GB"/>
            </a:p>
          </p:txBody>
        </p:sp>
        <p:sp>
          <p:nvSpPr>
            <p:cNvPr id="14366" name="Arc 31">
              <a:extLst>
                <a:ext uri="{FF2B5EF4-FFF2-40B4-BE49-F238E27FC236}">
                  <a16:creationId xmlns:a16="http://schemas.microsoft.com/office/drawing/2014/main" id="{6408EF6F-0DD4-182C-BC56-6AABADC0BD17}"/>
                </a:ext>
              </a:extLst>
            </p:cNvPr>
            <p:cNvSpPr>
              <a:spLocks/>
            </p:cNvSpPr>
            <p:nvPr/>
          </p:nvSpPr>
          <p:spPr bwMode="auto">
            <a:xfrm rot="5400000" flipH="1" flipV="1">
              <a:off x="1918" y="2063"/>
              <a:ext cx="927" cy="1775"/>
            </a:xfrm>
            <a:custGeom>
              <a:avLst/>
              <a:gdLst>
                <a:gd name="T0" fmla="*/ 434 w 20286"/>
                <a:gd name="T1" fmla="*/ 0 h 19397"/>
                <a:gd name="T2" fmla="*/ 927 w 20286"/>
                <a:gd name="T3" fmla="*/ 1096 h 19397"/>
                <a:gd name="T4" fmla="*/ 0 w 20286"/>
                <a:gd name="T5" fmla="*/ 1775 h 19397"/>
                <a:gd name="T6" fmla="*/ 0 60000 65536"/>
                <a:gd name="T7" fmla="*/ 0 60000 65536"/>
                <a:gd name="T8" fmla="*/ 0 60000 65536"/>
              </a:gdLst>
              <a:ahLst/>
              <a:cxnLst>
                <a:cxn ang="T6">
                  <a:pos x="T0" y="T1"/>
                </a:cxn>
                <a:cxn ang="T7">
                  <a:pos x="T2" y="T3"/>
                </a:cxn>
                <a:cxn ang="T8">
                  <a:pos x="T4" y="T5"/>
                </a:cxn>
              </a:cxnLst>
              <a:rect l="0" t="0" r="r" b="b"/>
              <a:pathLst>
                <a:path w="20286" h="19397" fill="none" extrusionOk="0">
                  <a:moveTo>
                    <a:pt x="9503" y="0"/>
                  </a:moveTo>
                  <a:cubicBezTo>
                    <a:pt x="14508" y="2452"/>
                    <a:pt x="18371" y="6743"/>
                    <a:pt x="20285" y="11977"/>
                  </a:cubicBezTo>
                </a:path>
                <a:path w="20286" h="19397" stroke="0" extrusionOk="0">
                  <a:moveTo>
                    <a:pt x="9503" y="0"/>
                  </a:moveTo>
                  <a:cubicBezTo>
                    <a:pt x="14508" y="2452"/>
                    <a:pt x="18371" y="6743"/>
                    <a:pt x="20285" y="11977"/>
                  </a:cubicBezTo>
                  <a:lnTo>
                    <a:pt x="0" y="19397"/>
                  </a:lnTo>
                  <a:lnTo>
                    <a:pt x="9503" y="0"/>
                  </a:lnTo>
                  <a:close/>
                </a:path>
              </a:pathLst>
            </a:custGeom>
            <a:noFill/>
            <a:ln w="38100">
              <a:solidFill>
                <a:srgbClr val="3399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4363" name="Line 32">
            <a:extLst>
              <a:ext uri="{FF2B5EF4-FFF2-40B4-BE49-F238E27FC236}">
                <a16:creationId xmlns:a16="http://schemas.microsoft.com/office/drawing/2014/main" id="{459C1D1F-DC23-92E6-7D66-A5E53A35A66E}"/>
              </a:ext>
            </a:extLst>
          </p:cNvPr>
          <p:cNvSpPr>
            <a:spLocks noChangeShapeType="1"/>
          </p:cNvSpPr>
          <p:nvPr/>
        </p:nvSpPr>
        <p:spPr bwMode="auto">
          <a:xfrm flipH="1" flipV="1">
            <a:off x="4089400" y="4737100"/>
            <a:ext cx="736600" cy="698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64" name="Line 33">
            <a:extLst>
              <a:ext uri="{FF2B5EF4-FFF2-40B4-BE49-F238E27FC236}">
                <a16:creationId xmlns:a16="http://schemas.microsoft.com/office/drawing/2014/main" id="{51B20D25-65B9-7CF2-0411-7EC750A6B334}"/>
              </a:ext>
            </a:extLst>
          </p:cNvPr>
          <p:cNvSpPr>
            <a:spLocks noChangeShapeType="1"/>
          </p:cNvSpPr>
          <p:nvPr/>
        </p:nvSpPr>
        <p:spPr bwMode="auto">
          <a:xfrm flipH="1" flipV="1">
            <a:off x="2387600" y="5168900"/>
            <a:ext cx="2413000" cy="279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906B3892-91A6-B403-57C4-824F0430E1CD}"/>
              </a:ext>
            </a:extLst>
          </p:cNvPr>
          <p:cNvSpPr>
            <a:spLocks noChangeArrowheads="1"/>
          </p:cNvSpPr>
          <p:nvPr/>
        </p:nvSpPr>
        <p:spPr bwMode="auto">
          <a:xfrm>
            <a:off x="1728788" y="342900"/>
            <a:ext cx="6754812"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4000">
                <a:solidFill>
                  <a:schemeClr val="tx2"/>
                </a:solidFill>
                <a:latin typeface="Technical" pitchFamily="66" charset="0"/>
              </a:rPr>
              <a:t>The Key to unlock this seems simple:  determine how to scientifically measure the luminous part of the lamp that is seen by an observer when stationed at the requisite angles.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4E9E47E9-E69C-7F99-A25C-0C8F5C61503F}"/>
              </a:ext>
            </a:extLst>
          </p:cNvPr>
          <p:cNvSpPr>
            <a:spLocks noGrp="1" noChangeArrowheads="1"/>
          </p:cNvSpPr>
          <p:nvPr>
            <p:ph type="title"/>
          </p:nvPr>
        </p:nvSpPr>
        <p:spPr/>
        <p:txBody>
          <a:bodyPr/>
          <a:lstStyle/>
          <a:p>
            <a:pPr eaLnBrk="1" hangingPunct="1"/>
            <a:r>
              <a:rPr lang="en-US" altLang="en-US"/>
              <a:t>Is it really that straight-forward?</a:t>
            </a:r>
          </a:p>
        </p:txBody>
      </p:sp>
      <p:sp>
        <p:nvSpPr>
          <p:cNvPr id="16386" name="Rectangle 3">
            <a:extLst>
              <a:ext uri="{FF2B5EF4-FFF2-40B4-BE49-F238E27FC236}">
                <a16:creationId xmlns:a16="http://schemas.microsoft.com/office/drawing/2014/main" id="{D864FB9D-D9B4-0F54-1B95-F7804CC42E04}"/>
              </a:ext>
            </a:extLst>
          </p:cNvPr>
          <p:cNvSpPr>
            <a:spLocks noGrp="1" noChangeArrowheads="1"/>
          </p:cNvSpPr>
          <p:nvPr>
            <p:ph type="body" idx="1"/>
          </p:nvPr>
        </p:nvSpPr>
        <p:spPr/>
        <p:txBody>
          <a:bodyPr/>
          <a:lstStyle/>
          <a:p>
            <a:pPr eaLnBrk="1" hangingPunct="1">
              <a:lnSpc>
                <a:spcPct val="90000"/>
              </a:lnSpc>
            </a:pPr>
            <a:r>
              <a:rPr lang="en-US" altLang="en-US" sz="2800">
                <a:latin typeface="Technical" pitchFamily="66" charset="0"/>
              </a:rPr>
              <a:t>Can’t we just take a photo and measure the luminous area?</a:t>
            </a:r>
          </a:p>
          <a:p>
            <a:pPr eaLnBrk="1" hangingPunct="1">
              <a:lnSpc>
                <a:spcPct val="90000"/>
              </a:lnSpc>
            </a:pPr>
            <a:r>
              <a:rPr lang="en-US" altLang="en-US" sz="2800">
                <a:latin typeface="Technical" pitchFamily="66" charset="0"/>
              </a:rPr>
              <a:t>What about the equipment used, doesn’t that affect the measurement?</a:t>
            </a:r>
          </a:p>
          <a:p>
            <a:pPr eaLnBrk="1" hangingPunct="1">
              <a:lnSpc>
                <a:spcPct val="90000"/>
              </a:lnSpc>
            </a:pPr>
            <a:r>
              <a:rPr lang="en-US" altLang="en-US" sz="2800">
                <a:latin typeface="Technical" pitchFamily="66" charset="0"/>
              </a:rPr>
              <a:t>What is the minimum intensity that should be used to count a valid area?</a:t>
            </a:r>
          </a:p>
          <a:p>
            <a:pPr eaLnBrk="1" hangingPunct="1">
              <a:lnSpc>
                <a:spcPct val="90000"/>
              </a:lnSpc>
            </a:pPr>
            <a:r>
              <a:rPr lang="en-US" altLang="en-US" sz="2800">
                <a:latin typeface="Technical" pitchFamily="66" charset="0"/>
              </a:rPr>
              <a:t>Also, if they are luminous, why must we discount beads, bosses, reflex reflectors, and such?</a:t>
            </a:r>
          </a:p>
          <a:p>
            <a:pPr eaLnBrk="1" hangingPunct="1">
              <a:lnSpc>
                <a:spcPct val="90000"/>
              </a:lnSpc>
            </a:pPr>
            <a:r>
              <a:rPr lang="en-US" altLang="en-US" sz="2800">
                <a:latin typeface="Technical" pitchFamily="66" charset="0"/>
              </a:rPr>
              <a:t>How can I do this in the lamp design stage, before I have built the first lamp?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2">
            <a:extLst>
              <a:ext uri="{FF2B5EF4-FFF2-40B4-BE49-F238E27FC236}">
                <a16:creationId xmlns:a16="http://schemas.microsoft.com/office/drawing/2014/main" id="{992ADE16-40C4-1B02-F8F9-98FD29F84B81}"/>
              </a:ext>
            </a:extLst>
          </p:cNvPr>
          <p:cNvSpPr txBox="1">
            <a:spLocks noChangeArrowheads="1"/>
          </p:cNvSpPr>
          <p:nvPr/>
        </p:nvSpPr>
        <p:spPr bwMode="auto">
          <a:xfrm>
            <a:off x="1409700" y="166688"/>
            <a:ext cx="7381875"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800">
                <a:solidFill>
                  <a:schemeClr val="tx2"/>
                </a:solidFill>
                <a:latin typeface="Technical" pitchFamily="66" charset="0"/>
              </a:rPr>
              <a:t>Here is some work on EPLLA, courtesy of CalCoast ITL and Mark Evans using a digital camera instead of a 1:1 measurement method:</a:t>
            </a:r>
          </a:p>
        </p:txBody>
      </p:sp>
      <p:sp>
        <p:nvSpPr>
          <p:cNvPr id="17410" name="Rectangle 226">
            <a:extLst>
              <a:ext uri="{FF2B5EF4-FFF2-40B4-BE49-F238E27FC236}">
                <a16:creationId xmlns:a16="http://schemas.microsoft.com/office/drawing/2014/main" id="{1C911EEE-D158-20AE-B46A-A369F2FB717B}"/>
              </a:ext>
            </a:extLst>
          </p:cNvPr>
          <p:cNvSpPr>
            <a:spLocks noChangeArrowheads="1"/>
          </p:cNvSpPr>
          <p:nvPr/>
        </p:nvSpPr>
        <p:spPr bwMode="auto">
          <a:xfrm>
            <a:off x="34290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7411" name="Picture 225">
            <a:extLst>
              <a:ext uri="{FF2B5EF4-FFF2-40B4-BE49-F238E27FC236}">
                <a16:creationId xmlns:a16="http://schemas.microsoft.com/office/drawing/2014/main" id="{AFBFF025-543B-612A-28A5-1632630CDA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775" y="1676400"/>
            <a:ext cx="22860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Rectangle 228">
            <a:extLst>
              <a:ext uri="{FF2B5EF4-FFF2-40B4-BE49-F238E27FC236}">
                <a16:creationId xmlns:a16="http://schemas.microsoft.com/office/drawing/2014/main" id="{5FA86E09-0865-920F-9869-8D669B95B940}"/>
              </a:ext>
            </a:extLst>
          </p:cNvPr>
          <p:cNvSpPr>
            <a:spLocks noChangeArrowheads="1"/>
          </p:cNvSpPr>
          <p:nvPr/>
        </p:nvSpPr>
        <p:spPr bwMode="auto">
          <a:xfrm>
            <a:off x="3533775" y="2509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7413" name="Picture 227">
            <a:extLst>
              <a:ext uri="{FF2B5EF4-FFF2-40B4-BE49-F238E27FC236}">
                <a16:creationId xmlns:a16="http://schemas.microsoft.com/office/drawing/2014/main" id="{DAE3DAEE-98C6-FCE5-B4BE-DC7F4512A3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9100" y="1700213"/>
            <a:ext cx="2076450"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230">
            <a:extLst>
              <a:ext uri="{FF2B5EF4-FFF2-40B4-BE49-F238E27FC236}">
                <a16:creationId xmlns:a16="http://schemas.microsoft.com/office/drawing/2014/main" id="{73837823-907A-70A1-DDDE-3C8CA754DB11}"/>
              </a:ext>
            </a:extLst>
          </p:cNvPr>
          <p:cNvSpPr>
            <a:spLocks noChangeArrowheads="1"/>
          </p:cNvSpPr>
          <p:nvPr/>
        </p:nvSpPr>
        <p:spPr bwMode="auto">
          <a:xfrm>
            <a:off x="35814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7415" name="Picture 229">
            <a:extLst>
              <a:ext uri="{FF2B5EF4-FFF2-40B4-BE49-F238E27FC236}">
                <a16:creationId xmlns:a16="http://schemas.microsoft.com/office/drawing/2014/main" id="{B10605A9-A3BE-2D85-FC27-91FFE9B452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8450" y="1704975"/>
            <a:ext cx="1981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Rectangle 232">
            <a:extLst>
              <a:ext uri="{FF2B5EF4-FFF2-40B4-BE49-F238E27FC236}">
                <a16:creationId xmlns:a16="http://schemas.microsoft.com/office/drawing/2014/main" id="{BB6AE3C6-94D2-3A29-9CA6-BF7062DBABA6}"/>
              </a:ext>
            </a:extLst>
          </p:cNvPr>
          <p:cNvSpPr>
            <a:spLocks noChangeArrowheads="1"/>
          </p:cNvSpPr>
          <p:nvPr/>
        </p:nvSpPr>
        <p:spPr bwMode="auto">
          <a:xfrm>
            <a:off x="386715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7417" name="Picture 231">
            <a:extLst>
              <a:ext uri="{FF2B5EF4-FFF2-40B4-BE49-F238E27FC236}">
                <a16:creationId xmlns:a16="http://schemas.microsoft.com/office/drawing/2014/main" id="{CEAEF067-1795-4F27-7717-03A52A55E5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1488" y="3838575"/>
            <a:ext cx="1878012"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Rectangle 234">
            <a:extLst>
              <a:ext uri="{FF2B5EF4-FFF2-40B4-BE49-F238E27FC236}">
                <a16:creationId xmlns:a16="http://schemas.microsoft.com/office/drawing/2014/main" id="{EFA89DCB-7B58-1741-7249-6F934BD4CABF}"/>
              </a:ext>
            </a:extLst>
          </p:cNvPr>
          <p:cNvSpPr>
            <a:spLocks noChangeArrowheads="1"/>
          </p:cNvSpPr>
          <p:nvPr/>
        </p:nvSpPr>
        <p:spPr bwMode="auto">
          <a:xfrm>
            <a:off x="3738563"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7419" name="Picture 233">
            <a:extLst>
              <a:ext uri="{FF2B5EF4-FFF2-40B4-BE49-F238E27FC236}">
                <a16:creationId xmlns:a16="http://schemas.microsoft.com/office/drawing/2014/main" id="{A4D4D07B-9600-413F-1ED8-4AB6FCB633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8625" y="3848100"/>
            <a:ext cx="2071688"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Rectangle 236">
            <a:extLst>
              <a:ext uri="{FF2B5EF4-FFF2-40B4-BE49-F238E27FC236}">
                <a16:creationId xmlns:a16="http://schemas.microsoft.com/office/drawing/2014/main" id="{AAF03AC0-CEB7-0A67-81AE-4621AD18D49D}"/>
              </a:ext>
            </a:extLst>
          </p:cNvPr>
          <p:cNvSpPr>
            <a:spLocks noChangeArrowheads="1"/>
          </p:cNvSpPr>
          <p:nvPr/>
        </p:nvSpPr>
        <p:spPr bwMode="auto">
          <a:xfrm>
            <a:off x="3800475"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7421" name="Picture 235">
            <a:extLst>
              <a:ext uri="{FF2B5EF4-FFF2-40B4-BE49-F238E27FC236}">
                <a16:creationId xmlns:a16="http://schemas.microsoft.com/office/drawing/2014/main" id="{1EE785D7-6108-474E-3A84-302CCFA574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7975" y="3838575"/>
            <a:ext cx="1960563"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2">
            <a:extLst>
              <a:ext uri="{FF2B5EF4-FFF2-40B4-BE49-F238E27FC236}">
                <a16:creationId xmlns:a16="http://schemas.microsoft.com/office/drawing/2014/main" id="{47B086B1-5A27-7B4B-B4EE-5EB8E069C148}"/>
              </a:ext>
            </a:extLst>
          </p:cNvPr>
          <p:cNvSpPr txBox="1">
            <a:spLocks noChangeArrowheads="1"/>
          </p:cNvSpPr>
          <p:nvPr/>
        </p:nvSpPr>
        <p:spPr bwMode="auto">
          <a:xfrm>
            <a:off x="1590675" y="219075"/>
            <a:ext cx="63722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200">
                <a:solidFill>
                  <a:schemeClr val="tx2"/>
                </a:solidFill>
                <a:latin typeface="Technical" pitchFamily="66" charset="0"/>
              </a:rPr>
              <a:t>And…</a:t>
            </a:r>
          </a:p>
        </p:txBody>
      </p:sp>
      <p:sp>
        <p:nvSpPr>
          <p:cNvPr id="18434" name="Rectangle 4">
            <a:extLst>
              <a:ext uri="{FF2B5EF4-FFF2-40B4-BE49-F238E27FC236}">
                <a16:creationId xmlns:a16="http://schemas.microsoft.com/office/drawing/2014/main" id="{E89B9141-B7DC-729F-B1CD-3C94EF5CC715}"/>
              </a:ext>
            </a:extLst>
          </p:cNvPr>
          <p:cNvSpPr>
            <a:spLocks noChangeArrowheads="1"/>
          </p:cNvSpPr>
          <p:nvPr/>
        </p:nvSpPr>
        <p:spPr bwMode="auto">
          <a:xfrm>
            <a:off x="3433763"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8435" name="Picture 3">
            <a:extLst>
              <a:ext uri="{FF2B5EF4-FFF2-40B4-BE49-F238E27FC236}">
                <a16:creationId xmlns:a16="http://schemas.microsoft.com/office/drawing/2014/main" id="{0CA580F9-8B6D-F601-9709-6A55C06E7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1613" y="1019175"/>
            <a:ext cx="22764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6">
            <a:extLst>
              <a:ext uri="{FF2B5EF4-FFF2-40B4-BE49-F238E27FC236}">
                <a16:creationId xmlns:a16="http://schemas.microsoft.com/office/drawing/2014/main" id="{08C97814-FE08-F0E6-C280-AA144206A87F}"/>
              </a:ext>
            </a:extLst>
          </p:cNvPr>
          <p:cNvSpPr>
            <a:spLocks noChangeArrowheads="1"/>
          </p:cNvSpPr>
          <p:nvPr/>
        </p:nvSpPr>
        <p:spPr bwMode="auto">
          <a:xfrm>
            <a:off x="34671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8437" name="Picture 5">
            <a:extLst>
              <a:ext uri="{FF2B5EF4-FFF2-40B4-BE49-F238E27FC236}">
                <a16:creationId xmlns:a16="http://schemas.microsoft.com/office/drawing/2014/main" id="{6AEB2F6F-EB2C-B5CE-A1F1-B874D4832B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2900" y="1047750"/>
            <a:ext cx="2209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8">
            <a:extLst>
              <a:ext uri="{FF2B5EF4-FFF2-40B4-BE49-F238E27FC236}">
                <a16:creationId xmlns:a16="http://schemas.microsoft.com/office/drawing/2014/main" id="{6AB63DD6-225F-A042-F2E4-C61B10DD24B2}"/>
              </a:ext>
            </a:extLst>
          </p:cNvPr>
          <p:cNvSpPr>
            <a:spLocks noChangeArrowheads="1"/>
          </p:cNvSpPr>
          <p:nvPr/>
        </p:nvSpPr>
        <p:spPr bwMode="auto">
          <a:xfrm>
            <a:off x="3495675"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pic>
        <p:nvPicPr>
          <p:cNvPr id="18439" name="Picture 7">
            <a:extLst>
              <a:ext uri="{FF2B5EF4-FFF2-40B4-BE49-F238E27FC236}">
                <a16:creationId xmlns:a16="http://schemas.microsoft.com/office/drawing/2014/main" id="{271EEE28-AA6C-2788-DDC4-2789784350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6075" y="990600"/>
            <a:ext cx="21526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a:extLst>
              <a:ext uri="{FF2B5EF4-FFF2-40B4-BE49-F238E27FC236}">
                <a16:creationId xmlns:a16="http://schemas.microsoft.com/office/drawing/2014/main" id="{ACCC9E50-A29D-607C-148C-5EC852C08F20}"/>
              </a:ext>
            </a:extLst>
          </p:cNvPr>
          <p:cNvSpPr>
            <a:spLocks noChangeArrowheads="1"/>
          </p:cNvSpPr>
          <p:nvPr/>
        </p:nvSpPr>
        <p:spPr bwMode="auto">
          <a:xfrm>
            <a:off x="1266825" y="2878138"/>
            <a:ext cx="7877175"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000">
                <a:solidFill>
                  <a:srgbClr val="FFFF00"/>
                </a:solidFill>
                <a:latin typeface="Technical" pitchFamily="66" charset="0"/>
                <a:cs typeface="Times New Roman" panose="02020603050405020304" pitchFamily="18" charset="0"/>
              </a:rPr>
              <a:t>Lens area was determined using a digital camera and image analysis software.  First, a high resolution digital picture was taken of a grid pattern of 1.0cm</a:t>
            </a:r>
            <a:r>
              <a:rPr lang="en-US" altLang="en-US" sz="2000" baseline="30000">
                <a:solidFill>
                  <a:srgbClr val="FFFF00"/>
                </a:solidFill>
                <a:latin typeface="Technical" pitchFamily="66" charset="0"/>
                <a:cs typeface="Times New Roman" panose="02020603050405020304" pitchFamily="18" charset="0"/>
              </a:rPr>
              <a:t>2</a:t>
            </a:r>
            <a:r>
              <a:rPr lang="en-US" altLang="en-US" sz="2000">
                <a:solidFill>
                  <a:srgbClr val="FFFF00"/>
                </a:solidFill>
                <a:latin typeface="Technical" pitchFamily="66" charset="0"/>
                <a:cs typeface="Times New Roman" panose="02020603050405020304" pitchFamily="18" charset="0"/>
              </a:rPr>
              <a:t> squares and loaded into the software program.  The grid was placed on a reference line a distance of 48" and perpendicular to the camera.  The software then overlaid a digital grid onto the image and calibrated so that each digital square was recognized as 1.0cm</a:t>
            </a:r>
            <a:r>
              <a:rPr lang="en-US" altLang="en-US" sz="2000" baseline="30000">
                <a:solidFill>
                  <a:srgbClr val="FFFF00"/>
                </a:solidFill>
                <a:latin typeface="Technical" pitchFamily="66" charset="0"/>
                <a:cs typeface="Times New Roman" panose="02020603050405020304" pitchFamily="18" charset="0"/>
              </a:rPr>
              <a:t>2</a:t>
            </a:r>
            <a:r>
              <a:rPr lang="en-US" altLang="en-US" sz="2000">
                <a:solidFill>
                  <a:srgbClr val="FFFF00"/>
                </a:solidFill>
                <a:latin typeface="Technical" pitchFamily="66" charset="0"/>
                <a:cs typeface="Times New Roman" panose="02020603050405020304" pitchFamily="18" charset="0"/>
              </a:rPr>
              <a:t>.  Next, the physical grid was replaced by the sample lamp placing the function cavity's focal point (filament) on the reference line and high resolution digital pictures were taken of the lamp and its illuminated cavity at viewing angles of 0°(HV) and 45° left and right.  The photos were then loaded into the software and a blob pattern analysis was performed to determine the area of the illuminated function by calculating the total area above an arbitrary threshold value.</a:t>
            </a:r>
            <a:r>
              <a:rPr lang="en-US" altLang="en-US" sz="900">
                <a:solidFill>
                  <a:srgbClr val="FFFF00"/>
                </a:solidFill>
              </a:rPr>
              <a:t> </a:t>
            </a:r>
            <a:endParaRPr lang="en-US" altLang="en-US">
              <a:solidFill>
                <a:srgbClr val="FFFF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2">
            <a:extLst>
              <a:ext uri="{FF2B5EF4-FFF2-40B4-BE49-F238E27FC236}">
                <a16:creationId xmlns:a16="http://schemas.microsoft.com/office/drawing/2014/main" id="{064CB9D7-57CA-ECB0-969E-446EC6331079}"/>
              </a:ext>
            </a:extLst>
          </p:cNvPr>
          <p:cNvSpPr txBox="1">
            <a:spLocks noChangeArrowheads="1"/>
          </p:cNvSpPr>
          <p:nvPr/>
        </p:nvSpPr>
        <p:spPr bwMode="auto">
          <a:xfrm>
            <a:off x="1981200" y="219075"/>
            <a:ext cx="5981700" cy="545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sz="4400">
                <a:solidFill>
                  <a:schemeClr val="tx2"/>
                </a:solidFill>
                <a:latin typeface="Technical" pitchFamily="66" charset="0"/>
              </a:rPr>
              <a:t>Mark, was it really that easy?</a:t>
            </a:r>
          </a:p>
          <a:p>
            <a:pPr algn="ctr" eaLnBrk="1" hangingPunct="1">
              <a:spcBef>
                <a:spcPct val="50000"/>
              </a:spcBef>
            </a:pPr>
            <a:r>
              <a:rPr lang="en-US" altLang="en-US" sz="4400">
                <a:solidFill>
                  <a:schemeClr val="tx2"/>
                </a:solidFill>
                <a:latin typeface="Technical" pitchFamily="66" charset="0"/>
              </a:rPr>
              <a:t>Dave Post, you have looked at it from the designer’s side.  Is it really that easy?</a:t>
            </a:r>
          </a:p>
          <a:p>
            <a:pPr eaLnBrk="1" hangingPunct="1">
              <a:spcBef>
                <a:spcPct val="50000"/>
              </a:spcBef>
            </a:pPr>
            <a:endParaRPr lang="en-US" altLang="en-US" sz="4400">
              <a:solidFill>
                <a:schemeClr val="tx2"/>
              </a:solidFill>
              <a:latin typeface="Technical" pitchFamily="66" charset="0"/>
            </a:endParaRPr>
          </a:p>
        </p:txBody>
      </p:sp>
      <p:sp>
        <p:nvSpPr>
          <p:cNvPr id="19458" name="Rectangle 3">
            <a:extLst>
              <a:ext uri="{FF2B5EF4-FFF2-40B4-BE49-F238E27FC236}">
                <a16:creationId xmlns:a16="http://schemas.microsoft.com/office/drawing/2014/main" id="{89164EB6-AA91-80CC-0679-F2F3D0E409C4}"/>
              </a:ext>
            </a:extLst>
          </p:cNvPr>
          <p:cNvSpPr>
            <a:spLocks noChangeArrowheads="1"/>
          </p:cNvSpPr>
          <p:nvPr/>
        </p:nvSpPr>
        <p:spPr bwMode="auto">
          <a:xfrm>
            <a:off x="3433763"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9459" name="Rectangle 5">
            <a:extLst>
              <a:ext uri="{FF2B5EF4-FFF2-40B4-BE49-F238E27FC236}">
                <a16:creationId xmlns:a16="http://schemas.microsoft.com/office/drawing/2014/main" id="{033ECBF4-9F16-7CBD-DD10-2D39B3132760}"/>
              </a:ext>
            </a:extLst>
          </p:cNvPr>
          <p:cNvSpPr>
            <a:spLocks noChangeArrowheads="1"/>
          </p:cNvSpPr>
          <p:nvPr/>
        </p:nvSpPr>
        <p:spPr bwMode="auto">
          <a:xfrm>
            <a:off x="34671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9460" name="Rectangle 7">
            <a:extLst>
              <a:ext uri="{FF2B5EF4-FFF2-40B4-BE49-F238E27FC236}">
                <a16:creationId xmlns:a16="http://schemas.microsoft.com/office/drawing/2014/main" id="{2D03E8DF-4276-01D6-8762-2C5E5D40FC9B}"/>
              </a:ext>
            </a:extLst>
          </p:cNvPr>
          <p:cNvSpPr>
            <a:spLocks noChangeArrowheads="1"/>
          </p:cNvSpPr>
          <p:nvPr/>
        </p:nvSpPr>
        <p:spPr bwMode="auto">
          <a:xfrm>
            <a:off x="3495675"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1624C306-EF01-077F-80D3-1BC9F55CA3F3}"/>
              </a:ext>
            </a:extLst>
          </p:cNvPr>
          <p:cNvSpPr>
            <a:spLocks noGrp="1" noChangeArrowheads="1"/>
          </p:cNvSpPr>
          <p:nvPr>
            <p:ph type="title"/>
          </p:nvPr>
        </p:nvSpPr>
        <p:spPr/>
        <p:txBody>
          <a:bodyPr/>
          <a:lstStyle/>
          <a:p>
            <a:pPr algn="ctr" eaLnBrk="1" hangingPunct="1"/>
            <a:r>
              <a:rPr lang="en-US" altLang="en-US">
                <a:latin typeface="Technical" pitchFamily="66" charset="0"/>
              </a:rPr>
              <a:t>Please don’t answer, I will.</a:t>
            </a:r>
          </a:p>
        </p:txBody>
      </p:sp>
      <p:sp>
        <p:nvSpPr>
          <p:cNvPr id="76803" name="Rectangle 3">
            <a:extLst>
              <a:ext uri="{FF2B5EF4-FFF2-40B4-BE49-F238E27FC236}">
                <a16:creationId xmlns:a16="http://schemas.microsoft.com/office/drawing/2014/main" id="{0EE8EDDB-8D3A-B499-BAAB-8665BA017A63}"/>
              </a:ext>
            </a:extLst>
          </p:cNvPr>
          <p:cNvSpPr>
            <a:spLocks noGrp="1" noChangeArrowheads="1"/>
          </p:cNvSpPr>
          <p:nvPr>
            <p:ph type="body" idx="1"/>
          </p:nvPr>
        </p:nvSpPr>
        <p:spPr>
          <a:xfrm>
            <a:off x="1228725" y="1562100"/>
            <a:ext cx="7772400" cy="2952750"/>
          </a:xfrm>
        </p:spPr>
        <p:txBody>
          <a:bodyPr/>
          <a:lstStyle/>
          <a:p>
            <a:pPr algn="ctr" eaLnBrk="1" hangingPunct="1">
              <a:buFont typeface="Symbol" panose="05050102010706020507" pitchFamily="18" charset="2"/>
              <a:buNone/>
            </a:pPr>
            <a:r>
              <a:rPr lang="en-US" altLang="en-US" sz="7200">
                <a:latin typeface="Technical" pitchFamily="66" charset="0"/>
              </a:rPr>
              <a:t>No, it is surely not that easy!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box(in)">
                                      <p:cBhvr>
                                        <p:cTn id="7" dur="5000"/>
                                        <p:tgtEl>
                                          <p:spTgt spid="76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EF3C8B6E-78D4-EB1D-A58E-FE624C535871}"/>
              </a:ext>
            </a:extLst>
          </p:cNvPr>
          <p:cNvSpPr>
            <a:spLocks noGrp="1" noChangeArrowheads="1"/>
          </p:cNvSpPr>
          <p:nvPr>
            <p:ph type="title"/>
          </p:nvPr>
        </p:nvSpPr>
        <p:spPr/>
        <p:txBody>
          <a:bodyPr/>
          <a:lstStyle/>
          <a:p>
            <a:pPr algn="ctr" eaLnBrk="1" hangingPunct="1"/>
            <a:r>
              <a:rPr lang="en-US" altLang="en-US" sz="4000">
                <a:latin typeface="Technical" pitchFamily="66" charset="0"/>
              </a:rPr>
              <a:t>David and I volunteered to generate new text for J575 on EPLLA.</a:t>
            </a:r>
          </a:p>
        </p:txBody>
      </p:sp>
      <p:sp>
        <p:nvSpPr>
          <p:cNvPr id="21506" name="Rectangle 3">
            <a:extLst>
              <a:ext uri="{FF2B5EF4-FFF2-40B4-BE49-F238E27FC236}">
                <a16:creationId xmlns:a16="http://schemas.microsoft.com/office/drawing/2014/main" id="{AC82BFEE-663D-B3A3-1809-A3E7A321B57D}"/>
              </a:ext>
            </a:extLst>
          </p:cNvPr>
          <p:cNvSpPr>
            <a:spLocks noGrp="1" noChangeArrowheads="1"/>
          </p:cNvSpPr>
          <p:nvPr>
            <p:ph type="body" idx="1"/>
          </p:nvPr>
        </p:nvSpPr>
        <p:spPr/>
        <p:txBody>
          <a:bodyPr/>
          <a:lstStyle/>
          <a:p>
            <a:pPr eaLnBrk="1" hangingPunct="1"/>
            <a:r>
              <a:rPr lang="en-US" altLang="en-US" sz="2800">
                <a:latin typeface="Technical" pitchFamily="66" charset="0"/>
              </a:rPr>
              <a:t>Since the last meeting David and Mark have been independently studying the issue and are learning that there are pertinent challenges to the development of a requirement and test procedure.  </a:t>
            </a:r>
          </a:p>
          <a:p>
            <a:pPr eaLnBrk="1" hangingPunct="1"/>
            <a:r>
              <a:rPr lang="en-US" altLang="en-US" sz="2800">
                <a:latin typeface="Technical" pitchFamily="66" charset="0"/>
              </a:rPr>
              <a:t>There is much work to be done and to be presented for your consideration.</a:t>
            </a:r>
          </a:p>
          <a:p>
            <a:pPr eaLnBrk="1" hangingPunct="1"/>
            <a:r>
              <a:rPr lang="en-US" altLang="en-US" sz="2800">
                <a:latin typeface="Technical" pitchFamily="66" charset="0"/>
              </a:rPr>
              <a:t>We will continue to work and hope to conduct a discussion at the next meeting in Ottawa.</a:t>
            </a:r>
          </a:p>
          <a:p>
            <a:pPr eaLnBrk="1" hangingPunct="1"/>
            <a:endParaRPr lang="en-US" altLang="en-US" sz="2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0709A063-0438-6D4B-4C4F-CF93A2765DC2}"/>
              </a:ext>
            </a:extLst>
          </p:cNvPr>
          <p:cNvSpPr>
            <a:spLocks noGrp="1" noChangeArrowheads="1"/>
          </p:cNvSpPr>
          <p:nvPr>
            <p:ph type="ctrTitle"/>
          </p:nvPr>
        </p:nvSpPr>
        <p:spPr>
          <a:xfrm>
            <a:off x="2066925" y="542925"/>
            <a:ext cx="6800850" cy="1143000"/>
          </a:xfrm>
        </p:spPr>
        <p:txBody>
          <a:bodyPr/>
          <a:lstStyle/>
          <a:p>
            <a:pPr algn="ctr" eaLnBrk="1" hangingPunct="1"/>
            <a:r>
              <a:rPr lang="en-US" altLang="en-US" sz="5400">
                <a:latin typeface="Technical" pitchFamily="66" charset="0"/>
              </a:rPr>
              <a:t>What is EPLLA?</a:t>
            </a:r>
          </a:p>
        </p:txBody>
      </p:sp>
      <p:sp>
        <p:nvSpPr>
          <p:cNvPr id="5122" name="Rectangle 3">
            <a:extLst>
              <a:ext uri="{FF2B5EF4-FFF2-40B4-BE49-F238E27FC236}">
                <a16:creationId xmlns:a16="http://schemas.microsoft.com/office/drawing/2014/main" id="{15EC2DA0-6175-69EE-9AF5-C0F0F2FBDAE6}"/>
              </a:ext>
            </a:extLst>
          </p:cNvPr>
          <p:cNvSpPr>
            <a:spLocks noGrp="1" noChangeArrowheads="1"/>
          </p:cNvSpPr>
          <p:nvPr>
            <p:ph type="subTitle" idx="1"/>
          </p:nvPr>
        </p:nvSpPr>
        <p:spPr>
          <a:xfrm>
            <a:off x="2400300" y="3724275"/>
            <a:ext cx="6400800" cy="1047750"/>
          </a:xfrm>
        </p:spPr>
        <p:txBody>
          <a:bodyPr/>
          <a:lstStyle/>
          <a:p>
            <a:pPr algn="ctr" eaLnBrk="1" hangingPunct="1">
              <a:lnSpc>
                <a:spcPct val="80000"/>
              </a:lnSpc>
              <a:buFont typeface="Symbol" panose="05050102010706020507" pitchFamily="18" charset="2"/>
              <a:buNone/>
            </a:pPr>
            <a:r>
              <a:rPr lang="en-US" altLang="en-US" sz="2000">
                <a:latin typeface="Technical" pitchFamily="66" charset="0"/>
              </a:rPr>
              <a:t>Richard L. Van Iderstine</a:t>
            </a:r>
          </a:p>
          <a:p>
            <a:pPr algn="ctr" eaLnBrk="1" hangingPunct="1">
              <a:lnSpc>
                <a:spcPct val="80000"/>
              </a:lnSpc>
              <a:buFont typeface="Symbol" panose="05050102010706020507" pitchFamily="18" charset="2"/>
              <a:buNone/>
            </a:pPr>
            <a:r>
              <a:rPr lang="en-US" altLang="en-US" sz="2000">
                <a:latin typeface="Technical" pitchFamily="66" charset="0"/>
              </a:rPr>
              <a:t>Chairman, SAE Measuring Luminous Area Task Force</a:t>
            </a:r>
          </a:p>
          <a:p>
            <a:pPr algn="ctr" eaLnBrk="1" hangingPunct="1">
              <a:lnSpc>
                <a:spcPct val="80000"/>
              </a:lnSpc>
              <a:buFont typeface="Symbol" panose="05050102010706020507" pitchFamily="18" charset="2"/>
              <a:buNone/>
            </a:pPr>
            <a:r>
              <a:rPr lang="en-US" altLang="en-US" sz="2000">
                <a:latin typeface="Technical" pitchFamily="66" charset="0"/>
              </a:rPr>
              <a:t>Scottsdale, AZ, Spring 2008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026">
            <a:extLst>
              <a:ext uri="{FF2B5EF4-FFF2-40B4-BE49-F238E27FC236}">
                <a16:creationId xmlns:a16="http://schemas.microsoft.com/office/drawing/2014/main" id="{C9A660E9-ADAF-7A8D-BB93-FD77D34A5F1F}"/>
              </a:ext>
            </a:extLst>
          </p:cNvPr>
          <p:cNvSpPr>
            <a:spLocks noGrp="1" noChangeArrowheads="1"/>
          </p:cNvSpPr>
          <p:nvPr>
            <p:ph type="ctrTitle"/>
          </p:nvPr>
        </p:nvSpPr>
        <p:spPr>
          <a:xfrm>
            <a:off x="1628775" y="0"/>
            <a:ext cx="7772400" cy="2200275"/>
          </a:xfrm>
        </p:spPr>
        <p:txBody>
          <a:bodyPr/>
          <a:lstStyle/>
          <a:p>
            <a:pPr algn="ctr" eaLnBrk="1" hangingPunct="1"/>
            <a:r>
              <a:rPr lang="en-US" altLang="en-US" sz="3600">
                <a:latin typeface="Technical" pitchFamily="66" charset="0"/>
              </a:rPr>
              <a:t>NHTSA published the final rule for the visibility of lamps as installed on motor vehicles over 3-1/2 years ago.</a:t>
            </a:r>
          </a:p>
        </p:txBody>
      </p:sp>
      <p:sp>
        <p:nvSpPr>
          <p:cNvPr id="6146" name="Rectangle 1027">
            <a:extLst>
              <a:ext uri="{FF2B5EF4-FFF2-40B4-BE49-F238E27FC236}">
                <a16:creationId xmlns:a16="http://schemas.microsoft.com/office/drawing/2014/main" id="{0A5834E0-D146-C79F-B002-EE77F144893C}"/>
              </a:ext>
            </a:extLst>
          </p:cNvPr>
          <p:cNvSpPr>
            <a:spLocks noGrp="1" noChangeArrowheads="1"/>
          </p:cNvSpPr>
          <p:nvPr>
            <p:ph type="subTitle" idx="1"/>
          </p:nvPr>
        </p:nvSpPr>
        <p:spPr>
          <a:xfrm>
            <a:off x="2524125" y="3609975"/>
            <a:ext cx="6391275" cy="2495550"/>
          </a:xfrm>
        </p:spPr>
        <p:txBody>
          <a:bodyPr/>
          <a:lstStyle/>
          <a:p>
            <a:pPr eaLnBrk="1" hangingPunct="1">
              <a:buFont typeface="Symbol" panose="05050102010706020507" pitchFamily="18" charset="2"/>
              <a:buNone/>
            </a:pPr>
            <a:r>
              <a:rPr lang="en-US" altLang="en-US">
                <a:latin typeface="Technical" pitchFamily="66" charset="0"/>
              </a:rPr>
              <a:t>Federal Register: August 11, 2004 (Volume 69, Number 154), Pages 48805-48817 </a:t>
            </a:r>
          </a:p>
          <a:p>
            <a:pPr eaLnBrk="1" hangingPunct="1">
              <a:buFont typeface="Symbol" panose="05050102010706020507" pitchFamily="18" charset="2"/>
              <a:buNone/>
            </a:pPr>
            <a:r>
              <a:rPr lang="en-US" altLang="en-US">
                <a:latin typeface="Technical" pitchFamily="66" charset="0"/>
              </a:rPr>
              <a:t>[Docket No. NHTSA-2004-18794]</a:t>
            </a:r>
            <a:r>
              <a:rPr lang="en-US" altLang="en-US">
                <a:latin typeface="Arial Unicode MS" pitchFamily="34" charset="-128"/>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a:extLst>
              <a:ext uri="{FF2B5EF4-FFF2-40B4-BE49-F238E27FC236}">
                <a16:creationId xmlns:a16="http://schemas.microsoft.com/office/drawing/2014/main" id="{C9026E17-2C7A-E80E-1B31-0707DACFE49F}"/>
              </a:ext>
            </a:extLst>
          </p:cNvPr>
          <p:cNvSpPr>
            <a:spLocks noGrp="1" noChangeArrowheads="1"/>
          </p:cNvSpPr>
          <p:nvPr>
            <p:ph type="ctrTitle"/>
          </p:nvPr>
        </p:nvSpPr>
        <p:spPr>
          <a:xfrm>
            <a:off x="1924050" y="0"/>
            <a:ext cx="7219950" cy="1981200"/>
          </a:xfrm>
        </p:spPr>
        <p:txBody>
          <a:bodyPr/>
          <a:lstStyle/>
          <a:p>
            <a:pPr eaLnBrk="1" hangingPunct="1"/>
            <a:r>
              <a:rPr lang="en-US" altLang="en-US" sz="4000">
                <a:latin typeface="Technical" pitchFamily="66" charset="0"/>
              </a:rPr>
              <a:t>EPLLA is defined in that final rule:</a:t>
            </a:r>
          </a:p>
        </p:txBody>
      </p:sp>
      <p:sp>
        <p:nvSpPr>
          <p:cNvPr id="7170" name="Rectangle 3">
            <a:extLst>
              <a:ext uri="{FF2B5EF4-FFF2-40B4-BE49-F238E27FC236}">
                <a16:creationId xmlns:a16="http://schemas.microsoft.com/office/drawing/2014/main" id="{9D5BC3FE-EFFC-9484-C8B9-9CE016C2B46B}"/>
              </a:ext>
            </a:extLst>
          </p:cNvPr>
          <p:cNvSpPr>
            <a:spLocks noGrp="1" noChangeArrowheads="1"/>
          </p:cNvSpPr>
          <p:nvPr>
            <p:ph type="subTitle" idx="1"/>
          </p:nvPr>
        </p:nvSpPr>
        <p:spPr>
          <a:xfrm>
            <a:off x="2009775" y="1885950"/>
            <a:ext cx="6829425" cy="3971925"/>
          </a:xfrm>
        </p:spPr>
        <p:txBody>
          <a:bodyPr/>
          <a:lstStyle/>
          <a:p>
            <a:pPr eaLnBrk="1" hangingPunct="1">
              <a:lnSpc>
                <a:spcPct val="90000"/>
              </a:lnSpc>
              <a:buFont typeface="Symbol" panose="05050102010706020507" pitchFamily="18" charset="2"/>
              <a:buNone/>
            </a:pPr>
            <a:r>
              <a:rPr lang="en-US" altLang="en-US" sz="2800">
                <a:solidFill>
                  <a:schemeClr val="tx2"/>
                </a:solidFill>
                <a:latin typeface="Technical" pitchFamily="66" charset="0"/>
                <a:ea typeface="MS Mincho" panose="02020609040205080304" pitchFamily="49" charset="-128"/>
              </a:rPr>
              <a:t>Effective projected luminous lens area </a:t>
            </a:r>
            <a:r>
              <a:rPr lang="en-US" altLang="en-US" sz="2800">
                <a:latin typeface="Technical" pitchFamily="66" charset="0"/>
              </a:rPr>
              <a:t>means the area of the orthogonal projection of that portion of a lamp that directs light to the photometric test pattern, and does not include transparent lenses, mounting hole bosses, reflex reflector area, beads or rims that may glow or produce small areas of increased intensity as a result of uncontrolled light from an area of 1/2 degree radius around a test point of a lamp on a plane perpendicular to a defined direction relative to the axis of reference.</a:t>
            </a:r>
          </a:p>
          <a:p>
            <a:pPr eaLnBrk="1" hangingPunct="1">
              <a:lnSpc>
                <a:spcPct val="90000"/>
              </a:lnSpc>
              <a:buFont typeface="Symbol" panose="05050102010706020507" pitchFamily="18" charset="2"/>
              <a:buNone/>
            </a:pPr>
            <a:endParaRPr lang="en-US" altLang="en-US" sz="2400">
              <a:latin typeface="Technical"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a:extLst>
              <a:ext uri="{FF2B5EF4-FFF2-40B4-BE49-F238E27FC236}">
                <a16:creationId xmlns:a16="http://schemas.microsoft.com/office/drawing/2014/main" id="{BAA46243-1E82-A547-3524-3DD42D6BD2D1}"/>
              </a:ext>
            </a:extLst>
          </p:cNvPr>
          <p:cNvSpPr>
            <a:spLocks noGrp="1" noChangeArrowheads="1"/>
          </p:cNvSpPr>
          <p:nvPr>
            <p:ph type="ctrTitle"/>
          </p:nvPr>
        </p:nvSpPr>
        <p:spPr>
          <a:xfrm>
            <a:off x="1924050" y="0"/>
            <a:ext cx="7105650" cy="4440238"/>
          </a:xfrm>
        </p:spPr>
        <p:txBody>
          <a:bodyPr/>
          <a:lstStyle/>
          <a:p>
            <a:pPr eaLnBrk="1" hangingPunct="1"/>
            <a:r>
              <a:rPr lang="en-US" altLang="en-US" sz="4000">
                <a:latin typeface="Technical" pitchFamily="66" charset="0"/>
              </a:rPr>
              <a:t>You have probably seen the following sketches of various representations of EPLLA that were provided by Larry Rice and Monty Foust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Oval 2">
            <a:extLst>
              <a:ext uri="{FF2B5EF4-FFF2-40B4-BE49-F238E27FC236}">
                <a16:creationId xmlns:a16="http://schemas.microsoft.com/office/drawing/2014/main" id="{A15CF31B-5EAD-2D2A-D81A-CFA536593B70}"/>
              </a:ext>
            </a:extLst>
          </p:cNvPr>
          <p:cNvSpPr>
            <a:spLocks noChangeArrowheads="1"/>
          </p:cNvSpPr>
          <p:nvPr/>
        </p:nvSpPr>
        <p:spPr bwMode="auto">
          <a:xfrm rot="-5400000">
            <a:off x="2560637" y="3427413"/>
            <a:ext cx="2932113" cy="1919288"/>
          </a:xfrm>
          <a:prstGeom prst="ellipse">
            <a:avLst/>
          </a:prstGeom>
          <a:noFill/>
          <a:ln w="50800">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9218" name="Rectangle 3">
            <a:extLst>
              <a:ext uri="{FF2B5EF4-FFF2-40B4-BE49-F238E27FC236}">
                <a16:creationId xmlns:a16="http://schemas.microsoft.com/office/drawing/2014/main" id="{2661E98F-E886-8FE0-8DEB-1896C48A530C}"/>
              </a:ext>
            </a:extLst>
          </p:cNvPr>
          <p:cNvSpPr>
            <a:spLocks noGrp="1" noChangeArrowheads="1"/>
          </p:cNvSpPr>
          <p:nvPr>
            <p:ph type="title"/>
          </p:nvPr>
        </p:nvSpPr>
        <p:spPr/>
        <p:txBody>
          <a:bodyPr/>
          <a:lstStyle/>
          <a:p>
            <a:pPr eaLnBrk="1" hangingPunct="1"/>
            <a:r>
              <a:rPr lang="en-US" altLang="en-US"/>
              <a:t>Reflector Optics</a:t>
            </a:r>
          </a:p>
        </p:txBody>
      </p:sp>
      <p:sp>
        <p:nvSpPr>
          <p:cNvPr id="9219" name="Text Box 4">
            <a:extLst>
              <a:ext uri="{FF2B5EF4-FFF2-40B4-BE49-F238E27FC236}">
                <a16:creationId xmlns:a16="http://schemas.microsoft.com/office/drawing/2014/main" id="{042449B9-ABC9-502C-1099-E295EF9CE845}"/>
              </a:ext>
            </a:extLst>
          </p:cNvPr>
          <p:cNvSpPr txBox="1">
            <a:spLocks noChangeArrowheads="1"/>
          </p:cNvSpPr>
          <p:nvPr/>
        </p:nvSpPr>
        <p:spPr bwMode="auto">
          <a:xfrm>
            <a:off x="5027613" y="5434013"/>
            <a:ext cx="2936875" cy="822325"/>
          </a:xfrm>
          <a:prstGeom prst="rect">
            <a:avLst/>
          </a:prstGeom>
          <a:noFill/>
          <a:ln>
            <a:noFill/>
          </a:ln>
          <a:effectLst/>
          <a:extLst>
            <a:ext uri="{909E8E84-426E-40DD-AFC4-6F175D3DCCD1}">
              <a14:hiddenFill xmlns:a14="http://schemas.microsoft.com/office/drawing/2010/main">
                <a:solidFill>
                  <a:srgbClr val="0000FF">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t>Effective Light-emitting surface</a:t>
            </a:r>
          </a:p>
        </p:txBody>
      </p:sp>
      <p:sp>
        <p:nvSpPr>
          <p:cNvPr id="9220" name="Line 5">
            <a:extLst>
              <a:ext uri="{FF2B5EF4-FFF2-40B4-BE49-F238E27FC236}">
                <a16:creationId xmlns:a16="http://schemas.microsoft.com/office/drawing/2014/main" id="{6EE5E76E-4699-CF55-6946-8D8DA54DE9BE}"/>
              </a:ext>
            </a:extLst>
          </p:cNvPr>
          <p:cNvSpPr>
            <a:spLocks noChangeShapeType="1"/>
          </p:cNvSpPr>
          <p:nvPr/>
        </p:nvSpPr>
        <p:spPr bwMode="auto">
          <a:xfrm>
            <a:off x="5133975" y="6321425"/>
            <a:ext cx="28702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1" name="Oval 6">
            <a:extLst>
              <a:ext uri="{FF2B5EF4-FFF2-40B4-BE49-F238E27FC236}">
                <a16:creationId xmlns:a16="http://schemas.microsoft.com/office/drawing/2014/main" id="{51175822-157F-E69F-058B-837BBE424CCB}"/>
              </a:ext>
            </a:extLst>
          </p:cNvPr>
          <p:cNvSpPr>
            <a:spLocks noChangeArrowheads="1"/>
          </p:cNvSpPr>
          <p:nvPr/>
        </p:nvSpPr>
        <p:spPr bwMode="auto">
          <a:xfrm rot="-5400000">
            <a:off x="2560637" y="3440113"/>
            <a:ext cx="2932113" cy="1970088"/>
          </a:xfrm>
          <a:prstGeom prst="ellipse">
            <a:avLst/>
          </a:prstGeom>
          <a:noFill/>
          <a:ln w="508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9222" name="Rectangle 7">
            <a:extLst>
              <a:ext uri="{FF2B5EF4-FFF2-40B4-BE49-F238E27FC236}">
                <a16:creationId xmlns:a16="http://schemas.microsoft.com/office/drawing/2014/main" id="{340266B1-EC14-EF02-CD0E-5F0CBC9FED95}"/>
              </a:ext>
            </a:extLst>
          </p:cNvPr>
          <p:cNvSpPr>
            <a:spLocks noChangeArrowheads="1"/>
          </p:cNvSpPr>
          <p:nvPr/>
        </p:nvSpPr>
        <p:spPr bwMode="auto">
          <a:xfrm rot="-5400000">
            <a:off x="2909887" y="2459038"/>
            <a:ext cx="2233613" cy="2954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9223" name="Arc 8">
            <a:extLst>
              <a:ext uri="{FF2B5EF4-FFF2-40B4-BE49-F238E27FC236}">
                <a16:creationId xmlns:a16="http://schemas.microsoft.com/office/drawing/2014/main" id="{387ED532-D1D9-3D67-5BFF-7B07A2AE856C}"/>
              </a:ext>
            </a:extLst>
          </p:cNvPr>
          <p:cNvSpPr>
            <a:spLocks/>
          </p:cNvSpPr>
          <p:nvPr/>
        </p:nvSpPr>
        <p:spPr bwMode="auto">
          <a:xfrm rot="5400000" flipH="1" flipV="1">
            <a:off x="3342482" y="3294856"/>
            <a:ext cx="1911350" cy="2728913"/>
          </a:xfrm>
          <a:custGeom>
            <a:avLst/>
            <a:gdLst>
              <a:gd name="T0" fmla="*/ 556858 w 21600"/>
              <a:gd name="T1" fmla="*/ 0 h 21269"/>
              <a:gd name="T2" fmla="*/ 1910554 w 21600"/>
              <a:gd name="T3" fmla="*/ 2728913 h 21269"/>
              <a:gd name="T4" fmla="*/ 0 w 21600"/>
              <a:gd name="T5" fmla="*/ 2651160 h 21269"/>
              <a:gd name="T6" fmla="*/ 0 60000 65536"/>
              <a:gd name="T7" fmla="*/ 0 60000 65536"/>
              <a:gd name="T8" fmla="*/ 0 60000 65536"/>
            </a:gdLst>
            <a:ahLst/>
            <a:cxnLst>
              <a:cxn ang="T6">
                <a:pos x="T0" y="T1"/>
              </a:cxn>
              <a:cxn ang="T7">
                <a:pos x="T2" y="T3"/>
              </a:cxn>
              <a:cxn ang="T8">
                <a:pos x="T4" y="T5"/>
              </a:cxn>
            </a:cxnLst>
            <a:rect l="0" t="0" r="r" b="b"/>
            <a:pathLst>
              <a:path w="21600" h="21269" fill="none" extrusionOk="0">
                <a:moveTo>
                  <a:pt x="6292" y="0"/>
                </a:moveTo>
                <a:cubicBezTo>
                  <a:pt x="15386" y="2769"/>
                  <a:pt x="21600" y="11157"/>
                  <a:pt x="21600" y="20663"/>
                </a:cubicBezTo>
                <a:cubicBezTo>
                  <a:pt x="21600" y="20865"/>
                  <a:pt x="21597" y="21067"/>
                  <a:pt x="21591" y="21269"/>
                </a:cubicBezTo>
              </a:path>
              <a:path w="21600" h="21269" stroke="0" extrusionOk="0">
                <a:moveTo>
                  <a:pt x="6292" y="0"/>
                </a:moveTo>
                <a:cubicBezTo>
                  <a:pt x="15386" y="2769"/>
                  <a:pt x="21600" y="11157"/>
                  <a:pt x="21600" y="20663"/>
                </a:cubicBezTo>
                <a:cubicBezTo>
                  <a:pt x="21600" y="20865"/>
                  <a:pt x="21597" y="21067"/>
                  <a:pt x="21591" y="21269"/>
                </a:cubicBezTo>
                <a:lnTo>
                  <a:pt x="0" y="20663"/>
                </a:lnTo>
                <a:lnTo>
                  <a:pt x="6292"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4" name="Line 9">
            <a:extLst>
              <a:ext uri="{FF2B5EF4-FFF2-40B4-BE49-F238E27FC236}">
                <a16:creationId xmlns:a16="http://schemas.microsoft.com/office/drawing/2014/main" id="{38676FE1-D686-CB15-5929-9CE48358038C}"/>
              </a:ext>
            </a:extLst>
          </p:cNvPr>
          <p:cNvSpPr>
            <a:spLocks noChangeShapeType="1"/>
          </p:cNvSpPr>
          <p:nvPr/>
        </p:nvSpPr>
        <p:spPr bwMode="auto">
          <a:xfrm flipV="1">
            <a:off x="4899025" y="3716338"/>
            <a:ext cx="588963" cy="13954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5" name="Line 10">
            <a:extLst>
              <a:ext uri="{FF2B5EF4-FFF2-40B4-BE49-F238E27FC236}">
                <a16:creationId xmlns:a16="http://schemas.microsoft.com/office/drawing/2014/main" id="{F9B482D1-94EE-25BC-0AAF-3B3BAAD8600E}"/>
              </a:ext>
            </a:extLst>
          </p:cNvPr>
          <p:cNvSpPr>
            <a:spLocks noChangeShapeType="1"/>
          </p:cNvSpPr>
          <p:nvPr/>
        </p:nvSpPr>
        <p:spPr bwMode="auto">
          <a:xfrm rot="-2726895">
            <a:off x="3032126" y="4460875"/>
            <a:ext cx="3327400" cy="349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6" name="Line 11">
            <a:extLst>
              <a:ext uri="{FF2B5EF4-FFF2-40B4-BE49-F238E27FC236}">
                <a16:creationId xmlns:a16="http://schemas.microsoft.com/office/drawing/2014/main" id="{E3F05F8B-9815-0316-3F40-FB1F5CB9283A}"/>
              </a:ext>
            </a:extLst>
          </p:cNvPr>
          <p:cNvSpPr>
            <a:spLocks noChangeShapeType="1"/>
          </p:cNvSpPr>
          <p:nvPr/>
        </p:nvSpPr>
        <p:spPr bwMode="auto">
          <a:xfrm rot="-2726895">
            <a:off x="2738438" y="4011613"/>
            <a:ext cx="2916237" cy="460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7" name="Oval 12">
            <a:extLst>
              <a:ext uri="{FF2B5EF4-FFF2-40B4-BE49-F238E27FC236}">
                <a16:creationId xmlns:a16="http://schemas.microsoft.com/office/drawing/2014/main" id="{F4B1629B-B87D-EF4A-4193-B3ED26F72126}"/>
              </a:ext>
            </a:extLst>
          </p:cNvPr>
          <p:cNvSpPr>
            <a:spLocks noChangeArrowheads="1"/>
          </p:cNvSpPr>
          <p:nvPr/>
        </p:nvSpPr>
        <p:spPr bwMode="auto">
          <a:xfrm rot="-2901987">
            <a:off x="5147469" y="3061494"/>
            <a:ext cx="361950" cy="646112"/>
          </a:xfrm>
          <a:prstGeom prst="ellipse">
            <a:avLst/>
          </a:prstGeom>
          <a:solidFill>
            <a:srgbClr val="FF000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9228" name="Text Box 13">
            <a:extLst>
              <a:ext uri="{FF2B5EF4-FFF2-40B4-BE49-F238E27FC236}">
                <a16:creationId xmlns:a16="http://schemas.microsoft.com/office/drawing/2014/main" id="{91E7AC36-4E24-FD35-75AE-E7C7F1D67BA0}"/>
              </a:ext>
            </a:extLst>
          </p:cNvPr>
          <p:cNvSpPr txBox="1">
            <a:spLocks noChangeArrowheads="1"/>
          </p:cNvSpPr>
          <p:nvPr/>
        </p:nvSpPr>
        <p:spPr bwMode="auto">
          <a:xfrm>
            <a:off x="5753100" y="1844675"/>
            <a:ext cx="3022600" cy="1187450"/>
          </a:xfrm>
          <a:prstGeom prst="rect">
            <a:avLst/>
          </a:prstGeom>
          <a:noFill/>
          <a:ln>
            <a:noFill/>
          </a:ln>
          <a:effectLst/>
          <a:extLst>
            <a:ext uri="{909E8E84-426E-40DD-AFC4-6F175D3DCCD1}">
              <a14:hiddenFill xmlns:a14="http://schemas.microsoft.com/office/drawing/2010/main">
                <a:solidFill>
                  <a:srgbClr val="FF000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Unobstructed </a:t>
            </a:r>
            <a:br>
              <a:rPr lang="en-US" altLang="en-US"/>
            </a:br>
            <a:r>
              <a:rPr lang="en-US" altLang="en-US"/>
              <a:t>Effective Projected Luminous Lens Area</a:t>
            </a:r>
          </a:p>
        </p:txBody>
      </p:sp>
      <p:sp>
        <p:nvSpPr>
          <p:cNvPr id="9229" name="Text Box 14">
            <a:extLst>
              <a:ext uri="{FF2B5EF4-FFF2-40B4-BE49-F238E27FC236}">
                <a16:creationId xmlns:a16="http://schemas.microsoft.com/office/drawing/2014/main" id="{3307C29B-EB0A-B87D-A13A-23DAC55C308D}"/>
              </a:ext>
            </a:extLst>
          </p:cNvPr>
          <p:cNvSpPr txBox="1">
            <a:spLocks noChangeArrowheads="1"/>
          </p:cNvSpPr>
          <p:nvPr/>
        </p:nvSpPr>
        <p:spPr bwMode="auto">
          <a:xfrm>
            <a:off x="1404938" y="2498725"/>
            <a:ext cx="264636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Orthogonally projected in the defined direction </a:t>
            </a:r>
          </a:p>
        </p:txBody>
      </p:sp>
      <p:sp>
        <p:nvSpPr>
          <p:cNvPr id="9230" name="Line 15">
            <a:extLst>
              <a:ext uri="{FF2B5EF4-FFF2-40B4-BE49-F238E27FC236}">
                <a16:creationId xmlns:a16="http://schemas.microsoft.com/office/drawing/2014/main" id="{DA181A68-622F-FB54-1A16-9F7D0652512E}"/>
              </a:ext>
            </a:extLst>
          </p:cNvPr>
          <p:cNvSpPr>
            <a:spLocks noChangeShapeType="1"/>
          </p:cNvSpPr>
          <p:nvPr/>
        </p:nvSpPr>
        <p:spPr bwMode="auto">
          <a:xfrm flipH="1" flipV="1">
            <a:off x="3048000" y="4845050"/>
            <a:ext cx="90488"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31" name="Line 18">
            <a:extLst>
              <a:ext uri="{FF2B5EF4-FFF2-40B4-BE49-F238E27FC236}">
                <a16:creationId xmlns:a16="http://schemas.microsoft.com/office/drawing/2014/main" id="{B1625773-D809-F34D-0698-62DE6EAC8253}"/>
              </a:ext>
            </a:extLst>
          </p:cNvPr>
          <p:cNvSpPr>
            <a:spLocks noChangeShapeType="1"/>
          </p:cNvSpPr>
          <p:nvPr/>
        </p:nvSpPr>
        <p:spPr bwMode="auto">
          <a:xfrm>
            <a:off x="3524250" y="5676900"/>
            <a:ext cx="333375" cy="190500"/>
          </a:xfrm>
          <a:prstGeom prst="line">
            <a:avLst/>
          </a:prstGeom>
          <a:noFill/>
          <a:ln w="762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232" name="Line 19">
            <a:extLst>
              <a:ext uri="{FF2B5EF4-FFF2-40B4-BE49-F238E27FC236}">
                <a16:creationId xmlns:a16="http://schemas.microsoft.com/office/drawing/2014/main" id="{99DEE97D-5AF0-53FB-EF58-36D3DE92B0B5}"/>
              </a:ext>
            </a:extLst>
          </p:cNvPr>
          <p:cNvSpPr>
            <a:spLocks noChangeShapeType="1"/>
          </p:cNvSpPr>
          <p:nvPr/>
        </p:nvSpPr>
        <p:spPr bwMode="auto">
          <a:xfrm flipV="1">
            <a:off x="3876675" y="5857875"/>
            <a:ext cx="352425" cy="9525"/>
          </a:xfrm>
          <a:prstGeom prst="line">
            <a:avLst/>
          </a:prstGeom>
          <a:noFill/>
          <a:ln w="762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233" name="Line 20">
            <a:extLst>
              <a:ext uri="{FF2B5EF4-FFF2-40B4-BE49-F238E27FC236}">
                <a16:creationId xmlns:a16="http://schemas.microsoft.com/office/drawing/2014/main" id="{8981670D-D512-B072-2B9C-C174925EC267}"/>
              </a:ext>
            </a:extLst>
          </p:cNvPr>
          <p:cNvSpPr>
            <a:spLocks noChangeShapeType="1"/>
          </p:cNvSpPr>
          <p:nvPr/>
        </p:nvSpPr>
        <p:spPr bwMode="auto">
          <a:xfrm flipV="1">
            <a:off x="4229100" y="5705475"/>
            <a:ext cx="266700" cy="142875"/>
          </a:xfrm>
          <a:prstGeom prst="line">
            <a:avLst/>
          </a:prstGeom>
          <a:noFill/>
          <a:ln w="762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234" name="Line 21">
            <a:extLst>
              <a:ext uri="{FF2B5EF4-FFF2-40B4-BE49-F238E27FC236}">
                <a16:creationId xmlns:a16="http://schemas.microsoft.com/office/drawing/2014/main" id="{C495E208-C3C8-FFB7-EE17-62B57FEA65D8}"/>
              </a:ext>
            </a:extLst>
          </p:cNvPr>
          <p:cNvSpPr>
            <a:spLocks noChangeShapeType="1"/>
          </p:cNvSpPr>
          <p:nvPr/>
        </p:nvSpPr>
        <p:spPr bwMode="auto">
          <a:xfrm flipV="1">
            <a:off x="4505325" y="5448300"/>
            <a:ext cx="200025" cy="247650"/>
          </a:xfrm>
          <a:prstGeom prst="line">
            <a:avLst/>
          </a:prstGeom>
          <a:noFill/>
          <a:ln w="762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235" name="Line 22">
            <a:extLst>
              <a:ext uri="{FF2B5EF4-FFF2-40B4-BE49-F238E27FC236}">
                <a16:creationId xmlns:a16="http://schemas.microsoft.com/office/drawing/2014/main" id="{8DCF025B-C367-F8F8-1FAB-09B283BAD487}"/>
              </a:ext>
            </a:extLst>
          </p:cNvPr>
          <p:cNvSpPr>
            <a:spLocks noChangeShapeType="1"/>
          </p:cNvSpPr>
          <p:nvPr/>
        </p:nvSpPr>
        <p:spPr bwMode="auto">
          <a:xfrm flipV="1">
            <a:off x="4705350" y="5162550"/>
            <a:ext cx="161925" cy="276225"/>
          </a:xfrm>
          <a:prstGeom prst="line">
            <a:avLst/>
          </a:prstGeom>
          <a:noFill/>
          <a:ln w="762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236" name="Line 24">
            <a:extLst>
              <a:ext uri="{FF2B5EF4-FFF2-40B4-BE49-F238E27FC236}">
                <a16:creationId xmlns:a16="http://schemas.microsoft.com/office/drawing/2014/main" id="{BECB628D-9820-4C88-63F0-207E8996646B}"/>
              </a:ext>
            </a:extLst>
          </p:cNvPr>
          <p:cNvSpPr>
            <a:spLocks noChangeShapeType="1"/>
          </p:cNvSpPr>
          <p:nvPr/>
        </p:nvSpPr>
        <p:spPr bwMode="auto">
          <a:xfrm flipH="1">
            <a:off x="5448300" y="2514600"/>
            <a:ext cx="581025" cy="6858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Oval 2">
            <a:extLst>
              <a:ext uri="{FF2B5EF4-FFF2-40B4-BE49-F238E27FC236}">
                <a16:creationId xmlns:a16="http://schemas.microsoft.com/office/drawing/2014/main" id="{DE112C78-8B39-E65F-4959-7896503C6918}"/>
              </a:ext>
            </a:extLst>
          </p:cNvPr>
          <p:cNvSpPr>
            <a:spLocks noChangeArrowheads="1"/>
          </p:cNvSpPr>
          <p:nvPr/>
        </p:nvSpPr>
        <p:spPr bwMode="auto">
          <a:xfrm rot="-5400000">
            <a:off x="2560637" y="3427413"/>
            <a:ext cx="2932113" cy="1919288"/>
          </a:xfrm>
          <a:prstGeom prst="ellipse">
            <a:avLst/>
          </a:prstGeom>
          <a:noFill/>
          <a:ln w="50800">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0242" name="Rectangle 3">
            <a:extLst>
              <a:ext uri="{FF2B5EF4-FFF2-40B4-BE49-F238E27FC236}">
                <a16:creationId xmlns:a16="http://schemas.microsoft.com/office/drawing/2014/main" id="{BBD95ED2-B679-1EF7-8208-4F40F5696941}"/>
              </a:ext>
            </a:extLst>
          </p:cNvPr>
          <p:cNvSpPr>
            <a:spLocks noGrp="1" noChangeArrowheads="1"/>
          </p:cNvSpPr>
          <p:nvPr>
            <p:ph type="title"/>
          </p:nvPr>
        </p:nvSpPr>
        <p:spPr/>
        <p:txBody>
          <a:bodyPr/>
          <a:lstStyle/>
          <a:p>
            <a:pPr eaLnBrk="1" hangingPunct="1"/>
            <a:r>
              <a:rPr lang="en-US" altLang="en-US"/>
              <a:t>Reflector Optics</a:t>
            </a:r>
          </a:p>
        </p:txBody>
      </p:sp>
      <p:sp>
        <p:nvSpPr>
          <p:cNvPr id="10243" name="Text Box 4">
            <a:extLst>
              <a:ext uri="{FF2B5EF4-FFF2-40B4-BE49-F238E27FC236}">
                <a16:creationId xmlns:a16="http://schemas.microsoft.com/office/drawing/2014/main" id="{99A59EE8-91B6-C529-D31D-862F18FE765B}"/>
              </a:ext>
            </a:extLst>
          </p:cNvPr>
          <p:cNvSpPr txBox="1">
            <a:spLocks noChangeArrowheads="1"/>
          </p:cNvSpPr>
          <p:nvPr/>
        </p:nvSpPr>
        <p:spPr bwMode="auto">
          <a:xfrm>
            <a:off x="5027613" y="5434013"/>
            <a:ext cx="2936875" cy="822325"/>
          </a:xfrm>
          <a:prstGeom prst="rect">
            <a:avLst/>
          </a:prstGeom>
          <a:noFill/>
          <a:ln>
            <a:noFill/>
          </a:ln>
          <a:effectLst/>
          <a:extLst>
            <a:ext uri="{909E8E84-426E-40DD-AFC4-6F175D3DCCD1}">
              <a14:hiddenFill xmlns:a14="http://schemas.microsoft.com/office/drawing/2010/main">
                <a:solidFill>
                  <a:srgbClr val="0000FF">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t>Effective Light-emitting surface</a:t>
            </a:r>
          </a:p>
        </p:txBody>
      </p:sp>
      <p:sp>
        <p:nvSpPr>
          <p:cNvPr id="10244" name="Line 5">
            <a:extLst>
              <a:ext uri="{FF2B5EF4-FFF2-40B4-BE49-F238E27FC236}">
                <a16:creationId xmlns:a16="http://schemas.microsoft.com/office/drawing/2014/main" id="{BBF50967-1827-60E1-62ED-6FDAA046E787}"/>
              </a:ext>
            </a:extLst>
          </p:cNvPr>
          <p:cNvSpPr>
            <a:spLocks noChangeShapeType="1"/>
          </p:cNvSpPr>
          <p:nvPr/>
        </p:nvSpPr>
        <p:spPr bwMode="auto">
          <a:xfrm>
            <a:off x="5114925" y="6464300"/>
            <a:ext cx="28702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5" name="Oval 6">
            <a:extLst>
              <a:ext uri="{FF2B5EF4-FFF2-40B4-BE49-F238E27FC236}">
                <a16:creationId xmlns:a16="http://schemas.microsoft.com/office/drawing/2014/main" id="{ECA82C91-770C-EC4F-D753-6A27488E6102}"/>
              </a:ext>
            </a:extLst>
          </p:cNvPr>
          <p:cNvSpPr>
            <a:spLocks noChangeArrowheads="1"/>
          </p:cNvSpPr>
          <p:nvPr/>
        </p:nvSpPr>
        <p:spPr bwMode="auto">
          <a:xfrm rot="-5400000">
            <a:off x="2560637" y="3440113"/>
            <a:ext cx="2932113" cy="1970088"/>
          </a:xfrm>
          <a:prstGeom prst="ellipse">
            <a:avLst/>
          </a:prstGeom>
          <a:noFill/>
          <a:ln w="50800">
            <a:solidFill>
              <a:srgbClr val="3399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en-US" altLang="en-US">
              <a:solidFill>
                <a:srgbClr val="00CC66"/>
              </a:solidFill>
            </a:endParaRPr>
          </a:p>
        </p:txBody>
      </p:sp>
      <p:sp>
        <p:nvSpPr>
          <p:cNvPr id="10246" name="Rectangle 7">
            <a:extLst>
              <a:ext uri="{FF2B5EF4-FFF2-40B4-BE49-F238E27FC236}">
                <a16:creationId xmlns:a16="http://schemas.microsoft.com/office/drawing/2014/main" id="{4975DF9A-88EC-9DA0-1F5E-847C44AF6A8C}"/>
              </a:ext>
            </a:extLst>
          </p:cNvPr>
          <p:cNvSpPr>
            <a:spLocks noChangeArrowheads="1"/>
          </p:cNvSpPr>
          <p:nvPr/>
        </p:nvSpPr>
        <p:spPr bwMode="auto">
          <a:xfrm rot="-5400000">
            <a:off x="2909887" y="2459038"/>
            <a:ext cx="2233613" cy="2954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0247" name="Arc 8">
            <a:extLst>
              <a:ext uri="{FF2B5EF4-FFF2-40B4-BE49-F238E27FC236}">
                <a16:creationId xmlns:a16="http://schemas.microsoft.com/office/drawing/2014/main" id="{B2AD24DD-1E9D-710E-A50E-4A09231DFF43}"/>
              </a:ext>
            </a:extLst>
          </p:cNvPr>
          <p:cNvSpPr>
            <a:spLocks/>
          </p:cNvSpPr>
          <p:nvPr/>
        </p:nvSpPr>
        <p:spPr bwMode="auto">
          <a:xfrm rot="5400000" flipH="1" flipV="1">
            <a:off x="3342482" y="3294856"/>
            <a:ext cx="1911350" cy="2728913"/>
          </a:xfrm>
          <a:custGeom>
            <a:avLst/>
            <a:gdLst>
              <a:gd name="T0" fmla="*/ 556858 w 21600"/>
              <a:gd name="T1" fmla="*/ 0 h 21269"/>
              <a:gd name="T2" fmla="*/ 1910554 w 21600"/>
              <a:gd name="T3" fmla="*/ 2728913 h 21269"/>
              <a:gd name="T4" fmla="*/ 0 w 21600"/>
              <a:gd name="T5" fmla="*/ 2651160 h 21269"/>
              <a:gd name="T6" fmla="*/ 0 60000 65536"/>
              <a:gd name="T7" fmla="*/ 0 60000 65536"/>
              <a:gd name="T8" fmla="*/ 0 60000 65536"/>
            </a:gdLst>
            <a:ahLst/>
            <a:cxnLst>
              <a:cxn ang="T6">
                <a:pos x="T0" y="T1"/>
              </a:cxn>
              <a:cxn ang="T7">
                <a:pos x="T2" y="T3"/>
              </a:cxn>
              <a:cxn ang="T8">
                <a:pos x="T4" y="T5"/>
              </a:cxn>
            </a:cxnLst>
            <a:rect l="0" t="0" r="r" b="b"/>
            <a:pathLst>
              <a:path w="21600" h="21269" fill="none" extrusionOk="0">
                <a:moveTo>
                  <a:pt x="6292" y="0"/>
                </a:moveTo>
                <a:cubicBezTo>
                  <a:pt x="15386" y="2769"/>
                  <a:pt x="21600" y="11157"/>
                  <a:pt x="21600" y="20663"/>
                </a:cubicBezTo>
                <a:cubicBezTo>
                  <a:pt x="21600" y="20865"/>
                  <a:pt x="21597" y="21067"/>
                  <a:pt x="21591" y="21269"/>
                </a:cubicBezTo>
              </a:path>
              <a:path w="21600" h="21269" stroke="0" extrusionOk="0">
                <a:moveTo>
                  <a:pt x="6292" y="0"/>
                </a:moveTo>
                <a:cubicBezTo>
                  <a:pt x="15386" y="2769"/>
                  <a:pt x="21600" y="11157"/>
                  <a:pt x="21600" y="20663"/>
                </a:cubicBezTo>
                <a:cubicBezTo>
                  <a:pt x="21600" y="20865"/>
                  <a:pt x="21597" y="21067"/>
                  <a:pt x="21591" y="21269"/>
                </a:cubicBezTo>
                <a:lnTo>
                  <a:pt x="0" y="20663"/>
                </a:lnTo>
                <a:lnTo>
                  <a:pt x="6292"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8" name="Line 9">
            <a:extLst>
              <a:ext uri="{FF2B5EF4-FFF2-40B4-BE49-F238E27FC236}">
                <a16:creationId xmlns:a16="http://schemas.microsoft.com/office/drawing/2014/main" id="{CC152279-F9BA-2B55-1EC2-9E2A5EFDFA4D}"/>
              </a:ext>
            </a:extLst>
          </p:cNvPr>
          <p:cNvSpPr>
            <a:spLocks noChangeShapeType="1"/>
          </p:cNvSpPr>
          <p:nvPr/>
        </p:nvSpPr>
        <p:spPr bwMode="auto">
          <a:xfrm flipV="1">
            <a:off x="4918075" y="3716338"/>
            <a:ext cx="569913" cy="1338262"/>
          </a:xfrm>
          <a:prstGeom prst="line">
            <a:avLst/>
          </a:prstGeom>
          <a:noFill/>
          <a:ln w="381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9" name="Line 10">
            <a:extLst>
              <a:ext uri="{FF2B5EF4-FFF2-40B4-BE49-F238E27FC236}">
                <a16:creationId xmlns:a16="http://schemas.microsoft.com/office/drawing/2014/main" id="{1263D9F2-07C2-02EA-D4BE-3D478D42B609}"/>
              </a:ext>
            </a:extLst>
          </p:cNvPr>
          <p:cNvSpPr>
            <a:spLocks noChangeShapeType="1"/>
          </p:cNvSpPr>
          <p:nvPr/>
        </p:nvSpPr>
        <p:spPr bwMode="auto">
          <a:xfrm rot="18873105" flipV="1">
            <a:off x="4591844" y="1618456"/>
            <a:ext cx="534988" cy="22320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0" name="Line 11">
            <a:extLst>
              <a:ext uri="{FF2B5EF4-FFF2-40B4-BE49-F238E27FC236}">
                <a16:creationId xmlns:a16="http://schemas.microsoft.com/office/drawing/2014/main" id="{DE259AB5-B513-9EDD-B21E-257C5A8E914C}"/>
              </a:ext>
            </a:extLst>
          </p:cNvPr>
          <p:cNvSpPr>
            <a:spLocks noChangeShapeType="1"/>
          </p:cNvSpPr>
          <p:nvPr/>
        </p:nvSpPr>
        <p:spPr bwMode="auto">
          <a:xfrm rot="18873105" flipH="1">
            <a:off x="2432051" y="2913062"/>
            <a:ext cx="792162" cy="30146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1" name="Text Box 12">
            <a:extLst>
              <a:ext uri="{FF2B5EF4-FFF2-40B4-BE49-F238E27FC236}">
                <a16:creationId xmlns:a16="http://schemas.microsoft.com/office/drawing/2014/main" id="{20A46F86-F443-44BD-22F3-080EC3EEDD4E}"/>
              </a:ext>
            </a:extLst>
          </p:cNvPr>
          <p:cNvSpPr txBox="1">
            <a:spLocks noChangeArrowheads="1"/>
          </p:cNvSpPr>
          <p:nvPr/>
        </p:nvSpPr>
        <p:spPr bwMode="auto">
          <a:xfrm>
            <a:off x="1136650" y="1257300"/>
            <a:ext cx="3022600" cy="1187450"/>
          </a:xfrm>
          <a:prstGeom prst="rect">
            <a:avLst/>
          </a:prstGeom>
          <a:noFill/>
          <a:ln>
            <a:noFill/>
          </a:ln>
          <a:effectLst/>
          <a:extLst>
            <a:ext uri="{909E8E84-426E-40DD-AFC4-6F175D3DCCD1}">
              <a14:hiddenFill xmlns:a14="http://schemas.microsoft.com/office/drawing/2010/main">
                <a:solidFill>
                  <a:srgbClr val="FF000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Unobstructed </a:t>
            </a:r>
            <a:br>
              <a:rPr lang="en-US" altLang="en-US"/>
            </a:br>
            <a:r>
              <a:rPr lang="en-US" altLang="en-US"/>
              <a:t>Effective Projected Luminous Lens Area</a:t>
            </a:r>
          </a:p>
        </p:txBody>
      </p:sp>
      <p:sp>
        <p:nvSpPr>
          <p:cNvPr id="10252" name="Text Box 13">
            <a:extLst>
              <a:ext uri="{FF2B5EF4-FFF2-40B4-BE49-F238E27FC236}">
                <a16:creationId xmlns:a16="http://schemas.microsoft.com/office/drawing/2014/main" id="{850B542E-7305-1A5A-266C-70A797D4C67B}"/>
              </a:ext>
            </a:extLst>
          </p:cNvPr>
          <p:cNvSpPr txBox="1">
            <a:spLocks noChangeArrowheads="1"/>
          </p:cNvSpPr>
          <p:nvPr/>
        </p:nvSpPr>
        <p:spPr bwMode="auto">
          <a:xfrm>
            <a:off x="5748338" y="1901825"/>
            <a:ext cx="264636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Orthogonally projected in the defined direction </a:t>
            </a:r>
          </a:p>
        </p:txBody>
      </p:sp>
      <p:sp>
        <p:nvSpPr>
          <p:cNvPr id="10253" name="Line 14">
            <a:extLst>
              <a:ext uri="{FF2B5EF4-FFF2-40B4-BE49-F238E27FC236}">
                <a16:creationId xmlns:a16="http://schemas.microsoft.com/office/drawing/2014/main" id="{F2E0210D-586D-67C4-DAAD-04E9B36FE466}"/>
              </a:ext>
            </a:extLst>
          </p:cNvPr>
          <p:cNvSpPr>
            <a:spLocks noChangeShapeType="1"/>
          </p:cNvSpPr>
          <p:nvPr/>
        </p:nvSpPr>
        <p:spPr bwMode="auto">
          <a:xfrm flipH="1" flipV="1">
            <a:off x="3048000" y="4845050"/>
            <a:ext cx="217488" cy="5461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4" name="Line 15">
            <a:extLst>
              <a:ext uri="{FF2B5EF4-FFF2-40B4-BE49-F238E27FC236}">
                <a16:creationId xmlns:a16="http://schemas.microsoft.com/office/drawing/2014/main" id="{540B5EED-3D0D-0EBE-3FAF-AFF528D3AF0E}"/>
              </a:ext>
            </a:extLst>
          </p:cNvPr>
          <p:cNvSpPr>
            <a:spLocks noChangeShapeType="1"/>
          </p:cNvSpPr>
          <p:nvPr/>
        </p:nvSpPr>
        <p:spPr bwMode="auto">
          <a:xfrm rot="18873105" flipV="1">
            <a:off x="3668712" y="2082801"/>
            <a:ext cx="830263" cy="31289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5" name="Oval 16">
            <a:extLst>
              <a:ext uri="{FF2B5EF4-FFF2-40B4-BE49-F238E27FC236}">
                <a16:creationId xmlns:a16="http://schemas.microsoft.com/office/drawing/2014/main" id="{F6DE1107-61A9-EA67-F8F5-84D169F7EB05}"/>
              </a:ext>
            </a:extLst>
          </p:cNvPr>
          <p:cNvSpPr>
            <a:spLocks noChangeArrowheads="1"/>
          </p:cNvSpPr>
          <p:nvPr/>
        </p:nvSpPr>
        <p:spPr bwMode="auto">
          <a:xfrm rot="-2901987">
            <a:off x="2035970" y="2291556"/>
            <a:ext cx="2659062" cy="1069975"/>
          </a:xfrm>
          <a:prstGeom prst="ellipse">
            <a:avLst/>
          </a:prstGeom>
          <a:solidFill>
            <a:srgbClr val="339966">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0256" name="Oval 17">
            <a:extLst>
              <a:ext uri="{FF2B5EF4-FFF2-40B4-BE49-F238E27FC236}">
                <a16:creationId xmlns:a16="http://schemas.microsoft.com/office/drawing/2014/main" id="{02642099-491F-69C2-08F3-D5B2C5CEBE24}"/>
              </a:ext>
            </a:extLst>
          </p:cNvPr>
          <p:cNvSpPr>
            <a:spLocks noChangeArrowheads="1"/>
          </p:cNvSpPr>
          <p:nvPr/>
        </p:nvSpPr>
        <p:spPr bwMode="auto">
          <a:xfrm rot="-2901987">
            <a:off x="2653506" y="3582194"/>
            <a:ext cx="1552575" cy="712788"/>
          </a:xfrm>
          <a:prstGeom prst="ellipse">
            <a:avLst/>
          </a:prstGeom>
          <a:solidFill>
            <a:srgbClr val="FF000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0257" name="Text Box 18">
            <a:extLst>
              <a:ext uri="{FF2B5EF4-FFF2-40B4-BE49-F238E27FC236}">
                <a16:creationId xmlns:a16="http://schemas.microsoft.com/office/drawing/2014/main" id="{88DCDB5B-7B73-4C21-6980-E497B66B7368}"/>
              </a:ext>
            </a:extLst>
          </p:cNvPr>
          <p:cNvSpPr txBox="1">
            <a:spLocks noChangeArrowheads="1"/>
          </p:cNvSpPr>
          <p:nvPr/>
        </p:nvSpPr>
        <p:spPr bwMode="auto">
          <a:xfrm>
            <a:off x="749300" y="4043363"/>
            <a:ext cx="2328863"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600"/>
              <a:t>   Maybe if far wall directs light to the phometric test pattern.</a:t>
            </a:r>
          </a:p>
          <a:p>
            <a:pPr algn="ctr"/>
            <a:endParaRPr lang="en-US" altLang="en-US" sz="1600"/>
          </a:p>
          <a:p>
            <a:pPr algn="ctr"/>
            <a:r>
              <a:rPr lang="en-US" altLang="en-US" sz="1600"/>
              <a:t>     Maybe if far wall is not reflective.</a:t>
            </a:r>
          </a:p>
        </p:txBody>
      </p:sp>
      <p:sp>
        <p:nvSpPr>
          <p:cNvPr id="10258" name="Line 19">
            <a:extLst>
              <a:ext uri="{FF2B5EF4-FFF2-40B4-BE49-F238E27FC236}">
                <a16:creationId xmlns:a16="http://schemas.microsoft.com/office/drawing/2014/main" id="{95C84CA2-EF47-D18C-7DC1-2CB74138F622}"/>
              </a:ext>
            </a:extLst>
          </p:cNvPr>
          <p:cNvSpPr>
            <a:spLocks noChangeShapeType="1"/>
          </p:cNvSpPr>
          <p:nvPr/>
        </p:nvSpPr>
        <p:spPr bwMode="auto">
          <a:xfrm flipV="1">
            <a:off x="2298700" y="2984500"/>
            <a:ext cx="673100"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9" name="Line 20">
            <a:extLst>
              <a:ext uri="{FF2B5EF4-FFF2-40B4-BE49-F238E27FC236}">
                <a16:creationId xmlns:a16="http://schemas.microsoft.com/office/drawing/2014/main" id="{89CA0C0B-158F-2C85-BE41-F74A315BF897}"/>
              </a:ext>
            </a:extLst>
          </p:cNvPr>
          <p:cNvSpPr>
            <a:spLocks noChangeShapeType="1"/>
          </p:cNvSpPr>
          <p:nvPr/>
        </p:nvSpPr>
        <p:spPr bwMode="auto">
          <a:xfrm flipV="1">
            <a:off x="2425700" y="4000500"/>
            <a:ext cx="8382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60" name="Line 21">
            <a:extLst>
              <a:ext uri="{FF2B5EF4-FFF2-40B4-BE49-F238E27FC236}">
                <a16:creationId xmlns:a16="http://schemas.microsoft.com/office/drawing/2014/main" id="{3D267DBB-70EA-4094-AF46-DC2639C30E1F}"/>
              </a:ext>
            </a:extLst>
          </p:cNvPr>
          <p:cNvSpPr>
            <a:spLocks noChangeShapeType="1"/>
          </p:cNvSpPr>
          <p:nvPr/>
        </p:nvSpPr>
        <p:spPr bwMode="auto">
          <a:xfrm>
            <a:off x="5089525" y="6286500"/>
            <a:ext cx="2870200" cy="0"/>
          </a:xfrm>
          <a:prstGeom prst="line">
            <a:avLst/>
          </a:prstGeom>
          <a:noFill/>
          <a:ln w="508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61" name="Line 22">
            <a:extLst>
              <a:ext uri="{FF2B5EF4-FFF2-40B4-BE49-F238E27FC236}">
                <a16:creationId xmlns:a16="http://schemas.microsoft.com/office/drawing/2014/main" id="{74F8E4DF-C424-3534-B5AF-D1EED1D9E45F}"/>
              </a:ext>
            </a:extLst>
          </p:cNvPr>
          <p:cNvSpPr>
            <a:spLocks noChangeShapeType="1"/>
          </p:cNvSpPr>
          <p:nvPr/>
        </p:nvSpPr>
        <p:spPr bwMode="auto">
          <a:xfrm>
            <a:off x="3251200" y="5346700"/>
            <a:ext cx="165100" cy="254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62" name="Line 23">
            <a:extLst>
              <a:ext uri="{FF2B5EF4-FFF2-40B4-BE49-F238E27FC236}">
                <a16:creationId xmlns:a16="http://schemas.microsoft.com/office/drawing/2014/main" id="{29AA59F5-3860-0229-FBF8-2650C7F5BD47}"/>
              </a:ext>
            </a:extLst>
          </p:cNvPr>
          <p:cNvSpPr>
            <a:spLocks noChangeShapeType="1"/>
          </p:cNvSpPr>
          <p:nvPr/>
        </p:nvSpPr>
        <p:spPr bwMode="auto">
          <a:xfrm>
            <a:off x="3441700" y="5613400"/>
            <a:ext cx="139700" cy="127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63" name="Line 24">
            <a:extLst>
              <a:ext uri="{FF2B5EF4-FFF2-40B4-BE49-F238E27FC236}">
                <a16:creationId xmlns:a16="http://schemas.microsoft.com/office/drawing/2014/main" id="{8E8FBED9-EA05-F4AC-FA89-DB40890D2FE4}"/>
              </a:ext>
            </a:extLst>
          </p:cNvPr>
          <p:cNvSpPr>
            <a:spLocks noChangeShapeType="1"/>
          </p:cNvSpPr>
          <p:nvPr/>
        </p:nvSpPr>
        <p:spPr bwMode="auto">
          <a:xfrm>
            <a:off x="3200400" y="5137150"/>
            <a:ext cx="101600" cy="1841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64" name="Line 25">
            <a:extLst>
              <a:ext uri="{FF2B5EF4-FFF2-40B4-BE49-F238E27FC236}">
                <a16:creationId xmlns:a16="http://schemas.microsoft.com/office/drawing/2014/main" id="{5447D763-9B1B-7592-B139-46906D9AC676}"/>
              </a:ext>
            </a:extLst>
          </p:cNvPr>
          <p:cNvSpPr>
            <a:spLocks noChangeShapeType="1"/>
          </p:cNvSpPr>
          <p:nvPr/>
        </p:nvSpPr>
        <p:spPr bwMode="auto">
          <a:xfrm>
            <a:off x="3340100" y="5422900"/>
            <a:ext cx="165100" cy="1778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a:extLst>
              <a:ext uri="{FF2B5EF4-FFF2-40B4-BE49-F238E27FC236}">
                <a16:creationId xmlns:a16="http://schemas.microsoft.com/office/drawing/2014/main" id="{D3C5C77B-4115-A6A4-CC83-65BD2E0C28A6}"/>
              </a:ext>
            </a:extLst>
          </p:cNvPr>
          <p:cNvSpPr>
            <a:spLocks noGrp="1" noChangeArrowheads="1"/>
          </p:cNvSpPr>
          <p:nvPr>
            <p:ph type="title"/>
          </p:nvPr>
        </p:nvSpPr>
        <p:spPr/>
        <p:txBody>
          <a:bodyPr/>
          <a:lstStyle/>
          <a:p>
            <a:pPr eaLnBrk="1" hangingPunct="1"/>
            <a:r>
              <a:rPr lang="en-US" altLang="en-US"/>
              <a:t>Inner Lens Optics</a:t>
            </a:r>
          </a:p>
        </p:txBody>
      </p:sp>
      <p:sp>
        <p:nvSpPr>
          <p:cNvPr id="11266" name="Oval 3">
            <a:extLst>
              <a:ext uri="{FF2B5EF4-FFF2-40B4-BE49-F238E27FC236}">
                <a16:creationId xmlns:a16="http://schemas.microsoft.com/office/drawing/2014/main" id="{2575596D-DF83-A7DA-505D-AAA7A1E1D5B7}"/>
              </a:ext>
            </a:extLst>
          </p:cNvPr>
          <p:cNvSpPr>
            <a:spLocks noChangeArrowheads="1"/>
          </p:cNvSpPr>
          <p:nvPr/>
        </p:nvSpPr>
        <p:spPr bwMode="auto">
          <a:xfrm rot="-2901987">
            <a:off x="4672806" y="2553494"/>
            <a:ext cx="585788" cy="1041400"/>
          </a:xfrm>
          <a:prstGeom prst="ellipse">
            <a:avLst/>
          </a:prstGeom>
          <a:solidFill>
            <a:srgbClr val="FF000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1267" name="Oval 4">
            <a:extLst>
              <a:ext uri="{FF2B5EF4-FFF2-40B4-BE49-F238E27FC236}">
                <a16:creationId xmlns:a16="http://schemas.microsoft.com/office/drawing/2014/main" id="{6EC9EF9C-05E9-C72D-52C5-0DB9EB781535}"/>
              </a:ext>
            </a:extLst>
          </p:cNvPr>
          <p:cNvSpPr>
            <a:spLocks noChangeArrowheads="1"/>
          </p:cNvSpPr>
          <p:nvPr/>
        </p:nvSpPr>
        <p:spPr bwMode="auto">
          <a:xfrm rot="-5400000">
            <a:off x="1531937" y="3948113"/>
            <a:ext cx="2932113" cy="1970088"/>
          </a:xfrm>
          <a:prstGeom prst="ellipse">
            <a:avLst/>
          </a:prstGeom>
          <a:noFill/>
          <a:ln w="508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1268" name="Rectangle 5">
            <a:extLst>
              <a:ext uri="{FF2B5EF4-FFF2-40B4-BE49-F238E27FC236}">
                <a16:creationId xmlns:a16="http://schemas.microsoft.com/office/drawing/2014/main" id="{3F1D99A1-9482-B860-CDAA-55D68FA4FC5C}"/>
              </a:ext>
            </a:extLst>
          </p:cNvPr>
          <p:cNvSpPr>
            <a:spLocks noChangeArrowheads="1"/>
          </p:cNvSpPr>
          <p:nvPr/>
        </p:nvSpPr>
        <p:spPr bwMode="auto">
          <a:xfrm rot="-5400000">
            <a:off x="1881187" y="2967038"/>
            <a:ext cx="2233613" cy="2954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1269" name="Arc 6">
            <a:extLst>
              <a:ext uri="{FF2B5EF4-FFF2-40B4-BE49-F238E27FC236}">
                <a16:creationId xmlns:a16="http://schemas.microsoft.com/office/drawing/2014/main" id="{2D34FCD0-4F5A-2DE8-CE93-4DAD6CC0B87C}"/>
              </a:ext>
            </a:extLst>
          </p:cNvPr>
          <p:cNvSpPr>
            <a:spLocks/>
          </p:cNvSpPr>
          <p:nvPr/>
        </p:nvSpPr>
        <p:spPr bwMode="auto">
          <a:xfrm rot="5400000" flipH="1" flipV="1">
            <a:off x="2440782" y="3298031"/>
            <a:ext cx="1600200" cy="3249613"/>
          </a:xfrm>
          <a:custGeom>
            <a:avLst/>
            <a:gdLst>
              <a:gd name="T0" fmla="*/ 0 w 21674"/>
              <a:gd name="T1" fmla="*/ 0 h 21632"/>
              <a:gd name="T2" fmla="*/ 1600200 w 21674"/>
              <a:gd name="T3" fmla="*/ 3249613 h 21632"/>
              <a:gd name="T4" fmla="*/ 5463 w 21674"/>
              <a:gd name="T5" fmla="*/ 3244806 h 21632"/>
              <a:gd name="T6" fmla="*/ 0 60000 65536"/>
              <a:gd name="T7" fmla="*/ 0 60000 65536"/>
              <a:gd name="T8" fmla="*/ 0 60000 65536"/>
            </a:gdLst>
            <a:ahLst/>
            <a:cxnLst>
              <a:cxn ang="T6">
                <a:pos x="T0" y="T1"/>
              </a:cxn>
              <a:cxn ang="T7">
                <a:pos x="T2" y="T3"/>
              </a:cxn>
              <a:cxn ang="T8">
                <a:pos x="T4" y="T5"/>
              </a:cxn>
            </a:cxnLst>
            <a:rect l="0" t="0" r="r" b="b"/>
            <a:pathLst>
              <a:path w="21674" h="21632" fill="none" extrusionOk="0">
                <a:moveTo>
                  <a:pt x="0" y="0"/>
                </a:moveTo>
                <a:cubicBezTo>
                  <a:pt x="24" y="0"/>
                  <a:pt x="49" y="0"/>
                  <a:pt x="74" y="0"/>
                </a:cubicBezTo>
                <a:cubicBezTo>
                  <a:pt x="12003" y="0"/>
                  <a:pt x="21674" y="9670"/>
                  <a:pt x="21674" y="21600"/>
                </a:cubicBezTo>
                <a:cubicBezTo>
                  <a:pt x="21674" y="21610"/>
                  <a:pt x="21673" y="21621"/>
                  <a:pt x="21673" y="21631"/>
                </a:cubicBezTo>
              </a:path>
              <a:path w="21674" h="21632" stroke="0" extrusionOk="0">
                <a:moveTo>
                  <a:pt x="0" y="0"/>
                </a:moveTo>
                <a:cubicBezTo>
                  <a:pt x="24" y="0"/>
                  <a:pt x="49" y="0"/>
                  <a:pt x="74" y="0"/>
                </a:cubicBezTo>
                <a:cubicBezTo>
                  <a:pt x="12003" y="0"/>
                  <a:pt x="21674" y="9670"/>
                  <a:pt x="21674" y="21600"/>
                </a:cubicBezTo>
                <a:cubicBezTo>
                  <a:pt x="21674" y="21610"/>
                  <a:pt x="21673" y="21621"/>
                  <a:pt x="21673" y="21631"/>
                </a:cubicBezTo>
                <a:lnTo>
                  <a:pt x="74"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0" name="Line 7">
            <a:extLst>
              <a:ext uri="{FF2B5EF4-FFF2-40B4-BE49-F238E27FC236}">
                <a16:creationId xmlns:a16="http://schemas.microsoft.com/office/drawing/2014/main" id="{CCFBE811-6171-F431-F7A0-6AF7FBFD9D94}"/>
              </a:ext>
            </a:extLst>
          </p:cNvPr>
          <p:cNvSpPr>
            <a:spLocks noChangeShapeType="1"/>
          </p:cNvSpPr>
          <p:nvPr/>
        </p:nvSpPr>
        <p:spPr bwMode="auto">
          <a:xfrm flipV="1">
            <a:off x="4178300" y="4129088"/>
            <a:ext cx="495300" cy="1447800"/>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1" name="Line 8">
            <a:extLst>
              <a:ext uri="{FF2B5EF4-FFF2-40B4-BE49-F238E27FC236}">
                <a16:creationId xmlns:a16="http://schemas.microsoft.com/office/drawing/2014/main" id="{A8697E41-2F5D-EDCB-5F18-02EB5D9FF7A0}"/>
              </a:ext>
            </a:extLst>
          </p:cNvPr>
          <p:cNvSpPr>
            <a:spLocks noChangeShapeType="1"/>
          </p:cNvSpPr>
          <p:nvPr/>
        </p:nvSpPr>
        <p:spPr bwMode="auto">
          <a:xfrm rot="-2726895">
            <a:off x="3205163" y="4086225"/>
            <a:ext cx="2987675" cy="9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2" name="Line 9">
            <a:extLst>
              <a:ext uri="{FF2B5EF4-FFF2-40B4-BE49-F238E27FC236}">
                <a16:creationId xmlns:a16="http://schemas.microsoft.com/office/drawing/2014/main" id="{FD2C406E-BB0D-5B8E-08A9-824A3620F121}"/>
              </a:ext>
            </a:extLst>
          </p:cNvPr>
          <p:cNvSpPr>
            <a:spLocks noChangeShapeType="1"/>
          </p:cNvSpPr>
          <p:nvPr/>
        </p:nvSpPr>
        <p:spPr bwMode="auto">
          <a:xfrm rot="-2726895">
            <a:off x="1581944" y="3783806"/>
            <a:ext cx="3851275" cy="238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3" name="Line 10">
            <a:extLst>
              <a:ext uri="{FF2B5EF4-FFF2-40B4-BE49-F238E27FC236}">
                <a16:creationId xmlns:a16="http://schemas.microsoft.com/office/drawing/2014/main" id="{520C1982-28C5-9CD1-E902-7C8D735023DC}"/>
              </a:ext>
            </a:extLst>
          </p:cNvPr>
          <p:cNvSpPr>
            <a:spLocks noChangeShapeType="1"/>
          </p:cNvSpPr>
          <p:nvPr/>
        </p:nvSpPr>
        <p:spPr bwMode="auto">
          <a:xfrm>
            <a:off x="2136775" y="5156200"/>
            <a:ext cx="1728788" cy="1588"/>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4" name="Line 11">
            <a:extLst>
              <a:ext uri="{FF2B5EF4-FFF2-40B4-BE49-F238E27FC236}">
                <a16:creationId xmlns:a16="http://schemas.microsoft.com/office/drawing/2014/main" id="{F8C14295-45EE-DE12-98CA-DE45D5EAF7CF}"/>
              </a:ext>
            </a:extLst>
          </p:cNvPr>
          <p:cNvSpPr>
            <a:spLocks noChangeShapeType="1"/>
          </p:cNvSpPr>
          <p:nvPr/>
        </p:nvSpPr>
        <p:spPr bwMode="auto">
          <a:xfrm>
            <a:off x="3867150" y="5561013"/>
            <a:ext cx="338138"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5" name="Line 12">
            <a:extLst>
              <a:ext uri="{FF2B5EF4-FFF2-40B4-BE49-F238E27FC236}">
                <a16:creationId xmlns:a16="http://schemas.microsoft.com/office/drawing/2014/main" id="{992BBD38-F383-E9DD-7735-4E65FCBFB9AB}"/>
              </a:ext>
            </a:extLst>
          </p:cNvPr>
          <p:cNvSpPr>
            <a:spLocks noChangeShapeType="1"/>
          </p:cNvSpPr>
          <p:nvPr/>
        </p:nvSpPr>
        <p:spPr bwMode="auto">
          <a:xfrm flipH="1">
            <a:off x="1617663" y="5556250"/>
            <a:ext cx="515937"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6" name="Line 13">
            <a:extLst>
              <a:ext uri="{FF2B5EF4-FFF2-40B4-BE49-F238E27FC236}">
                <a16:creationId xmlns:a16="http://schemas.microsoft.com/office/drawing/2014/main" id="{021BC770-78D3-DED6-0B86-2FFBD00D0F2B}"/>
              </a:ext>
            </a:extLst>
          </p:cNvPr>
          <p:cNvSpPr>
            <a:spLocks noChangeShapeType="1"/>
          </p:cNvSpPr>
          <p:nvPr/>
        </p:nvSpPr>
        <p:spPr bwMode="auto">
          <a:xfrm flipV="1">
            <a:off x="2128838" y="5175250"/>
            <a:ext cx="0" cy="390525"/>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7" name="Line 14">
            <a:extLst>
              <a:ext uri="{FF2B5EF4-FFF2-40B4-BE49-F238E27FC236}">
                <a16:creationId xmlns:a16="http://schemas.microsoft.com/office/drawing/2014/main" id="{2760D86E-CE36-72FD-6AB3-5D1CF3EC98DB}"/>
              </a:ext>
            </a:extLst>
          </p:cNvPr>
          <p:cNvSpPr>
            <a:spLocks noChangeShapeType="1"/>
          </p:cNvSpPr>
          <p:nvPr/>
        </p:nvSpPr>
        <p:spPr bwMode="auto">
          <a:xfrm flipV="1">
            <a:off x="3868738" y="5162550"/>
            <a:ext cx="0" cy="390525"/>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78" name="Text Box 15">
            <a:extLst>
              <a:ext uri="{FF2B5EF4-FFF2-40B4-BE49-F238E27FC236}">
                <a16:creationId xmlns:a16="http://schemas.microsoft.com/office/drawing/2014/main" id="{6121DA73-B295-284B-0B96-4708F6973724}"/>
              </a:ext>
            </a:extLst>
          </p:cNvPr>
          <p:cNvSpPr txBox="1">
            <a:spLocks noChangeArrowheads="1"/>
          </p:cNvSpPr>
          <p:nvPr/>
        </p:nvSpPr>
        <p:spPr bwMode="auto">
          <a:xfrm>
            <a:off x="5765800" y="2025650"/>
            <a:ext cx="3022600" cy="1187450"/>
          </a:xfrm>
          <a:prstGeom prst="rect">
            <a:avLst/>
          </a:prstGeom>
          <a:noFill/>
          <a:ln>
            <a:noFill/>
          </a:ln>
          <a:effectLst/>
          <a:extLst>
            <a:ext uri="{909E8E84-426E-40DD-AFC4-6F175D3DCCD1}">
              <a14:hiddenFill xmlns:a14="http://schemas.microsoft.com/office/drawing/2010/main">
                <a:solidFill>
                  <a:srgbClr val="FF000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Unobstructed </a:t>
            </a:r>
            <a:br>
              <a:rPr lang="en-US" altLang="en-US"/>
            </a:br>
            <a:r>
              <a:rPr lang="en-US" altLang="en-US"/>
              <a:t>Effective Projected Luminous Lens Area</a:t>
            </a:r>
          </a:p>
        </p:txBody>
      </p:sp>
      <p:sp>
        <p:nvSpPr>
          <p:cNvPr id="11279" name="Text Box 16">
            <a:extLst>
              <a:ext uri="{FF2B5EF4-FFF2-40B4-BE49-F238E27FC236}">
                <a16:creationId xmlns:a16="http://schemas.microsoft.com/office/drawing/2014/main" id="{0A04197C-D540-44F3-1259-68CC0230F6E3}"/>
              </a:ext>
            </a:extLst>
          </p:cNvPr>
          <p:cNvSpPr txBox="1">
            <a:spLocks noChangeArrowheads="1"/>
          </p:cNvSpPr>
          <p:nvPr/>
        </p:nvSpPr>
        <p:spPr bwMode="auto">
          <a:xfrm>
            <a:off x="5116513" y="4240213"/>
            <a:ext cx="2936875" cy="822325"/>
          </a:xfrm>
          <a:prstGeom prst="rect">
            <a:avLst/>
          </a:prstGeom>
          <a:noFill/>
          <a:ln>
            <a:noFill/>
          </a:ln>
          <a:effectLst/>
          <a:extLst>
            <a:ext uri="{909E8E84-426E-40DD-AFC4-6F175D3DCCD1}">
              <a14:hiddenFill xmlns:a14="http://schemas.microsoft.com/office/drawing/2010/main">
                <a:solidFill>
                  <a:srgbClr val="0000FF">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t>Effective Light-emitting surface</a:t>
            </a:r>
          </a:p>
        </p:txBody>
      </p:sp>
      <p:sp>
        <p:nvSpPr>
          <p:cNvPr id="11280" name="Line 17">
            <a:extLst>
              <a:ext uri="{FF2B5EF4-FFF2-40B4-BE49-F238E27FC236}">
                <a16:creationId xmlns:a16="http://schemas.microsoft.com/office/drawing/2014/main" id="{08DA2C0C-0A9F-965D-BE0A-431F154CEEBD}"/>
              </a:ext>
            </a:extLst>
          </p:cNvPr>
          <p:cNvSpPr>
            <a:spLocks noChangeShapeType="1"/>
          </p:cNvSpPr>
          <p:nvPr/>
        </p:nvSpPr>
        <p:spPr bwMode="auto">
          <a:xfrm>
            <a:off x="5156200" y="5080000"/>
            <a:ext cx="28702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81" name="Text Box 18">
            <a:extLst>
              <a:ext uri="{FF2B5EF4-FFF2-40B4-BE49-F238E27FC236}">
                <a16:creationId xmlns:a16="http://schemas.microsoft.com/office/drawing/2014/main" id="{2D419CF4-43C3-2D87-B620-8ACCAA112BD0}"/>
              </a:ext>
            </a:extLst>
          </p:cNvPr>
          <p:cNvSpPr txBox="1">
            <a:spLocks noChangeArrowheads="1"/>
          </p:cNvSpPr>
          <p:nvPr/>
        </p:nvSpPr>
        <p:spPr bwMode="auto">
          <a:xfrm>
            <a:off x="1087438" y="2574925"/>
            <a:ext cx="2646362"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Orthogonally projected in the defined direction </a:t>
            </a:r>
          </a:p>
        </p:txBody>
      </p:sp>
      <p:sp>
        <p:nvSpPr>
          <p:cNvPr id="11282" name="Text Box 19">
            <a:extLst>
              <a:ext uri="{FF2B5EF4-FFF2-40B4-BE49-F238E27FC236}">
                <a16:creationId xmlns:a16="http://schemas.microsoft.com/office/drawing/2014/main" id="{2EC79035-B5E0-3F0C-52ED-3488B1E1EC87}"/>
              </a:ext>
            </a:extLst>
          </p:cNvPr>
          <p:cNvSpPr txBox="1">
            <a:spLocks noChangeArrowheads="1"/>
          </p:cNvSpPr>
          <p:nvPr/>
        </p:nvSpPr>
        <p:spPr bwMode="auto">
          <a:xfrm>
            <a:off x="4538663" y="5324475"/>
            <a:ext cx="30797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Lit edge of reflector projected parallel to the</a:t>
            </a:r>
            <a:br>
              <a:rPr lang="en-US" altLang="en-US"/>
            </a:br>
            <a:r>
              <a:rPr lang="en-US" altLang="en-US"/>
              <a:t> axis of the parabola </a:t>
            </a:r>
          </a:p>
        </p:txBody>
      </p:sp>
      <p:grpSp>
        <p:nvGrpSpPr>
          <p:cNvPr id="11283" name="Group 20">
            <a:extLst>
              <a:ext uri="{FF2B5EF4-FFF2-40B4-BE49-F238E27FC236}">
                <a16:creationId xmlns:a16="http://schemas.microsoft.com/office/drawing/2014/main" id="{4EA21E06-60A3-AE07-AD2A-55BF7EA759D6}"/>
              </a:ext>
            </a:extLst>
          </p:cNvPr>
          <p:cNvGrpSpPr>
            <a:grpSpLocks/>
          </p:cNvGrpSpPr>
          <p:nvPr/>
        </p:nvGrpSpPr>
        <p:grpSpPr bwMode="auto">
          <a:xfrm>
            <a:off x="3865563" y="5133975"/>
            <a:ext cx="250825" cy="425450"/>
            <a:chOff x="2435" y="3234"/>
            <a:chExt cx="158" cy="268"/>
          </a:xfrm>
        </p:grpSpPr>
        <p:sp>
          <p:nvSpPr>
            <p:cNvPr id="11291" name="Line 21">
              <a:extLst>
                <a:ext uri="{FF2B5EF4-FFF2-40B4-BE49-F238E27FC236}">
                  <a16:creationId xmlns:a16="http://schemas.microsoft.com/office/drawing/2014/main" id="{ED83D47F-65DF-5403-2612-303E10AF7E4C}"/>
                </a:ext>
              </a:extLst>
            </p:cNvPr>
            <p:cNvSpPr>
              <a:spLocks noChangeShapeType="1"/>
            </p:cNvSpPr>
            <p:nvPr/>
          </p:nvSpPr>
          <p:spPr bwMode="auto">
            <a:xfrm rot="4329492" flipH="1" flipV="1">
              <a:off x="2457" y="3365"/>
              <a:ext cx="268"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2" name="Line 22">
              <a:extLst>
                <a:ext uri="{FF2B5EF4-FFF2-40B4-BE49-F238E27FC236}">
                  <a16:creationId xmlns:a16="http://schemas.microsoft.com/office/drawing/2014/main" id="{A88FE812-8B93-BFEC-FF8E-39DBBFF950CF}"/>
                </a:ext>
              </a:extLst>
            </p:cNvPr>
            <p:cNvSpPr>
              <a:spLocks noChangeShapeType="1"/>
            </p:cNvSpPr>
            <p:nvPr/>
          </p:nvSpPr>
          <p:spPr bwMode="auto">
            <a:xfrm>
              <a:off x="2435" y="3249"/>
              <a:ext cx="12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284" name="Group 23">
            <a:extLst>
              <a:ext uri="{FF2B5EF4-FFF2-40B4-BE49-F238E27FC236}">
                <a16:creationId xmlns:a16="http://schemas.microsoft.com/office/drawing/2014/main" id="{1F43B72A-8F93-CEAA-D77B-7B0317D11843}"/>
              </a:ext>
            </a:extLst>
          </p:cNvPr>
          <p:cNvGrpSpPr>
            <a:grpSpLocks/>
          </p:cNvGrpSpPr>
          <p:nvPr/>
        </p:nvGrpSpPr>
        <p:grpSpPr bwMode="auto">
          <a:xfrm flipH="1">
            <a:off x="1889125" y="5133975"/>
            <a:ext cx="250825" cy="425450"/>
            <a:chOff x="2435" y="3234"/>
            <a:chExt cx="158" cy="268"/>
          </a:xfrm>
        </p:grpSpPr>
        <p:sp>
          <p:nvSpPr>
            <p:cNvPr id="11289" name="Line 24">
              <a:extLst>
                <a:ext uri="{FF2B5EF4-FFF2-40B4-BE49-F238E27FC236}">
                  <a16:creationId xmlns:a16="http://schemas.microsoft.com/office/drawing/2014/main" id="{015CAEBC-7AED-70EC-934C-FD9A673A4435}"/>
                </a:ext>
              </a:extLst>
            </p:cNvPr>
            <p:cNvSpPr>
              <a:spLocks noChangeShapeType="1"/>
            </p:cNvSpPr>
            <p:nvPr/>
          </p:nvSpPr>
          <p:spPr bwMode="auto">
            <a:xfrm rot="4329492" flipH="1" flipV="1">
              <a:off x="2457" y="3365"/>
              <a:ext cx="268"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90" name="Line 25">
              <a:extLst>
                <a:ext uri="{FF2B5EF4-FFF2-40B4-BE49-F238E27FC236}">
                  <a16:creationId xmlns:a16="http://schemas.microsoft.com/office/drawing/2014/main" id="{6FCCE404-2A39-D21D-FF0B-7D9CF968CB49}"/>
                </a:ext>
              </a:extLst>
            </p:cNvPr>
            <p:cNvSpPr>
              <a:spLocks noChangeShapeType="1"/>
            </p:cNvSpPr>
            <p:nvPr/>
          </p:nvSpPr>
          <p:spPr bwMode="auto">
            <a:xfrm>
              <a:off x="2435" y="3249"/>
              <a:ext cx="12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285" name="Line 26">
            <a:extLst>
              <a:ext uri="{FF2B5EF4-FFF2-40B4-BE49-F238E27FC236}">
                <a16:creationId xmlns:a16="http://schemas.microsoft.com/office/drawing/2014/main" id="{CFE11AAE-D7C7-A3FF-ABB8-41A6C4D4CCDA}"/>
              </a:ext>
            </a:extLst>
          </p:cNvPr>
          <p:cNvSpPr>
            <a:spLocks noChangeShapeType="1"/>
          </p:cNvSpPr>
          <p:nvPr/>
        </p:nvSpPr>
        <p:spPr bwMode="auto">
          <a:xfrm>
            <a:off x="1943100" y="5191125"/>
            <a:ext cx="2114550" cy="0"/>
          </a:xfrm>
          <a:prstGeom prst="line">
            <a:avLst/>
          </a:prstGeom>
          <a:noFill/>
          <a:ln w="2857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86" name="Line 27">
            <a:extLst>
              <a:ext uri="{FF2B5EF4-FFF2-40B4-BE49-F238E27FC236}">
                <a16:creationId xmlns:a16="http://schemas.microsoft.com/office/drawing/2014/main" id="{1133F00B-7B8E-965A-7404-B2F3F66CA46E}"/>
              </a:ext>
            </a:extLst>
          </p:cNvPr>
          <p:cNvSpPr>
            <a:spLocks noChangeShapeType="1"/>
          </p:cNvSpPr>
          <p:nvPr/>
        </p:nvSpPr>
        <p:spPr bwMode="auto">
          <a:xfrm flipH="1" flipV="1">
            <a:off x="3911600" y="5334000"/>
            <a:ext cx="88900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87" name="Line 28">
            <a:extLst>
              <a:ext uri="{FF2B5EF4-FFF2-40B4-BE49-F238E27FC236}">
                <a16:creationId xmlns:a16="http://schemas.microsoft.com/office/drawing/2014/main" id="{544F8BD7-3612-FEB1-B008-0A688CDAD949}"/>
              </a:ext>
            </a:extLst>
          </p:cNvPr>
          <p:cNvSpPr>
            <a:spLocks noChangeShapeType="1"/>
          </p:cNvSpPr>
          <p:nvPr/>
        </p:nvSpPr>
        <p:spPr bwMode="auto">
          <a:xfrm flipH="1" flipV="1">
            <a:off x="2159000" y="5321300"/>
            <a:ext cx="2667000" cy="25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88" name="Line 29">
            <a:extLst>
              <a:ext uri="{FF2B5EF4-FFF2-40B4-BE49-F238E27FC236}">
                <a16:creationId xmlns:a16="http://schemas.microsoft.com/office/drawing/2014/main" id="{587F4E2E-D83B-5ED3-22E0-54E6A3331530}"/>
              </a:ext>
            </a:extLst>
          </p:cNvPr>
          <p:cNvSpPr>
            <a:spLocks noChangeShapeType="1"/>
          </p:cNvSpPr>
          <p:nvPr/>
        </p:nvSpPr>
        <p:spPr bwMode="auto">
          <a:xfrm flipH="1">
            <a:off x="5257800" y="2657475"/>
            <a:ext cx="781050" cy="3048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a:extLst>
              <a:ext uri="{FF2B5EF4-FFF2-40B4-BE49-F238E27FC236}">
                <a16:creationId xmlns:a16="http://schemas.microsoft.com/office/drawing/2014/main" id="{C1976DED-4ACA-34C6-4AE3-CCD999DA904E}"/>
              </a:ext>
            </a:extLst>
          </p:cNvPr>
          <p:cNvSpPr>
            <a:spLocks noGrp="1" noChangeArrowheads="1"/>
          </p:cNvSpPr>
          <p:nvPr>
            <p:ph type="title"/>
          </p:nvPr>
        </p:nvSpPr>
        <p:spPr/>
        <p:txBody>
          <a:bodyPr/>
          <a:lstStyle/>
          <a:p>
            <a:pPr eaLnBrk="1" hangingPunct="1"/>
            <a:r>
              <a:rPr lang="en-US" altLang="en-US"/>
              <a:t>Inner Lens Optics</a:t>
            </a:r>
          </a:p>
        </p:txBody>
      </p:sp>
      <p:sp>
        <p:nvSpPr>
          <p:cNvPr id="12290" name="Oval 3">
            <a:extLst>
              <a:ext uri="{FF2B5EF4-FFF2-40B4-BE49-F238E27FC236}">
                <a16:creationId xmlns:a16="http://schemas.microsoft.com/office/drawing/2014/main" id="{B82D9A65-A6A4-93A4-C100-8FBE6CC0EFF5}"/>
              </a:ext>
            </a:extLst>
          </p:cNvPr>
          <p:cNvSpPr>
            <a:spLocks noChangeArrowheads="1"/>
          </p:cNvSpPr>
          <p:nvPr/>
        </p:nvSpPr>
        <p:spPr bwMode="auto">
          <a:xfrm rot="-5400000">
            <a:off x="1531937" y="3948113"/>
            <a:ext cx="2932113" cy="1970088"/>
          </a:xfrm>
          <a:prstGeom prst="ellipse">
            <a:avLst/>
          </a:prstGeom>
          <a:noFill/>
          <a:ln w="508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2291" name="Rectangle 4">
            <a:extLst>
              <a:ext uri="{FF2B5EF4-FFF2-40B4-BE49-F238E27FC236}">
                <a16:creationId xmlns:a16="http://schemas.microsoft.com/office/drawing/2014/main" id="{E6E4A192-02F6-8529-015B-89008B49804E}"/>
              </a:ext>
            </a:extLst>
          </p:cNvPr>
          <p:cNvSpPr>
            <a:spLocks noChangeArrowheads="1"/>
          </p:cNvSpPr>
          <p:nvPr/>
        </p:nvSpPr>
        <p:spPr bwMode="auto">
          <a:xfrm rot="-5400000">
            <a:off x="1881187" y="2967038"/>
            <a:ext cx="2233613" cy="29543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2292" name="Arc 5">
            <a:extLst>
              <a:ext uri="{FF2B5EF4-FFF2-40B4-BE49-F238E27FC236}">
                <a16:creationId xmlns:a16="http://schemas.microsoft.com/office/drawing/2014/main" id="{AA6E3D10-1175-0B8D-F001-90B14B4B2BE7}"/>
              </a:ext>
            </a:extLst>
          </p:cNvPr>
          <p:cNvSpPr>
            <a:spLocks/>
          </p:cNvSpPr>
          <p:nvPr/>
        </p:nvSpPr>
        <p:spPr bwMode="auto">
          <a:xfrm rot="5400000" flipH="1" flipV="1">
            <a:off x="2440782" y="3298031"/>
            <a:ext cx="1600200" cy="3249613"/>
          </a:xfrm>
          <a:custGeom>
            <a:avLst/>
            <a:gdLst>
              <a:gd name="T0" fmla="*/ 0 w 21674"/>
              <a:gd name="T1" fmla="*/ 0 h 21632"/>
              <a:gd name="T2" fmla="*/ 1600200 w 21674"/>
              <a:gd name="T3" fmla="*/ 3249613 h 21632"/>
              <a:gd name="T4" fmla="*/ 5463 w 21674"/>
              <a:gd name="T5" fmla="*/ 3244806 h 21632"/>
              <a:gd name="T6" fmla="*/ 0 60000 65536"/>
              <a:gd name="T7" fmla="*/ 0 60000 65536"/>
              <a:gd name="T8" fmla="*/ 0 60000 65536"/>
            </a:gdLst>
            <a:ahLst/>
            <a:cxnLst>
              <a:cxn ang="T6">
                <a:pos x="T0" y="T1"/>
              </a:cxn>
              <a:cxn ang="T7">
                <a:pos x="T2" y="T3"/>
              </a:cxn>
              <a:cxn ang="T8">
                <a:pos x="T4" y="T5"/>
              </a:cxn>
            </a:cxnLst>
            <a:rect l="0" t="0" r="r" b="b"/>
            <a:pathLst>
              <a:path w="21674" h="21632" fill="none" extrusionOk="0">
                <a:moveTo>
                  <a:pt x="0" y="0"/>
                </a:moveTo>
                <a:cubicBezTo>
                  <a:pt x="24" y="0"/>
                  <a:pt x="49" y="0"/>
                  <a:pt x="74" y="0"/>
                </a:cubicBezTo>
                <a:cubicBezTo>
                  <a:pt x="12003" y="0"/>
                  <a:pt x="21674" y="9670"/>
                  <a:pt x="21674" y="21600"/>
                </a:cubicBezTo>
                <a:cubicBezTo>
                  <a:pt x="21674" y="21610"/>
                  <a:pt x="21673" y="21621"/>
                  <a:pt x="21673" y="21631"/>
                </a:cubicBezTo>
              </a:path>
              <a:path w="21674" h="21632" stroke="0" extrusionOk="0">
                <a:moveTo>
                  <a:pt x="0" y="0"/>
                </a:moveTo>
                <a:cubicBezTo>
                  <a:pt x="24" y="0"/>
                  <a:pt x="49" y="0"/>
                  <a:pt x="74" y="0"/>
                </a:cubicBezTo>
                <a:cubicBezTo>
                  <a:pt x="12003" y="0"/>
                  <a:pt x="21674" y="9670"/>
                  <a:pt x="21674" y="21600"/>
                </a:cubicBezTo>
                <a:cubicBezTo>
                  <a:pt x="21674" y="21610"/>
                  <a:pt x="21673" y="21621"/>
                  <a:pt x="21673" y="21631"/>
                </a:cubicBezTo>
                <a:lnTo>
                  <a:pt x="74"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3" name="Line 6">
            <a:extLst>
              <a:ext uri="{FF2B5EF4-FFF2-40B4-BE49-F238E27FC236}">
                <a16:creationId xmlns:a16="http://schemas.microsoft.com/office/drawing/2014/main" id="{B2EC3510-AA9D-4CBB-987C-9FE7D9A063CB}"/>
              </a:ext>
            </a:extLst>
          </p:cNvPr>
          <p:cNvSpPr>
            <a:spLocks noChangeShapeType="1"/>
          </p:cNvSpPr>
          <p:nvPr/>
        </p:nvSpPr>
        <p:spPr bwMode="auto">
          <a:xfrm flipV="1">
            <a:off x="4178300" y="4129088"/>
            <a:ext cx="495300" cy="1447800"/>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4" name="Line 7">
            <a:extLst>
              <a:ext uri="{FF2B5EF4-FFF2-40B4-BE49-F238E27FC236}">
                <a16:creationId xmlns:a16="http://schemas.microsoft.com/office/drawing/2014/main" id="{D19C5FBE-D593-8BE3-D524-764F0D7668E4}"/>
              </a:ext>
            </a:extLst>
          </p:cNvPr>
          <p:cNvSpPr>
            <a:spLocks noChangeShapeType="1"/>
          </p:cNvSpPr>
          <p:nvPr/>
        </p:nvSpPr>
        <p:spPr bwMode="auto">
          <a:xfrm rot="18873105" flipH="1">
            <a:off x="2835275" y="2579688"/>
            <a:ext cx="255588" cy="29130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5" name="Line 8">
            <a:extLst>
              <a:ext uri="{FF2B5EF4-FFF2-40B4-BE49-F238E27FC236}">
                <a16:creationId xmlns:a16="http://schemas.microsoft.com/office/drawing/2014/main" id="{C07961BA-A57C-6A05-4B92-C1EBC739660B}"/>
              </a:ext>
            </a:extLst>
          </p:cNvPr>
          <p:cNvSpPr>
            <a:spLocks noChangeShapeType="1"/>
          </p:cNvSpPr>
          <p:nvPr/>
        </p:nvSpPr>
        <p:spPr bwMode="auto">
          <a:xfrm rot="18873105" flipH="1">
            <a:off x="1318419" y="3177382"/>
            <a:ext cx="160337" cy="2260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6" name="Line 9">
            <a:extLst>
              <a:ext uri="{FF2B5EF4-FFF2-40B4-BE49-F238E27FC236}">
                <a16:creationId xmlns:a16="http://schemas.microsoft.com/office/drawing/2014/main" id="{AF4C0758-655B-4FB2-9F86-D72311170F27}"/>
              </a:ext>
            </a:extLst>
          </p:cNvPr>
          <p:cNvSpPr>
            <a:spLocks noChangeShapeType="1"/>
          </p:cNvSpPr>
          <p:nvPr/>
        </p:nvSpPr>
        <p:spPr bwMode="auto">
          <a:xfrm>
            <a:off x="2136775" y="5156200"/>
            <a:ext cx="1728788" cy="1588"/>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7" name="Line 10">
            <a:extLst>
              <a:ext uri="{FF2B5EF4-FFF2-40B4-BE49-F238E27FC236}">
                <a16:creationId xmlns:a16="http://schemas.microsoft.com/office/drawing/2014/main" id="{033AD433-1062-B443-757F-4DD02FF1F2C9}"/>
              </a:ext>
            </a:extLst>
          </p:cNvPr>
          <p:cNvSpPr>
            <a:spLocks noChangeShapeType="1"/>
          </p:cNvSpPr>
          <p:nvPr/>
        </p:nvSpPr>
        <p:spPr bwMode="auto">
          <a:xfrm>
            <a:off x="3867150" y="5561013"/>
            <a:ext cx="338138"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8" name="Line 11">
            <a:extLst>
              <a:ext uri="{FF2B5EF4-FFF2-40B4-BE49-F238E27FC236}">
                <a16:creationId xmlns:a16="http://schemas.microsoft.com/office/drawing/2014/main" id="{E4AF539E-F73F-B38E-4A43-C75764E9460E}"/>
              </a:ext>
            </a:extLst>
          </p:cNvPr>
          <p:cNvSpPr>
            <a:spLocks noChangeShapeType="1"/>
          </p:cNvSpPr>
          <p:nvPr/>
        </p:nvSpPr>
        <p:spPr bwMode="auto">
          <a:xfrm flipH="1">
            <a:off x="1617663" y="5556250"/>
            <a:ext cx="515937" cy="0"/>
          </a:xfrm>
          <a:prstGeom prst="line">
            <a:avLst/>
          </a:prstGeom>
          <a:noFill/>
          <a:ln w="508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9" name="Line 12">
            <a:extLst>
              <a:ext uri="{FF2B5EF4-FFF2-40B4-BE49-F238E27FC236}">
                <a16:creationId xmlns:a16="http://schemas.microsoft.com/office/drawing/2014/main" id="{9E85037D-332D-E9A5-825B-D671FCD78125}"/>
              </a:ext>
            </a:extLst>
          </p:cNvPr>
          <p:cNvSpPr>
            <a:spLocks noChangeShapeType="1"/>
          </p:cNvSpPr>
          <p:nvPr/>
        </p:nvSpPr>
        <p:spPr bwMode="auto">
          <a:xfrm flipV="1">
            <a:off x="2128838" y="5175250"/>
            <a:ext cx="0" cy="390525"/>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0" name="Line 13">
            <a:extLst>
              <a:ext uri="{FF2B5EF4-FFF2-40B4-BE49-F238E27FC236}">
                <a16:creationId xmlns:a16="http://schemas.microsoft.com/office/drawing/2014/main" id="{09928A22-F651-2E08-B967-B0A1E587F1CE}"/>
              </a:ext>
            </a:extLst>
          </p:cNvPr>
          <p:cNvSpPr>
            <a:spLocks noChangeShapeType="1"/>
          </p:cNvSpPr>
          <p:nvPr/>
        </p:nvSpPr>
        <p:spPr bwMode="auto">
          <a:xfrm flipV="1">
            <a:off x="3868738" y="5162550"/>
            <a:ext cx="0" cy="390525"/>
          </a:xfrm>
          <a:prstGeom prst="line">
            <a:avLst/>
          </a:prstGeom>
          <a:noFill/>
          <a:ln w="19050">
            <a:solidFill>
              <a:srgbClr val="0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1" name="Text Box 14">
            <a:extLst>
              <a:ext uri="{FF2B5EF4-FFF2-40B4-BE49-F238E27FC236}">
                <a16:creationId xmlns:a16="http://schemas.microsoft.com/office/drawing/2014/main" id="{BB9D1AAB-7139-8D2C-A42E-C639B94C9F75}"/>
              </a:ext>
            </a:extLst>
          </p:cNvPr>
          <p:cNvSpPr txBox="1">
            <a:spLocks noChangeArrowheads="1"/>
          </p:cNvSpPr>
          <p:nvPr/>
        </p:nvSpPr>
        <p:spPr bwMode="auto">
          <a:xfrm>
            <a:off x="1543050" y="1552575"/>
            <a:ext cx="3022600" cy="1187450"/>
          </a:xfrm>
          <a:prstGeom prst="rect">
            <a:avLst/>
          </a:prstGeom>
          <a:noFill/>
          <a:ln>
            <a:noFill/>
          </a:ln>
          <a:effectLst/>
          <a:extLst>
            <a:ext uri="{909E8E84-426E-40DD-AFC4-6F175D3DCCD1}">
              <a14:hiddenFill xmlns:a14="http://schemas.microsoft.com/office/drawing/2010/main">
                <a:solidFill>
                  <a:srgbClr val="FF0000">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Unobstructed </a:t>
            </a:r>
            <a:br>
              <a:rPr lang="en-US" altLang="en-US"/>
            </a:br>
            <a:r>
              <a:rPr lang="en-US" altLang="en-US"/>
              <a:t>Effective Projected Luminous Lens Area</a:t>
            </a:r>
          </a:p>
        </p:txBody>
      </p:sp>
      <p:sp>
        <p:nvSpPr>
          <p:cNvPr id="12302" name="Text Box 15">
            <a:extLst>
              <a:ext uri="{FF2B5EF4-FFF2-40B4-BE49-F238E27FC236}">
                <a16:creationId xmlns:a16="http://schemas.microsoft.com/office/drawing/2014/main" id="{7DEBEED0-5D64-0ED9-51FE-678B3E212F8A}"/>
              </a:ext>
            </a:extLst>
          </p:cNvPr>
          <p:cNvSpPr txBox="1">
            <a:spLocks noChangeArrowheads="1"/>
          </p:cNvSpPr>
          <p:nvPr/>
        </p:nvSpPr>
        <p:spPr bwMode="auto">
          <a:xfrm>
            <a:off x="5183188" y="3916363"/>
            <a:ext cx="2936875" cy="822325"/>
          </a:xfrm>
          <a:prstGeom prst="rect">
            <a:avLst/>
          </a:prstGeom>
          <a:noFill/>
          <a:ln>
            <a:noFill/>
          </a:ln>
          <a:effectLst/>
          <a:extLst>
            <a:ext uri="{909E8E84-426E-40DD-AFC4-6F175D3DCCD1}">
              <a14:hiddenFill xmlns:a14="http://schemas.microsoft.com/office/drawing/2010/main">
                <a:solidFill>
                  <a:srgbClr val="0000FF">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t>Effective Light-emitting surface</a:t>
            </a:r>
          </a:p>
        </p:txBody>
      </p:sp>
      <p:sp>
        <p:nvSpPr>
          <p:cNvPr id="12303" name="Line 16">
            <a:extLst>
              <a:ext uri="{FF2B5EF4-FFF2-40B4-BE49-F238E27FC236}">
                <a16:creationId xmlns:a16="http://schemas.microsoft.com/office/drawing/2014/main" id="{9A924749-0F0F-D238-5D13-1C3A651A1455}"/>
              </a:ext>
            </a:extLst>
          </p:cNvPr>
          <p:cNvSpPr>
            <a:spLocks noChangeShapeType="1"/>
          </p:cNvSpPr>
          <p:nvPr/>
        </p:nvSpPr>
        <p:spPr bwMode="auto">
          <a:xfrm>
            <a:off x="5184775" y="4832350"/>
            <a:ext cx="28702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4" name="Text Box 17">
            <a:extLst>
              <a:ext uri="{FF2B5EF4-FFF2-40B4-BE49-F238E27FC236}">
                <a16:creationId xmlns:a16="http://schemas.microsoft.com/office/drawing/2014/main" id="{07DAB76E-B759-8632-8E93-75A2D7802993}"/>
              </a:ext>
            </a:extLst>
          </p:cNvPr>
          <p:cNvSpPr txBox="1">
            <a:spLocks noChangeArrowheads="1"/>
          </p:cNvSpPr>
          <p:nvPr/>
        </p:nvSpPr>
        <p:spPr bwMode="auto">
          <a:xfrm>
            <a:off x="5410200" y="2105025"/>
            <a:ext cx="2646363"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Orthogonally projected in the defined direction </a:t>
            </a:r>
          </a:p>
        </p:txBody>
      </p:sp>
      <p:sp>
        <p:nvSpPr>
          <p:cNvPr id="12305" name="Text Box 18">
            <a:extLst>
              <a:ext uri="{FF2B5EF4-FFF2-40B4-BE49-F238E27FC236}">
                <a16:creationId xmlns:a16="http://schemas.microsoft.com/office/drawing/2014/main" id="{593A5355-1045-4F17-DA2B-D24C8CCB6B25}"/>
              </a:ext>
            </a:extLst>
          </p:cNvPr>
          <p:cNvSpPr txBox="1">
            <a:spLocks noChangeArrowheads="1"/>
          </p:cNvSpPr>
          <p:nvPr/>
        </p:nvSpPr>
        <p:spPr bwMode="auto">
          <a:xfrm>
            <a:off x="4538663" y="5324475"/>
            <a:ext cx="307975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a:t>Lit edge of reflector projected down the</a:t>
            </a:r>
            <a:br>
              <a:rPr lang="en-US" altLang="en-US"/>
            </a:br>
            <a:r>
              <a:rPr lang="en-US" altLang="en-US"/>
              <a:t> axis of the parabola </a:t>
            </a:r>
          </a:p>
        </p:txBody>
      </p:sp>
      <p:grpSp>
        <p:nvGrpSpPr>
          <p:cNvPr id="12306" name="Group 19">
            <a:extLst>
              <a:ext uri="{FF2B5EF4-FFF2-40B4-BE49-F238E27FC236}">
                <a16:creationId xmlns:a16="http://schemas.microsoft.com/office/drawing/2014/main" id="{B079B9EA-21EE-F48B-674B-7E96114DCA31}"/>
              </a:ext>
            </a:extLst>
          </p:cNvPr>
          <p:cNvGrpSpPr>
            <a:grpSpLocks/>
          </p:cNvGrpSpPr>
          <p:nvPr/>
        </p:nvGrpSpPr>
        <p:grpSpPr bwMode="auto">
          <a:xfrm>
            <a:off x="3865563" y="5133975"/>
            <a:ext cx="250825" cy="425450"/>
            <a:chOff x="2435" y="3234"/>
            <a:chExt cx="158" cy="268"/>
          </a:xfrm>
        </p:grpSpPr>
        <p:sp>
          <p:nvSpPr>
            <p:cNvPr id="12325" name="Line 20">
              <a:extLst>
                <a:ext uri="{FF2B5EF4-FFF2-40B4-BE49-F238E27FC236}">
                  <a16:creationId xmlns:a16="http://schemas.microsoft.com/office/drawing/2014/main" id="{3DF7714C-6B70-5C6A-A3E2-0C811A3E313D}"/>
                </a:ext>
              </a:extLst>
            </p:cNvPr>
            <p:cNvSpPr>
              <a:spLocks noChangeShapeType="1"/>
            </p:cNvSpPr>
            <p:nvPr/>
          </p:nvSpPr>
          <p:spPr bwMode="auto">
            <a:xfrm rot="4329492" flipH="1" flipV="1">
              <a:off x="2457" y="3365"/>
              <a:ext cx="268"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26" name="Line 21">
              <a:extLst>
                <a:ext uri="{FF2B5EF4-FFF2-40B4-BE49-F238E27FC236}">
                  <a16:creationId xmlns:a16="http://schemas.microsoft.com/office/drawing/2014/main" id="{8E430083-1038-7BE1-CC04-53ACF4E9E736}"/>
                </a:ext>
              </a:extLst>
            </p:cNvPr>
            <p:cNvSpPr>
              <a:spLocks noChangeShapeType="1"/>
            </p:cNvSpPr>
            <p:nvPr/>
          </p:nvSpPr>
          <p:spPr bwMode="auto">
            <a:xfrm>
              <a:off x="2435" y="3249"/>
              <a:ext cx="12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2307" name="Group 22">
            <a:extLst>
              <a:ext uri="{FF2B5EF4-FFF2-40B4-BE49-F238E27FC236}">
                <a16:creationId xmlns:a16="http://schemas.microsoft.com/office/drawing/2014/main" id="{E74B9138-6841-ADA1-531B-F18D3690FB35}"/>
              </a:ext>
            </a:extLst>
          </p:cNvPr>
          <p:cNvGrpSpPr>
            <a:grpSpLocks/>
          </p:cNvGrpSpPr>
          <p:nvPr/>
        </p:nvGrpSpPr>
        <p:grpSpPr bwMode="auto">
          <a:xfrm flipH="1">
            <a:off x="1889125" y="5133975"/>
            <a:ext cx="250825" cy="425450"/>
            <a:chOff x="2435" y="3234"/>
            <a:chExt cx="158" cy="268"/>
          </a:xfrm>
        </p:grpSpPr>
        <p:sp>
          <p:nvSpPr>
            <p:cNvPr id="12323" name="Line 23">
              <a:extLst>
                <a:ext uri="{FF2B5EF4-FFF2-40B4-BE49-F238E27FC236}">
                  <a16:creationId xmlns:a16="http://schemas.microsoft.com/office/drawing/2014/main" id="{685C5A2D-E060-1735-6A81-781365994906}"/>
                </a:ext>
              </a:extLst>
            </p:cNvPr>
            <p:cNvSpPr>
              <a:spLocks noChangeShapeType="1"/>
            </p:cNvSpPr>
            <p:nvPr/>
          </p:nvSpPr>
          <p:spPr bwMode="auto">
            <a:xfrm rot="4329492" flipH="1" flipV="1">
              <a:off x="2457" y="3365"/>
              <a:ext cx="268"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24" name="Line 24">
              <a:extLst>
                <a:ext uri="{FF2B5EF4-FFF2-40B4-BE49-F238E27FC236}">
                  <a16:creationId xmlns:a16="http://schemas.microsoft.com/office/drawing/2014/main" id="{CEC40A31-6761-63C5-8DCE-B901AE370122}"/>
                </a:ext>
              </a:extLst>
            </p:cNvPr>
            <p:cNvSpPr>
              <a:spLocks noChangeShapeType="1"/>
            </p:cNvSpPr>
            <p:nvPr/>
          </p:nvSpPr>
          <p:spPr bwMode="auto">
            <a:xfrm>
              <a:off x="2435" y="3249"/>
              <a:ext cx="126" cy="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2308" name="Line 25">
            <a:extLst>
              <a:ext uri="{FF2B5EF4-FFF2-40B4-BE49-F238E27FC236}">
                <a16:creationId xmlns:a16="http://schemas.microsoft.com/office/drawing/2014/main" id="{64AFBE44-7232-4D4B-1CD5-890B8880B636}"/>
              </a:ext>
            </a:extLst>
          </p:cNvPr>
          <p:cNvSpPr>
            <a:spLocks noChangeShapeType="1"/>
          </p:cNvSpPr>
          <p:nvPr/>
        </p:nvSpPr>
        <p:spPr bwMode="auto">
          <a:xfrm>
            <a:off x="1943100" y="5191125"/>
            <a:ext cx="2114550" cy="0"/>
          </a:xfrm>
          <a:prstGeom prst="line">
            <a:avLst/>
          </a:prstGeom>
          <a:noFill/>
          <a:ln w="2857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09" name="Line 26">
            <a:extLst>
              <a:ext uri="{FF2B5EF4-FFF2-40B4-BE49-F238E27FC236}">
                <a16:creationId xmlns:a16="http://schemas.microsoft.com/office/drawing/2014/main" id="{2669F4B0-EA2E-78B3-C048-65E5059E946A}"/>
              </a:ext>
            </a:extLst>
          </p:cNvPr>
          <p:cNvSpPr>
            <a:spLocks noChangeShapeType="1"/>
          </p:cNvSpPr>
          <p:nvPr/>
        </p:nvSpPr>
        <p:spPr bwMode="auto">
          <a:xfrm rot="18873105" flipH="1">
            <a:off x="3584575" y="1589088"/>
            <a:ext cx="255588" cy="29130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10" name="Oval 27">
            <a:extLst>
              <a:ext uri="{FF2B5EF4-FFF2-40B4-BE49-F238E27FC236}">
                <a16:creationId xmlns:a16="http://schemas.microsoft.com/office/drawing/2014/main" id="{9CB8FE2D-FF08-6C2F-E34E-9AEFFFFC330D}"/>
              </a:ext>
            </a:extLst>
          </p:cNvPr>
          <p:cNvSpPr>
            <a:spLocks noChangeArrowheads="1"/>
          </p:cNvSpPr>
          <p:nvPr/>
        </p:nvSpPr>
        <p:spPr bwMode="auto">
          <a:xfrm rot="-2901987">
            <a:off x="1571625" y="3922713"/>
            <a:ext cx="1360488" cy="633412"/>
          </a:xfrm>
          <a:prstGeom prst="ellipse">
            <a:avLst/>
          </a:prstGeom>
          <a:solidFill>
            <a:srgbClr val="FF000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2311" name="Oval 28">
            <a:extLst>
              <a:ext uri="{FF2B5EF4-FFF2-40B4-BE49-F238E27FC236}">
                <a16:creationId xmlns:a16="http://schemas.microsoft.com/office/drawing/2014/main" id="{5F0A6D38-0034-2695-6D3C-811225EB44F4}"/>
              </a:ext>
            </a:extLst>
          </p:cNvPr>
          <p:cNvSpPr>
            <a:spLocks noChangeArrowheads="1"/>
          </p:cNvSpPr>
          <p:nvPr/>
        </p:nvSpPr>
        <p:spPr bwMode="auto">
          <a:xfrm rot="-2901987">
            <a:off x="1093787" y="3281363"/>
            <a:ext cx="1323975" cy="781050"/>
          </a:xfrm>
          <a:prstGeom prst="ellipse">
            <a:avLst/>
          </a:prstGeom>
          <a:solidFill>
            <a:srgbClr val="339966">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2312" name="Text Box 29">
            <a:extLst>
              <a:ext uri="{FF2B5EF4-FFF2-40B4-BE49-F238E27FC236}">
                <a16:creationId xmlns:a16="http://schemas.microsoft.com/office/drawing/2014/main" id="{660193D1-81DF-237A-D485-57B3F84D0459}"/>
              </a:ext>
            </a:extLst>
          </p:cNvPr>
          <p:cNvSpPr txBox="1">
            <a:spLocks noChangeArrowheads="1"/>
          </p:cNvSpPr>
          <p:nvPr/>
        </p:nvSpPr>
        <p:spPr bwMode="auto">
          <a:xfrm>
            <a:off x="0" y="5543550"/>
            <a:ext cx="2328863"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US" altLang="en-US" sz="1600"/>
              <a:t>Maybe if far wall directs light to the phometric test pattern.</a:t>
            </a:r>
          </a:p>
          <a:p>
            <a:pPr algn="ctr"/>
            <a:r>
              <a:rPr lang="en-US" altLang="en-US" sz="1600"/>
              <a:t>Maybe if far wall is not reflective.</a:t>
            </a:r>
          </a:p>
        </p:txBody>
      </p:sp>
      <p:sp>
        <p:nvSpPr>
          <p:cNvPr id="12313" name="Line 30">
            <a:extLst>
              <a:ext uri="{FF2B5EF4-FFF2-40B4-BE49-F238E27FC236}">
                <a16:creationId xmlns:a16="http://schemas.microsoft.com/office/drawing/2014/main" id="{B456D551-6509-7F95-395F-B7535E47BB3A}"/>
              </a:ext>
            </a:extLst>
          </p:cNvPr>
          <p:cNvSpPr>
            <a:spLocks noChangeShapeType="1"/>
          </p:cNvSpPr>
          <p:nvPr/>
        </p:nvSpPr>
        <p:spPr bwMode="auto">
          <a:xfrm flipV="1">
            <a:off x="546100" y="3568700"/>
            <a:ext cx="1155700" cy="203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14" name="Line 31">
            <a:extLst>
              <a:ext uri="{FF2B5EF4-FFF2-40B4-BE49-F238E27FC236}">
                <a16:creationId xmlns:a16="http://schemas.microsoft.com/office/drawing/2014/main" id="{B68242C1-3C68-E7D8-99BB-B0AABB22C347}"/>
              </a:ext>
            </a:extLst>
          </p:cNvPr>
          <p:cNvSpPr>
            <a:spLocks noChangeShapeType="1"/>
          </p:cNvSpPr>
          <p:nvPr/>
        </p:nvSpPr>
        <p:spPr bwMode="auto">
          <a:xfrm flipV="1">
            <a:off x="1104900" y="4330700"/>
            <a:ext cx="1016000" cy="2044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15" name="Oval 32">
            <a:extLst>
              <a:ext uri="{FF2B5EF4-FFF2-40B4-BE49-F238E27FC236}">
                <a16:creationId xmlns:a16="http://schemas.microsoft.com/office/drawing/2014/main" id="{05E698FD-B0C7-386E-13E1-D4DA5FF4808B}"/>
              </a:ext>
            </a:extLst>
          </p:cNvPr>
          <p:cNvSpPr>
            <a:spLocks noChangeArrowheads="1"/>
          </p:cNvSpPr>
          <p:nvPr/>
        </p:nvSpPr>
        <p:spPr bwMode="auto">
          <a:xfrm rot="-2901987">
            <a:off x="2179638" y="2981325"/>
            <a:ext cx="363537" cy="176213"/>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
        <p:nvSpPr>
          <p:cNvPr id="12316" name="Line 33">
            <a:extLst>
              <a:ext uri="{FF2B5EF4-FFF2-40B4-BE49-F238E27FC236}">
                <a16:creationId xmlns:a16="http://schemas.microsoft.com/office/drawing/2014/main" id="{62DA360D-5ADA-4FC9-8A76-0BD535E612F5}"/>
              </a:ext>
            </a:extLst>
          </p:cNvPr>
          <p:cNvSpPr>
            <a:spLocks noChangeShapeType="1"/>
          </p:cNvSpPr>
          <p:nvPr/>
        </p:nvSpPr>
        <p:spPr bwMode="auto">
          <a:xfrm rot="18873105" flipH="1">
            <a:off x="3241675" y="2528888"/>
            <a:ext cx="255588" cy="29130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17" name="Line 34">
            <a:extLst>
              <a:ext uri="{FF2B5EF4-FFF2-40B4-BE49-F238E27FC236}">
                <a16:creationId xmlns:a16="http://schemas.microsoft.com/office/drawing/2014/main" id="{A074E818-3C78-5363-14DC-20F95F86A307}"/>
              </a:ext>
            </a:extLst>
          </p:cNvPr>
          <p:cNvSpPr>
            <a:spLocks noChangeShapeType="1"/>
          </p:cNvSpPr>
          <p:nvPr/>
        </p:nvSpPr>
        <p:spPr bwMode="auto">
          <a:xfrm>
            <a:off x="5187950" y="5016500"/>
            <a:ext cx="2870200" cy="0"/>
          </a:xfrm>
          <a:prstGeom prst="line">
            <a:avLst/>
          </a:prstGeom>
          <a:noFill/>
          <a:ln w="508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18" name="Line 35">
            <a:extLst>
              <a:ext uri="{FF2B5EF4-FFF2-40B4-BE49-F238E27FC236}">
                <a16:creationId xmlns:a16="http://schemas.microsoft.com/office/drawing/2014/main" id="{083F04E2-13D3-C532-8DB7-CAABC8EA9030}"/>
              </a:ext>
            </a:extLst>
          </p:cNvPr>
          <p:cNvSpPr>
            <a:spLocks noChangeShapeType="1"/>
          </p:cNvSpPr>
          <p:nvPr/>
        </p:nvSpPr>
        <p:spPr bwMode="auto">
          <a:xfrm flipV="1">
            <a:off x="4318000" y="4127500"/>
            <a:ext cx="317500" cy="927100"/>
          </a:xfrm>
          <a:prstGeom prst="line">
            <a:avLst/>
          </a:prstGeom>
          <a:noFill/>
          <a:ln w="508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19" name="Line 36">
            <a:extLst>
              <a:ext uri="{FF2B5EF4-FFF2-40B4-BE49-F238E27FC236}">
                <a16:creationId xmlns:a16="http://schemas.microsoft.com/office/drawing/2014/main" id="{BD8FC00C-9428-D610-EEF6-554C3DA44C2A}"/>
              </a:ext>
            </a:extLst>
          </p:cNvPr>
          <p:cNvSpPr>
            <a:spLocks noChangeShapeType="1"/>
          </p:cNvSpPr>
          <p:nvPr/>
        </p:nvSpPr>
        <p:spPr bwMode="auto">
          <a:xfrm flipV="1">
            <a:off x="2133600" y="5092700"/>
            <a:ext cx="1752600" cy="12700"/>
          </a:xfrm>
          <a:prstGeom prst="line">
            <a:avLst/>
          </a:prstGeom>
          <a:noFill/>
          <a:ln w="508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20" name="Line 37">
            <a:extLst>
              <a:ext uri="{FF2B5EF4-FFF2-40B4-BE49-F238E27FC236}">
                <a16:creationId xmlns:a16="http://schemas.microsoft.com/office/drawing/2014/main" id="{A65E51F0-B63F-AD63-AD99-16D2EA3B9476}"/>
              </a:ext>
            </a:extLst>
          </p:cNvPr>
          <p:cNvSpPr>
            <a:spLocks noChangeShapeType="1"/>
          </p:cNvSpPr>
          <p:nvPr/>
        </p:nvSpPr>
        <p:spPr bwMode="auto">
          <a:xfrm flipH="1" flipV="1">
            <a:off x="3886200" y="5372100"/>
            <a:ext cx="952500" cy="190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21" name="Line 38">
            <a:extLst>
              <a:ext uri="{FF2B5EF4-FFF2-40B4-BE49-F238E27FC236}">
                <a16:creationId xmlns:a16="http://schemas.microsoft.com/office/drawing/2014/main" id="{1177E5A8-9AE1-D049-A9F4-2D694D9A3953}"/>
              </a:ext>
            </a:extLst>
          </p:cNvPr>
          <p:cNvSpPr>
            <a:spLocks noChangeShapeType="1"/>
          </p:cNvSpPr>
          <p:nvPr/>
        </p:nvSpPr>
        <p:spPr bwMode="auto">
          <a:xfrm flipH="1" flipV="1">
            <a:off x="2159000" y="5334000"/>
            <a:ext cx="269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22" name="Oval 28">
            <a:extLst>
              <a:ext uri="{FF2B5EF4-FFF2-40B4-BE49-F238E27FC236}">
                <a16:creationId xmlns:a16="http://schemas.microsoft.com/office/drawing/2014/main" id="{972E8975-3B4F-AB62-19BE-FD1C82D27AF4}"/>
              </a:ext>
            </a:extLst>
          </p:cNvPr>
          <p:cNvSpPr>
            <a:spLocks noChangeArrowheads="1"/>
          </p:cNvSpPr>
          <p:nvPr/>
        </p:nvSpPr>
        <p:spPr bwMode="auto">
          <a:xfrm rot="-2901987">
            <a:off x="2309019" y="2340769"/>
            <a:ext cx="869950" cy="573088"/>
          </a:xfrm>
          <a:prstGeom prst="ellipse">
            <a:avLst/>
          </a:prstGeom>
          <a:solidFill>
            <a:srgbClr val="339966">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GB" altLang="en-US"/>
          </a:p>
        </p:txBody>
      </p:sp>
    </p:spTree>
  </p:cSld>
  <p:clrMapOvr>
    <a:masterClrMapping/>
  </p:clrMapOvr>
</p:sld>
</file>

<file path=ppt/theme/theme1.xml><?xml version="1.0" encoding="utf-8"?>
<a:theme xmlns:a="http://schemas.openxmlformats.org/drawingml/2006/main" name="Lock And Key plain">
  <a:themeElements>
    <a:clrScheme name="Lock And Key plain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fontScheme name="Lock And Key plai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Lock And Key plain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clrMap bg1="dk2" tx1="lt1" bg2="dk1" tx2="lt2" accent1="accent1" accent2="accent2" accent3="accent3" accent4="accent4" accent5="accent5" accent6="accent6" hlink="hlink" folHlink="folHlink"/>
    </a:extraClrScheme>
    <a:extraClrScheme>
      <a:clrScheme name="Lock And Key plain 2">
        <a:dk1>
          <a:srgbClr val="393939"/>
        </a:dk1>
        <a:lt1>
          <a:srgbClr val="FFFFFF"/>
        </a:lt1>
        <a:dk2>
          <a:srgbClr val="6600CC"/>
        </a:dk2>
        <a:lt2>
          <a:srgbClr val="CCCCFF"/>
        </a:lt2>
        <a:accent1>
          <a:srgbClr val="F9D87E"/>
        </a:accent1>
        <a:accent2>
          <a:srgbClr val="FFCCCC"/>
        </a:accent2>
        <a:accent3>
          <a:srgbClr val="FFFFFF"/>
        </a:accent3>
        <a:accent4>
          <a:srgbClr val="2F2F2F"/>
        </a:accent4>
        <a:accent5>
          <a:srgbClr val="FBE9C0"/>
        </a:accent5>
        <a:accent6>
          <a:srgbClr val="E7B9B9"/>
        </a:accent6>
        <a:hlink>
          <a:srgbClr val="FFCCFF"/>
        </a:hlink>
        <a:folHlink>
          <a:srgbClr val="99CCFF"/>
        </a:folHlink>
      </a:clrScheme>
      <a:clrMap bg1="lt1" tx1="dk1" bg2="lt2" tx2="dk2" accent1="accent1" accent2="accent2" accent3="accent3" accent4="accent4" accent5="accent5" accent6="accent6" hlink="hlink" folHlink="folHlink"/>
    </a:extraClrScheme>
    <a:extraClrScheme>
      <a:clrScheme name="Lock And Key plain 3">
        <a:dk1>
          <a:srgbClr val="000000"/>
        </a:dk1>
        <a:lt1>
          <a:srgbClr val="FFFFFF"/>
        </a:lt1>
        <a:dk2>
          <a:srgbClr val="000000"/>
        </a:dk2>
        <a:lt2>
          <a:srgbClr val="FFFFFF"/>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Lock And Key plain 4">
        <a:dk1>
          <a:srgbClr val="330000"/>
        </a:dk1>
        <a:lt1>
          <a:srgbClr val="FFFFCC"/>
        </a:lt1>
        <a:dk2>
          <a:srgbClr val="000000"/>
        </a:dk2>
        <a:lt2>
          <a:srgbClr val="FFCC00"/>
        </a:lt2>
        <a:accent1>
          <a:srgbClr val="FF9900"/>
        </a:accent1>
        <a:accent2>
          <a:srgbClr val="330099"/>
        </a:accent2>
        <a:accent3>
          <a:srgbClr val="AAAAAA"/>
        </a:accent3>
        <a:accent4>
          <a:srgbClr val="DADAAE"/>
        </a:accent4>
        <a:accent5>
          <a:srgbClr val="FFCAAA"/>
        </a:accent5>
        <a:accent6>
          <a:srgbClr val="2D008A"/>
        </a:accent6>
        <a:hlink>
          <a:srgbClr val="FF6633"/>
        </a:hlink>
        <a:folHlink>
          <a:srgbClr val="669900"/>
        </a:folHlink>
      </a:clrScheme>
      <a:clrMap bg1="dk2" tx1="lt1" bg2="dk1" tx2="lt2" accent1="accent1" accent2="accent2" accent3="accent3" accent4="accent4" accent5="accent5" accent6="accent6" hlink="hlink" folHlink="folHlink"/>
    </a:extraClrScheme>
    <a:extraClrScheme>
      <a:clrScheme name="Lock And Key plain 5">
        <a:dk1>
          <a:srgbClr val="333300"/>
        </a:dk1>
        <a:lt1>
          <a:srgbClr val="DDDDDD"/>
        </a:lt1>
        <a:dk2>
          <a:srgbClr val="996600"/>
        </a:dk2>
        <a:lt2>
          <a:srgbClr val="FFCC66"/>
        </a:lt2>
        <a:accent1>
          <a:srgbClr val="EEB00B"/>
        </a:accent1>
        <a:accent2>
          <a:srgbClr val="330099"/>
        </a:accent2>
        <a:accent3>
          <a:srgbClr val="CAB8AA"/>
        </a:accent3>
        <a:accent4>
          <a:srgbClr val="BDBDBD"/>
        </a:accent4>
        <a:accent5>
          <a:srgbClr val="F5D4AA"/>
        </a:accent5>
        <a:accent6>
          <a:srgbClr val="2D008A"/>
        </a:accent6>
        <a:hlink>
          <a:srgbClr val="FF6633"/>
        </a:hlink>
        <a:folHlink>
          <a:srgbClr val="CC9900"/>
        </a:folHlink>
      </a:clrScheme>
      <a:clrMap bg1="dk2" tx1="lt1" bg2="dk1" tx2="lt2" accent1="accent1" accent2="accent2" accent3="accent3" accent4="accent4" accent5="accent5" accent6="accent6" hlink="hlink" folHlink="folHlink"/>
    </a:extraClrScheme>
    <a:extraClrScheme>
      <a:clrScheme name="Lock And Key plain 6">
        <a:dk1>
          <a:srgbClr val="003300"/>
        </a:dk1>
        <a:lt1>
          <a:srgbClr val="FFFFCC"/>
        </a:lt1>
        <a:dk2>
          <a:srgbClr val="999933"/>
        </a:dk2>
        <a:lt2>
          <a:srgbClr val="FFFF66"/>
        </a:lt2>
        <a:accent1>
          <a:srgbClr val="CC9900"/>
        </a:accent1>
        <a:accent2>
          <a:srgbClr val="330099"/>
        </a:accent2>
        <a:accent3>
          <a:srgbClr val="CACAAD"/>
        </a:accent3>
        <a:accent4>
          <a:srgbClr val="DADAAE"/>
        </a:accent4>
        <a:accent5>
          <a:srgbClr val="E2CAAA"/>
        </a:accent5>
        <a:accent6>
          <a:srgbClr val="2D008A"/>
        </a:accent6>
        <a:hlink>
          <a:srgbClr val="FF9900"/>
        </a:hlink>
        <a:folHlink>
          <a:srgbClr val="FF66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C:\Documents and Settings\rvaniderstine\Application Data\Microsoft\Templates\Lock And Key plain.pot</Template>
  <TotalTime>2144</TotalTime>
  <Words>874</Words>
  <Application>Microsoft Office PowerPoint</Application>
  <PresentationFormat>Presentazione su schermo (4:3)</PresentationFormat>
  <Paragraphs>67</Paragraphs>
  <Slides>18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18</vt:i4>
      </vt:variant>
    </vt:vector>
  </HeadingPairs>
  <TitlesOfParts>
    <vt:vector size="24" baseType="lpstr">
      <vt:lpstr>Arial</vt:lpstr>
      <vt:lpstr>Arial Unicode MS</vt:lpstr>
      <vt:lpstr>Symbol</vt:lpstr>
      <vt:lpstr>Technical</vt:lpstr>
      <vt:lpstr>Times New Roman</vt:lpstr>
      <vt:lpstr>Lock And Key plain</vt:lpstr>
      <vt:lpstr>What is EPLLA?</vt:lpstr>
      <vt:lpstr>What is EPLLA?</vt:lpstr>
      <vt:lpstr>NHTSA published the final rule for the visibility of lamps as installed on motor vehicles over 3-1/2 years ago.</vt:lpstr>
      <vt:lpstr>EPLLA is defined in that final rule:</vt:lpstr>
      <vt:lpstr>You have probably seen the following sketches of various representations of EPLLA that were provided by Larry Rice and Monty Foust </vt:lpstr>
      <vt:lpstr>Reflector Optics</vt:lpstr>
      <vt:lpstr>Reflector Optics</vt:lpstr>
      <vt:lpstr>Inner Lens Optics</vt:lpstr>
      <vt:lpstr>Inner Lens Optics</vt:lpstr>
      <vt:lpstr>Outer Lens Optics</vt:lpstr>
      <vt:lpstr>Outer Lens Optics</vt:lpstr>
      <vt:lpstr>Presentazione standard di PowerPoint</vt:lpstr>
      <vt:lpstr>Is it really that straight-forward?</vt:lpstr>
      <vt:lpstr>Presentazione standard di PowerPoint</vt:lpstr>
      <vt:lpstr>Presentazione standard di PowerPoint</vt:lpstr>
      <vt:lpstr>Presentazione standard di PowerPoint</vt:lpstr>
      <vt:lpstr>Please don’t answer, I will.</vt:lpstr>
      <vt:lpstr>David and I volunteered to generate new text for J575 on EPLLA.</vt:lpstr>
    </vt:vector>
  </TitlesOfParts>
  <Company>Guide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Interpretation #1</dc:title>
  <dc:creator>Guide Corp</dc:creator>
  <cp:lastModifiedBy>Davide Puglisi</cp:lastModifiedBy>
  <cp:revision>54</cp:revision>
  <cp:lastPrinted>2004-08-20T13:23:21Z</cp:lastPrinted>
  <dcterms:created xsi:type="dcterms:W3CDTF">2003-12-10T19:59:29Z</dcterms:created>
  <dcterms:modified xsi:type="dcterms:W3CDTF">2024-11-28T17:13:34Z</dcterms:modified>
</cp:coreProperties>
</file>