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96" r:id="rId3"/>
    <p:sldId id="299" r:id="rId4"/>
    <p:sldId id="298" r:id="rId5"/>
    <p:sldId id="300" r:id="rId6"/>
    <p:sldId id="297" r:id="rId7"/>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Goldbach" initials="TG" lastIdx="1" clrIdx="0">
    <p:extLst>
      <p:ext uri="{19B8F6BF-5375-455C-9EA6-DF929625EA0E}">
        <p15:presenceInfo xmlns:p15="http://schemas.microsoft.com/office/powerpoint/2012/main" userId="S-1-5-21-931465972-612652166-91179645-15617" providerId="AD"/>
      </p:ext>
    </p:extLst>
  </p:cmAuthor>
  <p:cmAuthor id="2" name="BERTHEL Aurelie" initials="BA" lastIdx="4" clrIdx="1">
    <p:extLst>
      <p:ext uri="{19B8F6BF-5375-455C-9EA6-DF929625EA0E}">
        <p15:presenceInfo xmlns:p15="http://schemas.microsoft.com/office/powerpoint/2012/main" userId="S::aurelie.a.berthel@renault.com::93f5d5d4-8cc1-4d16-af29-9a970af641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737" autoAdjust="0"/>
  </p:normalViewPr>
  <p:slideViewPr>
    <p:cSldViewPr>
      <p:cViewPr varScale="1">
        <p:scale>
          <a:sx n="63" d="100"/>
          <a:sy n="63" d="100"/>
        </p:scale>
        <p:origin x="744" y="5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10/12/2024</a:t>
            </a:fld>
            <a:endParaRPr lang="fr-FR" dirty="0"/>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dirty="0"/>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0T11:58:39.109"/>
    </inkml:context>
    <inkml:brush xml:id="br0">
      <inkml:brushProperty name="width" value="0.05" units="cm"/>
      <inkml:brushProperty name="height" value="0.05" units="cm"/>
    </inkml:brush>
  </inkml:definitions>
  <inkml:trace contextRef="#ctx0" brushRef="#br0">84 104 24575,'314'19'0,"-251"-14"0,103-5 0,31 1 0,-151 6 0,0 2 0,-2 2 0,66 24 0,-26-8 0,-50-19 0,-19-5 0,-39-3 0,8-1 0,0-1 0,0-1 0,0-1 0,0 0 0,-16-7 0,13 4 0,-1 1 0,-37-6 0,-28 6 0,-104 8 0,57 1 0,94-3 0,-98-4 0,118 2 0,1-1 0,-1-1 0,1 0 0,0-1 0,-27-12 0,21 5 0,0 2 0,-1 1 0,1 1 0,-2 1 0,1 1 0,-43-5 0,64 10 0,-1 1 0,1-1 0,-1 0 0,0 0 0,1 0 0,-1 0 0,1-1 0,0 0 0,0 1 0,-1-1 0,-3-4 0,6 6 0,1-1 0,-1 1 0,1 0 0,0-1 0,0 1 0,-1 0 0,1-1 0,0 1 0,-1 0 0,1-1 0,0 1 0,0-1 0,0 1 0,0 0 0,-1-1 0,1 1 0,0-1 0,0 1 0,0-1 0,0 1 0,0 0 0,0-1 0,0 1 0,0-1 0,0 1 0,0-1 0,0 1 0,0-1 0,1 1 0,-1 0 0,0-1 0,0 0 0,2 0 0,-1 0 0,1 0 0,-1 0 0,1 0 0,-1 0 0,1 0 0,0 0 0,-1 1 0,1-1 0,0 1 0,0-1 0,-1 1 0,4-1 0,20-2 0,1 0 0,-1 2 0,0 0 0,0 2 0,1 1 0,-1 1 0,0 1 0,-1 1 0,1 1 0,-1 2 0,0 0 0,0 1 0,39 23 0,-42-20 0,1-1 0,0-1 0,0-1 0,1-1 0,1 0 0,-1-2 0,1-1 0,0-1 0,34 1 0,31 6 0,-37-5 0,54 1 0,-37-6 0,83-4 0,-149 3 0,-1 0 0,0 0 0,1 0 0,-1 0 0,1-1 0,-1 1 0,0-1 0,1 1 0,-1-1 0,0 0 0,0 0 0,1 0 0,-1 0 0,0-1 0,0 1 0,0 0 0,0-1 0,-1 1 0,1-1 0,0 0 0,-1 0 0,1 0 0,-1 0 0,1 0 0,-1 0 0,0 0 0,0 0 0,0 0 0,0 0 0,0-1 0,-1 1 0,1 0 0,-1-1 0,1 1 0,-1-1 0,0 1 0,0-3 0,0 0 0,-1 1 0,0 0 0,0 0 0,0 0 0,-1 1 0,1-1 0,-1 0 0,0 0 0,0 1 0,-1-1 0,1 1 0,0 0 0,-1-1 0,0 1 0,0 0 0,0 1 0,0-1 0,0 0 0,-1 1 0,1 0 0,-6-3 0,-67-20 0,21 8 0,35 11 0,0 0 0,0 2 0,-1 0 0,0 1 0,-21 0 0,-110 6 0,52 0 0,-506-3 0,737 11 0,-18 1 0,55-13 0,54 3 0,-203 1 15,0 1 1,0 1-1,0 1 0,-1 0 0,0 1 1,22 13-1,-25-12-179,1-1 1,0 0-1,0-1 1,1 0-1,0-1 1,0-1-1,0-1 0,20 1 1,-16-4-6663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0T11:58:46.245"/>
    </inkml:context>
    <inkml:brush xml:id="br0">
      <inkml:brushProperty name="width" value="0.05" units="cm"/>
      <inkml:brushProperty name="height" value="0.05" units="cm"/>
    </inkml:brush>
  </inkml:definitions>
  <inkml:trace contextRef="#ctx0" brushRef="#br0">1058 155 24575,'-1'-1'0,"1"0"0,0 0 0,-1 0 0,1 1 0,-1-1 0,1 0 0,-1 0 0,1 1 0,-1-1 0,0 0 0,1 1 0,-1-1 0,0 1 0,0-1 0,1 1 0,-1-1 0,0 1 0,0-1 0,0 1 0,1 0 0,-1-1 0,0 1 0,0 0 0,0 0 0,-2-1 0,-27-3 0,26 3 0,-62-3 0,-85 4 0,106 2 0,-1-1 0,1-2 0,0-3 0,0-1 0,-49-12 0,54 7 0,-1 3 0,-72-4 0,-18-4 0,34 5 0,97 10 0,-1 0 0,1 1 0,0-1 0,0 0 0,0 0 0,-1 0 0,1 0 0,0 0 0,0 0 0,0 0 0,-1 0 0,1 0 0,0 0 0,0 0 0,0 0 0,-1 0 0,1 0 0,0 0 0,0 0 0,0 0 0,-1 0 0,1 0 0,0 0 0,0 0 0,0 0 0,-1 0 0,1-1 0,0 1 0,0 0 0,0 0 0,-1 0 0,1 0 0,0 0 0,0-1 0,0 1 0,0 0 0,0 0 0,0 0 0,-1 0 0,1-1 0,0 1 0,0 0 0,0 0 0,0 0 0,0-1 0,0 1 0,0 0 0,0 0 0,0-1 0,0 1 0,0 0 0,0 0 0,0 0 0,0-1 0,0 1 0,0 0 0,0 0 0,0 0 0,0-1 0,0 1 0,0 0 0,1 0 0,-1-1 0,19-10 0,31-6 0,-7 9 0,-1 3 0,1 1 0,0 3 0,57 4 0,-7 0 0,463-3 0,-548 0 0,-4-1 0,0 1 0,0 0 0,-1 0 0,1 0 0,0 0 0,0 1 0,-1 0 0,1-1 0,0 1 0,-1 1 0,1-1 0,5 4 0,-8-5 0,-1 0 0,0 1 0,0-1 0,0 1 0,0-1 0,0 0 0,0 1 0,0-1 0,0 1 0,0-1 0,0 1 0,0-1 0,0 0 0,0 1 0,0-1 0,0 1 0,-1-1 0,1 0 0,0 1 0,0-1 0,0 0 0,-1 1 0,1-1 0,0 0 0,0 1 0,-1-1 0,1 0 0,0 1 0,-1-1 0,1 0 0,0 0 0,-1 1 0,1-1 0,0 0 0,-1 0 0,1 0 0,-1 0 0,1 1 0,0-1 0,-1 0 0,-17 9 0,6-6 0,0 0 0,0 0 0,-21 1 0,-33 8 0,62-11 0,0 0 0,0 1 0,0-1 0,0 1 0,1 0 0,-1 1 0,0-1 0,1 0 0,0 1 0,0 0 0,0 0 0,0 0 0,-3 3 0,6-5 0,-1 0 0,1-1 0,0 1 0,-1 0 0,1-1 0,0 1 0,-1 0 0,1-1 0,0 1 0,0 0 0,0 0 0,0-1 0,0 1 0,0 0 0,0-1 0,0 1 0,0 0 0,0 0 0,0-1 0,0 1 0,1 0 0,-1-1 0,0 1 0,0 0 0,1-1 0,-1 1 0,0 0 0,1-1 0,-1 1 0,1 0 0,-1-1 0,1 1 0,-1-1 0,1 1 0,-1-1 0,1 0 0,0 1 0,-1-1 0,1 1 0,0-1 0,-1 0 0,1 0 0,0 1 0,-1-1 0,1 0 0,0 0 0,-1 0 0,1 0 0,0 0 0,0 0 0,-1 0 0,2 0 0,45 6 0,-43-6 0,109 0 0,-68-1 0,-38 1 0,-15 0 0,-1072 0-1365,1059 0-5461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0T11:59:01.877"/>
    </inkml:context>
    <inkml:brush xml:id="br0">
      <inkml:brushProperty name="width" value="0.05" units="cm"/>
      <inkml:brushProperty name="height" value="0.05" units="cm"/>
    </inkml:brush>
  </inkml:definitions>
  <inkml:trace contextRef="#ctx0" brushRef="#br0">0 1 24575,'422'0'0,"-419"0"0,0 0 0,0 0 0,0 1 0,0-1 0,0 1 0,0 0 0,0 0 0,-1 0 0,1 0 0,0 0 0,-1 0 0,1 1 0,-1-1 0,1 1 0,3 3 0,26 37 0,-29-36 0,0-1 0,0 0 0,1-1 0,-1 1 0,1 0 0,0-1 0,0 0 0,0 0 0,1 0 0,0 0 0,-1-1 0,1 0 0,11 5 0,31 6 0,1-3 0,0-2 0,98 5 0,-144-14-62,0 0 0,0 0 0,0 1 0,0-1 0,0 0 0,0 1 0,0-1 0,0 1 0,-1-1 0,1 1 0,0 0 0,0 0-1,0 0 1,-1 0 0,1 0 0,0 1 0,-1-1 0,1 0 0,-1 1 0,0-1 0,3 4 0,2 8-6764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0T11:59:06.215"/>
    </inkml:context>
    <inkml:brush xml:id="br0">
      <inkml:brushProperty name="width" value="0.05" units="cm"/>
      <inkml:brushProperty name="height" value="0.05" units="cm"/>
    </inkml:brush>
  </inkml:definitions>
  <inkml:trace contextRef="#ctx0" brushRef="#br0">1 5 24575,'65'-2'0,"-40"0"0,0 1 0,0 1 0,0 2 0,0 0 0,34 8 0,-39-4 0,-1-1 0,1-1 0,0-1 0,0 0 0,37-2 0,-48-1 0,1 0 0,-1 1 0,0 0 0,0 1 0,0-1 0,0 2 0,0-1 0,0 1 0,9 5 0,-8-5-42,1 0 0,-1-1-1,1 0 1,0-1-1,-1 0 1,1-1 0,18-1-1,-8 0-983,-4 1-5800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0T11:59:08.958"/>
    </inkml:context>
    <inkml:brush xml:id="br0">
      <inkml:brushProperty name="width" value="0.05" units="cm"/>
      <inkml:brushProperty name="height" value="0.05" units="cm"/>
    </inkml:brush>
  </inkml:definitions>
  <inkml:trace contextRef="#ctx0" brushRef="#br0">1 42 24575,'0'10'0,"1"0"0,1 0 0,0 0 0,0-1 0,1 1 0,0-1 0,1 1 0,4 8 0,-7-17 0,-1 0 0,1 1 0,-1-1 0,1 0 0,0 0 0,0 0 0,-1 0 0,1 0 0,0-1 0,0 1 0,0 0 0,0 0 0,0 0 0,0-1 0,0 1 0,0-1 0,0 1 0,0 0 0,0-1 0,1 0 0,-1 1 0,0-1 0,0 0 0,0 0 0,1 0 0,-1 1 0,0-1 0,0 0 0,1-1 0,-1 1 0,0 0 0,0 0 0,0 0 0,1-1 0,-1 1 0,2-2 0,0-1 0,1-1 0,-1 1 0,0-1 0,-1 0 0,1 0 0,-1 0 0,4-9 0,-5 10 0,1-1 0,-1 1 0,1 0 0,0 0 0,0 0 0,0 0 0,0 0 0,0 1 0,1-1 0,2-2 0,33-4 0,-36 10 0,0-1 0,0 0 0,0 0 0,0 0 0,0 0 0,0 0 0,0 0 0,0-1 0,0 1 0,-1-1 0,1 1 0,0-1 0,0 0 0,0 0 0,-1 0 0,1 0 0,0 0 0,-1 0 0,1 0 0,-1 0 0,0-1 0,1 1 0,-1 0 0,0-1 0,0 1 0,1-1 0,-1 0 0,-1 1 0,1-1 0,0 0 0,0 0 0,-1 1 0,1-1 0,0 0 0,-1 0 0,0 0 0,1-3 0,-1-9-1365,0 0-5461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dirty="0"/>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dirty="0"/>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dirty="0"/>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dirty="0"/>
          </a:p>
        </p:txBody>
      </p:sp>
    </p:spTree>
    <p:extLst>
      <p:ext uri="{BB962C8B-B14F-4D97-AF65-F5344CB8AC3E}">
        <p14:creationId xmlns:p14="http://schemas.microsoft.com/office/powerpoint/2010/main" val="21534030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dirty="0"/>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Image 6">
            <a:extLst>
              <a:ext uri="{FF2B5EF4-FFF2-40B4-BE49-F238E27FC236}">
                <a16:creationId xmlns:a16="http://schemas.microsoft.com/office/drawing/2014/main" id="{D4E983F2-8C2C-BD8E-FCC6-83712E91FFCC}"/>
              </a:ext>
            </a:extLst>
          </p:cNvPr>
          <p:cNvPicPr>
            <a:picLocks noChangeAspect="1"/>
          </p:cNvPicPr>
          <p:nvPr userDrawn="1"/>
        </p:nvPicPr>
        <p:blipFill>
          <a:blip r:embed="rId2"/>
          <a:stretch>
            <a:fillRect/>
          </a:stretch>
        </p:blipFill>
        <p:spPr>
          <a:xfrm>
            <a:off x="1115616" y="141529"/>
            <a:ext cx="1512168" cy="1230682"/>
          </a:xfrm>
          <a:prstGeom prst="rect">
            <a:avLst/>
          </a:prstGeom>
        </p:spPr>
      </p:pic>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dirty="0"/>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dirty="0"/>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dirty="0"/>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dirty="0"/>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pic>
        <p:nvPicPr>
          <p:cNvPr id="2" name="Image 6">
            <a:extLst>
              <a:ext uri="{FF2B5EF4-FFF2-40B4-BE49-F238E27FC236}">
                <a16:creationId xmlns:a16="http://schemas.microsoft.com/office/drawing/2014/main" id="{D0000015-A6D2-9687-2428-09338D0F605A}"/>
              </a:ext>
            </a:extLst>
          </p:cNvPr>
          <p:cNvPicPr>
            <a:picLocks noChangeAspect="1"/>
          </p:cNvPicPr>
          <p:nvPr userDrawn="1"/>
        </p:nvPicPr>
        <p:blipFill>
          <a:blip r:embed="rId13"/>
          <a:stretch>
            <a:fillRect/>
          </a:stretch>
        </p:blipFill>
        <p:spPr>
          <a:xfrm>
            <a:off x="191344" y="44624"/>
            <a:ext cx="884497" cy="1404789"/>
          </a:xfrm>
          <a:prstGeom prst="rect">
            <a:avLst/>
          </a:prstGeom>
        </p:spPr>
      </p:pic>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4.png"/><Relationship Id="rId7" Type="http://schemas.openxmlformats.org/officeDocument/2006/relationships/image" Target="../media/image6.png"/><Relationship Id="rId12" Type="http://schemas.openxmlformats.org/officeDocument/2006/relationships/image" Target="../media/image4.jpeg"/><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fr-FR" dirty="0"/>
              <a:t>OICA Input to SLR-70</a:t>
            </a:r>
            <a:br>
              <a:rPr lang="fr-FR" dirty="0"/>
            </a:br>
            <a:r>
              <a:rPr lang="en-US" dirty="0"/>
              <a:t>Topic: “Prohibited if not allowed”</a:t>
            </a:r>
            <a:endParaRPr lang="fr-FR"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797152"/>
            <a:ext cx="8534400" cy="1470025"/>
          </a:xfrm>
        </p:spPr>
        <p:txBody>
          <a:bodyPr/>
          <a:lstStyle/>
          <a:p>
            <a:r>
              <a:rPr lang="en-US" dirty="0"/>
              <a:t>12-13 December 2024</a:t>
            </a:r>
          </a:p>
        </p:txBody>
      </p:sp>
      <p:sp>
        <p:nvSpPr>
          <p:cNvPr id="2" name="Espace réservé du numéro de diapositive 1">
            <a:extLst>
              <a:ext uri="{FF2B5EF4-FFF2-40B4-BE49-F238E27FC236}">
                <a16:creationId xmlns:a16="http://schemas.microsoft.com/office/drawing/2014/main" id="{081A15BB-7450-A51F-52DF-68F1DEEC806E}"/>
              </a:ext>
            </a:extLst>
          </p:cNvPr>
          <p:cNvSpPr>
            <a:spLocks noGrp="1"/>
          </p:cNvSpPr>
          <p:nvPr>
            <p:ph type="sldNum" sz="quarter" idx="12"/>
          </p:nvPr>
        </p:nvSpPr>
        <p:spPr/>
        <p:txBody>
          <a:bodyPr/>
          <a:lstStyle/>
          <a:p>
            <a:r>
              <a:rPr lang="fr-FR" altLang="ja-JP" dirty="0"/>
              <a:t>1</a:t>
            </a:r>
          </a:p>
        </p:txBody>
      </p:sp>
      <p:sp>
        <p:nvSpPr>
          <p:cNvPr id="3" name="CasellaDiTesto 1">
            <a:extLst>
              <a:ext uri="{FF2B5EF4-FFF2-40B4-BE49-F238E27FC236}">
                <a16:creationId xmlns:a16="http://schemas.microsoft.com/office/drawing/2014/main" id="{9837ED70-104E-03FD-7439-DF40DFF6AFA8}"/>
              </a:ext>
            </a:extLst>
          </p:cNvPr>
          <p:cNvSpPr txBox="1"/>
          <p:nvPr/>
        </p:nvSpPr>
        <p:spPr>
          <a:xfrm>
            <a:off x="10556219" y="331616"/>
            <a:ext cx="1300421" cy="369332"/>
          </a:xfrm>
          <a:prstGeom prst="rect">
            <a:avLst/>
          </a:prstGeom>
          <a:noFill/>
          <a:ln>
            <a:solidFill>
              <a:srgbClr val="FF0000"/>
            </a:solidFill>
          </a:ln>
        </p:spPr>
        <p:txBody>
          <a:bodyPr wrap="none" rtlCol="0">
            <a:spAutoFit/>
          </a:bodyPr>
          <a:lstStyle/>
          <a:p>
            <a:r>
              <a:rPr lang="it-IT" b="1" dirty="0"/>
              <a:t>SLR-70-11</a:t>
            </a:r>
            <a:endParaRPr lang="en-GB" b="1" dirty="0">
              <a:highlight>
                <a:srgbClr val="FFFF00"/>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p:txBody>
          <a:bodyPr/>
          <a:lstStyle/>
          <a:p>
            <a:r>
              <a:rPr lang="en-GB" sz="4000" b="1" dirty="0"/>
              <a:t>Problem</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609600" y="1514203"/>
            <a:ext cx="11175032" cy="5069159"/>
          </a:xfrm>
        </p:spPr>
        <p:txBody>
          <a:bodyPr/>
          <a:lstStyle/>
          <a:p>
            <a:pPr algn="just"/>
            <a:r>
              <a:rPr lang="en-US" sz="1800" dirty="0"/>
              <a:t>The SLR group has a proposal to add new requirements under paragraph 5. ‘General specifications’ which will require “multi-stage” production of some vehicles.</a:t>
            </a:r>
          </a:p>
          <a:p>
            <a:pPr algn="just"/>
            <a:endParaRPr lang="en-US" sz="800" dirty="0"/>
          </a:p>
          <a:p>
            <a:pPr algn="just"/>
            <a:r>
              <a:rPr lang="en-US" sz="1800" dirty="0"/>
              <a:t>The situation with option A is not 100% clear. How could this be determined?</a:t>
            </a:r>
            <a:endParaRPr lang="en-GB" sz="700" dirty="0"/>
          </a:p>
          <a:p>
            <a:pPr algn="just"/>
            <a:endParaRPr lang="en-US" sz="800" dirty="0"/>
          </a:p>
          <a:p>
            <a:pPr algn="just"/>
            <a:r>
              <a:rPr lang="en-US" sz="1800" dirty="0"/>
              <a:t>If option C is implemented, these lamps could not be fitted on the production line. </a:t>
            </a:r>
          </a:p>
        </p:txBody>
      </p:sp>
      <p:sp>
        <p:nvSpPr>
          <p:cNvPr id="4" name="TextBox 3">
            <a:extLst>
              <a:ext uri="{FF2B5EF4-FFF2-40B4-BE49-F238E27FC236}">
                <a16:creationId xmlns:a16="http://schemas.microsoft.com/office/drawing/2014/main" id="{666EA1A5-30D3-EB5E-DDD1-A57F88A1B225}"/>
              </a:ext>
            </a:extLst>
          </p:cNvPr>
          <p:cNvSpPr txBox="1"/>
          <p:nvPr/>
        </p:nvSpPr>
        <p:spPr>
          <a:xfrm>
            <a:off x="6815417" y="3165952"/>
            <a:ext cx="4609837" cy="3539430"/>
          </a:xfrm>
          <a:prstGeom prst="rect">
            <a:avLst/>
          </a:prstGeom>
          <a:noFill/>
        </p:spPr>
        <p:txBody>
          <a:bodyPr wrap="square" rtlCol="0">
            <a:spAutoFit/>
          </a:bodyPr>
          <a:lstStyle/>
          <a:p>
            <a:r>
              <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rPr>
              <a:t>Option A:</a:t>
            </a:r>
          </a:p>
          <a:p>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Notwithstanding those lamps which may be installed at national and regional level, the fitting of any lamps other than those mentioned in paragraph 6 is prohibited for the purposes of granting a [UN] type-approval according to this Regulation.</a:t>
            </a:r>
          </a:p>
          <a:p>
            <a:endParaRPr lang="en-US"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rPr>
              <a:t>Option C:</a:t>
            </a:r>
          </a:p>
          <a:p>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The fitting of any lighting and light-signalling devices other than those mentioned in paragraph 6 is prohibited for the purposes of granting a [UN] type-approval according to this Regulation. [National regulations are not considered as part of the type-approval.]</a:t>
            </a:r>
            <a:endParaRPr lang="en-GB" sz="16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descr="A car with a taxi sign&#10;&#10;Description automatically generated">
            <a:extLst>
              <a:ext uri="{FF2B5EF4-FFF2-40B4-BE49-F238E27FC236}">
                <a16:creationId xmlns:a16="http://schemas.microsoft.com/office/drawing/2014/main" id="{EE12DE5A-24C4-DDED-6BF5-6E1BA5AC8D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0969" y="3212977"/>
            <a:ext cx="4755031" cy="3186168"/>
          </a:xfrm>
          <a:prstGeom prst="rect">
            <a:avLst/>
          </a:prstGeom>
        </p:spPr>
      </p:pic>
      <p:sp>
        <p:nvSpPr>
          <p:cNvPr id="5" name="TextBox 4">
            <a:extLst>
              <a:ext uri="{FF2B5EF4-FFF2-40B4-BE49-F238E27FC236}">
                <a16:creationId xmlns:a16="http://schemas.microsoft.com/office/drawing/2014/main" id="{BA83AEC2-B3B5-4570-6D3D-D12F93D0A936}"/>
              </a:ext>
            </a:extLst>
          </p:cNvPr>
          <p:cNvSpPr txBox="1"/>
          <p:nvPr/>
        </p:nvSpPr>
        <p:spPr>
          <a:xfrm>
            <a:off x="1415480" y="6453336"/>
            <a:ext cx="3961104" cy="261610"/>
          </a:xfrm>
          <a:prstGeom prst="rect">
            <a:avLst/>
          </a:prstGeom>
          <a:noFill/>
        </p:spPr>
        <p:txBody>
          <a:bodyPr wrap="square" rtlCol="0">
            <a:spAutoFit/>
          </a:bodyPr>
          <a:lstStyle/>
          <a:p>
            <a:r>
              <a:rPr lang="en-GB" sz="1050" dirty="0"/>
              <a:t>Image: Copyright free. Supplied with permission from LEVC.</a:t>
            </a:r>
          </a:p>
        </p:txBody>
      </p:sp>
      <p:sp>
        <p:nvSpPr>
          <p:cNvPr id="7" name="Espace réservé du numéro de diapositive 6">
            <a:extLst>
              <a:ext uri="{FF2B5EF4-FFF2-40B4-BE49-F238E27FC236}">
                <a16:creationId xmlns:a16="http://schemas.microsoft.com/office/drawing/2014/main" id="{2A836013-6388-4846-41D0-2A302DA871D2}"/>
              </a:ext>
            </a:extLst>
          </p:cNvPr>
          <p:cNvSpPr>
            <a:spLocks noGrp="1"/>
          </p:cNvSpPr>
          <p:nvPr>
            <p:ph type="sldNum" sz="quarter" idx="12"/>
          </p:nvPr>
        </p:nvSpPr>
        <p:spPr/>
        <p:txBody>
          <a:bodyPr/>
          <a:lstStyle/>
          <a:p>
            <a:fld id="{E4A5D464-134C-4C80-B41F-7081051DEBC1}" type="slidenum">
              <a:rPr lang="ja-JP" altLang="fr-FR" smtClean="0"/>
              <a:pPr/>
              <a:t>2</a:t>
            </a:fld>
            <a:endParaRPr lang="fr-FR" altLang="ja-JP" dirty="0"/>
          </a:p>
        </p:txBody>
      </p:sp>
    </p:spTree>
    <p:extLst>
      <p:ext uri="{BB962C8B-B14F-4D97-AF65-F5344CB8AC3E}">
        <p14:creationId xmlns:p14="http://schemas.microsoft.com/office/powerpoint/2010/main" val="1427303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p:txBody>
          <a:bodyPr/>
          <a:lstStyle/>
          <a:p>
            <a:r>
              <a:rPr lang="en-GB" sz="4000" b="1" dirty="0"/>
              <a:t>Alternative Proposal (not finalised)</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632429" y="1417638"/>
            <a:ext cx="11175032" cy="5069159"/>
          </a:xfrm>
        </p:spPr>
        <p:txBody>
          <a:bodyPr/>
          <a:lstStyle/>
          <a:p>
            <a:pPr algn="just"/>
            <a:r>
              <a:rPr lang="en-GB" sz="2400" dirty="0"/>
              <a:t>Modify Option A, to add the requirement to list lamps that are installed according to national legislation in the Communication form.</a:t>
            </a:r>
          </a:p>
          <a:p>
            <a:pPr algn="just"/>
            <a:endParaRPr lang="en-GB" sz="2400" dirty="0"/>
          </a:p>
          <a:p>
            <a:pPr algn="just"/>
            <a:endParaRPr lang="en-GB" sz="2400" dirty="0"/>
          </a:p>
          <a:p>
            <a:pPr algn="just"/>
            <a:endParaRPr lang="en-GB" sz="2400" dirty="0"/>
          </a:p>
          <a:p>
            <a:pPr algn="just"/>
            <a:endParaRPr lang="en-GB" sz="2400" dirty="0"/>
          </a:p>
          <a:p>
            <a:pPr algn="just"/>
            <a:endParaRPr lang="en-GB" sz="2400" dirty="0"/>
          </a:p>
        </p:txBody>
      </p:sp>
      <p:sp>
        <p:nvSpPr>
          <p:cNvPr id="4" name="TextBox 3">
            <a:extLst>
              <a:ext uri="{FF2B5EF4-FFF2-40B4-BE49-F238E27FC236}">
                <a16:creationId xmlns:a16="http://schemas.microsoft.com/office/drawing/2014/main" id="{CB12D5B4-39D9-FA7B-91BE-8489F1B7FEF6}"/>
              </a:ext>
            </a:extLst>
          </p:cNvPr>
          <p:cNvSpPr txBox="1"/>
          <p:nvPr/>
        </p:nvSpPr>
        <p:spPr>
          <a:xfrm>
            <a:off x="6023992" y="3010273"/>
            <a:ext cx="3812460" cy="2554545"/>
          </a:xfrm>
          <a:prstGeom prst="rect">
            <a:avLst/>
          </a:prstGeom>
          <a:noFill/>
        </p:spPr>
        <p:txBody>
          <a:bodyPr wrap="square">
            <a:spAutoFit/>
          </a:bodyPr>
          <a:lstStyle/>
          <a:p>
            <a:r>
              <a:rPr lang="en-US" sz="16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Option A2:</a:t>
            </a:r>
          </a:p>
          <a:p>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Notwithstanding those lamps which may be installed at national and regional level, the fitting of any lamps other than those mentioned in paragraph 6 is prohibited for the purposes of granting a [UN] type-approval according to this Regulation. </a:t>
            </a:r>
            <a:r>
              <a:rPr lang="en-US" sz="16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Any lamps installed according to national or regional laws shall be </a:t>
            </a:r>
            <a:r>
              <a:rPr lang="en-US" sz="1600" kern="1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listed</a:t>
            </a:r>
            <a:r>
              <a:rPr lang="en-US" sz="16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in the Communication form.</a:t>
            </a:r>
          </a:p>
        </p:txBody>
      </p:sp>
      <p:sp>
        <p:nvSpPr>
          <p:cNvPr id="16" name="TextBox 15">
            <a:extLst>
              <a:ext uri="{FF2B5EF4-FFF2-40B4-BE49-F238E27FC236}">
                <a16:creationId xmlns:a16="http://schemas.microsoft.com/office/drawing/2014/main" id="{7FBFB31C-31FF-1C9E-0668-99A49244C598}"/>
              </a:ext>
            </a:extLst>
          </p:cNvPr>
          <p:cNvSpPr txBox="1"/>
          <p:nvPr/>
        </p:nvSpPr>
        <p:spPr>
          <a:xfrm>
            <a:off x="1990880" y="6366105"/>
            <a:ext cx="3961104" cy="261610"/>
          </a:xfrm>
          <a:prstGeom prst="rect">
            <a:avLst/>
          </a:prstGeom>
          <a:noFill/>
        </p:spPr>
        <p:txBody>
          <a:bodyPr wrap="square" rtlCol="0">
            <a:spAutoFit/>
          </a:bodyPr>
          <a:lstStyle/>
          <a:p>
            <a:r>
              <a:rPr lang="en-GB" sz="1050" dirty="0"/>
              <a:t>Photo: Copyright free, photo taken by Mark Grainger, OICA. </a:t>
            </a:r>
          </a:p>
        </p:txBody>
      </p:sp>
      <mc:AlternateContent xmlns:mc="http://schemas.openxmlformats.org/markup-compatibility/2006" xmlns:p14="http://schemas.microsoft.com/office/powerpoint/2010/main">
        <mc:Choice Requires="p14">
          <p:contentPart p14:bwMode="auto" r:id="rId2">
            <p14:nvContentPartPr>
              <p14:cNvPr id="7" name="Ink 6">
                <a:extLst>
                  <a:ext uri="{FF2B5EF4-FFF2-40B4-BE49-F238E27FC236}">
                    <a16:creationId xmlns:a16="http://schemas.microsoft.com/office/drawing/2014/main" id="{48DBECE7-C070-C38A-6D58-D93069301645}"/>
                  </a:ext>
                </a:extLst>
              </p14:cNvPr>
              <p14:cNvContentPartPr/>
              <p14:nvPr/>
            </p14:nvContentPartPr>
            <p14:xfrm>
              <a:off x="2313528" y="5590720"/>
              <a:ext cx="433800" cy="82800"/>
            </p14:xfrm>
          </p:contentPart>
        </mc:Choice>
        <mc:Fallback xmlns="">
          <p:pic>
            <p:nvPicPr>
              <p:cNvPr id="7" name="Ink 6">
                <a:extLst>
                  <a:ext uri="{FF2B5EF4-FFF2-40B4-BE49-F238E27FC236}">
                    <a16:creationId xmlns:a16="http://schemas.microsoft.com/office/drawing/2014/main" id="{48DBECE7-C070-C38A-6D58-D93069301645}"/>
                  </a:ext>
                </a:extLst>
              </p:cNvPr>
              <p:cNvPicPr/>
              <p:nvPr/>
            </p:nvPicPr>
            <p:blipFill>
              <a:blip r:embed="rId3"/>
              <a:stretch>
                <a:fillRect/>
              </a:stretch>
            </p:blipFill>
            <p:spPr>
              <a:xfrm>
                <a:off x="2304888" y="5581720"/>
                <a:ext cx="451440" cy="1004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29432866-1497-8EFD-C68E-A201ADF4A850}"/>
                  </a:ext>
                </a:extLst>
              </p14:cNvPr>
              <p14:cNvContentPartPr/>
              <p14:nvPr/>
            </p14:nvContentPartPr>
            <p14:xfrm>
              <a:off x="2362128" y="5608000"/>
              <a:ext cx="399600" cy="55800"/>
            </p14:xfrm>
          </p:contentPart>
        </mc:Choice>
        <mc:Fallback xmlns="">
          <p:pic>
            <p:nvPicPr>
              <p:cNvPr id="8" name="Ink 7">
                <a:extLst>
                  <a:ext uri="{FF2B5EF4-FFF2-40B4-BE49-F238E27FC236}">
                    <a16:creationId xmlns:a16="http://schemas.microsoft.com/office/drawing/2014/main" id="{29432866-1497-8EFD-C68E-A201ADF4A850}"/>
                  </a:ext>
                </a:extLst>
              </p:cNvPr>
              <p:cNvPicPr/>
              <p:nvPr/>
            </p:nvPicPr>
            <p:blipFill>
              <a:blip r:embed="rId5"/>
              <a:stretch>
                <a:fillRect/>
              </a:stretch>
            </p:blipFill>
            <p:spPr>
              <a:xfrm>
                <a:off x="2353128" y="5599360"/>
                <a:ext cx="41724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6CC6B0F0-71FB-D669-9FD8-F96527F8117A}"/>
                  </a:ext>
                </a:extLst>
              </p14:cNvPr>
              <p14:cNvContentPartPr/>
              <p14:nvPr/>
            </p14:nvContentPartPr>
            <p14:xfrm>
              <a:off x="2310986" y="5575687"/>
              <a:ext cx="325800" cy="74520"/>
            </p14:xfrm>
          </p:contentPart>
        </mc:Choice>
        <mc:Fallback xmlns="">
          <p:pic>
            <p:nvPicPr>
              <p:cNvPr id="9" name="Ink 8">
                <a:extLst>
                  <a:ext uri="{FF2B5EF4-FFF2-40B4-BE49-F238E27FC236}">
                    <a16:creationId xmlns:a16="http://schemas.microsoft.com/office/drawing/2014/main" id="{6CC6B0F0-71FB-D669-9FD8-F96527F8117A}"/>
                  </a:ext>
                </a:extLst>
              </p:cNvPr>
              <p:cNvPicPr/>
              <p:nvPr/>
            </p:nvPicPr>
            <p:blipFill>
              <a:blip r:embed="rId7"/>
              <a:stretch>
                <a:fillRect/>
              </a:stretch>
            </p:blipFill>
            <p:spPr>
              <a:xfrm>
                <a:off x="2301986" y="5567047"/>
                <a:ext cx="343440" cy="92160"/>
              </a:xfrm>
              <a:prstGeom prst="rect">
                <a:avLst/>
              </a:prstGeom>
            </p:spPr>
          </p:pic>
        </mc:Fallback>
      </mc:AlternateContent>
      <p:grpSp>
        <p:nvGrpSpPr>
          <p:cNvPr id="12" name="Group 11">
            <a:extLst>
              <a:ext uri="{FF2B5EF4-FFF2-40B4-BE49-F238E27FC236}">
                <a16:creationId xmlns:a16="http://schemas.microsoft.com/office/drawing/2014/main" id="{1CCD7017-FC9D-4DE5-6FBE-DC4FF428D96F}"/>
              </a:ext>
            </a:extLst>
          </p:cNvPr>
          <p:cNvGrpSpPr/>
          <p:nvPr/>
        </p:nvGrpSpPr>
        <p:grpSpPr>
          <a:xfrm>
            <a:off x="2473706" y="5605567"/>
            <a:ext cx="293400" cy="78120"/>
            <a:chOff x="2473706" y="5605567"/>
            <a:chExt cx="293400" cy="78120"/>
          </a:xfrm>
        </p:grpSpPr>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9B9CE2AB-A78C-72B6-EE1F-B21A8EF35322}"/>
                    </a:ext>
                  </a:extLst>
                </p14:cNvPr>
                <p14:cNvContentPartPr/>
                <p14:nvPr/>
              </p14:nvContentPartPr>
              <p14:xfrm>
                <a:off x="2473706" y="5658487"/>
                <a:ext cx="232920" cy="25200"/>
              </p14:xfrm>
            </p:contentPart>
          </mc:Choice>
          <mc:Fallback xmlns="">
            <p:pic>
              <p:nvPicPr>
                <p:cNvPr id="10" name="Ink 9">
                  <a:extLst>
                    <a:ext uri="{FF2B5EF4-FFF2-40B4-BE49-F238E27FC236}">
                      <a16:creationId xmlns:a16="http://schemas.microsoft.com/office/drawing/2014/main" id="{9B9CE2AB-A78C-72B6-EE1F-B21A8EF35322}"/>
                    </a:ext>
                  </a:extLst>
                </p:cNvPr>
                <p:cNvPicPr/>
                <p:nvPr/>
              </p:nvPicPr>
              <p:blipFill>
                <a:blip r:embed="rId9"/>
                <a:stretch>
                  <a:fillRect/>
                </a:stretch>
              </p:blipFill>
              <p:spPr>
                <a:xfrm>
                  <a:off x="2465066" y="5649487"/>
                  <a:ext cx="250560" cy="428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1E1DA78D-CF17-9296-3C5C-B5619717F181}"/>
                    </a:ext>
                  </a:extLst>
                </p14:cNvPr>
                <p14:cNvContentPartPr/>
                <p14:nvPr/>
              </p14:nvContentPartPr>
              <p14:xfrm>
                <a:off x="2692226" y="5605567"/>
                <a:ext cx="74880" cy="56520"/>
              </p14:xfrm>
            </p:contentPart>
          </mc:Choice>
          <mc:Fallback xmlns="">
            <p:pic>
              <p:nvPicPr>
                <p:cNvPr id="11" name="Ink 10">
                  <a:extLst>
                    <a:ext uri="{FF2B5EF4-FFF2-40B4-BE49-F238E27FC236}">
                      <a16:creationId xmlns:a16="http://schemas.microsoft.com/office/drawing/2014/main" id="{1E1DA78D-CF17-9296-3C5C-B5619717F181}"/>
                    </a:ext>
                  </a:extLst>
                </p:cNvPr>
                <p:cNvPicPr/>
                <p:nvPr/>
              </p:nvPicPr>
              <p:blipFill>
                <a:blip r:embed="rId11"/>
                <a:stretch>
                  <a:fillRect/>
                </a:stretch>
              </p:blipFill>
              <p:spPr>
                <a:xfrm>
                  <a:off x="2683586" y="5596567"/>
                  <a:ext cx="92520" cy="74160"/>
                </a:xfrm>
                <a:prstGeom prst="rect">
                  <a:avLst/>
                </a:prstGeom>
              </p:spPr>
            </p:pic>
          </mc:Fallback>
        </mc:AlternateContent>
      </p:grpSp>
      <p:grpSp>
        <p:nvGrpSpPr>
          <p:cNvPr id="14" name="Group 13">
            <a:extLst>
              <a:ext uri="{FF2B5EF4-FFF2-40B4-BE49-F238E27FC236}">
                <a16:creationId xmlns:a16="http://schemas.microsoft.com/office/drawing/2014/main" id="{A15BA39F-74E6-1334-3314-AAB9D571ADC2}"/>
              </a:ext>
            </a:extLst>
          </p:cNvPr>
          <p:cNvGrpSpPr/>
          <p:nvPr/>
        </p:nvGrpSpPr>
        <p:grpSpPr>
          <a:xfrm>
            <a:off x="2134896" y="2466001"/>
            <a:ext cx="3312368" cy="3869771"/>
            <a:chOff x="1199456" y="2466001"/>
            <a:chExt cx="3312368" cy="3869771"/>
          </a:xfrm>
        </p:grpSpPr>
        <p:pic>
          <p:nvPicPr>
            <p:cNvPr id="6" name="Picture 5" descr="A black car on a street&#10;&#10;Description automatically generated">
              <a:extLst>
                <a:ext uri="{FF2B5EF4-FFF2-40B4-BE49-F238E27FC236}">
                  <a16:creationId xmlns:a16="http://schemas.microsoft.com/office/drawing/2014/main" id="{C6009001-0DBB-ED43-5BAE-D49C424F701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99456" y="2466001"/>
              <a:ext cx="3312368" cy="3869771"/>
            </a:xfrm>
            <a:prstGeom prst="rect">
              <a:avLst/>
            </a:prstGeom>
          </p:spPr>
        </p:pic>
        <p:sp>
          <p:nvSpPr>
            <p:cNvPr id="13" name="Rectangle 12">
              <a:extLst>
                <a:ext uri="{FF2B5EF4-FFF2-40B4-BE49-F238E27FC236}">
                  <a16:creationId xmlns:a16="http://schemas.microsoft.com/office/drawing/2014/main" id="{8C12AE83-9C62-604F-9A51-292E69CF55F3}"/>
                </a:ext>
              </a:extLst>
            </p:cNvPr>
            <p:cNvSpPr/>
            <p:nvPr/>
          </p:nvSpPr>
          <p:spPr>
            <a:xfrm rot="280531">
              <a:off x="2268061" y="5588402"/>
              <a:ext cx="583607" cy="12127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Espace réservé du numéro de diapositive 4">
            <a:extLst>
              <a:ext uri="{FF2B5EF4-FFF2-40B4-BE49-F238E27FC236}">
                <a16:creationId xmlns:a16="http://schemas.microsoft.com/office/drawing/2014/main" id="{E1F7ADA0-75DF-B91B-98C5-3A71AFA17CE4}"/>
              </a:ext>
            </a:extLst>
          </p:cNvPr>
          <p:cNvSpPr>
            <a:spLocks noGrp="1"/>
          </p:cNvSpPr>
          <p:nvPr>
            <p:ph type="sldNum" sz="quarter" idx="12"/>
          </p:nvPr>
        </p:nvSpPr>
        <p:spPr/>
        <p:txBody>
          <a:bodyPr/>
          <a:lstStyle/>
          <a:p>
            <a:fld id="{E4A5D464-134C-4C80-B41F-7081051DEBC1}" type="slidenum">
              <a:rPr lang="ja-JP" altLang="fr-FR" smtClean="0"/>
              <a:pPr/>
              <a:t>3</a:t>
            </a:fld>
            <a:endParaRPr lang="fr-FR" altLang="ja-JP" dirty="0"/>
          </a:p>
        </p:txBody>
      </p:sp>
    </p:spTree>
    <p:extLst>
      <p:ext uri="{BB962C8B-B14F-4D97-AF65-F5344CB8AC3E}">
        <p14:creationId xmlns:p14="http://schemas.microsoft.com/office/powerpoint/2010/main" val="1768563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p:txBody>
          <a:bodyPr/>
          <a:lstStyle/>
          <a:p>
            <a:r>
              <a:rPr lang="en-GB" sz="4000" b="1" dirty="0"/>
              <a:t>Conclusion</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621432" y="1413049"/>
            <a:ext cx="11175032" cy="5328319"/>
          </a:xfrm>
        </p:spPr>
        <p:txBody>
          <a:bodyPr/>
          <a:lstStyle/>
          <a:p>
            <a:pPr algn="just"/>
            <a:r>
              <a:rPr lang="en-US" sz="2400" dirty="0"/>
              <a:t>Proposal to use the wording in Option A would permit:</a:t>
            </a:r>
          </a:p>
          <a:p>
            <a:pPr lvl="1" algn="just"/>
            <a:r>
              <a:rPr lang="en-US" sz="2000" dirty="0"/>
              <a:t>UN R48 approvals without the need to physically removing these nationally allowed lamps.</a:t>
            </a:r>
          </a:p>
          <a:p>
            <a:pPr marL="457200" lvl="1" indent="0" algn="just">
              <a:buNone/>
            </a:pPr>
            <a:r>
              <a:rPr lang="en-US" sz="2000" dirty="0"/>
              <a:t> </a:t>
            </a:r>
          </a:p>
          <a:p>
            <a:pPr lvl="1" algn="just"/>
            <a:r>
              <a:rPr lang="en-US" sz="2000" dirty="0"/>
              <a:t>EUWVTA requires Emission testing road load aerodynamic testing to UN R83 and external projections to UN R26 with lamps present. </a:t>
            </a:r>
          </a:p>
          <a:p>
            <a:pPr lvl="1" algn="just"/>
            <a:endParaRPr lang="en-US" sz="1400" dirty="0"/>
          </a:p>
          <a:p>
            <a:pPr lvl="1" algn="just"/>
            <a:r>
              <a:rPr lang="en-US" sz="2000" dirty="0"/>
              <a:t>COP testing of a ‘fully manufactured’ vehicle (without the need for post-registration installation).</a:t>
            </a:r>
          </a:p>
          <a:p>
            <a:pPr lvl="1" algn="just"/>
            <a:endParaRPr lang="en-US" sz="1400" dirty="0"/>
          </a:p>
          <a:p>
            <a:pPr lvl="1" algn="just"/>
            <a:r>
              <a:rPr lang="en-US" sz="2000" dirty="0"/>
              <a:t>An approval to UN R48 means the vehicle meets the requirement of UN R48. Any additional national approval is the responsibility of the vehicle manufacturer or operator, This is not the jurisdiction of UN  R48 type approval.</a:t>
            </a:r>
          </a:p>
          <a:p>
            <a:pPr lvl="1" algn="just"/>
            <a:endParaRPr lang="en-US" sz="1400" dirty="0"/>
          </a:p>
          <a:p>
            <a:pPr lvl="1" algn="just"/>
            <a:r>
              <a:rPr lang="en-US" sz="2000" dirty="0"/>
              <a:t>If additional lamps are fitted during the vehicle production, a more integrated solution can be implemented.  </a:t>
            </a:r>
            <a:r>
              <a:rPr lang="en-US" sz="2000" b="1" dirty="0"/>
              <a:t>We do not see the advantage of forcing post-registration installation of additional lighting equipment. </a:t>
            </a:r>
          </a:p>
        </p:txBody>
      </p:sp>
      <p:sp>
        <p:nvSpPr>
          <p:cNvPr id="4" name="Espace réservé du numéro de diapositive 3">
            <a:extLst>
              <a:ext uri="{FF2B5EF4-FFF2-40B4-BE49-F238E27FC236}">
                <a16:creationId xmlns:a16="http://schemas.microsoft.com/office/drawing/2014/main" id="{A838C354-0812-A43B-53FC-4ED62DBF65A2}"/>
              </a:ext>
            </a:extLst>
          </p:cNvPr>
          <p:cNvSpPr>
            <a:spLocks noGrp="1"/>
          </p:cNvSpPr>
          <p:nvPr>
            <p:ph type="sldNum" sz="quarter" idx="12"/>
          </p:nvPr>
        </p:nvSpPr>
        <p:spPr/>
        <p:txBody>
          <a:bodyPr/>
          <a:lstStyle/>
          <a:p>
            <a:fld id="{E4A5D464-134C-4C80-B41F-7081051DEBC1}" type="slidenum">
              <a:rPr lang="ja-JP" altLang="fr-FR" smtClean="0"/>
              <a:pPr/>
              <a:t>4</a:t>
            </a:fld>
            <a:endParaRPr lang="fr-FR" altLang="ja-JP" dirty="0"/>
          </a:p>
        </p:txBody>
      </p:sp>
    </p:spTree>
    <p:extLst>
      <p:ext uri="{BB962C8B-B14F-4D97-AF65-F5344CB8AC3E}">
        <p14:creationId xmlns:p14="http://schemas.microsoft.com/office/powerpoint/2010/main" val="2570876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AA5E3-8BDC-D264-0C25-C4C0C64CBC5B}"/>
              </a:ext>
            </a:extLst>
          </p:cNvPr>
          <p:cNvSpPr>
            <a:spLocks noGrp="1"/>
          </p:cNvSpPr>
          <p:nvPr>
            <p:ph type="title"/>
          </p:nvPr>
        </p:nvSpPr>
        <p:spPr>
          <a:xfrm>
            <a:off x="609600" y="2996952"/>
            <a:ext cx="10972800" cy="1143000"/>
          </a:xfrm>
        </p:spPr>
        <p:txBody>
          <a:bodyPr/>
          <a:lstStyle/>
          <a:p>
            <a:r>
              <a:rPr lang="en-GB" dirty="0"/>
              <a:t>Backup Information</a:t>
            </a:r>
          </a:p>
        </p:txBody>
      </p:sp>
      <p:sp>
        <p:nvSpPr>
          <p:cNvPr id="3" name="Espace réservé du numéro de diapositive 2">
            <a:extLst>
              <a:ext uri="{FF2B5EF4-FFF2-40B4-BE49-F238E27FC236}">
                <a16:creationId xmlns:a16="http://schemas.microsoft.com/office/drawing/2014/main" id="{7DE646BB-182D-4879-773C-3724DAFDC3BC}"/>
              </a:ext>
            </a:extLst>
          </p:cNvPr>
          <p:cNvSpPr>
            <a:spLocks noGrp="1"/>
          </p:cNvSpPr>
          <p:nvPr>
            <p:ph type="sldNum" sz="quarter" idx="12"/>
          </p:nvPr>
        </p:nvSpPr>
        <p:spPr/>
        <p:txBody>
          <a:bodyPr/>
          <a:lstStyle/>
          <a:p>
            <a:fld id="{E4A5D464-134C-4C80-B41F-7081051DEBC1}" type="slidenum">
              <a:rPr lang="ja-JP" altLang="fr-FR" smtClean="0"/>
              <a:pPr/>
              <a:t>5</a:t>
            </a:fld>
            <a:endParaRPr lang="fr-FR" altLang="ja-JP" dirty="0"/>
          </a:p>
        </p:txBody>
      </p:sp>
    </p:spTree>
    <p:extLst>
      <p:ext uri="{BB962C8B-B14F-4D97-AF65-F5344CB8AC3E}">
        <p14:creationId xmlns:p14="http://schemas.microsoft.com/office/powerpoint/2010/main" val="2066207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2E3E5-B8D4-4623-EA62-6CF3C87D723C}"/>
              </a:ext>
            </a:extLst>
          </p:cNvPr>
          <p:cNvSpPr>
            <a:spLocks noGrp="1"/>
          </p:cNvSpPr>
          <p:nvPr>
            <p:ph type="title"/>
          </p:nvPr>
        </p:nvSpPr>
        <p:spPr/>
        <p:txBody>
          <a:bodyPr/>
          <a:lstStyle/>
          <a:p>
            <a:r>
              <a:rPr lang="en-GB" sz="4000" b="1" dirty="0"/>
              <a:t>Original OICA Proposal</a:t>
            </a:r>
          </a:p>
        </p:txBody>
      </p:sp>
      <p:sp>
        <p:nvSpPr>
          <p:cNvPr id="3" name="Content Placeholder 2">
            <a:extLst>
              <a:ext uri="{FF2B5EF4-FFF2-40B4-BE49-F238E27FC236}">
                <a16:creationId xmlns:a16="http://schemas.microsoft.com/office/drawing/2014/main" id="{BEA710A2-3528-3A4C-A490-E9CAF58B5D69}"/>
              </a:ext>
            </a:extLst>
          </p:cNvPr>
          <p:cNvSpPr>
            <a:spLocks noGrp="1"/>
          </p:cNvSpPr>
          <p:nvPr>
            <p:ph idx="1"/>
          </p:nvPr>
        </p:nvSpPr>
        <p:spPr>
          <a:xfrm>
            <a:off x="621432" y="1413049"/>
            <a:ext cx="11175032" cy="5069159"/>
          </a:xfrm>
        </p:spPr>
        <p:txBody>
          <a:bodyPr/>
          <a:lstStyle/>
          <a:p>
            <a:pPr algn="just"/>
            <a:r>
              <a:rPr lang="en-GB" sz="2400" dirty="0"/>
              <a:t>Using Option B, vehicle manufacturers are allowed to install lamps that are permitted under national approvals during type approval and onto production vehicles (in line with CoP).</a:t>
            </a:r>
          </a:p>
          <a:p>
            <a:pPr algn="just"/>
            <a:endParaRPr lang="en-GB" sz="2400" dirty="0"/>
          </a:p>
          <a:p>
            <a:pPr algn="just"/>
            <a:endParaRPr lang="en-GB" sz="2400" dirty="0"/>
          </a:p>
          <a:p>
            <a:pPr algn="just"/>
            <a:endParaRPr lang="en-GB" sz="2400" dirty="0"/>
          </a:p>
          <a:p>
            <a:pPr algn="just"/>
            <a:endParaRPr lang="en-GB" sz="2400" dirty="0"/>
          </a:p>
          <a:p>
            <a:pPr algn="just"/>
            <a:endParaRPr lang="en-GB" sz="2400" dirty="0"/>
          </a:p>
        </p:txBody>
      </p:sp>
      <p:sp>
        <p:nvSpPr>
          <p:cNvPr id="4" name="TextBox 3">
            <a:extLst>
              <a:ext uri="{FF2B5EF4-FFF2-40B4-BE49-F238E27FC236}">
                <a16:creationId xmlns:a16="http://schemas.microsoft.com/office/drawing/2014/main" id="{CB12D5B4-39D9-FA7B-91BE-8489F1B7FEF6}"/>
              </a:ext>
            </a:extLst>
          </p:cNvPr>
          <p:cNvSpPr txBox="1"/>
          <p:nvPr/>
        </p:nvSpPr>
        <p:spPr>
          <a:xfrm>
            <a:off x="7390703" y="3545971"/>
            <a:ext cx="3812460" cy="2385268"/>
          </a:xfrm>
          <a:prstGeom prst="rect">
            <a:avLst/>
          </a:prstGeom>
          <a:noFill/>
        </p:spPr>
        <p:txBody>
          <a:bodyPr wrap="square">
            <a:spAutoFit/>
          </a:bodyPr>
          <a:lstStyle/>
          <a:p>
            <a:pPr algn="just">
              <a:spcAft>
                <a:spcPts val="600"/>
              </a:spcAft>
            </a:pPr>
            <a:r>
              <a:rPr lang="en-US" sz="1600" b="1" kern="100" dirty="0">
                <a:effectLst/>
                <a:latin typeface="Times New Roman" panose="02020603050405020304" pitchFamily="18" charset="0"/>
                <a:ea typeface="Calibri" panose="020F0502020204030204" pitchFamily="34" charset="0"/>
                <a:cs typeface="Times New Roman" panose="02020603050405020304" pitchFamily="18" charset="0"/>
              </a:rPr>
              <a:t>Option B:</a:t>
            </a:r>
          </a:p>
          <a:p>
            <a:pPr algn="just">
              <a:spcAft>
                <a:spcPts val="600"/>
              </a:spcAft>
            </a:pPr>
            <a:r>
              <a:rPr lang="en-US" sz="1600" kern="100" dirty="0">
                <a:effectLst/>
                <a:latin typeface="Times New Roman" panose="02020603050405020304" pitchFamily="18" charset="0"/>
                <a:ea typeface="Calibri" panose="020F0502020204030204" pitchFamily="34" charset="0"/>
                <a:cs typeface="Times New Roman" panose="02020603050405020304" pitchFamily="18" charset="0"/>
              </a:rPr>
              <a:t>In accordance with this Regulation, the type-approval only applies to the lamps specified in paragraphs 5 and 6 in accordance with the template from Annex 1. Other lamps installed according to national or regional Regulations are not considered as part of approval and do not compromise compliance evaluation to this Regulation.</a:t>
            </a:r>
            <a:endParaRPr lang="en-GB" sz="16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Picture 5" descr="A black taxi on a street&#10;&#10;Description automatically generated">
            <a:extLst>
              <a:ext uri="{FF2B5EF4-FFF2-40B4-BE49-F238E27FC236}">
                <a16:creationId xmlns:a16="http://schemas.microsoft.com/office/drawing/2014/main" id="{6F94CA8F-AC92-71CF-9B61-909083E9BDC8}"/>
              </a:ext>
            </a:extLst>
          </p:cNvPr>
          <p:cNvPicPr>
            <a:picLocks noChangeAspect="1"/>
          </p:cNvPicPr>
          <p:nvPr/>
        </p:nvPicPr>
        <p:blipFill>
          <a:blip r:embed="rId2" cstate="print">
            <a:extLst>
              <a:ext uri="{28A0092B-C50C-407E-A947-70E740481C1C}">
                <a14:useLocalDpi xmlns:a14="http://schemas.microsoft.com/office/drawing/2010/main" val="0"/>
              </a:ext>
            </a:extLst>
          </a:blip>
          <a:srcRect r="14794" b="22955"/>
          <a:stretch/>
        </p:blipFill>
        <p:spPr>
          <a:xfrm>
            <a:off x="2446716" y="2689650"/>
            <a:ext cx="3049431" cy="3676455"/>
          </a:xfrm>
          <a:prstGeom prst="rect">
            <a:avLst/>
          </a:prstGeom>
        </p:spPr>
      </p:pic>
      <p:sp>
        <p:nvSpPr>
          <p:cNvPr id="7" name="TextBox 6">
            <a:extLst>
              <a:ext uri="{FF2B5EF4-FFF2-40B4-BE49-F238E27FC236}">
                <a16:creationId xmlns:a16="http://schemas.microsoft.com/office/drawing/2014/main" id="{112F6F8B-F0F5-9614-2640-460D1F5B82EA}"/>
              </a:ext>
            </a:extLst>
          </p:cNvPr>
          <p:cNvSpPr txBox="1"/>
          <p:nvPr/>
        </p:nvSpPr>
        <p:spPr>
          <a:xfrm>
            <a:off x="1990880" y="6366105"/>
            <a:ext cx="3961104" cy="261610"/>
          </a:xfrm>
          <a:prstGeom prst="rect">
            <a:avLst/>
          </a:prstGeom>
          <a:noFill/>
        </p:spPr>
        <p:txBody>
          <a:bodyPr wrap="square" rtlCol="0">
            <a:spAutoFit/>
          </a:bodyPr>
          <a:lstStyle/>
          <a:p>
            <a:r>
              <a:rPr lang="en-GB" sz="1050" dirty="0"/>
              <a:t>Photo: Copyright free, photo taken by Mark Grainger, OICA. </a:t>
            </a:r>
          </a:p>
        </p:txBody>
      </p:sp>
      <p:sp>
        <p:nvSpPr>
          <p:cNvPr id="5" name="Espace réservé du numéro de diapositive 4">
            <a:extLst>
              <a:ext uri="{FF2B5EF4-FFF2-40B4-BE49-F238E27FC236}">
                <a16:creationId xmlns:a16="http://schemas.microsoft.com/office/drawing/2014/main" id="{5EA16BDB-65D2-080E-5162-6AA082B3603F}"/>
              </a:ext>
            </a:extLst>
          </p:cNvPr>
          <p:cNvSpPr>
            <a:spLocks noGrp="1"/>
          </p:cNvSpPr>
          <p:nvPr>
            <p:ph type="sldNum" sz="quarter" idx="12"/>
          </p:nvPr>
        </p:nvSpPr>
        <p:spPr/>
        <p:txBody>
          <a:bodyPr/>
          <a:lstStyle/>
          <a:p>
            <a:fld id="{E4A5D464-134C-4C80-B41F-7081051DEBC1}" type="slidenum">
              <a:rPr lang="ja-JP" altLang="fr-FR" smtClean="0"/>
              <a:pPr/>
              <a:t>6</a:t>
            </a:fld>
            <a:endParaRPr lang="fr-FR" altLang="ja-JP" dirty="0"/>
          </a:p>
        </p:txBody>
      </p:sp>
    </p:spTree>
    <p:extLst>
      <p:ext uri="{BB962C8B-B14F-4D97-AF65-F5344CB8AC3E}">
        <p14:creationId xmlns:p14="http://schemas.microsoft.com/office/powerpoint/2010/main" val="3860067845"/>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f30fc12-c89a-4829-a476-5bf9e2086332}" enabled="1" method="Privileged" siteId="{d6b0bbee-7cd9-4d60-bce6-4a67b543e2ae}" removed="0"/>
  <clbl:label id="{7fea2623-af8f-4fb8-b1cf-b63cc8e496aa}" enabled="1" method="Standard" siteId="{81fa766e-a349-4867-8bf4-ab35e250a08f}" removed="0"/>
</clbl:labelList>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38</TotalTime>
  <Words>538</Words>
  <Application>Microsoft Office PowerPoint</Application>
  <PresentationFormat>Widescreen</PresentationFormat>
  <Paragraphs>50</Paragraphs>
  <Slides>6</Slides>
  <Notes>1</Notes>
  <HiddenSlides>1</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6</vt:i4>
      </vt:variant>
    </vt:vector>
  </HeadingPairs>
  <TitlesOfParts>
    <vt:vector size="12" baseType="lpstr">
      <vt:lpstr>Arial</vt:lpstr>
      <vt:lpstr>Calibri</vt:lpstr>
      <vt:lpstr>Courier New</vt:lpstr>
      <vt:lpstr>Times New Roman</vt:lpstr>
      <vt:lpstr>Wingdings</vt:lpstr>
      <vt:lpstr>Masque présentation OICA</vt:lpstr>
      <vt:lpstr>OICA Input to SLR-70 Topic: “Prohibited if not allowed”</vt:lpstr>
      <vt:lpstr>Problem</vt:lpstr>
      <vt:lpstr>Alternative Proposal (not finalised)</vt:lpstr>
      <vt:lpstr>Conclusion</vt:lpstr>
      <vt:lpstr>Backup Information</vt:lpstr>
      <vt:lpstr>Original OICA Proposal</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TC-180</dc:title>
  <dc:creator>Thomas Goldbach</dc:creator>
  <cp:lastModifiedBy>Davide Puglisi</cp:lastModifiedBy>
  <cp:revision>172</cp:revision>
  <dcterms:created xsi:type="dcterms:W3CDTF">2019-06-03T18:41:34Z</dcterms:created>
  <dcterms:modified xsi:type="dcterms:W3CDTF">2024-12-10T15:00:12Z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2021-05-25T08:25:50Z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abf4defd-0079-446a-9940-b264ebd88b5b</vt:lpwstr>
  </property>
  <property fmtid="{D5CDD505-2E9C-101B-9397-08002B2CF9AE}" pid="8" name="MSIP_Label_2fd53d93-3f4c-4b90-b511-bd6bdbb4fba9_ContentBits">
    <vt:lpwstr>0</vt:lpwstr>
  </property>
  <property fmtid="{D5CDD505-2E9C-101B-9397-08002B2CF9AE}" pid="9" name="MSIP_Label_fd1c0902-ed92-4fed-896d-2e7725de02d4_Enabled">
    <vt:lpwstr>true</vt:lpwstr>
  </property>
  <property fmtid="{D5CDD505-2E9C-101B-9397-08002B2CF9AE}" pid="10" name="MSIP_Label_fd1c0902-ed92-4fed-896d-2e7725de02d4_SetDate">
    <vt:lpwstr>2022-09-29T09:11:21Z</vt:lpwstr>
  </property>
  <property fmtid="{D5CDD505-2E9C-101B-9397-08002B2CF9AE}" pid="11" name="MSIP_Label_fd1c0902-ed92-4fed-896d-2e7725de02d4_Method">
    <vt:lpwstr>Standard</vt:lpwstr>
  </property>
  <property fmtid="{D5CDD505-2E9C-101B-9397-08002B2CF9AE}" pid="12" name="MSIP_Label_fd1c0902-ed92-4fed-896d-2e7725de02d4_Name">
    <vt:lpwstr>Anyone (not protected)</vt:lpwstr>
  </property>
  <property fmtid="{D5CDD505-2E9C-101B-9397-08002B2CF9AE}" pid="13" name="MSIP_Label_fd1c0902-ed92-4fed-896d-2e7725de02d4_SiteId">
    <vt:lpwstr>d6b0bbee-7cd9-4d60-bce6-4a67b543e2ae</vt:lpwstr>
  </property>
  <property fmtid="{D5CDD505-2E9C-101B-9397-08002B2CF9AE}" pid="14" name="MSIP_Label_fd1c0902-ed92-4fed-896d-2e7725de02d4_ActionId">
    <vt:lpwstr>bde4aa03-615c-4347-88ed-baac0b156715</vt:lpwstr>
  </property>
  <property fmtid="{D5CDD505-2E9C-101B-9397-08002B2CF9AE}" pid="15" name="MSIP_Label_fd1c0902-ed92-4fed-896d-2e7725de02d4_ContentBits">
    <vt:lpwstr>2</vt:lpwstr>
  </property>
  <property fmtid="{D5CDD505-2E9C-101B-9397-08002B2CF9AE}" pid="16" name="ClassificationContentMarkingFooterText">
    <vt:lpwstr>Confidential C</vt:lpwstr>
  </property>
</Properties>
</file>