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48" r:id="rId1"/>
  </p:sldMasterIdLst>
  <p:notesMasterIdLst>
    <p:notesMasterId r:id="rId7"/>
  </p:notesMasterIdLst>
  <p:sldIdLst>
    <p:sldId id="337" r:id="rId2"/>
    <p:sldId id="341" r:id="rId3"/>
    <p:sldId id="338" r:id="rId4"/>
    <p:sldId id="336" r:id="rId5"/>
    <p:sldId id="343" r:id="rId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h3YP3xexYcFoahXa2ehi0H5V4Z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73621" autoAdjust="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>
        <p:guide orient="horz" pos="2092"/>
        <p:guide pos="3840"/>
      </p:guideLst>
    </p:cSldViewPr>
  </p:slideViewPr>
  <p:outlineViewPr>
    <p:cViewPr>
      <p:scale>
        <a:sx n="33" d="100"/>
        <a:sy n="33" d="100"/>
      </p:scale>
      <p:origin x="0" y="-277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34" Type="http://customschemas.google.com/relationships/presentationmetadata" Target="metadata"/><Relationship Id="rId7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36" Type="http://schemas.openxmlformats.org/officeDocument/2006/relationships/viewProps" Target="viewProps.xml"/><Relationship Id="rId4" Type="http://schemas.openxmlformats.org/officeDocument/2006/relationships/slide" Target="slides/slide3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5" name="Google Shape;25;p23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6" name="Google Shape;26;p23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10905699" cy="388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7" name="Google Shape;27;p23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8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48" name="Google Shape;14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8"/>
          <p:cNvSpPr/>
          <p:nvPr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38" descr="European Commiss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38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2" name="Google Shape;152;p38"/>
          <p:cNvSpPr txBox="1"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i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53" name="Google Shape;153;p38"/>
          <p:cNvSpPr txBox="1">
            <a:spLocks noGrp="1"/>
          </p:cNvSpPr>
          <p:nvPr>
            <p:ph type="body" idx="2"/>
          </p:nvPr>
        </p:nvSpPr>
        <p:spPr>
          <a:xfrm>
            <a:off x="6096000" y="5783535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2200" i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4" name="Google Shape;154;p38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5" name="Google Shape;155;p38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9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8" name="Google Shape;158;p39"/>
          <p:cNvPicPr preferRelativeResize="0"/>
          <p:nvPr/>
        </p:nvPicPr>
        <p:blipFill rotWithShape="1">
          <a:blip r:embed="rId2">
            <a:alphaModFix/>
          </a:blip>
          <a:srcRect t="4555"/>
          <a:stretch/>
        </p:blipFill>
        <p:spPr>
          <a:xfrm>
            <a:off x="0" y="1078173"/>
            <a:ext cx="12192000" cy="578324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9"/>
          <p:cNvSpPr/>
          <p:nvPr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6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39" descr="European Commissi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9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62" name="Google Shape;162;p39"/>
          <p:cNvSpPr txBox="1"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 i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63" name="Google Shape;163;p39"/>
          <p:cNvSpPr txBox="1">
            <a:spLocks noGrp="1"/>
          </p:cNvSpPr>
          <p:nvPr>
            <p:ph type="body" idx="2"/>
          </p:nvPr>
        </p:nvSpPr>
        <p:spPr>
          <a:xfrm>
            <a:off x="6096000" y="5557903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  <a:defRPr sz="2200" i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4" name="Google Shape;164;p39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5" name="Google Shape;165;p39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0"/>
          <p:cNvSpPr/>
          <p:nvPr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40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69" name="Google Shape;169;p4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0" name="Google Shape;170;p40"/>
          <p:cNvSpPr txBox="1">
            <a:spLocks noGrp="1"/>
          </p:cNvSpPr>
          <p:nvPr>
            <p:ph type="body" idx="1"/>
          </p:nvPr>
        </p:nvSpPr>
        <p:spPr>
          <a:xfrm>
            <a:off x="838976" y="4175997"/>
            <a:ext cx="10888663" cy="1620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400">
                <a:solidFill>
                  <a:srgbClr val="767676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None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1" name="Google Shape;171;p40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1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74" name="Google Shape;174;p41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75" name="Google Shape;175;p41"/>
          <p:cNvSpPr txBox="1">
            <a:spLocks noGrp="1"/>
          </p:cNvSpPr>
          <p:nvPr>
            <p:ph type="body" idx="1"/>
          </p:nvPr>
        </p:nvSpPr>
        <p:spPr>
          <a:xfrm>
            <a:off x="838198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  <a:defRPr/>
            </a:lvl1pPr>
            <a:lvl2pPr marL="914400" lvl="1" indent="-3556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0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Google Shape;176;p41"/>
          <p:cNvSpPr txBox="1">
            <a:spLocks noGrp="1"/>
          </p:cNvSpPr>
          <p:nvPr>
            <p:ph type="body" idx="2"/>
          </p:nvPr>
        </p:nvSpPr>
        <p:spPr>
          <a:xfrm>
            <a:off x="6402250" y="1825625"/>
            <a:ext cx="5328000" cy="3906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7" name="Google Shape;177;p41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2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80" name="Google Shape;180;p42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cxnSp>
        <p:nvCxnSpPr>
          <p:cNvPr id="181" name="Google Shape;181;p42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3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 txBox="1">
            <a:spLocks noGrp="1"/>
          </p:cNvSpPr>
          <p:nvPr>
            <p:ph type="sldNum" idx="12"/>
          </p:nvPr>
        </p:nvSpPr>
        <p:spPr>
          <a:xfrm>
            <a:off x="697524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1"/>
          <p:cNvSpPr txBox="1"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" name="Google Shape;13;p21" descr="European Commission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033852" y="6045988"/>
            <a:ext cx="1715733" cy="4504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-lex.europa.eu/legal-content/EN/TXT/?uri=OJ:L_202402689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A9D69A-108B-638B-EA44-62472FD46D7F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</p:spPr>
        <p:txBody>
          <a:bodyPr wrap="square" anchor="ctr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GB" smtClean="0"/>
              <a:pPr marL="0" lvl="0" indent="0" rtl="0">
                <a:spcBef>
                  <a:spcPts val="0"/>
                </a:spcBef>
                <a:spcAft>
                  <a:spcPts val="600"/>
                </a:spcAft>
                <a:buNone/>
              </a:pPr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B84725-A8B3-FF70-6ED1-5E22A683AB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Update on DCAS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6196CAA-8631-5742-C519-15F9C29C5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square" anchor="t"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/>
              <a:t>36</a:t>
            </a:r>
            <a:r>
              <a:rPr lang="en-US" baseline="30000" dirty="0"/>
              <a:t>th</a:t>
            </a:r>
            <a:r>
              <a:rPr lang="en-US" dirty="0"/>
              <a:t> TF ADAS Session </a:t>
            </a:r>
          </a:p>
          <a:p>
            <a:pPr>
              <a:spcAft>
                <a:spcPts val="600"/>
              </a:spcAft>
            </a:pPr>
            <a:r>
              <a:rPr lang="en-US" dirty="0"/>
              <a:t>26.11.2024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253C2B-6689-647D-7D61-8CDFD24C4969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096000" y="5557903"/>
            <a:ext cx="5040313" cy="528998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err="1"/>
              <a:t>M.Brahmi</a:t>
            </a:r>
            <a:r>
              <a:rPr lang="en-US" dirty="0"/>
              <a:t> EC GROW I2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4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11CE14-A5C3-75B0-0066-80718D801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205936"/>
            <a:ext cx="10515600" cy="782357"/>
          </a:xfrm>
        </p:spPr>
        <p:txBody>
          <a:bodyPr/>
          <a:lstStyle/>
          <a:p>
            <a:r>
              <a:rPr lang="en-US" sz="3200" dirty="0">
                <a:latin typeface="+mj-lt"/>
              </a:rPr>
              <a:t>Time plan</a:t>
            </a:r>
            <a:r>
              <a:rPr lang="de-DE" sz="3200" dirty="0">
                <a:latin typeface="+mj-lt"/>
              </a:rPr>
              <a:t> </a:t>
            </a:r>
            <a:r>
              <a:rPr lang="en-US" sz="3200" dirty="0">
                <a:latin typeface="+mj-lt"/>
              </a:rPr>
              <a:t>for</a:t>
            </a:r>
            <a:r>
              <a:rPr lang="de-DE" sz="3200" dirty="0">
                <a:latin typeface="+mj-lt"/>
              </a:rPr>
              <a:t> Adoption </a:t>
            </a:r>
            <a:r>
              <a:rPr lang="en-US" sz="3200" dirty="0">
                <a:latin typeface="+mj-lt"/>
              </a:rPr>
              <a:t>of</a:t>
            </a:r>
            <a:r>
              <a:rPr lang="de-DE" sz="3200" dirty="0">
                <a:latin typeface="+mj-lt"/>
              </a:rPr>
              <a:t> DCAS @EU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A2CC05-C251-E8A3-30AB-E85A4FEC6D31}"/>
              </a:ext>
            </a:extLst>
          </p:cNvPr>
          <p:cNvSpPr/>
          <p:nvPr/>
        </p:nvSpPr>
        <p:spPr>
          <a:xfrm>
            <a:off x="970722" y="2407639"/>
            <a:ext cx="10081408" cy="20972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j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197EB8D-043E-43A7-4B15-9F7CCDDE1181}"/>
              </a:ext>
            </a:extLst>
          </p:cNvPr>
          <p:cNvCxnSpPr>
            <a:cxnSpLocks/>
          </p:cNvCxnSpPr>
          <p:nvPr/>
        </p:nvCxnSpPr>
        <p:spPr>
          <a:xfrm>
            <a:off x="970722" y="1920029"/>
            <a:ext cx="0" cy="1125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8E8FB43-36D7-301D-830C-79123AFD5C40}"/>
              </a:ext>
            </a:extLst>
          </p:cNvPr>
          <p:cNvSpPr txBox="1"/>
          <p:nvPr/>
        </p:nvSpPr>
        <p:spPr>
          <a:xfrm>
            <a:off x="551273" y="1671912"/>
            <a:ext cx="8388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rgbClr val="0070C0"/>
                </a:solidFill>
                <a:latin typeface="+mj-lt"/>
              </a:rPr>
              <a:t>06.2024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627FE7-F988-7B38-8E5C-8F54F0F6FBB4}"/>
              </a:ext>
            </a:extLst>
          </p:cNvPr>
          <p:cNvSpPr/>
          <p:nvPr/>
        </p:nvSpPr>
        <p:spPr>
          <a:xfrm>
            <a:off x="970722" y="3147170"/>
            <a:ext cx="1676682" cy="39989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+mj-lt"/>
              </a:rPr>
              <a:t>Consolidate R79 </a:t>
            </a:r>
          </a:p>
          <a:p>
            <a:pPr algn="ctr"/>
            <a:r>
              <a:rPr lang="de-DE" sz="1050" b="1" dirty="0">
                <a:latin typeface="+mj-lt"/>
              </a:rPr>
              <a:t>(4th Series)</a:t>
            </a:r>
            <a:r>
              <a:rPr lang="de-DE" sz="1600" b="1" dirty="0">
                <a:solidFill>
                  <a:srgbClr val="00B050"/>
                </a:solidFill>
                <a:latin typeface="+mj-lt"/>
              </a:rPr>
              <a:t>■</a:t>
            </a:r>
            <a:endParaRPr lang="de-DE" sz="105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B87053-3ACE-AAD2-46EB-2364C4C82C64}"/>
              </a:ext>
            </a:extLst>
          </p:cNvPr>
          <p:cNvSpPr/>
          <p:nvPr/>
        </p:nvSpPr>
        <p:spPr>
          <a:xfrm>
            <a:off x="1476375" y="5227380"/>
            <a:ext cx="2009370" cy="4812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latin typeface="+mj-lt"/>
              </a:rPr>
              <a:t>Prepare</a:t>
            </a:r>
            <a:r>
              <a:rPr lang="de-DE" sz="1050" b="1" dirty="0">
                <a:latin typeface="+mj-lt"/>
              </a:rPr>
              <a:t> </a:t>
            </a:r>
            <a:r>
              <a:rPr lang="en-US" sz="1050" b="1" dirty="0">
                <a:latin typeface="+mj-lt"/>
              </a:rPr>
              <a:t>updating</a:t>
            </a:r>
            <a:r>
              <a:rPr lang="de-DE" sz="1050" b="1" dirty="0">
                <a:latin typeface="+mj-lt"/>
              </a:rPr>
              <a:t> General </a:t>
            </a:r>
            <a:r>
              <a:rPr lang="de-DE" sz="1050" b="1" dirty="0" err="1">
                <a:latin typeface="+mj-lt"/>
              </a:rPr>
              <a:t>Safety</a:t>
            </a:r>
            <a:r>
              <a:rPr lang="de-DE" sz="1050" b="1" dirty="0">
                <a:latin typeface="+mj-lt"/>
              </a:rPr>
              <a:t> </a:t>
            </a:r>
            <a:r>
              <a:rPr lang="de-DE" sz="1050" b="1" dirty="0" err="1">
                <a:latin typeface="+mj-lt"/>
              </a:rPr>
              <a:t>Requitements</a:t>
            </a:r>
            <a:r>
              <a:rPr lang="de-DE" sz="1050" b="1" dirty="0">
                <a:latin typeface="+mj-lt"/>
              </a:rPr>
              <a:t> GSR 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■</a:t>
            </a:r>
            <a:endParaRPr lang="de-DE" sz="1000" b="1" dirty="0"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859573-7A85-E90F-678C-B15D614A6275}"/>
              </a:ext>
            </a:extLst>
          </p:cNvPr>
          <p:cNvSpPr/>
          <p:nvPr/>
        </p:nvSpPr>
        <p:spPr>
          <a:xfrm>
            <a:off x="2882728" y="3141118"/>
            <a:ext cx="6987507" cy="40478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+mj-lt"/>
              </a:rPr>
              <a:t>Translation </a:t>
            </a:r>
            <a:r>
              <a:rPr lang="de-DE" sz="1050" b="1" dirty="0" err="1">
                <a:latin typeface="+mj-lt"/>
              </a:rPr>
              <a:t>process</a:t>
            </a:r>
            <a:r>
              <a:rPr lang="de-DE" sz="1050" b="1" dirty="0">
                <a:latin typeface="+mj-lt"/>
              </a:rPr>
              <a:t> </a:t>
            </a:r>
            <a:r>
              <a:rPr lang="de-DE" sz="1050" b="1" dirty="0" err="1">
                <a:latin typeface="+mj-lt"/>
              </a:rPr>
              <a:t>for</a:t>
            </a:r>
            <a:r>
              <a:rPr lang="de-DE" sz="1050" b="1" dirty="0">
                <a:latin typeface="+mj-lt"/>
              </a:rPr>
              <a:t> R79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7B098C3-A785-674B-C94F-30DE7B5E718A}"/>
              </a:ext>
            </a:extLst>
          </p:cNvPr>
          <p:cNvCxnSpPr>
            <a:cxnSpLocks/>
            <a:stCxn id="13" idx="3"/>
            <a:endCxn id="16" idx="1"/>
          </p:cNvCxnSpPr>
          <p:nvPr/>
        </p:nvCxnSpPr>
        <p:spPr>
          <a:xfrm flipV="1">
            <a:off x="2647404" y="3343511"/>
            <a:ext cx="235324" cy="36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8CCA3D0-A231-7F81-5DE8-561523620E58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2882919" y="1918133"/>
            <a:ext cx="0" cy="11681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766949BC-0BEE-E6C4-3732-51604FFBA34B}"/>
              </a:ext>
            </a:extLst>
          </p:cNvPr>
          <p:cNvSpPr txBox="1"/>
          <p:nvPr/>
        </p:nvSpPr>
        <p:spPr>
          <a:xfrm>
            <a:off x="2463470" y="1671912"/>
            <a:ext cx="8388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rgbClr val="0070C0"/>
                </a:solidFill>
                <a:latin typeface="+mj-lt"/>
              </a:rPr>
              <a:t>07.2024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756D411-6619-63EA-EFC9-7AFC59CF94BB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9130935" y="1980539"/>
            <a:ext cx="0" cy="2327049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DA565F1-8237-F258-C7FD-F371CEDCBC9C}"/>
              </a:ext>
            </a:extLst>
          </p:cNvPr>
          <p:cNvSpPr txBox="1"/>
          <p:nvPr/>
        </p:nvSpPr>
        <p:spPr>
          <a:xfrm>
            <a:off x="8711486" y="1734318"/>
            <a:ext cx="8388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rgbClr val="0070C0"/>
                </a:solidFill>
                <a:latin typeface="+mj-lt"/>
              </a:rPr>
              <a:t>04.11.2024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34BF947-8AC2-CEFA-C212-3CE4F5F32562}"/>
              </a:ext>
            </a:extLst>
          </p:cNvPr>
          <p:cNvSpPr/>
          <p:nvPr/>
        </p:nvSpPr>
        <p:spPr>
          <a:xfrm>
            <a:off x="11439850" y="5227380"/>
            <a:ext cx="513197" cy="480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>
                <a:latin typeface="+mj-lt"/>
              </a:rPr>
              <a:t>OJ </a:t>
            </a:r>
          </a:p>
          <a:p>
            <a:pPr algn="ctr"/>
            <a:r>
              <a:rPr lang="de-DE" sz="1200" b="1" dirty="0">
                <a:latin typeface="+mj-lt"/>
              </a:rPr>
              <a:t>GSR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B306884-9ACC-CDB0-CC66-CCE7129D8130}"/>
              </a:ext>
            </a:extLst>
          </p:cNvPr>
          <p:cNvSpPr/>
          <p:nvPr/>
        </p:nvSpPr>
        <p:spPr>
          <a:xfrm>
            <a:off x="2882919" y="3922303"/>
            <a:ext cx="5764692" cy="40478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+mj-lt"/>
              </a:rPr>
              <a:t>Translation </a:t>
            </a:r>
            <a:r>
              <a:rPr lang="de-DE" sz="1050" b="1" dirty="0" err="1">
                <a:latin typeface="+mj-lt"/>
              </a:rPr>
              <a:t>process</a:t>
            </a:r>
            <a:r>
              <a:rPr lang="de-DE" sz="1050" b="1" dirty="0">
                <a:latin typeface="+mj-lt"/>
              </a:rPr>
              <a:t> </a:t>
            </a:r>
            <a:r>
              <a:rPr lang="de-DE" sz="1050" b="1" dirty="0" err="1">
                <a:latin typeface="+mj-lt"/>
              </a:rPr>
              <a:t>for</a:t>
            </a:r>
            <a:r>
              <a:rPr lang="de-DE" sz="1050" b="1" dirty="0">
                <a:latin typeface="+mj-lt"/>
              </a:rPr>
              <a:t> R171 DCAS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9A348C6-F653-4A2D-1BFF-5CB713827FD3}"/>
              </a:ext>
            </a:extLst>
          </p:cNvPr>
          <p:cNvSpPr/>
          <p:nvPr/>
        </p:nvSpPr>
        <p:spPr>
          <a:xfrm>
            <a:off x="9931202" y="3141118"/>
            <a:ext cx="405878" cy="40478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+mj-lt"/>
              </a:rPr>
              <a:t>OJ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AFE299D-2582-F435-FE25-07DC83164B04}"/>
              </a:ext>
            </a:extLst>
          </p:cNvPr>
          <p:cNvSpPr/>
          <p:nvPr/>
        </p:nvSpPr>
        <p:spPr>
          <a:xfrm>
            <a:off x="8725057" y="3920286"/>
            <a:ext cx="405878" cy="40478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+mj-lt"/>
              </a:rPr>
              <a:t>OJ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22111C5-4E80-6DB4-94E0-58989E5603C5}"/>
              </a:ext>
            </a:extLst>
          </p:cNvPr>
          <p:cNvCxnSpPr>
            <a:cxnSpLocks/>
            <a:stCxn id="15" idx="3"/>
            <a:endCxn id="4" idx="1"/>
          </p:cNvCxnSpPr>
          <p:nvPr/>
        </p:nvCxnSpPr>
        <p:spPr>
          <a:xfrm flipV="1">
            <a:off x="3485745" y="5467560"/>
            <a:ext cx="3162706" cy="4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5879A74E-485D-B290-F3FA-DB0D51C73204}"/>
              </a:ext>
            </a:extLst>
          </p:cNvPr>
          <p:cNvSpPr txBox="1"/>
          <p:nvPr/>
        </p:nvSpPr>
        <p:spPr>
          <a:xfrm>
            <a:off x="9646041" y="2903045"/>
            <a:ext cx="8388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rgbClr val="0070C0"/>
                </a:solidFill>
                <a:latin typeface="+mj-lt"/>
              </a:rPr>
              <a:t>1W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DBA146E-7C84-3705-0764-9A57DF9CFB79}"/>
              </a:ext>
            </a:extLst>
          </p:cNvPr>
          <p:cNvSpPr txBox="1"/>
          <p:nvPr/>
        </p:nvSpPr>
        <p:spPr>
          <a:xfrm>
            <a:off x="8478345" y="3709170"/>
            <a:ext cx="8388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>
                <a:solidFill>
                  <a:srgbClr val="0070C0"/>
                </a:solidFill>
                <a:latin typeface="+mj-lt"/>
              </a:rPr>
              <a:t>1W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48E21D-4E20-5126-C446-DDC69F890476}"/>
              </a:ext>
            </a:extLst>
          </p:cNvPr>
          <p:cNvSpPr/>
          <p:nvPr/>
        </p:nvSpPr>
        <p:spPr>
          <a:xfrm>
            <a:off x="6648451" y="5227380"/>
            <a:ext cx="4403677" cy="48036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b="1" dirty="0">
                <a:latin typeface="+mj-lt"/>
              </a:rPr>
              <a:t>Adoption/</a:t>
            </a:r>
            <a:r>
              <a:rPr lang="de-DE" sz="1050" b="1" dirty="0" err="1">
                <a:latin typeface="+mj-lt"/>
              </a:rPr>
              <a:t>publication</a:t>
            </a:r>
            <a:r>
              <a:rPr lang="de-DE" sz="1050" b="1" dirty="0">
                <a:latin typeface="+mj-lt"/>
              </a:rPr>
              <a:t> </a:t>
            </a:r>
            <a:r>
              <a:rPr lang="de-DE" sz="1050" b="1" dirty="0" err="1">
                <a:latin typeface="+mj-lt"/>
              </a:rPr>
              <a:t>process</a:t>
            </a:r>
            <a:r>
              <a:rPr lang="de-DE" sz="1050" b="1" dirty="0">
                <a:latin typeface="+mj-lt"/>
              </a:rPr>
              <a:t> </a:t>
            </a:r>
            <a:r>
              <a:rPr lang="de-DE" sz="1050" b="1" dirty="0" err="1">
                <a:latin typeface="+mj-lt"/>
              </a:rPr>
              <a:t>for</a:t>
            </a:r>
            <a:r>
              <a:rPr lang="de-DE" sz="1050" b="1" dirty="0">
                <a:latin typeface="+mj-lt"/>
              </a:rPr>
              <a:t> GSR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865EBF2-EF3C-A46C-E05D-EC7E8FD75D2A}"/>
              </a:ext>
            </a:extLst>
          </p:cNvPr>
          <p:cNvCxnSpPr>
            <a:cxnSpLocks/>
            <a:stCxn id="4" idx="3"/>
            <a:endCxn id="39" idx="1"/>
          </p:cNvCxnSpPr>
          <p:nvPr/>
        </p:nvCxnSpPr>
        <p:spPr>
          <a:xfrm>
            <a:off x="11052128" y="5467560"/>
            <a:ext cx="38772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D50F0F34-712E-89B7-675F-697F2B0BEDEA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9130935" y="4122679"/>
            <a:ext cx="77445" cy="1102683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89F59C9A-C592-8250-06CD-EA2710A07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97084" y="4307588"/>
            <a:ext cx="298267" cy="457199"/>
          </a:xfrm>
          <a:prstGeom prst="rect">
            <a:avLst/>
          </a:prstGeom>
        </p:spPr>
      </p:pic>
      <p:pic>
        <p:nvPicPr>
          <p:cNvPr id="28" name="Graphic 27" descr="Checkmark with solid fill">
            <a:extLst>
              <a:ext uri="{FF2B5EF4-FFF2-40B4-BE49-F238E27FC236}">
                <a16:creationId xmlns:a16="http://schemas.microsoft.com/office/drawing/2014/main" id="{D75D8B09-8CAF-EFB6-6B9E-B143C996BE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85517" y="4307588"/>
            <a:ext cx="298267" cy="457199"/>
          </a:xfrm>
          <a:prstGeom prst="rect">
            <a:avLst/>
          </a:prstGeom>
        </p:spPr>
      </p:pic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6C555E40-C7CE-76FE-8E35-6F37D8E1610B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10337080" y="3343511"/>
            <a:ext cx="123321" cy="1881851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F0F689B-8E78-A4AF-75E0-BB98A088639F}"/>
              </a:ext>
            </a:extLst>
          </p:cNvPr>
          <p:cNvSpPr txBox="1"/>
          <p:nvPr/>
        </p:nvSpPr>
        <p:spPr>
          <a:xfrm>
            <a:off x="9278054" y="3972376"/>
            <a:ext cx="2744666" cy="26161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+mj-lt"/>
                <a:hlinkClick r:id="rId4"/>
              </a:rPr>
              <a:t>EUR-Lex - 42024X2689 - EN - EUR-Lex</a:t>
            </a:r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8963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A2B097-B549-5E3B-A113-35C741CE1E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>
                <a:latin typeface="+mj-lt"/>
              </a:rPr>
              <a:t>3</a:t>
            </a:fld>
            <a:endParaRPr lang="en-GB">
              <a:latin typeface="+mj-lt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BAA87B3-EECC-DD50-49BD-CE842A3A6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762" y="84771"/>
            <a:ext cx="10515600" cy="782357"/>
          </a:xfrm>
        </p:spPr>
        <p:txBody>
          <a:bodyPr/>
          <a:lstStyle/>
          <a:p>
            <a:r>
              <a:rPr lang="en-US" dirty="0">
                <a:latin typeface="+mj-lt"/>
              </a:rPr>
              <a:t>DCAS Supplements &amp; Amendments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014CF48-00B0-D7AE-3587-E456ABF674A6}"/>
              </a:ext>
            </a:extLst>
          </p:cNvPr>
          <p:cNvSpPr/>
          <p:nvPr/>
        </p:nvSpPr>
        <p:spPr>
          <a:xfrm>
            <a:off x="697524" y="1958017"/>
            <a:ext cx="2420145" cy="1194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>
                <a:latin typeface="+mj-lt"/>
              </a:rPr>
              <a:t>DCAS Phase 1</a:t>
            </a:r>
          </a:p>
          <a:p>
            <a:pPr algn="ctr"/>
            <a:endParaRPr lang="en-US" sz="1000" dirty="0">
              <a:latin typeface="+mj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ECE_TRANS_WP.29_2024_37e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18</a:t>
            </a:r>
            <a:r>
              <a:rPr lang="en-US" sz="1100" baseline="30000" dirty="0">
                <a:latin typeface="+mj-lt"/>
              </a:rPr>
              <a:t>th</a:t>
            </a:r>
            <a:r>
              <a:rPr lang="en-US" sz="1100" dirty="0">
                <a:latin typeface="+mj-lt"/>
              </a:rPr>
              <a:t> GRVA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192 WP29 Session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3672254-6080-4FAF-EBD7-AF4B17CDCE6F}"/>
              </a:ext>
            </a:extLst>
          </p:cNvPr>
          <p:cNvSpPr/>
          <p:nvPr/>
        </p:nvSpPr>
        <p:spPr>
          <a:xfrm>
            <a:off x="697524" y="5354529"/>
            <a:ext cx="2420145" cy="68797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EU Transposition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1F1D475-704A-E6A9-DCB2-83F16190C3D2}"/>
              </a:ext>
            </a:extLst>
          </p:cNvPr>
          <p:cNvCxnSpPr>
            <a:cxnSpLocks/>
            <a:stCxn id="8" idx="2"/>
            <a:endCxn id="9" idx="0"/>
          </p:cNvCxnSpPr>
          <p:nvPr/>
        </p:nvCxnSpPr>
        <p:spPr>
          <a:xfrm>
            <a:off x="1907597" y="3152506"/>
            <a:ext cx="0" cy="22020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: Single Corner Snipped 17">
            <a:extLst>
              <a:ext uri="{FF2B5EF4-FFF2-40B4-BE49-F238E27FC236}">
                <a16:creationId xmlns:a16="http://schemas.microsoft.com/office/drawing/2014/main" id="{47921E4B-6C50-B029-4D61-0C25EDF1483B}"/>
              </a:ext>
            </a:extLst>
          </p:cNvPr>
          <p:cNvSpPr/>
          <p:nvPr/>
        </p:nvSpPr>
        <p:spPr>
          <a:xfrm>
            <a:off x="4184050" y="5215192"/>
            <a:ext cx="3044057" cy="984069"/>
          </a:xfrm>
          <a:prstGeom prst="snip1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Editorial corrections and improvements</a:t>
            </a:r>
          </a:p>
          <a:p>
            <a:pPr algn="ctr"/>
            <a:r>
              <a:rPr lang="pt-BR" dirty="0">
                <a:solidFill>
                  <a:srgbClr val="0052CC"/>
                </a:solidFill>
                <a:latin typeface="+mj-lt"/>
              </a:rPr>
              <a:t>ADAS-35-04 (EC) GRVA-20-54e_ver1</a:t>
            </a:r>
            <a:endParaRPr lang="en-US" dirty="0">
              <a:latin typeface="+mj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8B95DD9-2B10-5FEF-865B-E10A6CDF0BA3}"/>
              </a:ext>
            </a:extLst>
          </p:cNvPr>
          <p:cNvCxnSpPr>
            <a:cxnSpLocks/>
            <a:stCxn id="9" idx="3"/>
            <a:endCxn id="18" idx="2"/>
          </p:cNvCxnSpPr>
          <p:nvPr/>
        </p:nvCxnSpPr>
        <p:spPr>
          <a:xfrm>
            <a:off x="3117669" y="5698518"/>
            <a:ext cx="1066381" cy="87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Single Corner Snipped 21">
            <a:extLst>
              <a:ext uri="{FF2B5EF4-FFF2-40B4-BE49-F238E27FC236}">
                <a16:creationId xmlns:a16="http://schemas.microsoft.com/office/drawing/2014/main" id="{E21B16EB-F8EC-6DC7-6AAB-4F8FA33B5259}"/>
              </a:ext>
            </a:extLst>
          </p:cNvPr>
          <p:cNvSpPr/>
          <p:nvPr/>
        </p:nvSpPr>
        <p:spPr>
          <a:xfrm>
            <a:off x="4184050" y="1532709"/>
            <a:ext cx="3044061" cy="2029097"/>
          </a:xfrm>
          <a:prstGeom prst="snip1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u="sng" dirty="0">
                <a:latin typeface="+mj-lt"/>
              </a:rPr>
              <a:t>Phase 1 Amendments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DMS Improvements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String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Lane 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Requirements for </a:t>
            </a:r>
            <a:r>
              <a:rPr lang="en-US" sz="1200" dirty="0" err="1">
                <a:latin typeface="+mj-lt"/>
              </a:rPr>
              <a:t>w.HOR</a:t>
            </a:r>
            <a:endParaRPr lang="en-US" sz="12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Requirements for SIM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Restrict </a:t>
            </a:r>
            <a:r>
              <a:rPr lang="en-US" sz="1200" dirty="0" err="1">
                <a:latin typeface="+mj-lt"/>
              </a:rPr>
              <a:t>w.HOR</a:t>
            </a:r>
            <a:r>
              <a:rPr lang="en-US" sz="1200" dirty="0">
                <a:latin typeface="+mj-lt"/>
              </a:rPr>
              <a:t> to Highway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Restrict SIM  to Highway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Restrict SIM  to Hands-On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+mj-lt"/>
              </a:rPr>
              <a:t>Editorial Changes and clarifications</a:t>
            </a:r>
          </a:p>
          <a:p>
            <a:pPr algn="ctr"/>
            <a:endParaRPr lang="en-US" sz="1200" dirty="0">
              <a:latin typeface="+mj-lt"/>
            </a:endParaRPr>
          </a:p>
          <a:p>
            <a:pPr algn="ctr"/>
            <a:endParaRPr lang="en-US" sz="1200" dirty="0">
              <a:latin typeface="+mj-lt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45AB16B-B1A8-3821-B8A3-31143DAB31B9}"/>
              </a:ext>
            </a:extLst>
          </p:cNvPr>
          <p:cNvCxnSpPr>
            <a:cxnSpLocks/>
            <a:stCxn id="8" idx="3"/>
            <a:endCxn id="22" idx="2"/>
          </p:cNvCxnSpPr>
          <p:nvPr/>
        </p:nvCxnSpPr>
        <p:spPr>
          <a:xfrm flipV="1">
            <a:off x="3117669" y="2547258"/>
            <a:ext cx="1066381" cy="800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32B06840-BAA5-0360-972A-4239020FD580}"/>
              </a:ext>
            </a:extLst>
          </p:cNvPr>
          <p:cNvSpPr/>
          <p:nvPr/>
        </p:nvSpPr>
        <p:spPr>
          <a:xfrm>
            <a:off x="4184050" y="4216646"/>
            <a:ext cx="3044060" cy="59468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ADAS-35-02-Rev.1.</a:t>
            </a:r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828BABF-7E50-6B9F-9B27-DFF18514372B}"/>
              </a:ext>
            </a:extLst>
          </p:cNvPr>
          <p:cNvSpPr/>
          <p:nvPr/>
        </p:nvSpPr>
        <p:spPr>
          <a:xfrm>
            <a:off x="7920236" y="2185851"/>
            <a:ext cx="2482361" cy="7039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DCAS Phase 2</a:t>
            </a:r>
          </a:p>
          <a:p>
            <a:pPr algn="ctr"/>
            <a:r>
              <a:rPr lang="en-US" dirty="0">
                <a:latin typeface="+mj-lt"/>
              </a:rPr>
              <a:t>GRVA-20-59/Rev.2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578F80D-8A16-9ABF-334F-1977AFB869AD}"/>
              </a:ext>
            </a:extLst>
          </p:cNvPr>
          <p:cNvSpPr/>
          <p:nvPr/>
        </p:nvSpPr>
        <p:spPr>
          <a:xfrm>
            <a:off x="4214531" y="3189418"/>
            <a:ext cx="2965687" cy="208243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E5B0276-9BF9-02E5-9105-B4909555B5D6}"/>
              </a:ext>
            </a:extLst>
          </p:cNvPr>
          <p:cNvCxnSpPr>
            <a:cxnSpLocks/>
            <a:stCxn id="18" idx="3"/>
            <a:endCxn id="39" idx="2"/>
          </p:cNvCxnSpPr>
          <p:nvPr/>
        </p:nvCxnSpPr>
        <p:spPr>
          <a:xfrm flipV="1">
            <a:off x="5706079" y="4811334"/>
            <a:ext cx="1" cy="4038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57DBC6F-4C09-A86F-AAA2-4A375FE2D06D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5706080" y="3429000"/>
            <a:ext cx="0" cy="787646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8DC9881-F93B-987E-934B-EAEAC721BBC8}"/>
              </a:ext>
            </a:extLst>
          </p:cNvPr>
          <p:cNvCxnSpPr>
            <a:cxnSpLocks/>
            <a:stCxn id="22" idx="0"/>
            <a:endCxn id="40" idx="1"/>
          </p:cNvCxnSpPr>
          <p:nvPr/>
        </p:nvCxnSpPr>
        <p:spPr>
          <a:xfrm flipV="1">
            <a:off x="7228111" y="2537841"/>
            <a:ext cx="692125" cy="94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21ECC8FE-3E2D-FA73-B8F0-99B8F72677E2}"/>
              </a:ext>
            </a:extLst>
          </p:cNvPr>
          <p:cNvSpPr/>
          <p:nvPr/>
        </p:nvSpPr>
        <p:spPr>
          <a:xfrm>
            <a:off x="7920236" y="4162000"/>
            <a:ext cx="2482361" cy="7039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Working Document for GRVA 21 Session</a:t>
            </a:r>
          </a:p>
          <a:p>
            <a:pPr algn="ctr"/>
            <a:r>
              <a:rPr lang="en-US" dirty="0">
                <a:effectLst/>
                <a:latin typeface="+mj-lt"/>
                <a:ea typeface="Times New Roman" panose="02020603050405020304" pitchFamily="18" charset="0"/>
              </a:rPr>
              <a:t> (Suppl. for 00 series)</a:t>
            </a:r>
            <a:endParaRPr lang="en-US" sz="1100" dirty="0">
              <a:latin typeface="+mj-lt"/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A4BC80A-C922-ED33-DC9C-626276140CE4}"/>
              </a:ext>
            </a:extLst>
          </p:cNvPr>
          <p:cNvCxnSpPr>
            <a:cxnSpLocks/>
            <a:stCxn id="39" idx="3"/>
            <a:endCxn id="64" idx="1"/>
          </p:cNvCxnSpPr>
          <p:nvPr/>
        </p:nvCxnSpPr>
        <p:spPr>
          <a:xfrm>
            <a:off x="7228110" y="4513990"/>
            <a:ext cx="69212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2966624E-0CEF-E23F-3C89-7E3D2D4A8D67}"/>
              </a:ext>
            </a:extLst>
          </p:cNvPr>
          <p:cNvSpPr/>
          <p:nvPr/>
        </p:nvSpPr>
        <p:spPr>
          <a:xfrm>
            <a:off x="4223234" y="3025142"/>
            <a:ext cx="2965687" cy="13961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FFC000"/>
                </a:solidFill>
                <a:latin typeface="+mj-lt"/>
              </a:rPr>
              <a:t>??</a:t>
            </a:r>
          </a:p>
        </p:txBody>
      </p:sp>
      <p:sp>
        <p:nvSpPr>
          <p:cNvPr id="81" name="Diamond 80">
            <a:extLst>
              <a:ext uri="{FF2B5EF4-FFF2-40B4-BE49-F238E27FC236}">
                <a16:creationId xmlns:a16="http://schemas.microsoft.com/office/drawing/2014/main" id="{2EEB30FD-D3BC-D831-3E70-2E28603B430E}"/>
              </a:ext>
            </a:extLst>
          </p:cNvPr>
          <p:cNvSpPr/>
          <p:nvPr/>
        </p:nvSpPr>
        <p:spPr>
          <a:xfrm>
            <a:off x="10781214" y="1968140"/>
            <a:ext cx="1419214" cy="1144091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+mj-lt"/>
              </a:rPr>
              <a:t>WP29 March 2025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5D1302B-7F26-0295-C74C-C7A4F3D1651C}"/>
              </a:ext>
            </a:extLst>
          </p:cNvPr>
          <p:cNvCxnSpPr>
            <a:cxnSpLocks/>
            <a:stCxn id="40" idx="3"/>
            <a:endCxn id="81" idx="1"/>
          </p:cNvCxnSpPr>
          <p:nvPr/>
        </p:nvCxnSpPr>
        <p:spPr>
          <a:xfrm>
            <a:off x="10402597" y="2537841"/>
            <a:ext cx="378617" cy="23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70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8" grpId="0" animBg="1"/>
      <p:bldP spid="22" grpId="0" animBg="1"/>
      <p:bldP spid="39" grpId="0" animBg="1"/>
      <p:bldP spid="40" grpId="0" animBg="1"/>
      <p:bldP spid="42" grpId="0" animBg="1"/>
      <p:bldP spid="64" grpId="0" animBg="1"/>
      <p:bldP spid="78" grpId="0" animBg="1"/>
      <p:bldP spid="8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EB72038-E5F4-D5A3-0832-C447165D702D}"/>
              </a:ext>
            </a:extLst>
          </p:cNvPr>
          <p:cNvSpPr/>
          <p:nvPr/>
        </p:nvSpPr>
        <p:spPr>
          <a:xfrm>
            <a:off x="862149" y="3440713"/>
            <a:ext cx="10624173" cy="56605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latin typeface="+mj-lt"/>
              </a:rPr>
              <a:t>Granting TA acc. to 00 Series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7D0439B-F175-5AE7-5005-1BB4FD63DEE6}"/>
              </a:ext>
            </a:extLst>
          </p:cNvPr>
          <p:cNvSpPr/>
          <p:nvPr/>
        </p:nvSpPr>
        <p:spPr>
          <a:xfrm>
            <a:off x="862148" y="1921067"/>
            <a:ext cx="3365649" cy="56605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+mj-lt"/>
              </a:rPr>
              <a:t>Obligation to accept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D20BB8B-FEAC-CD32-037E-505D2ABDDAB4}"/>
              </a:ext>
            </a:extLst>
          </p:cNvPr>
          <p:cNvCxnSpPr>
            <a:cxnSpLocks/>
          </p:cNvCxnSpPr>
          <p:nvPr/>
        </p:nvCxnSpPr>
        <p:spPr>
          <a:xfrm>
            <a:off x="871321" y="1561063"/>
            <a:ext cx="6531" cy="3216677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139BDD-93C1-6C92-4EE4-8BB1C3206E6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>
                <a:latin typeface="+mj-lt"/>
              </a:rPr>
              <a:t>4</a:t>
            </a:fld>
            <a:endParaRPr lang="en-GB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95E3DA-C7CE-4657-C12D-D33D78E28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Transition Provisions DCAS Phase2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F21BFA-1FEA-CE14-99DB-3FEF602FF8E0}"/>
              </a:ext>
            </a:extLst>
          </p:cNvPr>
          <p:cNvSpPr/>
          <p:nvPr/>
        </p:nvSpPr>
        <p:spPr>
          <a:xfrm>
            <a:off x="4206238" y="2194057"/>
            <a:ext cx="4632960" cy="28888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>
                <a:latin typeface="+mj-lt"/>
              </a:rPr>
              <a:t>Accept if granted before 09.2026</a:t>
            </a:r>
            <a:endParaRPr lang="en-US" dirty="0"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CEE606-E877-7505-43D2-CFA8E513D423}"/>
              </a:ext>
            </a:extLst>
          </p:cNvPr>
          <p:cNvSpPr txBox="1"/>
          <p:nvPr/>
        </p:nvSpPr>
        <p:spPr>
          <a:xfrm>
            <a:off x="8394676" y="1571569"/>
            <a:ext cx="830677" cy="30777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b="1"/>
            </a:lvl1pPr>
          </a:lstStyle>
          <a:p>
            <a:r>
              <a:rPr lang="en-US" dirty="0">
                <a:latin typeface="+mj-lt"/>
              </a:rPr>
              <a:t>09.2028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4B5C2A-B48B-D8F0-C4FA-A991A50186D2}"/>
              </a:ext>
            </a:extLst>
          </p:cNvPr>
          <p:cNvSpPr txBox="1"/>
          <p:nvPr/>
        </p:nvSpPr>
        <p:spPr>
          <a:xfrm>
            <a:off x="459873" y="4032596"/>
            <a:ext cx="830677" cy="30777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>
              <a:defRPr b="1"/>
            </a:lvl1pPr>
          </a:lstStyle>
          <a:p>
            <a:r>
              <a:rPr lang="en-US" dirty="0">
                <a:latin typeface="+mj-lt"/>
              </a:rPr>
              <a:t>09.2024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0928C59-7379-F23B-8E7E-82E6091E1897}"/>
              </a:ext>
            </a:extLst>
          </p:cNvPr>
          <p:cNvSpPr/>
          <p:nvPr/>
        </p:nvSpPr>
        <p:spPr>
          <a:xfrm>
            <a:off x="8831580" y="1921067"/>
            <a:ext cx="2660185" cy="5618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latin typeface="+mj-lt"/>
              </a:rPr>
              <a:t>No obligation to accept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A69C1DF-4A97-AF9B-DA15-B3C88FACDF42}"/>
              </a:ext>
            </a:extLst>
          </p:cNvPr>
          <p:cNvSpPr/>
          <p:nvPr/>
        </p:nvSpPr>
        <p:spPr>
          <a:xfrm>
            <a:off x="4227804" y="1921067"/>
            <a:ext cx="4603776" cy="27770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latin typeface="+mj-lt"/>
              </a:rPr>
              <a:t>No obligation to accept if granted after 09.2026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6FA4CA-68DC-3B30-56B2-A2E8D6707902}"/>
              </a:ext>
            </a:extLst>
          </p:cNvPr>
          <p:cNvCxnSpPr>
            <a:cxnSpLocks/>
          </p:cNvCxnSpPr>
          <p:nvPr/>
        </p:nvCxnSpPr>
        <p:spPr>
          <a:xfrm>
            <a:off x="8810015" y="1921067"/>
            <a:ext cx="0" cy="561875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D54E8AC3-1EC0-312A-3A28-03FCBB0A5B51}"/>
              </a:ext>
            </a:extLst>
          </p:cNvPr>
          <p:cNvSpPr/>
          <p:nvPr/>
        </p:nvSpPr>
        <p:spPr>
          <a:xfrm>
            <a:off x="717995" y="3258843"/>
            <a:ext cx="314434" cy="208639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1E26F3-87ED-6505-DAD1-35A95559C33D}"/>
              </a:ext>
            </a:extLst>
          </p:cNvPr>
          <p:cNvSpPr txBox="1"/>
          <p:nvPr/>
        </p:nvSpPr>
        <p:spPr>
          <a:xfrm>
            <a:off x="500080" y="2989085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00 Series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0CC829F-5EE8-0983-CBB8-99E2FC15ED94}"/>
              </a:ext>
            </a:extLst>
          </p:cNvPr>
          <p:cNvCxnSpPr/>
          <p:nvPr/>
        </p:nvCxnSpPr>
        <p:spPr>
          <a:xfrm>
            <a:off x="2719252" y="3429000"/>
            <a:ext cx="0" cy="577770"/>
          </a:xfrm>
          <a:prstGeom prst="line">
            <a:avLst/>
          </a:prstGeom>
          <a:ln w="57150">
            <a:solidFill>
              <a:srgbClr val="002060"/>
            </a:solidFill>
            <a:prstDash val="sysDot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BB4D895-CB4A-B6C3-BF47-69F173A1919A}"/>
              </a:ext>
            </a:extLst>
          </p:cNvPr>
          <p:cNvSpPr txBox="1"/>
          <p:nvPr/>
        </p:nvSpPr>
        <p:spPr>
          <a:xfrm>
            <a:off x="2248610" y="2989595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01 Series</a:t>
            </a:r>
          </a:p>
        </p:txBody>
      </p:sp>
      <p:sp>
        <p:nvSpPr>
          <p:cNvPr id="36" name="Star: 5 Points 35">
            <a:extLst>
              <a:ext uri="{FF2B5EF4-FFF2-40B4-BE49-F238E27FC236}">
                <a16:creationId xmlns:a16="http://schemas.microsoft.com/office/drawing/2014/main" id="{76273A8C-AC2F-8AA0-A7E6-D17DC8CCE767}"/>
              </a:ext>
            </a:extLst>
          </p:cNvPr>
          <p:cNvSpPr/>
          <p:nvPr/>
        </p:nvSpPr>
        <p:spPr>
          <a:xfrm>
            <a:off x="2562064" y="3258842"/>
            <a:ext cx="314434" cy="208639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2E130B-F609-0C81-3763-FD02100E87C3}"/>
              </a:ext>
            </a:extLst>
          </p:cNvPr>
          <p:cNvSpPr txBox="1"/>
          <p:nvPr/>
        </p:nvSpPr>
        <p:spPr>
          <a:xfrm>
            <a:off x="2326772" y="4032596"/>
            <a:ext cx="830677" cy="30777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/>
            </a:lvl1pPr>
          </a:lstStyle>
          <a:p>
            <a:r>
              <a:rPr lang="en-US" dirty="0">
                <a:latin typeface="+mj-lt"/>
              </a:rPr>
              <a:t>09.2025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F99E068-CB63-3C25-1A7A-720BF597C270}"/>
              </a:ext>
            </a:extLst>
          </p:cNvPr>
          <p:cNvCxnSpPr>
            <a:cxnSpLocks/>
          </p:cNvCxnSpPr>
          <p:nvPr/>
        </p:nvCxnSpPr>
        <p:spPr>
          <a:xfrm>
            <a:off x="4203103" y="1478280"/>
            <a:ext cx="1567" cy="330708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D508248-B961-801E-9E18-2C04609751DF}"/>
              </a:ext>
            </a:extLst>
          </p:cNvPr>
          <p:cNvSpPr txBox="1"/>
          <p:nvPr/>
        </p:nvSpPr>
        <p:spPr>
          <a:xfrm>
            <a:off x="3790901" y="4084320"/>
            <a:ext cx="830677" cy="30777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09.2026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44518B-63C9-69A1-8AAB-378E28322005}"/>
              </a:ext>
            </a:extLst>
          </p:cNvPr>
          <p:cNvSpPr txBox="1"/>
          <p:nvPr/>
        </p:nvSpPr>
        <p:spPr>
          <a:xfrm>
            <a:off x="3796936" y="1613290"/>
            <a:ext cx="830677" cy="30777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b="1"/>
            </a:lvl1pPr>
          </a:lstStyle>
          <a:p>
            <a:r>
              <a:rPr lang="en-US" dirty="0">
                <a:latin typeface="+mj-lt"/>
              </a:rPr>
              <a:t>09.2026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18D5618-6A96-A210-9227-2300FBE45B8A}"/>
              </a:ext>
            </a:extLst>
          </p:cNvPr>
          <p:cNvCxnSpPr/>
          <p:nvPr/>
        </p:nvCxnSpPr>
        <p:spPr>
          <a:xfrm>
            <a:off x="899438" y="2810691"/>
            <a:ext cx="3325251" cy="0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454B719-FEFD-4CB1-BF6D-2FC27DC553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675761"/>
              </p:ext>
            </p:extLst>
          </p:nvPr>
        </p:nvGraphicFramePr>
        <p:xfrm>
          <a:off x="862148" y="4532912"/>
          <a:ext cx="10624172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2086">
                  <a:extLst>
                    <a:ext uri="{9D8B030D-6E8A-4147-A177-3AD203B41FA5}">
                      <a16:colId xmlns:a16="http://schemas.microsoft.com/office/drawing/2014/main" val="2065214838"/>
                    </a:ext>
                  </a:extLst>
                </a:gridCol>
                <a:gridCol w="5312086">
                  <a:extLst>
                    <a:ext uri="{9D8B030D-6E8A-4147-A177-3AD203B41FA5}">
                      <a16:colId xmlns:a16="http://schemas.microsoft.com/office/drawing/2014/main" val="36279826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Arguments for 2026-2028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Arguments for 2028-2030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671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Rollout the improvements of DCAS Phase 2 </a:t>
                      </a:r>
                      <a:r>
                        <a:rPr lang="en-US" sz="1200" dirty="0" err="1"/>
                        <a:t>a.s.a.p</a:t>
                      </a:r>
                      <a:r>
                        <a:rPr lang="en-US" sz="1200" dirty="0"/>
                        <a:t> to increase safety (String Stability, Lance Change, DMS, anticipatory behavior…)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Industry needs time to update the design of systems developed based on DCAS Phase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15505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336F701A-03D7-2586-7E03-A759600F26AA}"/>
              </a:ext>
            </a:extLst>
          </p:cNvPr>
          <p:cNvSpPr/>
          <p:nvPr/>
        </p:nvSpPr>
        <p:spPr>
          <a:xfrm>
            <a:off x="862148" y="5521094"/>
            <a:ext cx="3603667" cy="3919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EC Proposal: 2027-2029</a:t>
            </a:r>
          </a:p>
        </p:txBody>
      </p:sp>
    </p:spTree>
    <p:extLst>
      <p:ext uri="{BB962C8B-B14F-4D97-AF65-F5344CB8AC3E}">
        <p14:creationId xmlns:p14="http://schemas.microsoft.com/office/powerpoint/2010/main" val="330685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058699-584A-1384-C495-F9C7AE4243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>
                <a:latin typeface="+mj-lt"/>
              </a:rPr>
              <a:t>5</a:t>
            </a:fld>
            <a:endParaRPr lang="en-GB" dirty="0">
              <a:latin typeface="+mj-lt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2511E9D-B868-E38C-6715-5B44BA1F7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Way forward for DCAS?</a:t>
            </a:r>
          </a:p>
        </p:txBody>
      </p:sp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C3CD3E84-E439-9FF5-A096-5372DFBC3B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934759"/>
              </p:ext>
            </p:extLst>
          </p:nvPr>
        </p:nvGraphicFramePr>
        <p:xfrm>
          <a:off x="98652" y="2142308"/>
          <a:ext cx="11820525" cy="229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1820372" imgH="1190558" progId="Excel.Sheet.12">
                  <p:embed/>
                </p:oleObj>
              </mc:Choice>
              <mc:Fallback>
                <p:oleObj name="Worksheet" r:id="rId2" imgW="11820372" imgH="119055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8652" y="2142308"/>
                        <a:ext cx="11820525" cy="2299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95C994FD-68F6-7BF9-BCF8-40C969D6A680}"/>
              </a:ext>
            </a:extLst>
          </p:cNvPr>
          <p:cNvSpPr/>
          <p:nvPr/>
        </p:nvSpPr>
        <p:spPr>
          <a:xfrm>
            <a:off x="1251572" y="3971109"/>
            <a:ext cx="699148" cy="40930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A4732057-EF3F-D148-0BCD-6BF78DE14E03}"/>
              </a:ext>
            </a:extLst>
          </p:cNvPr>
          <p:cNvCxnSpPr/>
          <p:nvPr/>
        </p:nvCxnSpPr>
        <p:spPr>
          <a:xfrm flipV="1">
            <a:off x="1471749" y="3579223"/>
            <a:ext cx="1968975" cy="391886"/>
          </a:xfrm>
          <a:prstGeom prst="bentConnector3">
            <a:avLst>
              <a:gd name="adj1" fmla="val -42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DDC6272-8CE8-BDD4-B51F-7ACB65AB2C86}"/>
              </a:ext>
            </a:extLst>
          </p:cNvPr>
          <p:cNvSpPr txBox="1"/>
          <p:nvPr/>
        </p:nvSpPr>
        <p:spPr>
          <a:xfrm>
            <a:off x="1251572" y="3317613"/>
            <a:ext cx="2018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+mj-lt"/>
              </a:rPr>
              <a:t>Working doc. Suppl 00 series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4746E1-2F98-96E5-1AA6-A94F87EB9A7C}"/>
              </a:ext>
            </a:extLst>
          </p:cNvPr>
          <p:cNvSpPr/>
          <p:nvPr/>
        </p:nvSpPr>
        <p:spPr>
          <a:xfrm>
            <a:off x="2260822" y="3971109"/>
            <a:ext cx="1179902" cy="409302"/>
          </a:xfrm>
          <a:prstGeom prst="rect">
            <a:avLst/>
          </a:prstGeom>
          <a:noFill/>
          <a:ln w="571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9510AA2D-39AA-3B8E-31AD-50924A409D14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3440724" y="3775166"/>
            <a:ext cx="372577" cy="400594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B65EE26-200C-FDC5-BE9A-2A10252CA54F}"/>
              </a:ext>
            </a:extLst>
          </p:cNvPr>
          <p:cNvSpPr txBox="1"/>
          <p:nvPr/>
        </p:nvSpPr>
        <p:spPr>
          <a:xfrm>
            <a:off x="2850774" y="4223165"/>
            <a:ext cx="2018502" cy="954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Informal doc for outcome of discussion about SIM and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w.HOR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off-highway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900F2A-9365-AF0C-E3A4-1652AFD53A00}"/>
              </a:ext>
            </a:extLst>
          </p:cNvPr>
          <p:cNvSpPr txBox="1"/>
          <p:nvPr/>
        </p:nvSpPr>
        <p:spPr>
          <a:xfrm>
            <a:off x="2528885" y="2885376"/>
            <a:ext cx="2018501" cy="2769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+mj-lt"/>
              </a:rPr>
              <a:t>Allow SIM with </a:t>
            </a:r>
            <a:r>
              <a:rPr lang="en-US" sz="1200" dirty="0" err="1">
                <a:solidFill>
                  <a:schemeClr val="tx1"/>
                </a:solidFill>
                <a:latin typeface="+mj-lt"/>
              </a:rPr>
              <a:t>w.HOR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??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A84FD28-844E-3306-3F29-E78DD2525A45}"/>
              </a:ext>
            </a:extLst>
          </p:cNvPr>
          <p:cNvSpPr/>
          <p:nvPr/>
        </p:nvSpPr>
        <p:spPr>
          <a:xfrm>
            <a:off x="4869548" y="2743543"/>
            <a:ext cx="699148" cy="574070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C9D8E76-9DEE-B838-E23E-FEA8F9E8CEF2}"/>
              </a:ext>
            </a:extLst>
          </p:cNvPr>
          <p:cNvCxnSpPr>
            <a:stCxn id="27" idx="3"/>
            <a:endCxn id="28" idx="1"/>
          </p:cNvCxnSpPr>
          <p:nvPr/>
        </p:nvCxnSpPr>
        <p:spPr>
          <a:xfrm>
            <a:off x="4547386" y="3023876"/>
            <a:ext cx="322162" cy="670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F4C17A5-21C7-E021-4F98-5A3EF3076071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2850773" y="3140112"/>
            <a:ext cx="0" cy="830997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03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0E4BC88-24AC-431B-95F9-16EE3DA3EBE9}" vid="{8D80B4F7-3850-4D3F-BDF1-21D3928590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285</TotalTime>
  <Words>294</Words>
  <Application>Microsoft Office PowerPoint</Application>
  <PresentationFormat>Widescreen</PresentationFormat>
  <Paragraphs>73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Wingdings</vt:lpstr>
      <vt:lpstr>Arial</vt:lpstr>
      <vt:lpstr>Office Theme</vt:lpstr>
      <vt:lpstr>Worksheet</vt:lpstr>
      <vt:lpstr>Update on DCAS</vt:lpstr>
      <vt:lpstr>Time plan for Adoption of DCAS @EU</vt:lpstr>
      <vt:lpstr>DCAS Supplements &amp; Amendments</vt:lpstr>
      <vt:lpstr>Transition Provisions DCAS Phase2</vt:lpstr>
      <vt:lpstr>Way forward for DCAS?</vt:lpstr>
    </vt:vector>
  </TitlesOfParts>
  <Company>European Commission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 Provisions DCAS Phase2</dc:title>
  <dc:creator>BRAHMI Mohamed (GROW)</dc:creator>
  <cp:lastModifiedBy>BRAHMI Mohamed (GROW)</cp:lastModifiedBy>
  <cp:revision>5</cp:revision>
  <dcterms:created xsi:type="dcterms:W3CDTF">2024-11-08T17:16:23Z</dcterms:created>
  <dcterms:modified xsi:type="dcterms:W3CDTF">2024-11-22T10:21:00Z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0x010100AF098AE41A192E4C85C747A9850AEF9A</vt:lpwstr>
  </property>
  <property fmtid="{D5CDD505-2E9C-101B-9397-08002B2CF9AE}" pid="3" name="MSIP_Label_6bd9ddd1-4d20-43f6-abfa-fc3c07406f94_Enabled">
    <vt:lpwstr>true</vt:lpwstr>
  </property>
  <property fmtid="{D5CDD505-2E9C-101B-9397-08002B2CF9AE}" pid="4" name="MSIP_Label_6bd9ddd1-4d20-43f6-abfa-fc3c07406f94_SetDate">
    <vt:lpwstr>2023-09-26T10:27:54Z</vt:lpwstr>
  </property>
  <property fmtid="{D5CDD505-2E9C-101B-9397-08002B2CF9AE}" pid="5" name="MSIP_Label_6bd9ddd1-4d20-43f6-abfa-fc3c07406f94_Method">
    <vt:lpwstr>Standard</vt:lpwstr>
  </property>
  <property fmtid="{D5CDD505-2E9C-101B-9397-08002B2CF9AE}" pid="6" name="MSIP_Label_6bd9ddd1-4d20-43f6-abfa-fc3c07406f94_Name">
    <vt:lpwstr>Commission Use</vt:lpwstr>
  </property>
  <property fmtid="{D5CDD505-2E9C-101B-9397-08002B2CF9AE}" pid="7" name="MSIP_Label_6bd9ddd1-4d20-43f6-abfa-fc3c07406f94_SiteId">
    <vt:lpwstr>b24c8b06-522c-46fe-9080-70926f8dddb1</vt:lpwstr>
  </property>
  <property fmtid="{D5CDD505-2E9C-101B-9397-08002B2CF9AE}" pid="8" name="MSIP_Label_6bd9ddd1-4d20-43f6-abfa-fc3c07406f94_ActionId">
    <vt:lpwstr>5f9041e0-26c3-439f-9557-91c751557f9e</vt:lpwstr>
  </property>
  <property fmtid="{D5CDD505-2E9C-101B-9397-08002B2CF9AE}" pid="9" name="MSIP_Label_6bd9ddd1-4d20-43f6-abfa-fc3c07406f94_ContentBits">
    <vt:lpwstr>0</vt:lpwstr>
  </property>
</Properties>
</file>