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C183A7-99CA-4B6C-96B6-04DA1DAE9C95}" v="1" dt="2024-11-22T12:25:46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1853C-191C-4C58-ABE8-6DF93FF0774B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69693-C6CE-4517-9B71-EE9F8A5DC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905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BA250-BF60-CE34-3C24-67BBBA064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263FC6-293A-E56E-BF11-BA818A7994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54BDA-AC1E-150B-EE13-79381BFB7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AFF2E-0B7A-4223-9362-CEE557BE88AC}" type="datetime1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04948-C27A-2367-00C4-DE1C39384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2A43D-323C-08C1-7EA5-C7B22468F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16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806B2-8567-B0EF-1915-BD428C848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F4D3F2-638C-C2E2-307C-A52A286FE9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0B8B-6A03-B23C-5F50-489A7C25C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5B50-5691-411B-940C-70A09A1FB7E7}" type="datetime1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9B4FF-407E-6EAD-A7E4-5BEAE13A0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96C6D-4320-DF27-B613-316C718D4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48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F1D2BE-8A12-CCC2-B9DF-BA684CCE31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16B2B6-2B7C-62A9-1849-E84FF5FFC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6EB98-25EA-8842-2877-37A14E82E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31915-1DC2-46E5-AF8E-9C1C23603A2E}" type="datetime1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B5F00-DCCD-D31F-C53A-7568A517B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FFF10-EFA8-045C-5471-DFE2FA85D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86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3E5D2-0624-36DC-E51E-8BD360C58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01B84-277A-C96C-8E43-515039128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CC014-EA89-8FA6-F1B1-C1D25E784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6AB5-50B3-4D8D-A494-D7D7D4659E15}" type="datetime1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389FA-3C22-8A6A-9590-CF50348A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F6E1D-3CA1-5F89-EF76-071B1EC48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1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F3549-E4B2-8024-D854-ACE1CFDF4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F4A0B-931C-99E6-2D69-E752B17BD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C6A0D-497C-50D6-2861-14551EE2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A51D-4057-4B9E-B4F1-D52C2A173C13}" type="datetime1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9DDDF-397E-9231-2822-6C67E6E8B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82BB3-C375-CABB-9753-F64CA54AF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51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D24E6-9686-0779-FC0F-80E1D3219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5B568-9E99-34EE-68E3-5DC2853FE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228050-50DF-6BE9-E590-1B86D1D037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B14FD-22BC-08E7-808E-0A35CBC19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E506-6B58-4719-9937-5F46E6AB0067}" type="datetime1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82CF3F-E50D-7079-E652-A3A9154DD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8D3E63-40C0-0B45-A1D4-DC80921A7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96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85BD0-3673-0DE7-22F4-30307E8AC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D7CD12-E4E0-633D-F64A-92C15EE8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2A9779-3C2A-504D-1BFF-9FD288910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18B914-0CA8-B0BA-1820-7495C3B867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8B60E5-5406-FF5A-6994-879F50CB6E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CC6A9C-337B-E540-D5EC-6895D21FA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4699-EBB5-4DEC-827A-A56C40AE2275}" type="datetime1">
              <a:rPr lang="en-US" smtClean="0"/>
              <a:t>11/27/2024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7F8198-13A1-3ACB-7A37-FE9965F43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6489B9-FACE-0599-2B02-6AE973E82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5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54BB1-F75A-FEC2-AEA8-424CDF8A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A1AA0F-E5B1-EBC6-1C49-754596C9A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94EDF-3F09-4EF0-95C5-41EC705FF740}" type="datetime1">
              <a:rPr lang="en-US" smtClean="0"/>
              <a:t>11/27/2024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A734C1-7F98-D7CF-17EE-D1905C759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FFB7FA-2A6E-3CC5-C06C-23BAEE8D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28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DEB337-0379-73F8-6056-2CA87216B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ED55-3441-4CA7-A605-3F312C5981A4}" type="datetime1">
              <a:rPr lang="en-US" smtClean="0"/>
              <a:t>11/27/2024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5C09A3-A431-8B51-0A03-3F83E20AC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97587-2FA1-CC6E-B263-54C24AC12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6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55A48-5B37-939E-E718-134B88C86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8AB3E-3955-0549-B86C-A097B7B1F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80E466-EB1E-5133-8100-4F8B75E016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55CF69-B3D7-13BF-5E3F-B24246CC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9F876-1D61-4044-A698-57F0E0FAEBD4}" type="datetime1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2698E-603D-58C6-D509-24CC050E7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457573-3917-2133-9FA1-AA8F876C7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29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541D8-4A98-FBE8-13AA-F037260CD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AAA49F-C827-F96B-CE68-C050DA5F05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E88B07-978C-5EE8-859F-BAF28EF9D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19369-1E1F-04C0-4020-1D0AF6B54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EBD3-2903-4DBB-8DAC-C639B807DC1D}" type="datetime1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7C302-8617-FD30-B452-FE9D560B9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B001B2-5271-8289-798D-9338839EA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189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7A09FA-C991-8620-C50B-550B1E0A2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EE5F09-1D60-DB5F-1B7C-9A6AFAA08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A43D2-C2C2-39A2-1180-92877C4317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EC3BE3-62FB-41A2-B5C9-521216153B5A}" type="datetime1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A4DE5-027B-23B1-E3EC-50A8133BF3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BCC67-C18F-1BEA-8654-50EE0AB91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12CCCD-5532-DDF8-AE49-08D27FBCCB8E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636387" y="6624320"/>
            <a:ext cx="947738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200">
                <a:solidFill>
                  <a:srgbClr val="C00000"/>
                </a:solidFill>
                <a:latin typeface="BMW Group Condensed" panose="020B060602020202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22148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41257-BD2D-EF5A-9EE7-5D473FE527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Proposals for Improvement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20A27C-D841-BF04-5875-D78B7442C9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TF ADAS -36</a:t>
            </a:r>
          </a:p>
        </p:txBody>
      </p:sp>
      <p:pic>
        <p:nvPicPr>
          <p:cNvPr id="5" name="Picture 2" descr="Image result for clepa">
            <a:extLst>
              <a:ext uri="{FF2B5EF4-FFF2-40B4-BE49-F238E27FC236}">
                <a16:creationId xmlns:a16="http://schemas.microsoft.com/office/drawing/2014/main" id="{117A763C-4B5B-D145-3E46-6A8BC6310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>
            <a:extLst>
              <a:ext uri="{FF2B5EF4-FFF2-40B4-BE49-F238E27FC236}">
                <a16:creationId xmlns:a16="http://schemas.microsoft.com/office/drawing/2014/main" id="{20C17D9A-8D95-4795-65D5-35D5FD4B3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34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EFAAB-756F-AA41-B394-B4F1B2941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Speed Limit Compliance Assistance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CFA96-2BC7-0769-652C-2449A66ED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870343" cy="4351338"/>
          </a:xfrm>
        </p:spPr>
        <p:txBody>
          <a:bodyPr>
            <a:normAutofit/>
          </a:bodyPr>
          <a:lstStyle/>
          <a:p>
            <a:r>
              <a:rPr lang="en-US" sz="1800" dirty="0"/>
              <a:t>The current provisions in the Speed Limit Compliance Assistance section would </a:t>
            </a:r>
            <a:r>
              <a:rPr lang="en-US" sz="1800" b="1" dirty="0"/>
              <a:t>prohibit manufacturer’s from continuing to implement well established, effective strategies to achieve improved emissions and fuel efficiency</a:t>
            </a:r>
            <a:r>
              <a:rPr lang="en-US" sz="1800" dirty="0"/>
              <a:t>. </a:t>
            </a:r>
          </a:p>
          <a:p>
            <a:r>
              <a:rPr lang="en-US" sz="1800" dirty="0"/>
              <a:t>These strategies </a:t>
            </a:r>
            <a:r>
              <a:rPr lang="en-US" sz="1800" b="1" dirty="0"/>
              <a:t>adapt the maximum speed of the vehicle’s longitudinal control to allow to use the existing momentum when going up or down a hill </a:t>
            </a:r>
            <a:r>
              <a:rPr lang="en-US" sz="1800" dirty="0"/>
              <a:t>in the most energy efficient way. </a:t>
            </a:r>
          </a:p>
          <a:p>
            <a:r>
              <a:rPr lang="en-US" sz="1800" dirty="0"/>
              <a:t>DCAS should strive to help improve emissions, not increase them, therefore the current provisions should be amended as proposed below, to continue to allow these control strategies.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72B242-FCBA-9BEF-077C-307D5520A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57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85FFE-26B5-2893-E451-BA85DC46C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Proposal for Amendment: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74F26-75C8-3CF2-1034-1032F1D36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8258092" cy="4351338"/>
          </a:xfrm>
        </p:spPr>
        <p:txBody>
          <a:bodyPr>
            <a:normAutofit fontScale="55000" lnSpcReduction="20000"/>
          </a:bodyPr>
          <a:lstStyle/>
          <a:p>
            <a:pPr marL="1601788" marR="720090" indent="-1547813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5.3.7.4.7.3.3.   	If the new system-determined road speed limit is lower than the current maximum speed, the current maximum speed shall automatically change to </a:t>
            </a:r>
            <a:r>
              <a:rPr lang="en-GB" sz="2800" b="1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a value not higher than</a:t>
            </a:r>
            <a:r>
              <a:rPr lang="en-GB" sz="2800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the new system-determined road speed limit.</a:t>
            </a:r>
          </a:p>
          <a:p>
            <a:pPr marL="1601788" marR="720090" indent="-1547813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3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1601788" marR="0" indent="-1547813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5.3.7.4.9.          	The system shall not enable the driver to set a default offset by which the current maximum speed is supposed to exceed the system-determined road speed limit. </a:t>
            </a:r>
            <a:r>
              <a:rPr lang="en-GB" sz="2800" b="1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However, control strategies according to par. 5.3.7.4.10. may be configured by the driver.</a:t>
            </a:r>
          </a:p>
          <a:p>
            <a:pPr marL="1601788" marR="0" indent="-1547813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1601788" marR="720090" indent="-1547813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5.3.7.4.10.    	</a:t>
            </a:r>
            <a:r>
              <a:rPr lang="en-GB" sz="2800" strike="sngStrike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Technically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r>
              <a:rPr lang="en-GB" sz="2800" b="1" dirty="0" err="1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R</a:t>
            </a:r>
            <a:r>
              <a:rPr lang="en-GB" sz="2800" strike="sngStrike" dirty="0" err="1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r</a:t>
            </a:r>
            <a:r>
              <a:rPr lang="en-GB" sz="28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easonable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tolerances (e.g., related to speedometer inaccuracy</a:t>
            </a:r>
            <a:r>
              <a:rPr lang="en-GB" sz="2800" b="1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, external disturbances or other control strategies e.g. to achieve better fuel efficiency or reduce emissions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) may be applied to the warning thresholds and </a:t>
            </a:r>
            <a:r>
              <a:rPr lang="en-GB" sz="2800" strike="sngStrike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operational limits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r>
              <a:rPr lang="en-GB" sz="2800" b="1" strike="sngStrike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the system’s designed speed</a:t>
            </a:r>
            <a:r>
              <a:rPr lang="en-GB" sz="2800" b="1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operational limits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shall be declared by the manufacturer to the Type Approval Authority.</a:t>
            </a:r>
            <a:endParaRPr lang="en-US" sz="3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365B59-55E5-1E78-FCF3-1021B7CC77D9}"/>
              </a:ext>
            </a:extLst>
          </p:cNvPr>
          <p:cNvSpPr txBox="1"/>
          <p:nvPr/>
        </p:nvSpPr>
        <p:spPr>
          <a:xfrm>
            <a:off x="7116554" y="219372"/>
            <a:ext cx="2981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General clarification that a value below the detected limit is of course permitted.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43CBB0E-E7DA-A507-1756-E5B6A52CA155}"/>
              </a:ext>
            </a:extLst>
          </p:cNvPr>
          <p:cNvCxnSpPr>
            <a:stCxn id="4" idx="2"/>
          </p:cNvCxnSpPr>
          <p:nvPr/>
        </p:nvCxnSpPr>
        <p:spPr>
          <a:xfrm flipH="1">
            <a:off x="7895645" y="1050369"/>
            <a:ext cx="711711" cy="7752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5FDD69C-4CC2-976C-346C-CB97476F4DE0}"/>
              </a:ext>
            </a:extLst>
          </p:cNvPr>
          <p:cNvSpPr txBox="1"/>
          <p:nvPr/>
        </p:nvSpPr>
        <p:spPr>
          <a:xfrm>
            <a:off x="9736306" y="1484163"/>
            <a:ext cx="2262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Nowadays the driver can adjust the setting of these fuel saving strategies. This should remain permitted, as this is a configurable tolerance applicable to specific scenarios, e.g. when going down a hill.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33CE225-6860-C4D7-D80C-B85AF8F21B0F}"/>
              </a:ext>
            </a:extLst>
          </p:cNvPr>
          <p:cNvCxnSpPr>
            <a:stCxn id="7" idx="1"/>
          </p:cNvCxnSpPr>
          <p:nvPr/>
        </p:nvCxnSpPr>
        <p:spPr>
          <a:xfrm flipH="1">
            <a:off x="8921363" y="2638325"/>
            <a:ext cx="814943" cy="5103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DCFF9FD-D855-23C2-EFAB-7B7D31794A28}"/>
              </a:ext>
            </a:extLst>
          </p:cNvPr>
          <p:cNvSpPr txBox="1"/>
          <p:nvPr/>
        </p:nvSpPr>
        <p:spPr>
          <a:xfrm>
            <a:off x="9736306" y="4124231"/>
            <a:ext cx="22622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Amended to clarify that tolerances required for these control strategies remain permitted.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F94C7A-D862-6849-FF23-227FD6524240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8607356" y="4662840"/>
            <a:ext cx="1128950" cy="1476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11A5A2-0A24-03E4-6317-6D53C015F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83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85FFE-26B5-2893-E451-BA85DC46C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Required confirmation by the driver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74F26-75C8-3CF2-1034-1032F1D36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907953" cy="4351338"/>
          </a:xfrm>
        </p:spPr>
        <p:txBody>
          <a:bodyPr>
            <a:normAutofit fontScale="85000" lnSpcReduction="10000"/>
          </a:bodyPr>
          <a:lstStyle/>
          <a:p>
            <a:pPr marL="53975" marR="720090" indent="0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This paragraph should allow to provide that acknowledgement request in alignment with the general warning and information strategy either at the beginning or the end of a drive cycle. While the first provision only refers to “while the vehicle is in a stopped position”, the last sentence requires “upon initiation of the powertrain”:</a:t>
            </a:r>
          </a:p>
          <a:p>
            <a:pPr marL="53975" marR="720090" indent="0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01788" marR="720090" indent="-1547813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5.3.7.2.4.11.   	A request for the driver to acknowledge that they have read and understood the driver information material outlined in paragraph 5.6 shall be given while the vehicle is in a stopped position. This request shall be given at least once every month. If the vehicle utilises a means of differentiating between users, this may be extended to 3 months for a given user. If the vehicle can identify that a driver has previously acknowledged this request it does not need to be given again for that driver. If the vehicle can identify that the</a:t>
            </a:r>
            <a:r>
              <a:rPr lang="en-GB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current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driver has not acknowledged this request before, then it shall be given </a:t>
            </a:r>
            <a:r>
              <a:rPr lang="en-GB" sz="1800" strike="sng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upon initiation of the powertrain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="1" strike="sng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the earliest point in time in alignment with the system’s warning and information strategy (e.g. at the beginning or at the end of a drive cycle). </a:t>
            </a:r>
            <a:r>
              <a:rPr lang="en-GB" sz="1800" b="1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in the current drive cycle.</a:t>
            </a:r>
            <a:endParaRPr lang="en-US" sz="1800" b="1" dirty="0">
              <a:solidFill>
                <a:srgbClr val="FF0000"/>
              </a:solidFill>
            </a:endParaRPr>
          </a:p>
          <a:p>
            <a:pPr marL="1601788" marR="720090" indent="-1547813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800" b="1" strike="sngStrike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01788" marR="720090" indent="-1547813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800" b="1" dirty="0">
              <a:solidFill>
                <a:srgbClr val="0070C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79B35A-BB88-71E8-28E9-7737E6ED7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315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2882be50-2012-4d88-ac86-544124e120c8}" enabled="0" method="" siteId="{2882be50-2012-4d88-ac86-544124e120c8}" removed="1"/>
  <clbl:label id="{43083d15-7273-40c1-b7db-39efd9ccc17a}" enabled="0" method="" siteId="{43083d15-7273-40c1-b7db-39efd9ccc17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549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Aptos</vt:lpstr>
      <vt:lpstr>Aptos Display</vt:lpstr>
      <vt:lpstr>Arial</vt:lpstr>
      <vt:lpstr>BMW Group Condensed</vt:lpstr>
      <vt:lpstr>Calibri</vt:lpstr>
      <vt:lpstr>Times New Roman</vt:lpstr>
      <vt:lpstr>Office Theme</vt:lpstr>
      <vt:lpstr>Proposals for Improvement</vt:lpstr>
      <vt:lpstr>Speed Limit Compliance Assistance</vt:lpstr>
      <vt:lpstr>Proposal for Amendment:</vt:lpstr>
      <vt:lpstr>Required confirmation by the driver</vt:lpstr>
    </vt:vector>
  </TitlesOfParts>
  <Company>NVIDIA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Proposals for Improvement</dc:title>
  <dc:creator>Tina Kirschner</dc:creator>
  <cp:lastModifiedBy>Krueger Richard, EF-242</cp:lastModifiedBy>
  <cp:revision>2</cp:revision>
  <dcterms:created xsi:type="dcterms:W3CDTF">2024-11-19T12:54:35Z</dcterms:created>
  <dcterms:modified xsi:type="dcterms:W3CDTF">2024-11-27T08:44:31Z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6935750-240b-48e4-a615-66942a738439_Enabled">
    <vt:lpwstr>true</vt:lpwstr>
  </property>
  <property fmtid="{D5CDD505-2E9C-101B-9397-08002B2CF9AE}" pid="3" name="MSIP_Label_e6935750-240b-48e4-a615-66942a738439_SetDate">
    <vt:lpwstr>2024-11-27T08:44:31Z</vt:lpwstr>
  </property>
  <property fmtid="{D5CDD505-2E9C-101B-9397-08002B2CF9AE}" pid="4" name="MSIP_Label_e6935750-240b-48e4-a615-66942a738439_Method">
    <vt:lpwstr>Standard</vt:lpwstr>
  </property>
  <property fmtid="{D5CDD505-2E9C-101B-9397-08002B2CF9AE}" pid="5" name="MSIP_Label_e6935750-240b-48e4-a615-66942a738439_Name">
    <vt:lpwstr>e6935750-240b-48e4-a615-66942a738439</vt:lpwstr>
  </property>
  <property fmtid="{D5CDD505-2E9C-101B-9397-08002B2CF9AE}" pid="6" name="MSIP_Label_e6935750-240b-48e4-a615-66942a738439_SiteId">
    <vt:lpwstr>ce849bab-cc1c-465b-b62e-18f07c9ac198</vt:lpwstr>
  </property>
  <property fmtid="{D5CDD505-2E9C-101B-9397-08002B2CF9AE}" pid="7" name="MSIP_Label_e6935750-240b-48e4-a615-66942a738439_ActionId">
    <vt:lpwstr>680c917d-42ad-41dd-9614-e4d6b22fe31c</vt:lpwstr>
  </property>
  <property fmtid="{D5CDD505-2E9C-101B-9397-08002B2CF9AE}" pid="8" name="MSIP_Label_e6935750-240b-48e4-a615-66942a738439_ContentBits">
    <vt:lpwstr>2</vt:lpwstr>
  </property>
  <property fmtid="{D5CDD505-2E9C-101B-9397-08002B2CF9AE}" pid="9" name="ClassificationContentMarkingFooterLocations">
    <vt:lpwstr>Office Theme:8</vt:lpwstr>
  </property>
  <property fmtid="{D5CDD505-2E9C-101B-9397-08002B2CF9AE}" pid="10" name="ClassificationContentMarkingFooterText">
    <vt:lpwstr>CONFIDENTIAL</vt:lpwstr>
  </property>
</Properties>
</file>