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459" r:id="rId1"/>
  </p:sldMasterIdLst>
  <p:notesMasterIdLst>
    <p:notesMasterId r:id="rId20"/>
  </p:notesMasterIdLst>
  <p:handoutMasterIdLst>
    <p:handoutMasterId r:id="rId21"/>
  </p:handoutMasterIdLst>
  <p:sldIdLst>
    <p:sldId id="447" r:id="rId2"/>
    <p:sldId id="472" r:id="rId3"/>
    <p:sldId id="655" r:id="rId4"/>
    <p:sldId id="656" r:id="rId5"/>
    <p:sldId id="661" r:id="rId6"/>
    <p:sldId id="662" r:id="rId7"/>
    <p:sldId id="663" r:id="rId8"/>
    <p:sldId id="664" r:id="rId9"/>
    <p:sldId id="666" r:id="rId10"/>
    <p:sldId id="673" r:id="rId11"/>
    <p:sldId id="668" r:id="rId12"/>
    <p:sldId id="674" r:id="rId13"/>
    <p:sldId id="675" r:id="rId14"/>
    <p:sldId id="669" r:id="rId15"/>
    <p:sldId id="670" r:id="rId16"/>
    <p:sldId id="671" r:id="rId17"/>
    <p:sldId id="672" r:id="rId18"/>
    <p:sldId id="475" r:id="rId19"/>
  </p:sldIdLst>
  <p:sldSz cx="9144000" cy="6858000" type="screen4x3"/>
  <p:notesSz cx="6797675" cy="99266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99CCFF"/>
    <a:srgbClr val="0099FF"/>
    <a:srgbClr val="0000CC"/>
    <a:srgbClr val="FF9900"/>
    <a:srgbClr val="993300"/>
    <a:srgbClr val="80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어두운 스타일 1 - 강조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어두운 스타일 1 - 강조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47" autoAdjust="0"/>
    <p:restoredTop sz="67593" autoAdjust="0"/>
  </p:normalViewPr>
  <p:slideViewPr>
    <p:cSldViewPr>
      <p:cViewPr>
        <p:scale>
          <a:sx n="80" d="100"/>
          <a:sy n="80" d="100"/>
        </p:scale>
        <p:origin x="-1218" y="252"/>
      </p:cViewPr>
      <p:guideLst>
        <p:guide orient="horz" pos="2160"/>
        <p:guide pos="2880"/>
        <p:guide pos="340"/>
        <p:guide pos="975"/>
      </p:guideLst>
    </p:cSldViewPr>
  </p:slideViewPr>
  <p:outlineViewPr>
    <p:cViewPr>
      <p:scale>
        <a:sx n="33" d="100"/>
        <a:sy n="33" d="100"/>
      </p:scale>
      <p:origin x="252" y="114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14" y="-108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13" Type="http://schemas.openxmlformats.org/officeDocument/2006/relationships/slide" Target="slides/slide13.xml"/><Relationship Id="rId18" Type="http://schemas.openxmlformats.org/officeDocument/2006/relationships/slide" Target="slides/slide18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17" Type="http://schemas.openxmlformats.org/officeDocument/2006/relationships/slide" Target="slides/slide17.xml"/><Relationship Id="rId2" Type="http://schemas.openxmlformats.org/officeDocument/2006/relationships/slide" Target="slides/slide2.xml"/><Relationship Id="rId16" Type="http://schemas.openxmlformats.org/officeDocument/2006/relationships/slide" Target="slides/slide16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5" Type="http://schemas.openxmlformats.org/officeDocument/2006/relationships/slide" Target="slides/slide5.xml"/><Relationship Id="rId15" Type="http://schemas.openxmlformats.org/officeDocument/2006/relationships/slide" Target="slides/slide15.xml"/><Relationship Id="rId10" Type="http://schemas.openxmlformats.org/officeDocument/2006/relationships/slide" Target="slides/slide10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184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t" anchorCtr="0" compatLnSpc="1">
            <a:prstTxWarp prst="textNoShape">
              <a:avLst/>
            </a:prstTxWarp>
          </a:bodyPr>
          <a:lstStyle>
            <a:lvl1pPr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907" y="0"/>
            <a:ext cx="2945184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t" anchorCtr="0" compatLnSpc="1">
            <a:prstTxWarp prst="textNoShape">
              <a:avLst/>
            </a:prstTxWarp>
          </a:bodyPr>
          <a:lstStyle>
            <a:lvl1pPr algn="r"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544"/>
            <a:ext cx="2945184" cy="494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b" anchorCtr="0" compatLnSpc="1">
            <a:prstTxWarp prst="textNoShape">
              <a:avLst/>
            </a:prstTxWarp>
          </a:bodyPr>
          <a:lstStyle>
            <a:lvl1pPr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b" anchorCtr="0" compatLnSpc="1">
            <a:prstTxWarp prst="textNoShape">
              <a:avLst/>
            </a:prstTxWarp>
          </a:bodyPr>
          <a:lstStyle>
            <a:lvl1pPr algn="r"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7035CB0A-AD86-46BE-B176-F32B89C1B87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64734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184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t" anchorCtr="0" compatLnSpc="1">
            <a:prstTxWarp prst="textNoShape">
              <a:avLst/>
            </a:prstTxWarp>
          </a:bodyPr>
          <a:lstStyle>
            <a:lvl1pPr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07" y="0"/>
            <a:ext cx="2945184" cy="49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t" anchorCtr="0" compatLnSpc="1">
            <a:prstTxWarp prst="textNoShape">
              <a:avLst/>
            </a:prstTxWarp>
          </a:bodyPr>
          <a:lstStyle>
            <a:lvl1pPr algn="r"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6125"/>
            <a:ext cx="4957762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0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2460" y="4716857"/>
            <a:ext cx="5432755" cy="446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544"/>
            <a:ext cx="2945184" cy="494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b" anchorCtr="0" compatLnSpc="1">
            <a:prstTxWarp prst="textNoShape">
              <a:avLst/>
            </a:prstTxWarp>
          </a:bodyPr>
          <a:lstStyle>
            <a:lvl1pPr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b" anchorCtr="0" compatLnSpc="1">
            <a:prstTxWarp prst="textNoShape">
              <a:avLst/>
            </a:prstTxWarp>
          </a:bodyPr>
          <a:lstStyle>
            <a:lvl1pPr algn="r"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E4D9FA8D-708F-4649-9125-10F9B688C2E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55608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409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1395" indent="-285152" defTabSz="920409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0609" indent="-228122" defTabSz="920409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596853" indent="-228122" defTabSz="920409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3096" indent="-228122" defTabSz="920409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09340" indent="-228122" defTabSz="920409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65585" indent="-228122" defTabSz="920409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1828" indent="-228122" defTabSz="920409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78071" indent="-228122" defTabSz="920409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fld id="{74709008-22A6-4203-9958-BEA34733006E}" type="slidenum">
              <a:rPr lang="en-US" altLang="ko-KR"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eaLnBrk="1" hangingPunct="1"/>
              <a:t>1</a:t>
            </a:fld>
            <a:endParaRPr lang="en-US" altLang="ko-KR" sz="13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10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baseline="0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11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12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13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14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15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16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17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5C81E43F-188D-4FB1-88B6-70FEC5A97FA4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18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2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3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4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5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baseline="0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6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baseline="0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7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baseline="0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8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7" y="9430544"/>
            <a:ext cx="2945184" cy="494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9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baseline="0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8779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그림 11" descr="01_00000-copy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853"/>
          <a:stretch>
            <a:fillRect/>
          </a:stretch>
        </p:blipFill>
        <p:spPr bwMode="auto">
          <a:xfrm>
            <a:off x="3175" y="0"/>
            <a:ext cx="9140825" cy="6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0" y="606425"/>
            <a:ext cx="9144000" cy="110654"/>
          </a:xfrm>
          <a:prstGeom prst="rect">
            <a:avLst/>
          </a:prstGeom>
          <a:solidFill>
            <a:srgbClr val="64646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buFont typeface="Wingdings" pitchFamily="2" charset="2"/>
              <a:buNone/>
            </a:pPr>
            <a:endParaRPr lang="ko-KR" altLang="en-US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6420505"/>
            <a:ext cx="3995936" cy="46935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r>
              <a:rPr lang="en-US" altLang="ko-KR" sz="1400" b="1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MOLIT</a:t>
            </a:r>
          </a:p>
          <a:p>
            <a:pPr eaLnBrk="1" hangingPunct="1"/>
            <a:r>
              <a:rPr lang="en-US" altLang="ko-KR" sz="1050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Ministry of Land, Infrastructure and Transport</a:t>
            </a:r>
            <a:endParaRPr lang="ko-KR" altLang="en-US" sz="1050" dirty="0">
              <a:solidFill>
                <a:schemeClr val="tx1"/>
              </a:solidFill>
              <a:latin typeface="Calibri" pitchFamily="34" charset="0"/>
              <a:ea typeface="맑은 고딕" pitchFamily="50" charset="-127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6372200" y="6398166"/>
            <a:ext cx="2771800" cy="46935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r>
              <a:rPr lang="en-US" altLang="ko-KR" sz="1400" b="1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KATRI</a:t>
            </a:r>
          </a:p>
          <a:p>
            <a:pPr eaLnBrk="1" hangingPunct="1"/>
            <a:r>
              <a:rPr lang="en-US" altLang="ko-KR" sz="1050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Korea Automobile </a:t>
            </a:r>
            <a:r>
              <a:rPr lang="en-US" altLang="ko-KR" sz="1050" dirty="0" smtClean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Testing </a:t>
            </a:r>
            <a:r>
              <a:rPr lang="en-US" altLang="ko-KR" sz="1050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&amp; </a:t>
            </a:r>
            <a:r>
              <a:rPr lang="en-US" altLang="ko-KR" sz="1050" dirty="0" smtClean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Research </a:t>
            </a:r>
            <a:r>
              <a:rPr lang="en-US" altLang="ko-KR" sz="1050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Institute</a:t>
            </a:r>
            <a:endParaRPr lang="ko-KR" altLang="en-US" sz="1050" dirty="0">
              <a:solidFill>
                <a:schemeClr val="tx1"/>
              </a:solidFill>
              <a:latin typeface="Calibri" pitchFamily="34" charset="0"/>
              <a:ea typeface="맑은 고딕" pitchFamily="50" charset="-127"/>
              <a:cs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69" r:id="rId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9pPr>
    </p:titleStyle>
    <p:bodyStyle>
      <a:lvl1pPr marL="271463" indent="-271463" algn="l" rtl="0" eaLnBrk="0" fontAlgn="base" latinLnBrk="1" hangingPunct="0">
        <a:spcBef>
          <a:spcPct val="20000"/>
        </a:spcBef>
        <a:spcAft>
          <a:spcPct val="0"/>
        </a:spcAft>
        <a:buBlip>
          <a:blip r:embed="rId4"/>
        </a:buBlip>
        <a:defRPr kumimoji="1" sz="1200">
          <a:solidFill>
            <a:schemeClr val="tx1"/>
          </a:solidFill>
          <a:latin typeface="+mn-lt"/>
          <a:ea typeface="+mn-ea"/>
          <a:cs typeface="+mn-cs"/>
        </a:defRPr>
      </a:lvl1pPr>
      <a:lvl2pPr marL="827088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235075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43063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1520" y="1628800"/>
            <a:ext cx="8429684" cy="23574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rtl="0" eaLnBrk="0" fontAlgn="base" latinLnBrk="1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1" kern="0" dirty="0" smtClean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rPr>
              <a:t>Overall Review of CPA</a:t>
            </a:r>
          </a:p>
          <a:p>
            <a:pPr marL="0" marR="0" lvl="0" indent="0" algn="ctr" defTabSz="914400" rtl="0" eaLnBrk="0" fontAlgn="base" latinLnBrk="1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kern="0" dirty="0" smtClean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rPr>
              <a:t>(CPA : Ceramic Printed Area)</a:t>
            </a:r>
          </a:p>
          <a:p>
            <a:pPr marL="0" marR="0" lvl="0" indent="0" algn="ctr" defTabSz="914400" rtl="0" eaLnBrk="0" fontAlgn="base" latinLnBrk="1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4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611560" y="4014184"/>
            <a:ext cx="7991475" cy="1143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HY헤드라인M" pitchFamily="18" charset="-127"/>
                <a:cs typeface="Calibri" pitchFamily="34" charset="0"/>
              </a:rPr>
              <a:t>29. Sep. 2015</a:t>
            </a:r>
            <a:endParaRPr lang="ko-KR" altLang="en-US" sz="1800" b="1" dirty="0">
              <a:solidFill>
                <a:schemeClr val="tx1"/>
              </a:solidFill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96500" y="154475"/>
            <a:ext cx="32550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Transmitted by 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the Republic of Korea</a:t>
            </a:r>
            <a:endParaRPr lang="en-US" sz="16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ectangle 5"/>
          <p:cNvSpPr/>
          <p:nvPr/>
        </p:nvSpPr>
        <p:spPr>
          <a:xfrm>
            <a:off x="7893893" y="160065"/>
            <a:ext cx="12241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PSG-02-XX</a:t>
            </a:r>
            <a:endParaRPr lang="en-US" sz="16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직사각형 7"/>
          <p:cNvSpPr/>
          <p:nvPr/>
        </p:nvSpPr>
        <p:spPr bwMode="auto">
          <a:xfrm>
            <a:off x="6228184" y="4941168"/>
            <a:ext cx="792088" cy="360040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lg"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92"/>
          <p:cNvSpPr>
            <a:spLocks noChangeArrowheads="1"/>
          </p:cNvSpPr>
          <p:nvPr/>
        </p:nvSpPr>
        <p:spPr bwMode="auto">
          <a:xfrm>
            <a:off x="255712" y="66675"/>
            <a:ext cx="74846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2. Status of CPA application in Korea 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874126"/>
            <a:ext cx="57648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Survey of Ceramic Printed Area(CPA) in PSG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1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683568" y="1206277"/>
            <a:ext cx="734481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defRPr/>
            </a:pPr>
            <a:r>
              <a:rPr lang="ko-KR" altLang="en-US" sz="18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8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- Proportion  of CPA as a type of PSG (21 models) 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9567" y="5373216"/>
            <a:ext cx="7405771" cy="954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altLang="ko-KR" sz="1400" dirty="0" smtClean="0">
                <a:latin typeface="Calibri" pitchFamily="34" charset="0"/>
              </a:rPr>
              <a:t> </a:t>
            </a:r>
            <a:r>
              <a:rPr lang="en-US" altLang="ko-KR" sz="1400" dirty="0" smtClean="0">
                <a:latin typeface="Calibri" pitchFamily="34" charset="0"/>
                <a:cs typeface="Arial" pitchFamily="34" charset="0"/>
              </a:rPr>
              <a:t>The top-loading type seems  larger toughened glass sizes and ceramic printed applicable areas  </a:t>
            </a:r>
          </a:p>
          <a:p>
            <a:r>
              <a:rPr lang="en-US" altLang="ko-KR" sz="1400" dirty="0" smtClean="0">
                <a:latin typeface="Calibri" pitchFamily="34" charset="0"/>
                <a:cs typeface="Arial" pitchFamily="34" charset="0"/>
              </a:rPr>
              <a:t>    compared to bottom-up type.</a:t>
            </a:r>
            <a:endParaRPr lang="en-US" altLang="ko-KR" sz="14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altLang="ko-KR" sz="14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In particular, unlike bottom-up type, top-loading type has wider area of rear fixed glass and </a:t>
            </a:r>
          </a:p>
          <a:p>
            <a:r>
              <a:rPr lang="en-US" altLang="ko-KR" sz="1400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    ceramic print applicable area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571612"/>
            <a:ext cx="700092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92"/>
          <p:cNvSpPr>
            <a:spLocks noChangeArrowheads="1"/>
          </p:cNvSpPr>
          <p:nvPr/>
        </p:nvSpPr>
        <p:spPr bwMode="auto">
          <a:xfrm>
            <a:off x="255712" y="66675"/>
            <a:ext cx="74846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2. Status of CPA application in Korea 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874126"/>
            <a:ext cx="57648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Survey of Ceramic Printed Area(CPA) in PSG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1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683568" y="1206277"/>
            <a:ext cx="734481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defRPr/>
            </a:pPr>
            <a:r>
              <a:rPr lang="ko-KR" altLang="en-US" sz="18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8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- Width of CPA at each location in movable glass of PSG  </a:t>
            </a:r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643050"/>
            <a:ext cx="285752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16" y="1643050"/>
            <a:ext cx="2910410" cy="1928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3643314"/>
            <a:ext cx="4074613" cy="2500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3643314"/>
            <a:ext cx="3861080" cy="2500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74" y="1643050"/>
            <a:ext cx="2788971" cy="1928826"/>
          </a:xfrm>
          <a:prstGeom prst="rect">
            <a:avLst/>
          </a:prstGeom>
          <a:noFill/>
          <a:ln w="3175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타원 37"/>
          <p:cNvSpPr/>
          <p:nvPr/>
        </p:nvSpPr>
        <p:spPr>
          <a:xfrm>
            <a:off x="7500958" y="5286388"/>
            <a:ext cx="1214446" cy="605811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9" name="직선 화살표 연결선 38"/>
          <p:cNvCxnSpPr>
            <a:endCxn id="38" idx="1"/>
          </p:cNvCxnSpPr>
          <p:nvPr/>
        </p:nvCxnSpPr>
        <p:spPr>
          <a:xfrm>
            <a:off x="4214810" y="4500570"/>
            <a:ext cx="3464000" cy="8745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타원 40"/>
          <p:cNvSpPr/>
          <p:nvPr/>
        </p:nvSpPr>
        <p:spPr>
          <a:xfrm>
            <a:off x="3214678" y="5214950"/>
            <a:ext cx="1071570" cy="605811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2" name="직선 화살표 연결선 41"/>
          <p:cNvCxnSpPr>
            <a:stCxn id="46" idx="2"/>
          </p:cNvCxnSpPr>
          <p:nvPr/>
        </p:nvCxnSpPr>
        <p:spPr>
          <a:xfrm rot="5400000">
            <a:off x="3541674" y="4767104"/>
            <a:ext cx="692355" cy="2033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286116" y="4214818"/>
            <a:ext cx="1406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>
                <a:solidFill>
                  <a:srgbClr val="FF0000"/>
                </a:solidFill>
              </a:rPr>
              <a:t>Excessive</a:t>
            </a:r>
            <a:r>
              <a:rPr lang="en-US" altLang="ko-KR" dirty="0" smtClean="0">
                <a:solidFill>
                  <a:srgbClr val="FF0000"/>
                </a:solidFill>
              </a:rPr>
              <a:t> </a:t>
            </a:r>
            <a:r>
              <a:rPr lang="en-US" altLang="ko-KR" sz="1400" dirty="0" smtClean="0">
                <a:solidFill>
                  <a:srgbClr val="FF0000"/>
                </a:solidFill>
              </a:rPr>
              <a:t>use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92"/>
          <p:cNvSpPr>
            <a:spLocks noChangeArrowheads="1"/>
          </p:cNvSpPr>
          <p:nvPr/>
        </p:nvSpPr>
        <p:spPr bwMode="auto">
          <a:xfrm>
            <a:off x="255712" y="66675"/>
            <a:ext cx="74846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2. Status of CPA application in Korea 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874126"/>
            <a:ext cx="57648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Survey of Ceramic Printed Area(CPA) in PSG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1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683568" y="1206277"/>
            <a:ext cx="734481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defRPr/>
            </a:pPr>
            <a:r>
              <a:rPr lang="ko-KR" altLang="en-US" sz="18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8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- Width of CPA at each location in Rear fixed glass of PSG  </a:t>
            </a: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1643051"/>
            <a:ext cx="3857652" cy="2214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643049"/>
            <a:ext cx="3500462" cy="2222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4143380"/>
            <a:ext cx="3857652" cy="2291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4143380"/>
            <a:ext cx="3580385" cy="2286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타원 28"/>
          <p:cNvSpPr/>
          <p:nvPr/>
        </p:nvSpPr>
        <p:spPr>
          <a:xfrm>
            <a:off x="7072330" y="4429132"/>
            <a:ext cx="1071570" cy="1928826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직선 화살표 연결선 29"/>
          <p:cNvCxnSpPr/>
          <p:nvPr/>
        </p:nvCxnSpPr>
        <p:spPr>
          <a:xfrm>
            <a:off x="6572264" y="5000636"/>
            <a:ext cx="500066" cy="4286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214942" y="4643446"/>
            <a:ext cx="16925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 smtClean="0">
                <a:solidFill>
                  <a:srgbClr val="FF0000"/>
                </a:solidFill>
              </a:rPr>
              <a:t>Excessive ceramic </a:t>
            </a:r>
          </a:p>
          <a:p>
            <a:pPr algn="ctr"/>
            <a:r>
              <a:rPr lang="en-US" altLang="ko-KR" sz="1100" dirty="0" smtClean="0">
                <a:solidFill>
                  <a:srgbClr val="FF0000"/>
                </a:solidFill>
              </a:rPr>
              <a:t>printed width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92"/>
          <p:cNvSpPr>
            <a:spLocks noChangeArrowheads="1"/>
          </p:cNvSpPr>
          <p:nvPr/>
        </p:nvSpPr>
        <p:spPr bwMode="auto">
          <a:xfrm>
            <a:off x="255712" y="66675"/>
            <a:ext cx="74846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2. Status of CPA application in Korea 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874126"/>
            <a:ext cx="57648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Survey of Ceramic Printed Area(CPA) in PSG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1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683568" y="1206277"/>
            <a:ext cx="734481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defRPr/>
            </a:pPr>
            <a:r>
              <a:rPr lang="ko-KR" altLang="en-US" sz="18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8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- Width of CPA at the center position in PSG 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357563"/>
            <a:ext cx="3621357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1357290" y="3071810"/>
            <a:ext cx="250033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>
                <a:solidFill>
                  <a:srgbClr val="FF0000"/>
                </a:solidFill>
              </a:rPr>
              <a:t>Center position width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3286124"/>
            <a:ext cx="3787702" cy="2500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타원 23"/>
          <p:cNvSpPr/>
          <p:nvPr/>
        </p:nvSpPr>
        <p:spPr>
          <a:xfrm>
            <a:off x="6500826" y="5000636"/>
            <a:ext cx="1714512" cy="446921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6572264" y="4143380"/>
            <a:ext cx="1406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 smtClean="0">
                <a:solidFill>
                  <a:srgbClr val="FF0000"/>
                </a:solidFill>
              </a:rPr>
              <a:t>Excessive use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cxnSp>
        <p:nvCxnSpPr>
          <p:cNvPr id="28" name="직선 화살표 연결선 27"/>
          <p:cNvCxnSpPr/>
          <p:nvPr/>
        </p:nvCxnSpPr>
        <p:spPr>
          <a:xfrm rot="5400000">
            <a:off x="7036611" y="4679165"/>
            <a:ext cx="500066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직사각형 31"/>
          <p:cNvSpPr/>
          <p:nvPr/>
        </p:nvSpPr>
        <p:spPr>
          <a:xfrm>
            <a:off x="928662" y="1785926"/>
            <a:ext cx="735811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altLang="ko-KR" sz="1400" spc="80" dirty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altLang="ko-KR" sz="1400" spc="8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The location where two sheets of toughened glass adjoins becomes the center of a panoramic sunroof owing to the structural characteristics of a panoramic sunroof. Therefore,  the width of ceramic printed area of that location shall be considered</a:t>
            </a:r>
            <a:endParaRPr lang="en-US" altLang="ko-KR" sz="1400" spc="80" dirty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92"/>
          <p:cNvSpPr>
            <a:spLocks noChangeArrowheads="1"/>
          </p:cNvSpPr>
          <p:nvPr/>
        </p:nvSpPr>
        <p:spPr bwMode="auto">
          <a:xfrm>
            <a:off x="255712" y="66675"/>
            <a:ext cx="74846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3. Strength Characteristics of CPA in Toughened glass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874126"/>
            <a:ext cx="69889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Manufacturing Process &amp; Stress Distribution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1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graphicFrame>
        <p:nvGraphicFramePr>
          <p:cNvPr id="14" name="표 13"/>
          <p:cNvGraphicFramePr>
            <a:graphicFrameLocks noGrp="1"/>
          </p:cNvGraphicFramePr>
          <p:nvPr/>
        </p:nvGraphicFramePr>
        <p:xfrm>
          <a:off x="827584" y="1412776"/>
          <a:ext cx="7992888" cy="38021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0498"/>
                <a:gridCol w="3212096"/>
                <a:gridCol w="3660294"/>
              </a:tblGrid>
              <a:tr h="566082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Toughened Glass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Toughened Glass With CPA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60944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1" dirty="0" smtClean="0">
                          <a:latin typeface="Calibri" pitchFamily="34" charset="0"/>
                          <a:cs typeface="Calibri" pitchFamily="34" charset="0"/>
                        </a:rPr>
                        <a:t>Process</a:t>
                      </a:r>
                      <a:endParaRPr lang="ko-KR" altLang="en-US" sz="1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664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>
                          <a:latin typeface="Calibri" pitchFamily="34" charset="0"/>
                          <a:cs typeface="Calibri" pitchFamily="34" charset="0"/>
                        </a:rPr>
                        <a:t>Stress </a:t>
                      </a:r>
                    </a:p>
                    <a:p>
                      <a:pPr algn="ctr" latinLnBrk="1"/>
                      <a:r>
                        <a:rPr lang="en-US" altLang="ko-KR" sz="1400" b="1" dirty="0" smtClean="0">
                          <a:latin typeface="Calibri" pitchFamily="34" charset="0"/>
                          <a:cs typeface="Calibri" pitchFamily="34" charset="0"/>
                        </a:rPr>
                        <a:t>Distribution</a:t>
                      </a:r>
                      <a:endParaRPr lang="ko-KR" altLang="en-US" sz="1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2071678"/>
            <a:ext cx="2984748" cy="1277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2071678"/>
            <a:ext cx="3168352" cy="129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32" y="3786190"/>
            <a:ext cx="3071834" cy="1222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57818" y="3786190"/>
            <a:ext cx="3357488" cy="1246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857224" y="5286388"/>
            <a:ext cx="800105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Calibri" pitchFamily="34" charset="0"/>
              </a:rPr>
              <a:t>1/ The toughened glass becomes to have unstable stress distribution, because ceramic prevents </a:t>
            </a: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Calibri" pitchFamily="34" charset="0"/>
              </a:rPr>
              <a:t>     compression by adhering to toughened glass surfaces during tempering process  </a:t>
            </a:r>
          </a:p>
          <a:p>
            <a:pPr>
              <a:lnSpc>
                <a:spcPct val="150000"/>
              </a:lnSpc>
            </a:pPr>
            <a:r>
              <a:rPr lang="en-US" altLang="ko-KR" sz="14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ko-KR" altLang="ko-KR" sz="1400" dirty="0" smtClean="0">
                <a:solidFill>
                  <a:schemeClr val="tx1"/>
                </a:solidFill>
                <a:latin typeface="Calibri" pitchFamily="34" charset="0"/>
              </a:rPr>
              <a:t>☞</a:t>
            </a:r>
            <a:r>
              <a:rPr lang="en-US" altLang="ko-KR" sz="1400" dirty="0" smtClean="0">
                <a:solidFill>
                  <a:schemeClr val="tx1"/>
                </a:solidFill>
                <a:latin typeface="Calibri" pitchFamily="34" charset="0"/>
              </a:rPr>
              <a:t> Becomes vulnerable in terms of the mechanical strength</a:t>
            </a:r>
            <a:endParaRPr lang="ko-KR" altLang="en-US" sz="14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92"/>
          <p:cNvSpPr>
            <a:spLocks noChangeArrowheads="1"/>
          </p:cNvSpPr>
          <p:nvPr/>
        </p:nvSpPr>
        <p:spPr bwMode="auto">
          <a:xfrm>
            <a:off x="255712" y="66675"/>
            <a:ext cx="74846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3. Strength Characteristics of CPA in Toughened glass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874126"/>
            <a:ext cx="69889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227g ball drop test 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1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183428" y="5301208"/>
            <a:ext cx="76370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The mechanical strength of ceramic printed toughened glass is weaker </a:t>
            </a:r>
          </a:p>
          <a:p>
            <a:pPr marL="609600" indent="-609600">
              <a:defRPr/>
            </a:pPr>
            <a:r>
              <a:rPr lang="en-US" altLang="ko-KR" sz="18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than that of annealed glass 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771800" y="934121"/>
            <a:ext cx="24214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(in accordance with GTR No.6)</a:t>
            </a:r>
            <a:endParaRPr lang="ko-KR" alt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오른쪽 화살표 16"/>
          <p:cNvSpPr/>
          <p:nvPr/>
        </p:nvSpPr>
        <p:spPr bwMode="auto">
          <a:xfrm>
            <a:off x="683568" y="5445224"/>
            <a:ext cx="432048" cy="288032"/>
          </a:xfrm>
          <a:prstGeom prst="rightArrow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graphicFrame>
        <p:nvGraphicFramePr>
          <p:cNvPr id="21" name="표 20"/>
          <p:cNvGraphicFramePr>
            <a:graphicFrameLocks noGrp="1"/>
          </p:cNvGraphicFramePr>
          <p:nvPr/>
        </p:nvGraphicFramePr>
        <p:xfrm>
          <a:off x="827585" y="1772816"/>
          <a:ext cx="6984775" cy="324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9173"/>
                <a:gridCol w="1852492"/>
                <a:gridCol w="2064878"/>
                <a:gridCol w="2088232"/>
              </a:tblGrid>
              <a:tr h="49315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Glass Type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Annealed Glass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Toughened Glass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Ceramic</a:t>
                      </a:r>
                      <a:r>
                        <a:rPr lang="en-US" altLang="ko-KR" sz="1400" baseline="0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 Printed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Toughened Glass</a:t>
                      </a:r>
                      <a:endParaRPr lang="ko-KR" altLang="en-US" sz="1400" dirty="0" smtClean="0">
                        <a:solidFill>
                          <a:srgbClr val="0000FF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27222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>
                          <a:latin typeface="Calibri" pitchFamily="34" charset="0"/>
                          <a:cs typeface="Calibri" pitchFamily="34" charset="0"/>
                        </a:rPr>
                        <a:t>Fracture</a:t>
                      </a:r>
                    </a:p>
                    <a:p>
                      <a:pPr algn="ctr" latinLnBrk="1"/>
                      <a:r>
                        <a:rPr lang="en-US" altLang="ko-KR" sz="1400" b="1" dirty="0" smtClean="0">
                          <a:latin typeface="Calibri" pitchFamily="34" charset="0"/>
                          <a:cs typeface="Calibri" pitchFamily="34" charset="0"/>
                        </a:rPr>
                        <a:t>Drop</a:t>
                      </a:r>
                      <a:r>
                        <a:rPr lang="en-US" altLang="ko-KR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 Height</a:t>
                      </a:r>
                    </a:p>
                    <a:p>
                      <a:pPr algn="ctr" latinLnBrk="1"/>
                      <a:r>
                        <a:rPr lang="en-US" altLang="ko-KR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(m)</a:t>
                      </a:r>
                      <a:endParaRPr lang="ko-KR" altLang="en-US" sz="1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altLang="ko-KR" sz="1400" b="1" dirty="0" smtClean="0">
                          <a:latin typeface="Calibri" pitchFamily="34" charset="0"/>
                          <a:cs typeface="Calibri" pitchFamily="34" charset="0"/>
                        </a:rPr>
                        <a:t>3.0 m</a:t>
                      </a:r>
                      <a:endParaRPr lang="ko-KR" altLang="en-US" sz="1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altLang="ko-KR" sz="1400" b="1" dirty="0" smtClean="0">
                          <a:latin typeface="Calibri" pitchFamily="34" charset="0"/>
                          <a:cs typeface="Calibri" pitchFamily="34" charset="0"/>
                        </a:rPr>
                        <a:t>More than 10m</a:t>
                      </a:r>
                      <a:endParaRPr lang="ko-KR" altLang="en-US" sz="1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1" baseline="0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altLang="ko-KR" sz="14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1.4m</a:t>
                      </a:r>
                      <a:endParaRPr lang="ko-KR" altLang="en-US" sz="1400" b="1" dirty="0">
                        <a:solidFill>
                          <a:srgbClr val="FF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996952"/>
            <a:ext cx="1674900" cy="1587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2996952"/>
            <a:ext cx="1584176" cy="164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48615" y="2996952"/>
            <a:ext cx="1793089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683568" y="1268760"/>
            <a:ext cx="734481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defRPr/>
            </a:pPr>
            <a:r>
              <a:rPr lang="ko-KR" altLang="en-US" sz="18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8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- Test Results</a:t>
            </a: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56376" y="2204864"/>
            <a:ext cx="824092" cy="281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92"/>
          <p:cNvSpPr>
            <a:spLocks noChangeArrowheads="1"/>
          </p:cNvSpPr>
          <p:nvPr/>
        </p:nvSpPr>
        <p:spPr bwMode="auto">
          <a:xfrm>
            <a:off x="255712" y="66675"/>
            <a:ext cx="74846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3. Strength Characteristics of CPA in Toughened glass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874126"/>
            <a:ext cx="69889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Static Compressive Bending Test 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1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467544" y="1268760"/>
            <a:ext cx="734481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defRPr/>
            </a:pPr>
            <a:r>
              <a:rPr lang="ko-KR" altLang="en-US" sz="18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8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- Test Method </a:t>
            </a:r>
          </a:p>
        </p:txBody>
      </p:sp>
      <p:pic>
        <p:nvPicPr>
          <p:cNvPr id="19" name="Picture 2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988838"/>
            <a:ext cx="1296144" cy="1296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33454" y="1988840"/>
            <a:ext cx="1254569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6060926" y="2982094"/>
            <a:ext cx="259228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defRPr/>
            </a:pPr>
            <a:r>
              <a:rPr lang="ko-KR" altLang="en-US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-  Indenter : Plastic ball(</a:t>
            </a:r>
            <a:r>
              <a:rPr lang="en-US" altLang="ko-KR" sz="10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Ø</a:t>
            </a:r>
            <a:r>
              <a:rPr lang="en-US" altLang="ko-KR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30mm) </a:t>
            </a: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558602" y="1894731"/>
            <a:ext cx="322131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defRPr/>
            </a:pPr>
            <a:r>
              <a:rPr lang="ko-KR" altLang="en-US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pc="8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   - </a:t>
            </a:r>
            <a:r>
              <a:rPr lang="en-US" altLang="ko-KR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Sample size : 300 x 300 mm</a:t>
            </a:r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549077" y="2373263"/>
            <a:ext cx="237626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defRPr/>
            </a:pPr>
            <a:r>
              <a:rPr lang="ko-KR" altLang="en-US" sz="1400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400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400" spc="8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• </a:t>
            </a:r>
            <a:r>
              <a:rPr lang="en-US" altLang="ko-KR" sz="1400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Test Vel. : 10mm/min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211960" y="3284984"/>
            <a:ext cx="1714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&lt;Apparatus&gt;</a:t>
            </a:r>
            <a:endParaRPr lang="ko-KR" altLang="en-US" sz="14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558602" y="2129805"/>
            <a:ext cx="2779737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defRPr/>
            </a:pPr>
            <a:r>
              <a:rPr lang="ko-KR" altLang="en-US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pc="8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   - </a:t>
            </a:r>
            <a:r>
              <a:rPr lang="en-US" altLang="ko-KR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Sample thickness : 4mm</a:t>
            </a: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554410" y="1628800"/>
            <a:ext cx="668188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defRPr/>
            </a:pPr>
            <a:r>
              <a:rPr lang="ko-KR" altLang="en-US" sz="1400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400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400" spc="8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• </a:t>
            </a:r>
            <a:r>
              <a:rPr lang="en-US" altLang="ko-KR" sz="1400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Samples : Annealed, Toughened, Ceramic printed Toughened Glass </a:t>
            </a: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539552" y="3147442"/>
            <a:ext cx="165618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defRPr/>
            </a:pPr>
            <a:r>
              <a:rPr lang="ko-KR" altLang="en-US" sz="18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8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- Test Results </a:t>
            </a:r>
          </a:p>
        </p:txBody>
      </p:sp>
      <p:sp>
        <p:nvSpPr>
          <p:cNvPr id="36" name="Rectangle 3"/>
          <p:cNvSpPr txBox="1">
            <a:spLocks noChangeArrowheads="1"/>
          </p:cNvSpPr>
          <p:nvPr/>
        </p:nvSpPr>
        <p:spPr bwMode="auto">
          <a:xfrm>
            <a:off x="755576" y="3501008"/>
            <a:ext cx="668188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defRPr/>
            </a:pPr>
            <a:r>
              <a:rPr lang="ko-KR" altLang="en-US" sz="14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4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400" b="1" spc="8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• </a:t>
            </a:r>
            <a:r>
              <a:rPr lang="en-US" altLang="ko-KR" sz="14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Max. Displacement &amp; Fracture Strength</a:t>
            </a:r>
          </a:p>
        </p:txBody>
      </p:sp>
      <p:graphicFrame>
        <p:nvGraphicFramePr>
          <p:cNvPr id="39" name="표 38"/>
          <p:cNvGraphicFramePr>
            <a:graphicFrameLocks noGrp="1"/>
          </p:cNvGraphicFramePr>
          <p:nvPr/>
        </p:nvGraphicFramePr>
        <p:xfrm>
          <a:off x="785786" y="3929066"/>
          <a:ext cx="3886151" cy="1504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520"/>
                <a:gridCol w="791624"/>
                <a:gridCol w="863588"/>
                <a:gridCol w="1223419"/>
              </a:tblGrid>
              <a:tr h="23029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Glass Type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Annealed Glass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Toughened Glass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Ceramic</a:t>
                      </a:r>
                      <a:r>
                        <a:rPr lang="en-US" altLang="ko-KR" sz="1100" baseline="0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 Printed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Toughened Glass</a:t>
                      </a:r>
                      <a:endParaRPr lang="ko-KR" altLang="en-US" sz="1100" dirty="0" smtClean="0">
                        <a:solidFill>
                          <a:srgbClr val="0000FF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604933">
                <a:tc>
                  <a:txBody>
                    <a:bodyPr/>
                    <a:lstStyle/>
                    <a:p>
                      <a:pPr algn="ctr" latinLnBrk="1">
                        <a:lnSpc>
                          <a:spcPts val="1000"/>
                        </a:lnSpc>
                      </a:pPr>
                      <a:r>
                        <a:rPr lang="en-US" altLang="ko-KR" sz="1100" b="1" dirty="0" smtClean="0">
                          <a:latin typeface="Calibri" pitchFamily="34" charset="0"/>
                          <a:cs typeface="Calibri" pitchFamily="34" charset="0"/>
                        </a:rPr>
                        <a:t>Max.</a:t>
                      </a:r>
                    </a:p>
                    <a:p>
                      <a:pPr algn="ctr" latinLnBrk="1">
                        <a:lnSpc>
                          <a:spcPts val="1000"/>
                        </a:lnSpc>
                      </a:pPr>
                      <a:r>
                        <a:rPr lang="en-US" altLang="ko-KR" sz="1100" b="1" dirty="0" smtClean="0">
                          <a:latin typeface="Calibri" pitchFamily="34" charset="0"/>
                          <a:cs typeface="Calibri" pitchFamily="34" charset="0"/>
                        </a:rPr>
                        <a:t>Displacement(mm)</a:t>
                      </a:r>
                      <a:endParaRPr lang="ko-KR" altLang="en-US" sz="11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000"/>
                        </a:lnSpc>
                      </a:pPr>
                      <a:r>
                        <a:rPr lang="en-US" altLang="ko-KR" sz="1200" b="1" dirty="0" smtClean="0">
                          <a:latin typeface="Calibri" pitchFamily="34" charset="0"/>
                          <a:cs typeface="Calibri" pitchFamily="34" charset="0"/>
                        </a:rPr>
                        <a:t>2.81</a:t>
                      </a:r>
                      <a:endParaRPr lang="ko-KR" altLang="en-US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000"/>
                        </a:lnSpc>
                      </a:pPr>
                      <a:r>
                        <a:rPr lang="en-US" altLang="ko-KR" sz="1200" b="1" dirty="0" smtClean="0">
                          <a:latin typeface="Calibri" pitchFamily="34" charset="0"/>
                          <a:cs typeface="Calibri" pitchFamily="34" charset="0"/>
                        </a:rPr>
                        <a:t>3.87</a:t>
                      </a:r>
                      <a:endParaRPr lang="ko-KR" altLang="en-US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000"/>
                        </a:lnSpc>
                      </a:pP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2.63</a:t>
                      </a:r>
                      <a:endParaRPr lang="ko-KR" altLang="en-US" sz="1200" b="1" dirty="0">
                        <a:solidFill>
                          <a:srgbClr val="FF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0475">
                <a:tc>
                  <a:txBody>
                    <a:bodyPr/>
                    <a:lstStyle/>
                    <a:p>
                      <a:pPr algn="ctr" latinLnBrk="1">
                        <a:lnSpc>
                          <a:spcPts val="1000"/>
                        </a:lnSpc>
                      </a:pPr>
                      <a:r>
                        <a:rPr lang="en-US" altLang="ko-KR" sz="1100" b="1" dirty="0" smtClean="0">
                          <a:latin typeface="Calibri" pitchFamily="34" charset="0"/>
                          <a:cs typeface="Calibri" pitchFamily="34" charset="0"/>
                        </a:rPr>
                        <a:t>Fracture</a:t>
                      </a:r>
                      <a:r>
                        <a:rPr lang="en-US" altLang="ko-KR" sz="1100" b="1" baseline="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altLang="ko-KR" sz="1100" b="1" dirty="0" smtClean="0">
                          <a:latin typeface="Calibri" pitchFamily="34" charset="0"/>
                          <a:cs typeface="Calibri" pitchFamily="34" charset="0"/>
                        </a:rPr>
                        <a:t>Strength</a:t>
                      </a:r>
                    </a:p>
                    <a:p>
                      <a:pPr algn="ctr" latinLnBrk="1">
                        <a:lnSpc>
                          <a:spcPts val="1000"/>
                        </a:lnSpc>
                      </a:pPr>
                      <a:r>
                        <a:rPr lang="en-US" altLang="ko-KR" sz="1100" b="1" dirty="0" smtClean="0">
                          <a:latin typeface="Calibri" pitchFamily="34" charset="0"/>
                          <a:cs typeface="Calibri" pitchFamily="34" charset="0"/>
                        </a:rPr>
                        <a:t>(N/m</a:t>
                      </a:r>
                      <a:r>
                        <a:rPr lang="en-US" altLang="ko-KR" sz="11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r>
                        <a:rPr lang="en-US" altLang="ko-KR" sz="1100" b="1" dirty="0" smtClean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endParaRPr lang="ko-KR" altLang="en-US" sz="11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000"/>
                        </a:lnSpc>
                      </a:pPr>
                      <a:r>
                        <a:rPr lang="en-US" altLang="ko-KR" sz="1200" b="1" dirty="0" smtClean="0">
                          <a:latin typeface="Calibri" pitchFamily="34" charset="0"/>
                          <a:cs typeface="Calibri" pitchFamily="34" charset="0"/>
                        </a:rPr>
                        <a:t>11,577</a:t>
                      </a:r>
                      <a:endParaRPr lang="ko-KR" altLang="en-US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000"/>
                        </a:lnSpc>
                      </a:pPr>
                      <a:r>
                        <a:rPr lang="en-US" altLang="ko-KR" sz="1200" b="1" dirty="0" smtClean="0">
                          <a:latin typeface="Calibri" pitchFamily="34" charset="0"/>
                          <a:cs typeface="Calibri" pitchFamily="34" charset="0"/>
                        </a:rPr>
                        <a:t>17,666</a:t>
                      </a:r>
                      <a:endParaRPr lang="ko-KR" altLang="en-US" sz="12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ts val="1000"/>
                        </a:lnSpc>
                      </a:pP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9,977</a:t>
                      </a:r>
                      <a:endParaRPr lang="ko-KR" altLang="en-US" sz="1200" b="1" dirty="0">
                        <a:solidFill>
                          <a:srgbClr val="FF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642910" y="5929330"/>
            <a:ext cx="828092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defRPr/>
            </a:pPr>
            <a:r>
              <a:rPr lang="ko-KR" altLang="en-US" sz="14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4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400" b="1" spc="8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• </a:t>
            </a:r>
            <a:r>
              <a:rPr lang="en-US" altLang="ko-KR" sz="1400" b="1" spc="80" dirty="0" smtClean="0">
                <a:solidFill>
                  <a:srgbClr val="0000FF"/>
                </a:solidFill>
                <a:latin typeface="Arial Unicode MS"/>
                <a:ea typeface="Arial Unicode MS"/>
                <a:cs typeface="Arial Unicode MS"/>
              </a:rPr>
              <a:t>Strength of Ceramic printed toughened glass is 43% lower than that of toughened glass</a:t>
            </a:r>
            <a:endParaRPr lang="en-US" altLang="ko-KR" sz="1400" b="1" spc="80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3643314"/>
            <a:ext cx="4142843" cy="2266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92"/>
          <p:cNvSpPr>
            <a:spLocks noChangeArrowheads="1"/>
          </p:cNvSpPr>
          <p:nvPr/>
        </p:nvSpPr>
        <p:spPr bwMode="auto">
          <a:xfrm>
            <a:off x="255712" y="66675"/>
            <a:ext cx="74846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4. Conclusions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462211" y="1815128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83568" y="1738501"/>
            <a:ext cx="8352928" cy="762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lnSpc>
                <a:spcPts val="2000"/>
              </a:lnSpc>
              <a:spcBef>
                <a:spcPct val="5000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Toughened glass with ceramic printed area is more likely to be fractured </a:t>
            </a:r>
          </a:p>
          <a:p>
            <a:pPr eaLnBrk="0" hangingPunct="0">
              <a:lnSpc>
                <a:spcPts val="2000"/>
              </a:lnSpc>
              <a:spcBef>
                <a:spcPct val="5000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because of its unstable stress distribution and low fracture strength</a:t>
            </a:r>
            <a:endParaRPr kumimoji="0" lang="ko-KR" altLang="en-US" sz="2000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1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22" name="타원 21"/>
          <p:cNvSpPr/>
          <p:nvPr/>
        </p:nvSpPr>
        <p:spPr bwMode="auto">
          <a:xfrm>
            <a:off x="428596" y="3071810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3" name="Rectangle 192"/>
          <p:cNvSpPr>
            <a:spLocks noChangeArrowheads="1"/>
          </p:cNvSpPr>
          <p:nvPr/>
        </p:nvSpPr>
        <p:spPr bwMode="auto">
          <a:xfrm>
            <a:off x="714348" y="3000372"/>
            <a:ext cx="8429652" cy="762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lnSpc>
                <a:spcPts val="2000"/>
              </a:lnSpc>
              <a:spcBef>
                <a:spcPct val="5000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A Sudden shattering of toughened glass at the roof of vehicle put drivers at risk </a:t>
            </a:r>
          </a:p>
          <a:p>
            <a:pPr eaLnBrk="0" hangingPunct="0">
              <a:lnSpc>
                <a:spcPts val="2000"/>
              </a:lnSpc>
              <a:spcBef>
                <a:spcPct val="50000"/>
              </a:spcBef>
            </a:pPr>
            <a:r>
              <a:rPr kumimoji="0" lang="en-US" altLang="ko-KR" sz="2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and can cause  secondary traffic accident while driving</a:t>
            </a:r>
            <a:endParaRPr kumimoji="0" lang="ko-KR" altLang="en-US" sz="2000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24" name="오른쪽 화살표 23"/>
          <p:cNvSpPr/>
          <p:nvPr/>
        </p:nvSpPr>
        <p:spPr bwMode="auto">
          <a:xfrm>
            <a:off x="539552" y="4077072"/>
            <a:ext cx="432048" cy="288032"/>
          </a:xfrm>
          <a:prstGeom prst="rightArrow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6" name="Rectangle 192"/>
          <p:cNvSpPr>
            <a:spLocks noChangeArrowheads="1"/>
          </p:cNvSpPr>
          <p:nvPr/>
        </p:nvSpPr>
        <p:spPr bwMode="auto">
          <a:xfrm>
            <a:off x="899592" y="4056747"/>
            <a:ext cx="8352928" cy="807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lnSpc>
                <a:spcPts val="2000"/>
              </a:lnSpc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Need to minimize the usage of ceramic printed area of</a:t>
            </a:r>
            <a:r>
              <a:rPr kumimoji="0" lang="ko-KR" altLang="en-US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</a:t>
            </a: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</a:t>
            </a:r>
          </a:p>
          <a:p>
            <a:pPr eaLnBrk="0" hangingPunct="0">
              <a:lnSpc>
                <a:spcPts val="2000"/>
              </a:lnSpc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Toughened glass or find out other solutions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907704" y="2492896"/>
            <a:ext cx="5522913" cy="6096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86027" tIns="43013" rIns="86027" bIns="43013">
            <a:spAutoFit/>
          </a:bodyPr>
          <a:lstStyle/>
          <a:p>
            <a:pPr algn="ctr" latinLnBrk="0"/>
            <a:r>
              <a:rPr kumimoji="0" lang="en-US" altLang="ko-KR" sz="3400" b="1" dirty="0">
                <a:solidFill>
                  <a:schemeClr val="tx1"/>
                </a:solidFill>
                <a:latin typeface="Calibri" pitchFamily="34" charset="0"/>
                <a:ea typeface="HY헤드라인M" pitchFamily="18" charset="-127"/>
              </a:rPr>
              <a:t>Thank </a:t>
            </a:r>
            <a:r>
              <a:rPr kumimoji="0" lang="en-US" altLang="ko-KR" sz="3400" b="1" dirty="0" smtClean="0">
                <a:solidFill>
                  <a:schemeClr val="tx1"/>
                </a:solidFill>
                <a:latin typeface="Calibri" pitchFamily="34" charset="0"/>
                <a:ea typeface="HY헤드라인M" pitchFamily="18" charset="-127"/>
              </a:rPr>
              <a:t>you for your attention ! </a:t>
            </a:r>
            <a:endParaRPr kumimoji="0" lang="en-US" altLang="ko-KR" sz="3400" b="1" dirty="0">
              <a:solidFill>
                <a:schemeClr val="tx1"/>
              </a:solidFill>
              <a:latin typeface="Calibri" pitchFamily="34" charset="0"/>
              <a:ea typeface="HY헤드라인M" pitchFamily="18" charset="-127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92"/>
          <p:cNvSpPr>
            <a:spLocks noChangeArrowheads="1"/>
          </p:cNvSpPr>
          <p:nvPr/>
        </p:nvSpPr>
        <p:spPr bwMode="auto">
          <a:xfrm>
            <a:off x="899592" y="1556792"/>
            <a:ext cx="29523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Table of Contents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7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8" name="Rectangle 192"/>
          <p:cNvSpPr>
            <a:spLocks noChangeArrowheads="1"/>
          </p:cNvSpPr>
          <p:nvPr/>
        </p:nvSpPr>
        <p:spPr bwMode="auto">
          <a:xfrm>
            <a:off x="255712" y="66675"/>
            <a:ext cx="29523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Contents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9" name="Rectangle 192"/>
          <p:cNvSpPr>
            <a:spLocks noChangeArrowheads="1"/>
          </p:cNvSpPr>
          <p:nvPr/>
        </p:nvSpPr>
        <p:spPr bwMode="auto">
          <a:xfrm>
            <a:off x="971600" y="3053174"/>
            <a:ext cx="7484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3. Strength Characteristics of CPA in Toughened glass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0" name="Rectangle 192"/>
          <p:cNvSpPr>
            <a:spLocks noChangeArrowheads="1"/>
          </p:cNvSpPr>
          <p:nvPr/>
        </p:nvSpPr>
        <p:spPr bwMode="auto">
          <a:xfrm>
            <a:off x="971600" y="2213461"/>
            <a:ext cx="7484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1. Status of consumer defect complaints &amp; media reports 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1" name="Rectangle 192"/>
          <p:cNvSpPr>
            <a:spLocks noChangeArrowheads="1"/>
          </p:cNvSpPr>
          <p:nvPr/>
        </p:nvSpPr>
        <p:spPr bwMode="auto">
          <a:xfrm>
            <a:off x="975792" y="2635984"/>
            <a:ext cx="7484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2. Status of CPA application in Korea  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2" name="Rectangle 192"/>
          <p:cNvSpPr>
            <a:spLocks noChangeArrowheads="1"/>
          </p:cNvSpPr>
          <p:nvPr/>
        </p:nvSpPr>
        <p:spPr bwMode="auto">
          <a:xfrm>
            <a:off x="975792" y="3460938"/>
            <a:ext cx="7484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4. Conclusions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1. Status of consumer defect complaints &amp; media reports 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7" name="타원 6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9" name="Rectangle 192"/>
          <p:cNvSpPr>
            <a:spLocks noChangeArrowheads="1"/>
          </p:cNvSpPr>
          <p:nvPr/>
        </p:nvSpPr>
        <p:spPr bwMode="auto">
          <a:xfrm>
            <a:off x="679376" y="874126"/>
            <a:ext cx="7484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Status of Consumer defect complaints in Korea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5277" y="1274093"/>
            <a:ext cx="7011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en-US" altLang="ko-KR" sz="18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The number of consumer defect complaints : </a:t>
            </a:r>
            <a:r>
              <a:rPr lang="en-US" altLang="ko-KR" sz="1800" b="1" spc="8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61</a:t>
            </a:r>
            <a:r>
              <a:rPr lang="en-US" altLang="ko-KR" sz="18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800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(2010~2015. 7)</a:t>
            </a:r>
            <a:r>
              <a:rPr lang="en-US" altLang="ko-KR" sz="1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ko-KR" altLang="en-US" sz="18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0" name="직선 화살표 연결선 19"/>
          <p:cNvCxnSpPr/>
          <p:nvPr/>
        </p:nvCxnSpPr>
        <p:spPr>
          <a:xfrm>
            <a:off x="4714876" y="4286256"/>
            <a:ext cx="785818" cy="4983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642910" y="5786454"/>
            <a:ext cx="8286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altLang="ko-KR" sz="1400" spc="-3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  Most defect complaints due to glass breakage seem to be placed on panoramic sunroof of a large glass size</a:t>
            </a:r>
            <a:r>
              <a:rPr lang="en-US" altLang="ko-KR" sz="1400" spc="-3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altLang="ko-KR" sz="1400" spc="-30" dirty="0" smtClean="0">
              <a:solidFill>
                <a:schemeClr val="tx1"/>
              </a:solidFill>
              <a:latin typeface="Calibri" pitchFamily="34" charset="0"/>
              <a:ea typeface="굴림"/>
            </a:endParaRPr>
          </a:p>
          <a:p>
            <a:pPr lvl="0">
              <a:buFont typeface="Arial" pitchFamily="34" charset="0"/>
              <a:buChar char="•"/>
            </a:pPr>
            <a:r>
              <a:rPr lang="en-US" altLang="ko-KR" sz="14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  </a:t>
            </a:r>
            <a:r>
              <a:rPr lang="en-US" altLang="ko-KR" sz="1400" spc="-6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In terms of season, the glass breakage rate is high from  June to September, of which temperature is high.</a:t>
            </a:r>
            <a:r>
              <a:rPr lang="en-US" altLang="ko-KR" sz="1400" spc="12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.</a:t>
            </a:r>
            <a:endParaRPr lang="en-US" altLang="ko-KR" sz="1400" spc="120" dirty="0" smtClean="0">
              <a:solidFill>
                <a:schemeClr val="tx1"/>
              </a:solidFill>
              <a:latin typeface="Calibri" pitchFamily="34" charset="0"/>
              <a:ea typeface="굴림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643050"/>
            <a:ext cx="2357453" cy="214314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1643051"/>
            <a:ext cx="2095495" cy="2146516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3857628"/>
            <a:ext cx="2857520" cy="184314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9058" y="3857628"/>
            <a:ext cx="3643338" cy="185738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26" name="타원 25"/>
          <p:cNvSpPr/>
          <p:nvPr/>
        </p:nvSpPr>
        <p:spPr>
          <a:xfrm>
            <a:off x="2214546" y="4071942"/>
            <a:ext cx="785818" cy="1428760"/>
          </a:xfrm>
          <a:prstGeom prst="ellipse">
            <a:avLst/>
          </a:prstGeom>
          <a:noFill/>
          <a:ln w="15875">
            <a:solidFill>
              <a:srgbClr val="FF0000"/>
            </a:solidFill>
            <a:prstDash val="sysDot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7" name="직선 화살표 연결선 26"/>
          <p:cNvCxnSpPr/>
          <p:nvPr/>
        </p:nvCxnSpPr>
        <p:spPr>
          <a:xfrm rot="10800000" flipV="1">
            <a:off x="2928926" y="4286256"/>
            <a:ext cx="285752" cy="142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786050" y="4000504"/>
            <a:ext cx="22208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High Accident Rate</a:t>
            </a:r>
            <a:endParaRPr lang="ko-KR" altLang="en-US" sz="16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5357818" y="4643446"/>
            <a:ext cx="1285884" cy="895319"/>
          </a:xfrm>
          <a:prstGeom prst="ellipse">
            <a:avLst/>
          </a:prstGeom>
          <a:noFill/>
          <a:ln w="15875">
            <a:solidFill>
              <a:srgbClr val="FF0000"/>
            </a:solidFill>
            <a:prstDash val="sysDot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3" name="직선 화살표 연결선 32"/>
          <p:cNvCxnSpPr/>
          <p:nvPr/>
        </p:nvCxnSpPr>
        <p:spPr>
          <a:xfrm>
            <a:off x="4643438" y="4286256"/>
            <a:ext cx="785818" cy="5715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874126"/>
            <a:ext cx="7484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Status of Consumer defect complaints in Korea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5277" y="1274093"/>
            <a:ext cx="4111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- Analysis of Consumer defect complaints</a:t>
            </a:r>
            <a:endParaRPr lang="ko-KR" altLang="en-US" sz="18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772816"/>
            <a:ext cx="2952328" cy="1994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1785926"/>
            <a:ext cx="360736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7108" y="3947305"/>
            <a:ext cx="4449272" cy="1974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타원 24"/>
          <p:cNvSpPr/>
          <p:nvPr/>
        </p:nvSpPr>
        <p:spPr>
          <a:xfrm>
            <a:off x="1142977" y="4143380"/>
            <a:ext cx="928694" cy="1715082"/>
          </a:xfrm>
          <a:prstGeom prst="ellipse">
            <a:avLst/>
          </a:prstGeom>
          <a:noFill/>
          <a:ln w="15875">
            <a:solidFill>
              <a:srgbClr val="FF0000"/>
            </a:solidFill>
            <a:prstDash val="sysDot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2267744" y="4221088"/>
            <a:ext cx="17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High Accident Rate</a:t>
            </a:r>
            <a:endParaRPr lang="ko-KR" altLang="en-US" sz="14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3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1. Status of consumer defect complaints &amp; media reports 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cxnSp>
        <p:nvCxnSpPr>
          <p:cNvPr id="14" name="직선 화살표 연결선 13"/>
          <p:cNvCxnSpPr/>
          <p:nvPr/>
        </p:nvCxnSpPr>
        <p:spPr>
          <a:xfrm rot="10800000" flipV="1">
            <a:off x="2071670" y="4500570"/>
            <a:ext cx="428628" cy="2143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874126"/>
            <a:ext cx="42526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Media Reports in Korea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1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395536" y="1340768"/>
            <a:ext cx="8643966" cy="4500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50000"/>
              </a:lnSpc>
              <a:defRPr/>
            </a:pPr>
            <a:r>
              <a:rPr lang="ko-KR" altLang="en-US" sz="1600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</a:t>
            </a:r>
            <a:r>
              <a:rPr lang="en-US" altLang="ko-KR" sz="1600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ko-KR" altLang="en-US" sz="1600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Calibri" pitchFamily="34" charset="0"/>
              </a:rPr>
              <a:t>Report about breakage of PSG (YTN, 14 July 2014)</a:t>
            </a:r>
            <a:endParaRPr lang="ko-KR" altLang="en-US" sz="160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609600" indent="-609600">
              <a:lnSpc>
                <a:spcPct val="150000"/>
              </a:lnSpc>
              <a:defRPr/>
            </a:pPr>
            <a:endParaRPr lang="en-US" altLang="ko-KR" sz="1600" spc="8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endParaRPr lang="en-US" altLang="ko-KR" sz="1600" spc="8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endParaRPr lang="en-US" altLang="ko-KR" sz="1600" spc="8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endParaRPr lang="en-US" altLang="ko-KR" sz="1600" spc="8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endParaRPr lang="en-US" altLang="ko-KR" sz="1600" spc="8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609600" indent="-609600">
              <a:lnSpc>
                <a:spcPct val="150000"/>
              </a:lnSpc>
              <a:defRPr/>
            </a:pPr>
            <a:endParaRPr lang="en-US" altLang="ko-KR" sz="1600" spc="8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609600" indent="-609600">
              <a:lnSpc>
                <a:spcPct val="150000"/>
              </a:lnSpc>
              <a:defRPr/>
            </a:pPr>
            <a:r>
              <a:rPr lang="ko-KR" altLang="en-US" sz="1600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   </a:t>
            </a:r>
            <a:r>
              <a:rPr lang="en-US" altLang="ko-KR" sz="1600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en-US" altLang="ko-KR" sz="1600" b="1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Response of the driver</a:t>
            </a:r>
            <a:endParaRPr lang="en-US" altLang="ko-KR" sz="1600" spc="8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609600" indent="-609600">
              <a:lnSpc>
                <a:spcPct val="150000"/>
              </a:lnSpc>
              <a:defRPr/>
            </a:pPr>
            <a:r>
              <a:rPr lang="en-US" altLang="ko-KR" sz="1600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    * 	</a:t>
            </a:r>
            <a:r>
              <a:rPr lang="en-US" altLang="ko-KR" sz="16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The driver was shocked because he suddenly heard explosions like gunshots and then was not  </a:t>
            </a:r>
          </a:p>
          <a:p>
            <a:pPr marL="609600" indent="-609600">
              <a:lnSpc>
                <a:spcPct val="150000"/>
              </a:lnSpc>
              <a:defRPr/>
            </a:pPr>
            <a:r>
              <a:rPr lang="en-US" altLang="ko-KR" sz="16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             able to focus on driving for a while.</a:t>
            </a:r>
            <a:endParaRPr lang="en-US" altLang="ko-KR" sz="1600" spc="-15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609600" indent="-609600">
              <a:lnSpc>
                <a:spcPct val="150000"/>
              </a:lnSpc>
              <a:defRPr/>
            </a:pPr>
            <a:r>
              <a:rPr lang="en-US" altLang="ko-KR" sz="1600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    * 	</a:t>
            </a:r>
            <a:r>
              <a:rPr lang="en-US" altLang="ko-KR" sz="16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If there were other vehicles around his vehicle, that could lead to secondary accidents by  </a:t>
            </a:r>
          </a:p>
          <a:p>
            <a:pPr marL="609600" indent="-609600">
              <a:lnSpc>
                <a:spcPct val="150000"/>
              </a:lnSpc>
              <a:defRPr/>
            </a:pPr>
            <a:r>
              <a:rPr lang="en-US" altLang="ko-KR" sz="16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             hitting other vehicles.</a:t>
            </a:r>
            <a:endParaRPr lang="en-US" altLang="ko-KR" sz="1600" spc="8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726" y="1853944"/>
            <a:ext cx="3714776" cy="204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10379" y="1853945"/>
            <a:ext cx="3643338" cy="20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1. Status of consumer defect complaints &amp; media reports 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874126"/>
            <a:ext cx="42526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Media Reports in USA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1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95536" y="1268760"/>
            <a:ext cx="8643966" cy="458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50000"/>
              </a:lnSpc>
              <a:defRPr/>
            </a:pPr>
            <a:r>
              <a:rPr lang="ko-KR" altLang="en-US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-US" sz="1800" dirty="0" smtClean="0">
                <a:solidFill>
                  <a:schemeClr val="tx1"/>
                </a:solidFill>
                <a:latin typeface="Calibri" pitchFamily="34" charset="0"/>
              </a:rPr>
              <a:t>Report about breakage of PSG</a:t>
            </a:r>
          </a:p>
          <a:p>
            <a:pPr marL="609600" indent="-609600">
              <a:lnSpc>
                <a:spcPct val="150000"/>
              </a:lnSpc>
              <a:defRPr/>
            </a:pPr>
            <a:endParaRPr lang="en-US" altLang="ko-KR" sz="18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endParaRPr lang="en-US" altLang="ko-KR" sz="16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endParaRPr lang="en-US" altLang="ko-KR" sz="16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endParaRPr lang="en-US" altLang="ko-KR" sz="16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buFont typeface="Wingdings" pitchFamily="2" charset="2"/>
              <a:buChar char="Ø"/>
              <a:defRPr/>
            </a:pPr>
            <a:endParaRPr lang="en-US" altLang="ko-KR" sz="16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defRPr/>
            </a:pPr>
            <a:endParaRPr lang="en-US" altLang="ko-KR" sz="16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defRPr/>
            </a:pPr>
            <a:r>
              <a:rPr lang="ko-KR" altLang="en-US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</a:t>
            </a: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&lt;NBC_6 Aug 2015&gt;                               &lt;ABC_7 Aug 2015&gt; </a:t>
            </a:r>
          </a:p>
          <a:p>
            <a:pPr marL="609600" indent="-609600">
              <a:lnSpc>
                <a:spcPct val="150000"/>
              </a:lnSpc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    - </a:t>
            </a:r>
            <a:r>
              <a:rPr lang="en-US" altLang="ko-KR" sz="1800" b="1" spc="8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Response of the driver</a:t>
            </a:r>
            <a:endParaRPr lang="en-US" altLang="ko-KR" sz="1800" spc="8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     *  </a:t>
            </a:r>
            <a:r>
              <a:rPr lang="en-US" altLang="ko-KR" sz="180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The driver felt very surprised because he suddenly heard explosions like gunfight</a:t>
            </a:r>
            <a:endParaRPr lang="en-US" altLang="ko-KR" sz="1800" spc="80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      * 	</a:t>
            </a:r>
            <a:r>
              <a:rPr lang="en-US" sz="1800" dirty="0" smtClean="0">
                <a:solidFill>
                  <a:schemeClr val="tx1"/>
                </a:solidFill>
                <a:latin typeface="Calibri" pitchFamily="34" charset="0"/>
              </a:rPr>
              <a:t>The driver was not able to see for a moment because glass pieces fell into </a:t>
            </a:r>
          </a:p>
          <a:p>
            <a:pPr marL="609600" indent="-609600">
              <a:lnSpc>
                <a:spcPct val="150000"/>
              </a:lnSpc>
              <a:defRPr/>
            </a:pPr>
            <a:r>
              <a:rPr lang="en-US" sz="1800" dirty="0" smtClean="0">
                <a:solidFill>
                  <a:schemeClr val="tx1"/>
                </a:solidFill>
                <a:latin typeface="Calibri" pitchFamily="34" charset="0"/>
              </a:rPr>
              <a:t>            vehicle like rain.  There were even the case of eye injuries of driver.</a:t>
            </a:r>
            <a:endParaRPr lang="ko-KR" altLang="en-US" sz="180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609600" indent="-609600">
              <a:lnSpc>
                <a:spcPct val="150000"/>
              </a:lnSpc>
              <a:defRPr/>
            </a:pPr>
            <a:endParaRPr lang="en-US" altLang="ko-KR" sz="16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defRPr/>
            </a:pPr>
            <a:endParaRPr lang="en-US" altLang="ko-KR" sz="16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defRPr/>
            </a:pPr>
            <a:endParaRPr lang="en-US" altLang="ko-KR" sz="16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804736"/>
            <a:ext cx="3786214" cy="212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733298"/>
            <a:ext cx="3757195" cy="2195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1. Status of Consumer defect Complaints &amp; Media Reports 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874126"/>
            <a:ext cx="42526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Summary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1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23528" y="1340768"/>
            <a:ext cx="8820472" cy="4500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lvl="0" indent="-609600">
              <a:lnSpc>
                <a:spcPct val="150000"/>
              </a:lnSpc>
              <a:defRPr/>
            </a:pPr>
            <a:r>
              <a:rPr lang="ko-KR" altLang="en-US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-US" altLang="ko-K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main features of glazing breakage accidents are as follows</a:t>
            </a:r>
            <a:endParaRPr lang="en-US" altLang="ko-KR" sz="18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lvl="0" indent="-609600">
              <a:lnSpc>
                <a:spcPct val="150000"/>
              </a:lnSpc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o-KR" altLang="en-US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· </a:t>
            </a:r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Accident rate is high during summer (July-August), in which sunshine is strong. </a:t>
            </a:r>
            <a:endParaRPr lang="en-US" altLang="ko-KR" sz="16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defRPr/>
            </a:pPr>
            <a:r>
              <a:rPr lang="ko-KR" altLang="en-US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· Accident rate is high when 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mileage (&gt;20,000 km) is </a:t>
            </a:r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short.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altLang="ko-KR" sz="16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defRPr/>
            </a:pP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· Most of the complainants claimed self-explosion by unknown cause, </a:t>
            </a:r>
          </a:p>
          <a:p>
            <a:pPr marL="285750" indent="-285750">
              <a:lnSpc>
                <a:spcPct val="150000"/>
              </a:lnSpc>
              <a:defRPr/>
            </a:pP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some were hit by tiny stone and passing </a:t>
            </a:r>
            <a:r>
              <a:rPr lang="en-US" altLang="ko-KR" sz="1600" spc="8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en-US" altLang="ko-KR" sz="1600" spc="8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speed-</a:t>
            </a:r>
            <a:r>
              <a:rPr lang="en-US" altLang="ko-KR" sz="1600" spc="8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altLang="ko-KR" sz="1600" spc="8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ump</a:t>
            </a: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285750" indent="-285750">
              <a:lnSpc>
                <a:spcPct val="150000"/>
              </a:lnSpc>
              <a:defRPr/>
            </a:pPr>
            <a:endParaRPr lang="en-US" altLang="ko-KR" sz="16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defRPr/>
            </a:pPr>
            <a:r>
              <a:rPr lang="ko-KR" altLang="en-US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The glazing breakages of sunroofs and Panoramic sunroof were worried</a:t>
            </a:r>
          </a:p>
          <a:p>
            <a:pPr marL="285750" indent="-285750">
              <a:lnSpc>
                <a:spcPct val="150000"/>
              </a:lnSpc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about occupant injury risks and probability of secondary accidents by hitting </a:t>
            </a:r>
          </a:p>
          <a:p>
            <a:pPr marL="285750" indent="-285750">
              <a:lnSpc>
                <a:spcPct val="150000"/>
              </a:lnSpc>
              <a:defRPr/>
            </a:pPr>
            <a:r>
              <a:rPr lang="en-US" altLang="ko-KR" sz="18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other vehicles</a:t>
            </a:r>
          </a:p>
          <a:p>
            <a:pPr marL="609600" indent="-609600">
              <a:lnSpc>
                <a:spcPct val="150000"/>
              </a:lnSpc>
              <a:defRPr/>
            </a:pPr>
            <a:endParaRPr lang="en-US" altLang="ko-KR" sz="18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  <a:defRPr/>
            </a:pPr>
            <a:endParaRPr lang="en-US" altLang="ko-KR" sz="18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1. Status of Consumer defect Complaints &amp; Media Reports 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92"/>
          <p:cNvSpPr>
            <a:spLocks noChangeArrowheads="1"/>
          </p:cNvSpPr>
          <p:nvPr/>
        </p:nvSpPr>
        <p:spPr bwMode="auto">
          <a:xfrm>
            <a:off x="255712" y="66675"/>
            <a:ext cx="74846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2. Status of CPA application in Korea  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874126"/>
            <a:ext cx="653583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Survey of sunroof and Panoramic sunroof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1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3568" y="1412776"/>
            <a:ext cx="8246150" cy="144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defRPr/>
            </a:pPr>
            <a:r>
              <a:rPr lang="ko-KR" altLang="en-US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     Toughened glass of sunroof (including panoramic sunroof) mounting </a:t>
            </a:r>
          </a:p>
          <a:p>
            <a:pPr marL="609600" indent="-609600">
              <a:lnSpc>
                <a:spcPct val="130000"/>
              </a:lnSpc>
              <a:defRPr/>
            </a:pP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on the vehicles sold in 2015 Korea market from the Korea vehicle </a:t>
            </a:r>
          </a:p>
          <a:p>
            <a:pPr marL="609600" indent="-609600">
              <a:lnSpc>
                <a:spcPct val="130000"/>
              </a:lnSpc>
              <a:defRPr/>
            </a:pP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manufacturer</a:t>
            </a:r>
          </a:p>
          <a:p>
            <a:pPr marL="609600" indent="-609600">
              <a:lnSpc>
                <a:spcPct val="130000"/>
              </a:lnSpc>
              <a:defRPr/>
            </a:pPr>
            <a:r>
              <a:rPr lang="en-US" altLang="ko-KR" sz="14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: Sunroof : 20 models,               Panoramic sunroof : 21 models</a:t>
            </a: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4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30000"/>
              </a:lnSpc>
              <a:buFontTx/>
              <a:buChar char="-"/>
              <a:defRPr/>
            </a:pPr>
            <a:r>
              <a:rPr lang="en-US" altLang="ko-KR" sz="1600" spc="8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Panoramic sunroof of Top-loading type is placed on about 95% of panoramic sunroof models mounting on vehicles and about 99% of sales volume in  Korea</a:t>
            </a: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600" spc="8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2786058"/>
            <a:ext cx="2919945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2786058"/>
            <a:ext cx="2592288" cy="1613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92"/>
          <p:cNvSpPr>
            <a:spLocks noChangeArrowheads="1"/>
          </p:cNvSpPr>
          <p:nvPr/>
        </p:nvSpPr>
        <p:spPr bwMode="auto">
          <a:xfrm>
            <a:off x="255712" y="66675"/>
            <a:ext cx="74846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2. Status of CPA application in Korea 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874126"/>
            <a:ext cx="57648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Survey of Ceramic Printed Area(CPA) in Sunroof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1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4286256"/>
            <a:ext cx="4886854" cy="2243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83568" y="1340768"/>
            <a:ext cx="734481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defRPr/>
            </a:pPr>
            <a:r>
              <a:rPr lang="ko-KR" altLang="en-US" sz="16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6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- Average width of CPA at each location in sunroof glazing (20 models) 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1785926"/>
            <a:ext cx="321471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3" y="1785926"/>
            <a:ext cx="4357719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642910" y="3857628"/>
            <a:ext cx="734481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130000"/>
              </a:lnSpc>
              <a:defRPr/>
            </a:pPr>
            <a:r>
              <a:rPr lang="ko-KR" altLang="en-US" sz="16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ko-KR" sz="1600" b="1" spc="8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- Size and proportion of CPA sunroof glazing depending on vehicle type</a:t>
            </a:r>
          </a:p>
          <a:p>
            <a:pPr marL="609600" indent="-609600">
              <a:lnSpc>
                <a:spcPct val="130000"/>
              </a:lnSpc>
              <a:defRPr/>
            </a:pPr>
            <a:endParaRPr lang="en-US" altLang="ko-KR" sz="1600" b="1" spc="8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디자인 사용자 지정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2_디자인 사용자 지정">
      <a:majorFont>
        <a:latin typeface="HY수평선B"/>
        <a:ea typeface="HY수평선B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ADAEE"/>
        </a:solidFill>
        <a:ln>
          <a:noFill/>
          <a:headEnd type="none" w="med" len="med"/>
          <a:tailEnd type="none" w="med" len="lg"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a:spPr>
      <a:bodyPr lIns="90000" tIns="46800" rIns="90000" bIns="46800" anchor="ctr"/>
      <a:lstStyle>
        <a:defPPr algn="ctr">
          <a:defRPr sz="1400" dirty="0">
            <a:solidFill>
              <a:schemeClr val="tx2">
                <a:lumMod val="50000"/>
              </a:schemeClr>
            </a:solidFill>
            <a:latin typeface="HY수평선B" pitchFamily="18" charset="-127"/>
            <a:ea typeface="HY수평선B" pitchFamily="18" charset="-127"/>
          </a:defRPr>
        </a:defPPr>
      </a:lstStyle>
    </a:spDef>
  </a:objectDefaults>
  <a:extraClrSchemeLst>
    <a:extraClrScheme>
      <a:clrScheme name="2_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5911851</TotalTime>
  <Words>1071</Words>
  <Application>Microsoft Office PowerPoint</Application>
  <PresentationFormat>화면 슬라이드 쇼(4:3)</PresentationFormat>
  <Paragraphs>198</Paragraphs>
  <Slides>18</Slides>
  <Notes>18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19" baseType="lpstr">
      <vt:lpstr>4_디자인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KMI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P.P.TEMPLATE  KOREA</dc:title>
  <dc:creator>JSLIM</dc:creator>
  <cp:lastModifiedBy>user</cp:lastModifiedBy>
  <cp:revision>2297</cp:revision>
  <cp:lastPrinted>2015-04-30T05:01:26Z</cp:lastPrinted>
  <dcterms:created xsi:type="dcterms:W3CDTF">2008-04-07T03:57:39Z</dcterms:created>
  <dcterms:modified xsi:type="dcterms:W3CDTF">2015-09-25T13:59:55Z</dcterms:modified>
</cp:coreProperties>
</file>