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3" d="100"/>
          <a:sy n="123" d="100"/>
        </p:scale>
        <p:origin x="-120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p>
            <a:fld id="{39568402-7022-4D05-890B-CE882D10EE14}" type="datetimeFigureOut">
              <a:rPr lang="sv-SE" smtClean="0"/>
              <a:t>2015-10-14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4DCF96E-E4D6-45E4-ABF6-A28F74B32D49}" type="slidenum">
              <a:rPr lang="sv-SE" smtClean="0"/>
              <a:t>‹#›</a:t>
            </a:fld>
            <a:endParaRPr lang="sv-SE"/>
          </a:p>
        </p:txBody>
      </p:sp>
    </p:spTree>
    <p:extLst>
      <p:ext uri="{BB962C8B-B14F-4D97-AF65-F5344CB8AC3E}">
        <p14:creationId xmlns:p14="http://schemas.microsoft.com/office/powerpoint/2010/main" val="949565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39568402-7022-4D05-890B-CE882D10EE14}" type="datetimeFigureOut">
              <a:rPr lang="sv-SE" smtClean="0"/>
              <a:t>2015-10-14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4DCF96E-E4D6-45E4-ABF6-A28F74B32D49}" type="slidenum">
              <a:rPr lang="sv-SE" smtClean="0"/>
              <a:t>‹#›</a:t>
            </a:fld>
            <a:endParaRPr lang="sv-SE"/>
          </a:p>
        </p:txBody>
      </p:sp>
    </p:spTree>
    <p:extLst>
      <p:ext uri="{BB962C8B-B14F-4D97-AF65-F5344CB8AC3E}">
        <p14:creationId xmlns:p14="http://schemas.microsoft.com/office/powerpoint/2010/main" val="2967836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39568402-7022-4D05-890B-CE882D10EE14}" type="datetimeFigureOut">
              <a:rPr lang="sv-SE" smtClean="0"/>
              <a:t>2015-10-14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4DCF96E-E4D6-45E4-ABF6-A28F74B32D49}" type="slidenum">
              <a:rPr lang="sv-SE" smtClean="0"/>
              <a:t>‹#›</a:t>
            </a:fld>
            <a:endParaRPr lang="sv-SE"/>
          </a:p>
        </p:txBody>
      </p:sp>
    </p:spTree>
    <p:extLst>
      <p:ext uri="{BB962C8B-B14F-4D97-AF65-F5344CB8AC3E}">
        <p14:creationId xmlns:p14="http://schemas.microsoft.com/office/powerpoint/2010/main" val="2245622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39568402-7022-4D05-890B-CE882D10EE14}" type="datetimeFigureOut">
              <a:rPr lang="sv-SE" smtClean="0"/>
              <a:t>2015-10-14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4DCF96E-E4D6-45E4-ABF6-A28F74B32D49}" type="slidenum">
              <a:rPr lang="sv-SE" smtClean="0"/>
              <a:t>‹#›</a:t>
            </a:fld>
            <a:endParaRPr lang="sv-SE"/>
          </a:p>
        </p:txBody>
      </p:sp>
    </p:spTree>
    <p:extLst>
      <p:ext uri="{BB962C8B-B14F-4D97-AF65-F5344CB8AC3E}">
        <p14:creationId xmlns:p14="http://schemas.microsoft.com/office/powerpoint/2010/main" val="3924295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39568402-7022-4D05-890B-CE882D10EE14}" type="datetimeFigureOut">
              <a:rPr lang="sv-SE" smtClean="0"/>
              <a:t>2015-10-14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4DCF96E-E4D6-45E4-ABF6-A28F74B32D49}" type="slidenum">
              <a:rPr lang="sv-SE" smtClean="0"/>
              <a:t>‹#›</a:t>
            </a:fld>
            <a:endParaRPr lang="sv-SE"/>
          </a:p>
        </p:txBody>
      </p:sp>
    </p:spTree>
    <p:extLst>
      <p:ext uri="{BB962C8B-B14F-4D97-AF65-F5344CB8AC3E}">
        <p14:creationId xmlns:p14="http://schemas.microsoft.com/office/powerpoint/2010/main" val="1397367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p>
            <a:fld id="{39568402-7022-4D05-890B-CE882D10EE14}" type="datetimeFigureOut">
              <a:rPr lang="sv-SE" smtClean="0"/>
              <a:t>2015-10-14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A4DCF96E-E4D6-45E4-ABF6-A28F74B32D49}" type="slidenum">
              <a:rPr lang="sv-SE" smtClean="0"/>
              <a:t>‹#›</a:t>
            </a:fld>
            <a:endParaRPr lang="sv-SE"/>
          </a:p>
        </p:txBody>
      </p:sp>
    </p:spTree>
    <p:extLst>
      <p:ext uri="{BB962C8B-B14F-4D97-AF65-F5344CB8AC3E}">
        <p14:creationId xmlns:p14="http://schemas.microsoft.com/office/powerpoint/2010/main" val="3780401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p>
            <a:fld id="{39568402-7022-4D05-890B-CE882D10EE14}" type="datetimeFigureOut">
              <a:rPr lang="sv-SE" smtClean="0"/>
              <a:t>2015-10-14</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A4DCF96E-E4D6-45E4-ABF6-A28F74B32D49}" type="slidenum">
              <a:rPr lang="sv-SE" smtClean="0"/>
              <a:t>‹#›</a:t>
            </a:fld>
            <a:endParaRPr lang="sv-SE"/>
          </a:p>
        </p:txBody>
      </p:sp>
    </p:spTree>
    <p:extLst>
      <p:ext uri="{BB962C8B-B14F-4D97-AF65-F5344CB8AC3E}">
        <p14:creationId xmlns:p14="http://schemas.microsoft.com/office/powerpoint/2010/main" val="63664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p>
            <a:fld id="{39568402-7022-4D05-890B-CE882D10EE14}" type="datetimeFigureOut">
              <a:rPr lang="sv-SE" smtClean="0"/>
              <a:t>2015-10-14</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A4DCF96E-E4D6-45E4-ABF6-A28F74B32D49}" type="slidenum">
              <a:rPr lang="sv-SE" smtClean="0"/>
              <a:t>‹#›</a:t>
            </a:fld>
            <a:endParaRPr lang="sv-SE"/>
          </a:p>
        </p:txBody>
      </p:sp>
    </p:spTree>
    <p:extLst>
      <p:ext uri="{BB962C8B-B14F-4D97-AF65-F5344CB8AC3E}">
        <p14:creationId xmlns:p14="http://schemas.microsoft.com/office/powerpoint/2010/main" val="825838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39568402-7022-4D05-890B-CE882D10EE14}" type="datetimeFigureOut">
              <a:rPr lang="sv-SE" smtClean="0"/>
              <a:t>2015-10-14</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A4DCF96E-E4D6-45E4-ABF6-A28F74B32D49}" type="slidenum">
              <a:rPr lang="sv-SE" smtClean="0"/>
              <a:t>‹#›</a:t>
            </a:fld>
            <a:endParaRPr lang="sv-SE"/>
          </a:p>
        </p:txBody>
      </p:sp>
    </p:spTree>
    <p:extLst>
      <p:ext uri="{BB962C8B-B14F-4D97-AF65-F5344CB8AC3E}">
        <p14:creationId xmlns:p14="http://schemas.microsoft.com/office/powerpoint/2010/main" val="3211619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39568402-7022-4D05-890B-CE882D10EE14}" type="datetimeFigureOut">
              <a:rPr lang="sv-SE" smtClean="0"/>
              <a:t>2015-10-14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A4DCF96E-E4D6-45E4-ABF6-A28F74B32D49}" type="slidenum">
              <a:rPr lang="sv-SE" smtClean="0"/>
              <a:t>‹#›</a:t>
            </a:fld>
            <a:endParaRPr lang="sv-SE"/>
          </a:p>
        </p:txBody>
      </p:sp>
    </p:spTree>
    <p:extLst>
      <p:ext uri="{BB962C8B-B14F-4D97-AF65-F5344CB8AC3E}">
        <p14:creationId xmlns:p14="http://schemas.microsoft.com/office/powerpoint/2010/main" val="904439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39568402-7022-4D05-890B-CE882D10EE14}" type="datetimeFigureOut">
              <a:rPr lang="sv-SE" smtClean="0"/>
              <a:t>2015-10-14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A4DCF96E-E4D6-45E4-ABF6-A28F74B32D49}" type="slidenum">
              <a:rPr lang="sv-SE" smtClean="0"/>
              <a:t>‹#›</a:t>
            </a:fld>
            <a:endParaRPr lang="sv-SE"/>
          </a:p>
        </p:txBody>
      </p:sp>
    </p:spTree>
    <p:extLst>
      <p:ext uri="{BB962C8B-B14F-4D97-AF65-F5344CB8AC3E}">
        <p14:creationId xmlns:p14="http://schemas.microsoft.com/office/powerpoint/2010/main" val="3570519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smtClean="0"/>
              <a:t>Klicka här för att ändra format</a:t>
            </a:r>
            <a:endParaRPr lang="sv-SE"/>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568402-7022-4D05-890B-CE882D10EE14}" type="datetimeFigureOut">
              <a:rPr lang="sv-SE" smtClean="0"/>
              <a:t>2015-10-14</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DCF96E-E4D6-45E4-ABF6-A28F74B32D49}" type="slidenum">
              <a:rPr lang="sv-SE" smtClean="0"/>
              <a:t>‹#›</a:t>
            </a:fld>
            <a:endParaRPr lang="sv-SE"/>
          </a:p>
        </p:txBody>
      </p:sp>
    </p:spTree>
    <p:extLst>
      <p:ext uri="{BB962C8B-B14F-4D97-AF65-F5344CB8AC3E}">
        <p14:creationId xmlns:p14="http://schemas.microsoft.com/office/powerpoint/2010/main" val="3612318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a:xfrm>
            <a:off x="683568" y="404665"/>
            <a:ext cx="7772400" cy="1368152"/>
          </a:xfrm>
        </p:spPr>
        <p:txBody>
          <a:bodyPr/>
          <a:lstStyle/>
          <a:p>
            <a:r>
              <a:rPr lang="en-US" dirty="0" smtClean="0"/>
              <a:t>Multi-Vehicle in R55</a:t>
            </a:r>
            <a:br>
              <a:rPr lang="en-US" dirty="0" smtClean="0"/>
            </a:br>
            <a:r>
              <a:rPr lang="en-US" sz="2800" dirty="0" smtClean="0"/>
              <a:t>History of the proposal</a:t>
            </a:r>
            <a:endParaRPr lang="en-US" dirty="0"/>
          </a:p>
        </p:txBody>
      </p:sp>
      <p:sp>
        <p:nvSpPr>
          <p:cNvPr id="3" name="Underrubrik 2"/>
          <p:cNvSpPr>
            <a:spLocks noGrp="1"/>
          </p:cNvSpPr>
          <p:nvPr>
            <p:ph type="subTitle" idx="1"/>
          </p:nvPr>
        </p:nvSpPr>
        <p:spPr>
          <a:xfrm>
            <a:off x="683568" y="2204864"/>
            <a:ext cx="7992888" cy="1752600"/>
          </a:xfrm>
        </p:spPr>
        <p:txBody>
          <a:bodyPr/>
          <a:lstStyle/>
          <a:p>
            <a:pPr algn="l"/>
            <a:r>
              <a:rPr lang="en-US" dirty="0" smtClean="0">
                <a:solidFill>
                  <a:schemeClr val="tx1"/>
                </a:solidFill>
              </a:rPr>
              <a:t>In order to summarize the background to the proposal the history in ISO/TC22/SC15/WG4 and in the UNECE IWG-R55 has been compiled.</a:t>
            </a:r>
            <a:endParaRPr lang="en-US" dirty="0">
              <a:solidFill>
                <a:schemeClr val="tx1"/>
              </a:solidFill>
            </a:endParaRPr>
          </a:p>
        </p:txBody>
      </p:sp>
    </p:spTree>
    <p:extLst>
      <p:ext uri="{BB962C8B-B14F-4D97-AF65-F5344CB8AC3E}">
        <p14:creationId xmlns:p14="http://schemas.microsoft.com/office/powerpoint/2010/main" val="3636794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a:xfrm>
            <a:off x="683568" y="404665"/>
            <a:ext cx="7772400" cy="1368152"/>
          </a:xfrm>
        </p:spPr>
        <p:txBody>
          <a:bodyPr/>
          <a:lstStyle/>
          <a:p>
            <a:r>
              <a:rPr lang="en-US" dirty="0" smtClean="0"/>
              <a:t>Multi-Vehicle in R55</a:t>
            </a:r>
            <a:br>
              <a:rPr lang="en-US" dirty="0" smtClean="0"/>
            </a:br>
            <a:r>
              <a:rPr lang="en-US" sz="2800" dirty="0" smtClean="0"/>
              <a:t>History of the proposal</a:t>
            </a:r>
            <a:endParaRPr lang="en-US" dirty="0"/>
          </a:p>
        </p:txBody>
      </p:sp>
      <p:sp>
        <p:nvSpPr>
          <p:cNvPr id="3" name="Underrubrik 2"/>
          <p:cNvSpPr>
            <a:spLocks noGrp="1"/>
          </p:cNvSpPr>
          <p:nvPr>
            <p:ph type="subTitle" idx="1"/>
          </p:nvPr>
        </p:nvSpPr>
        <p:spPr>
          <a:xfrm>
            <a:off x="539552" y="1916832"/>
            <a:ext cx="7992888" cy="4320480"/>
          </a:xfrm>
        </p:spPr>
        <p:txBody>
          <a:bodyPr>
            <a:normAutofit fontScale="92500" lnSpcReduction="20000"/>
          </a:bodyPr>
          <a:lstStyle/>
          <a:p>
            <a:pPr marL="342900" indent="-342900" algn="l">
              <a:spcBef>
                <a:spcPct val="50000"/>
              </a:spcBef>
              <a:buFont typeface="Arial" panose="020B0604020202020204" pitchFamily="34" charset="0"/>
              <a:buChar char="•"/>
            </a:pPr>
            <a:r>
              <a:rPr lang="en-US" altLang="sv-SE" sz="2000" dirty="0" smtClean="0">
                <a:solidFill>
                  <a:schemeClr val="tx1"/>
                </a:solidFill>
              </a:rPr>
              <a:t>2001 a first reference was made to the Australian standards.</a:t>
            </a:r>
          </a:p>
          <a:p>
            <a:pPr marL="342900" indent="-342900" algn="l">
              <a:spcBef>
                <a:spcPct val="50000"/>
              </a:spcBef>
              <a:buFont typeface="Arial" panose="020B0604020202020204" pitchFamily="34" charset="0"/>
              <a:buChar char="•"/>
            </a:pPr>
            <a:r>
              <a:rPr lang="en-US" altLang="sv-SE" sz="2000" dirty="0" smtClean="0">
                <a:solidFill>
                  <a:schemeClr val="tx1"/>
                </a:solidFill>
              </a:rPr>
              <a:t>2002 the Italian delegation proposed to use the Australian formulae.</a:t>
            </a:r>
          </a:p>
          <a:p>
            <a:pPr marL="342900" indent="-342900" algn="l">
              <a:spcBef>
                <a:spcPct val="50000"/>
              </a:spcBef>
              <a:buFont typeface="Arial" panose="020B0604020202020204" pitchFamily="34" charset="0"/>
              <a:buChar char="•"/>
            </a:pPr>
            <a:r>
              <a:rPr lang="en-US" altLang="sv-SE" sz="2000" dirty="0" smtClean="0">
                <a:solidFill>
                  <a:schemeClr val="tx1"/>
                </a:solidFill>
              </a:rPr>
              <a:t>2004 the Italian delegation proposed modified Australian formulae</a:t>
            </a:r>
          </a:p>
          <a:p>
            <a:pPr marL="342900" indent="-342900" algn="l">
              <a:spcBef>
                <a:spcPct val="50000"/>
              </a:spcBef>
              <a:buFont typeface="Arial" panose="020B0604020202020204" pitchFamily="34" charset="0"/>
              <a:buChar char="•"/>
            </a:pPr>
            <a:r>
              <a:rPr lang="en-US" altLang="sv-SE" sz="2000" dirty="0" smtClean="0">
                <a:solidFill>
                  <a:schemeClr val="tx1"/>
                </a:solidFill>
              </a:rPr>
              <a:t>2004 the Dutch delegation proposed alternative formulae</a:t>
            </a:r>
          </a:p>
          <a:p>
            <a:pPr marL="342900" indent="-342900" algn="l">
              <a:spcBef>
                <a:spcPct val="50000"/>
              </a:spcBef>
              <a:buFont typeface="Arial" panose="020B0604020202020204" pitchFamily="34" charset="0"/>
              <a:buChar char="•"/>
            </a:pPr>
            <a:r>
              <a:rPr lang="en-US" altLang="sv-SE" sz="2000" dirty="0" smtClean="0">
                <a:solidFill>
                  <a:schemeClr val="tx1"/>
                </a:solidFill>
              </a:rPr>
              <a:t>2005 the Swedish delegation offered to make a special investigation to Multi Vehicle Combinations (MVC)</a:t>
            </a:r>
          </a:p>
          <a:p>
            <a:pPr marL="342900" indent="-342900" algn="l">
              <a:spcBef>
                <a:spcPct val="50000"/>
              </a:spcBef>
              <a:buFont typeface="Arial" panose="020B0604020202020204" pitchFamily="34" charset="0"/>
              <a:buChar char="•"/>
            </a:pPr>
            <a:r>
              <a:rPr lang="en-US" altLang="sv-SE" sz="2000" dirty="0" smtClean="0">
                <a:solidFill>
                  <a:schemeClr val="tx1"/>
                </a:solidFill>
              </a:rPr>
              <a:t>2006 the Swedish delegation proposed to use the Australian formulae</a:t>
            </a:r>
          </a:p>
          <a:p>
            <a:pPr marL="342900" indent="-342900" algn="l">
              <a:spcBef>
                <a:spcPct val="50000"/>
              </a:spcBef>
              <a:buFont typeface="Arial" panose="020B0604020202020204" pitchFamily="34" charset="0"/>
              <a:buChar char="•"/>
            </a:pPr>
            <a:r>
              <a:rPr lang="en-US" altLang="sv-SE" sz="2000" dirty="0" smtClean="0">
                <a:solidFill>
                  <a:schemeClr val="tx1"/>
                </a:solidFill>
              </a:rPr>
              <a:t>2006 </a:t>
            </a:r>
            <a:r>
              <a:rPr lang="en-US" altLang="sv-SE" sz="2000" dirty="0">
                <a:solidFill>
                  <a:schemeClr val="tx1"/>
                </a:solidFill>
              </a:rPr>
              <a:t>a</a:t>
            </a:r>
            <a:r>
              <a:rPr lang="en-US" altLang="sv-SE" sz="2000" dirty="0" smtClean="0">
                <a:solidFill>
                  <a:schemeClr val="tx1"/>
                </a:solidFill>
              </a:rPr>
              <a:t> survey was made to identify relevant MVC to consider.</a:t>
            </a:r>
          </a:p>
          <a:p>
            <a:pPr marL="342900" indent="-342900" algn="l">
              <a:spcBef>
                <a:spcPct val="50000"/>
              </a:spcBef>
              <a:buFont typeface="Arial" panose="020B0604020202020204" pitchFamily="34" charset="0"/>
              <a:buChar char="•"/>
            </a:pPr>
            <a:r>
              <a:rPr lang="en-US" altLang="sv-SE" sz="2000" dirty="0" smtClean="0">
                <a:solidFill>
                  <a:schemeClr val="tx1"/>
                </a:solidFill>
              </a:rPr>
              <a:t>2006 – 2007 various formulae for V-value for dollies were proposed by Italy, France and the Netherlands.</a:t>
            </a:r>
          </a:p>
          <a:p>
            <a:pPr marL="342900" indent="-342900" algn="l">
              <a:spcBef>
                <a:spcPct val="50000"/>
              </a:spcBef>
              <a:buFont typeface="Arial" panose="020B0604020202020204" pitchFamily="34" charset="0"/>
              <a:buChar char="•"/>
            </a:pPr>
            <a:r>
              <a:rPr lang="en-US" altLang="sv-SE" sz="2000" dirty="0" smtClean="0">
                <a:solidFill>
                  <a:schemeClr val="tx1"/>
                </a:solidFill>
              </a:rPr>
              <a:t>2007 the Swedish delegation proposed a new set of general formulae to account for road trains with N number of coupled vehicles.</a:t>
            </a:r>
          </a:p>
          <a:p>
            <a:pPr marL="342900" indent="-342900" algn="l">
              <a:spcBef>
                <a:spcPct val="50000"/>
              </a:spcBef>
              <a:buFont typeface="Arial" panose="020B0604020202020204" pitchFamily="34" charset="0"/>
              <a:buChar char="•"/>
            </a:pPr>
            <a:endParaRPr lang="en-US" altLang="sv-SE" sz="2000" dirty="0" smtClean="0">
              <a:solidFill>
                <a:schemeClr val="tx1"/>
              </a:solidFill>
            </a:endParaRPr>
          </a:p>
          <a:p>
            <a:pPr marL="342900" indent="-342900" algn="l">
              <a:spcBef>
                <a:spcPct val="50000"/>
              </a:spcBef>
              <a:buFont typeface="Arial" panose="020B0604020202020204" pitchFamily="34" charset="0"/>
              <a:buChar char="•"/>
            </a:pPr>
            <a:endParaRPr lang="en-US" altLang="sv-SE" sz="2000" dirty="0" smtClean="0">
              <a:solidFill>
                <a:schemeClr val="tx1"/>
              </a:solidFill>
            </a:endParaRPr>
          </a:p>
          <a:p>
            <a:pPr marL="342900" indent="-342900" algn="l">
              <a:spcBef>
                <a:spcPct val="50000"/>
              </a:spcBef>
              <a:buFont typeface="Arial" panose="020B0604020202020204" pitchFamily="34" charset="0"/>
              <a:buChar char="•"/>
            </a:pPr>
            <a:endParaRPr lang="en-US" altLang="sv-SE" sz="2000" dirty="0" smtClean="0">
              <a:solidFill>
                <a:schemeClr val="tx1"/>
              </a:solidFill>
            </a:endParaRPr>
          </a:p>
          <a:p>
            <a:pPr algn="l"/>
            <a:endParaRPr lang="en-US" sz="2000" dirty="0">
              <a:solidFill>
                <a:schemeClr val="tx1"/>
              </a:solidFill>
            </a:endParaRPr>
          </a:p>
        </p:txBody>
      </p:sp>
    </p:spTree>
    <p:extLst>
      <p:ext uri="{BB962C8B-B14F-4D97-AF65-F5344CB8AC3E}">
        <p14:creationId xmlns:p14="http://schemas.microsoft.com/office/powerpoint/2010/main" val="3374225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a:xfrm>
            <a:off x="683568" y="404665"/>
            <a:ext cx="7772400" cy="1368152"/>
          </a:xfrm>
        </p:spPr>
        <p:txBody>
          <a:bodyPr/>
          <a:lstStyle/>
          <a:p>
            <a:r>
              <a:rPr lang="en-US" dirty="0" smtClean="0"/>
              <a:t>Multi-Vehicle in R55</a:t>
            </a:r>
            <a:br>
              <a:rPr lang="en-US" dirty="0" smtClean="0"/>
            </a:br>
            <a:r>
              <a:rPr lang="en-US" sz="2800" dirty="0" smtClean="0"/>
              <a:t>History of the proposal</a:t>
            </a:r>
            <a:endParaRPr lang="en-US" dirty="0"/>
          </a:p>
        </p:txBody>
      </p:sp>
      <p:sp>
        <p:nvSpPr>
          <p:cNvPr id="3" name="Underrubrik 2"/>
          <p:cNvSpPr>
            <a:spLocks noGrp="1"/>
          </p:cNvSpPr>
          <p:nvPr>
            <p:ph type="subTitle" idx="1"/>
          </p:nvPr>
        </p:nvSpPr>
        <p:spPr>
          <a:xfrm>
            <a:off x="539552" y="1916832"/>
            <a:ext cx="7992888" cy="4320480"/>
          </a:xfrm>
        </p:spPr>
        <p:txBody>
          <a:bodyPr>
            <a:normAutofit lnSpcReduction="10000"/>
          </a:bodyPr>
          <a:lstStyle/>
          <a:p>
            <a:pPr marL="342900" indent="-342900" algn="l">
              <a:spcBef>
                <a:spcPct val="50000"/>
              </a:spcBef>
              <a:buFont typeface="Arial" panose="020B0604020202020204" pitchFamily="34" charset="0"/>
              <a:buChar char="•"/>
            </a:pPr>
            <a:r>
              <a:rPr lang="en-US" altLang="sv-SE" sz="2000" dirty="0" smtClean="0">
                <a:solidFill>
                  <a:schemeClr val="tx1"/>
                </a:solidFill>
              </a:rPr>
              <a:t>2007 the Swedish delegation presented some results from physical simulations to the alternative formulae</a:t>
            </a:r>
          </a:p>
          <a:p>
            <a:pPr marL="342900" indent="-342900" algn="l">
              <a:spcBef>
                <a:spcPct val="50000"/>
              </a:spcBef>
              <a:buFont typeface="Arial" panose="020B0604020202020204" pitchFamily="34" charset="0"/>
              <a:buChar char="•"/>
            </a:pPr>
            <a:r>
              <a:rPr lang="en-US" altLang="sv-SE" sz="2000" dirty="0" smtClean="0">
                <a:solidFill>
                  <a:schemeClr val="tx1"/>
                </a:solidFill>
              </a:rPr>
              <a:t>2008 the Swedish delegation presented some results from road tests using a combination of “Rigid + CAT + CAT” </a:t>
            </a:r>
          </a:p>
          <a:p>
            <a:pPr marL="342900" indent="-342900" algn="l">
              <a:spcBef>
                <a:spcPct val="50000"/>
              </a:spcBef>
              <a:buFont typeface="Arial" panose="020B0604020202020204" pitchFamily="34" charset="0"/>
              <a:buChar char="•"/>
            </a:pPr>
            <a:r>
              <a:rPr lang="en-US" altLang="sv-SE" sz="2000" dirty="0" smtClean="0">
                <a:solidFill>
                  <a:schemeClr val="tx1"/>
                </a:solidFill>
              </a:rPr>
              <a:t>2008 test results from development of the Australian formulae were made available</a:t>
            </a:r>
          </a:p>
          <a:p>
            <a:pPr marL="342900" indent="-342900" algn="l">
              <a:spcBef>
                <a:spcPct val="50000"/>
              </a:spcBef>
              <a:buFont typeface="Arial" panose="020B0604020202020204" pitchFamily="34" charset="0"/>
              <a:buChar char="•"/>
            </a:pPr>
            <a:r>
              <a:rPr lang="en-US" altLang="sv-SE" sz="2000" dirty="0" smtClean="0">
                <a:solidFill>
                  <a:schemeClr val="tx1"/>
                </a:solidFill>
              </a:rPr>
              <a:t>2009 the Swedish delegation proposed take a step back and to use the Australian formulae</a:t>
            </a:r>
          </a:p>
          <a:p>
            <a:pPr marL="342900" indent="-342900" algn="l">
              <a:spcBef>
                <a:spcPct val="50000"/>
              </a:spcBef>
              <a:buFont typeface="Arial" panose="020B0604020202020204" pitchFamily="34" charset="0"/>
              <a:buChar char="•"/>
            </a:pPr>
            <a:r>
              <a:rPr lang="en-US" altLang="sv-SE" sz="2000" dirty="0" smtClean="0">
                <a:solidFill>
                  <a:schemeClr val="tx1"/>
                </a:solidFill>
              </a:rPr>
              <a:t>2009 the Swedish delegation elaborated a new proposal based on the Australian formulae </a:t>
            </a:r>
          </a:p>
          <a:p>
            <a:pPr marL="342900" indent="-342900" algn="l">
              <a:spcBef>
                <a:spcPct val="50000"/>
              </a:spcBef>
              <a:buFont typeface="Arial" panose="020B0604020202020204" pitchFamily="34" charset="0"/>
              <a:buChar char="•"/>
            </a:pPr>
            <a:r>
              <a:rPr lang="en-US" altLang="sv-SE" sz="2000" dirty="0" smtClean="0">
                <a:solidFill>
                  <a:schemeClr val="tx1"/>
                </a:solidFill>
              </a:rPr>
              <a:t>2011 the “CD”-balloting was ended and “DIS”-balloting initiated.</a:t>
            </a:r>
          </a:p>
          <a:p>
            <a:pPr marL="342900" indent="-342900" algn="l">
              <a:spcBef>
                <a:spcPct val="50000"/>
              </a:spcBef>
              <a:buFont typeface="Arial" panose="020B0604020202020204" pitchFamily="34" charset="0"/>
              <a:buChar char="•"/>
            </a:pPr>
            <a:r>
              <a:rPr lang="en-US" altLang="sv-SE" sz="2000" dirty="0" smtClean="0">
                <a:solidFill>
                  <a:schemeClr val="tx1"/>
                </a:solidFill>
              </a:rPr>
              <a:t>2012 the “DIS”-balloting was ended 100 % “approve”-vote </a:t>
            </a:r>
          </a:p>
          <a:p>
            <a:pPr marL="342900" indent="-342900" algn="l">
              <a:spcBef>
                <a:spcPct val="50000"/>
              </a:spcBef>
              <a:buFont typeface="Arial" panose="020B0604020202020204" pitchFamily="34" charset="0"/>
              <a:buChar char="•"/>
            </a:pPr>
            <a:endParaRPr lang="en-US" altLang="sv-SE" sz="2000" dirty="0" smtClean="0">
              <a:solidFill>
                <a:schemeClr val="tx1"/>
              </a:solidFill>
            </a:endParaRPr>
          </a:p>
          <a:p>
            <a:pPr marL="342900" indent="-342900" algn="l">
              <a:spcBef>
                <a:spcPct val="50000"/>
              </a:spcBef>
              <a:buFont typeface="Arial" panose="020B0604020202020204" pitchFamily="34" charset="0"/>
              <a:buChar char="•"/>
            </a:pPr>
            <a:endParaRPr lang="en-US" altLang="sv-SE" sz="2000" dirty="0" smtClean="0">
              <a:solidFill>
                <a:schemeClr val="tx1"/>
              </a:solidFill>
            </a:endParaRPr>
          </a:p>
          <a:p>
            <a:pPr marL="342900" indent="-342900" algn="l">
              <a:spcBef>
                <a:spcPct val="50000"/>
              </a:spcBef>
              <a:buFont typeface="Arial" panose="020B0604020202020204" pitchFamily="34" charset="0"/>
              <a:buChar char="•"/>
            </a:pPr>
            <a:endParaRPr lang="en-US" altLang="sv-SE" sz="2000" dirty="0" smtClean="0">
              <a:solidFill>
                <a:schemeClr val="tx1"/>
              </a:solidFill>
            </a:endParaRPr>
          </a:p>
          <a:p>
            <a:pPr algn="l"/>
            <a:endParaRPr lang="en-US" sz="2000" dirty="0">
              <a:solidFill>
                <a:schemeClr val="tx1"/>
              </a:solidFill>
            </a:endParaRPr>
          </a:p>
        </p:txBody>
      </p:sp>
    </p:spTree>
    <p:extLst>
      <p:ext uri="{BB962C8B-B14F-4D97-AF65-F5344CB8AC3E}">
        <p14:creationId xmlns:p14="http://schemas.microsoft.com/office/powerpoint/2010/main" val="4048359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a:xfrm>
            <a:off x="683568" y="404665"/>
            <a:ext cx="7772400" cy="1368152"/>
          </a:xfrm>
        </p:spPr>
        <p:txBody>
          <a:bodyPr/>
          <a:lstStyle/>
          <a:p>
            <a:r>
              <a:rPr lang="en-US" dirty="0" smtClean="0"/>
              <a:t>Multi-Vehicle in R55</a:t>
            </a:r>
            <a:br>
              <a:rPr lang="en-US" dirty="0" smtClean="0"/>
            </a:br>
            <a:r>
              <a:rPr lang="en-US" sz="2800" dirty="0" smtClean="0"/>
              <a:t>History of the proposal</a:t>
            </a:r>
            <a:endParaRPr lang="en-US" dirty="0"/>
          </a:p>
        </p:txBody>
      </p:sp>
      <p:sp>
        <p:nvSpPr>
          <p:cNvPr id="3" name="Underrubrik 2"/>
          <p:cNvSpPr>
            <a:spLocks noGrp="1"/>
          </p:cNvSpPr>
          <p:nvPr>
            <p:ph type="subTitle" idx="1"/>
          </p:nvPr>
        </p:nvSpPr>
        <p:spPr>
          <a:xfrm>
            <a:off x="539552" y="1916832"/>
            <a:ext cx="7992888" cy="4320480"/>
          </a:xfrm>
        </p:spPr>
        <p:txBody>
          <a:bodyPr>
            <a:normAutofit lnSpcReduction="10000"/>
          </a:bodyPr>
          <a:lstStyle/>
          <a:p>
            <a:pPr marL="342900" indent="-342900" algn="l">
              <a:spcBef>
                <a:spcPct val="50000"/>
              </a:spcBef>
              <a:buFont typeface="Arial" panose="020B0604020202020204" pitchFamily="34" charset="0"/>
              <a:buChar char="•"/>
            </a:pPr>
            <a:r>
              <a:rPr lang="en-US" altLang="sv-SE" sz="2000" dirty="0" smtClean="0">
                <a:solidFill>
                  <a:schemeClr val="tx1"/>
                </a:solidFill>
              </a:rPr>
              <a:t>2012 the MVC coupling dimensioning was put on the Item list of the UNECE IWG-R55</a:t>
            </a:r>
            <a:r>
              <a:rPr lang="en-US" altLang="sv-SE" sz="2000" dirty="0" smtClean="0">
                <a:solidFill>
                  <a:schemeClr val="tx1"/>
                </a:solidFill>
              </a:rPr>
              <a:t>.</a:t>
            </a:r>
          </a:p>
          <a:p>
            <a:pPr marL="342900" indent="-342900" algn="l">
              <a:spcBef>
                <a:spcPct val="50000"/>
              </a:spcBef>
              <a:buFont typeface="Arial" panose="020B0604020202020204" pitchFamily="34" charset="0"/>
              <a:buChar char="•"/>
            </a:pPr>
            <a:r>
              <a:rPr lang="en-US" altLang="sv-SE" sz="2000" dirty="0" smtClean="0">
                <a:solidFill>
                  <a:schemeClr val="tx1"/>
                </a:solidFill>
              </a:rPr>
              <a:t>2013 a concrete proposal was presented to the IWG-R55</a:t>
            </a:r>
          </a:p>
          <a:p>
            <a:pPr marL="342900" indent="-342900" algn="l">
              <a:spcBef>
                <a:spcPct val="50000"/>
              </a:spcBef>
              <a:buFont typeface="Arial" panose="020B0604020202020204" pitchFamily="34" charset="0"/>
              <a:buChar char="•"/>
            </a:pPr>
            <a:r>
              <a:rPr lang="en-US" altLang="sv-SE" sz="2000" dirty="0" smtClean="0">
                <a:solidFill>
                  <a:schemeClr val="tx1"/>
                </a:solidFill>
              </a:rPr>
              <a:t>2014 in Bologna the proposal was discussed in IWG_R55 and a general agreement to handle these combinations as “limiting cases” was proposed.</a:t>
            </a:r>
          </a:p>
          <a:p>
            <a:pPr marL="342900" indent="-342900" algn="l">
              <a:spcBef>
                <a:spcPct val="50000"/>
              </a:spcBef>
              <a:buFont typeface="Arial" panose="020B0604020202020204" pitchFamily="34" charset="0"/>
              <a:buChar char="•"/>
            </a:pPr>
            <a:r>
              <a:rPr lang="en-US" altLang="sv-SE" sz="2000" dirty="0" smtClean="0">
                <a:solidFill>
                  <a:schemeClr val="tx1"/>
                </a:solidFill>
              </a:rPr>
              <a:t>2014 in Poznan the proposal was elaborated with a new annex no. 8 where all (i.e. traditional and multi-vehicle) “limiting cases” were compiled</a:t>
            </a:r>
          </a:p>
          <a:p>
            <a:pPr marL="342900" indent="-342900" algn="l">
              <a:spcBef>
                <a:spcPct val="50000"/>
              </a:spcBef>
              <a:buFont typeface="Arial" panose="020B0604020202020204" pitchFamily="34" charset="0"/>
              <a:buChar char="•"/>
            </a:pPr>
            <a:r>
              <a:rPr lang="en-US" altLang="sv-SE" sz="2000" dirty="0" smtClean="0">
                <a:solidFill>
                  <a:schemeClr val="tx1"/>
                </a:solidFill>
              </a:rPr>
              <a:t>2014 in </a:t>
            </a:r>
            <a:r>
              <a:rPr lang="en-US" altLang="sv-SE" sz="2000" dirty="0" err="1" smtClean="0">
                <a:solidFill>
                  <a:schemeClr val="tx1"/>
                </a:solidFill>
              </a:rPr>
              <a:t>Zoetemeer</a:t>
            </a:r>
            <a:r>
              <a:rPr lang="en-US" altLang="sv-SE" sz="2000" dirty="0" smtClean="0">
                <a:solidFill>
                  <a:schemeClr val="tx1"/>
                </a:solidFill>
              </a:rPr>
              <a:t> it was agreed in the IWG-R55 to give GRRF a heads up on the proposal. It was argued whether there was any  measurement to support the Australian rules. It was informed that  such measurements existed.</a:t>
            </a:r>
            <a:endParaRPr lang="en-US" altLang="sv-SE" sz="2000" dirty="0" smtClean="0">
              <a:solidFill>
                <a:schemeClr val="tx1"/>
              </a:solidFill>
            </a:endParaRPr>
          </a:p>
          <a:p>
            <a:pPr marL="342900" indent="-342900" algn="l">
              <a:spcBef>
                <a:spcPct val="50000"/>
              </a:spcBef>
              <a:buFont typeface="Arial" panose="020B0604020202020204" pitchFamily="34" charset="0"/>
              <a:buChar char="•"/>
            </a:pPr>
            <a:endParaRPr lang="en-US" altLang="sv-SE" sz="2000" dirty="0" smtClean="0">
              <a:solidFill>
                <a:schemeClr val="tx1"/>
              </a:solidFill>
            </a:endParaRPr>
          </a:p>
          <a:p>
            <a:pPr marL="342900" indent="-342900" algn="l">
              <a:spcBef>
                <a:spcPct val="50000"/>
              </a:spcBef>
              <a:buFont typeface="Arial" panose="020B0604020202020204" pitchFamily="34" charset="0"/>
              <a:buChar char="•"/>
            </a:pPr>
            <a:endParaRPr lang="en-US" altLang="sv-SE" sz="2000" dirty="0" smtClean="0">
              <a:solidFill>
                <a:schemeClr val="tx1"/>
              </a:solidFill>
            </a:endParaRPr>
          </a:p>
          <a:p>
            <a:pPr marL="342900" indent="-342900" algn="l">
              <a:spcBef>
                <a:spcPct val="50000"/>
              </a:spcBef>
              <a:buFont typeface="Arial" panose="020B0604020202020204" pitchFamily="34" charset="0"/>
              <a:buChar char="•"/>
            </a:pPr>
            <a:endParaRPr lang="en-US" altLang="sv-SE" sz="2000" dirty="0" smtClean="0">
              <a:solidFill>
                <a:schemeClr val="tx1"/>
              </a:solidFill>
            </a:endParaRPr>
          </a:p>
          <a:p>
            <a:pPr algn="l"/>
            <a:endParaRPr lang="en-US" sz="2000" dirty="0">
              <a:solidFill>
                <a:schemeClr val="tx1"/>
              </a:solidFill>
            </a:endParaRPr>
          </a:p>
        </p:txBody>
      </p:sp>
    </p:spTree>
    <p:extLst>
      <p:ext uri="{BB962C8B-B14F-4D97-AF65-F5344CB8AC3E}">
        <p14:creationId xmlns:p14="http://schemas.microsoft.com/office/powerpoint/2010/main" val="2081930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a:xfrm>
            <a:off x="683568" y="404665"/>
            <a:ext cx="7772400" cy="1368152"/>
          </a:xfrm>
        </p:spPr>
        <p:txBody>
          <a:bodyPr/>
          <a:lstStyle/>
          <a:p>
            <a:r>
              <a:rPr lang="en-US" dirty="0" smtClean="0"/>
              <a:t>Multi-Vehicle in R55</a:t>
            </a:r>
            <a:br>
              <a:rPr lang="en-US" dirty="0" smtClean="0"/>
            </a:br>
            <a:r>
              <a:rPr lang="en-US" sz="2800" dirty="0" smtClean="0"/>
              <a:t>History of the proposal</a:t>
            </a:r>
            <a:endParaRPr lang="en-US" dirty="0"/>
          </a:p>
        </p:txBody>
      </p:sp>
      <p:sp>
        <p:nvSpPr>
          <p:cNvPr id="3" name="Underrubrik 2"/>
          <p:cNvSpPr>
            <a:spLocks noGrp="1"/>
          </p:cNvSpPr>
          <p:nvPr>
            <p:ph type="subTitle" idx="1"/>
          </p:nvPr>
        </p:nvSpPr>
        <p:spPr>
          <a:xfrm>
            <a:off x="539552" y="1916832"/>
            <a:ext cx="7992888" cy="4320480"/>
          </a:xfrm>
        </p:spPr>
        <p:txBody>
          <a:bodyPr>
            <a:normAutofit/>
          </a:bodyPr>
          <a:lstStyle/>
          <a:p>
            <a:pPr marL="342900" indent="-342900" algn="l">
              <a:spcBef>
                <a:spcPct val="50000"/>
              </a:spcBef>
              <a:buFont typeface="Arial" panose="020B0604020202020204" pitchFamily="34" charset="0"/>
              <a:buChar char="•"/>
            </a:pPr>
            <a:r>
              <a:rPr lang="en-US" altLang="sv-SE" sz="2000" dirty="0" smtClean="0">
                <a:solidFill>
                  <a:schemeClr val="tx1"/>
                </a:solidFill>
              </a:rPr>
              <a:t>2015 in Geneva the proposal with the new annex 8 was presented to the GRRF. It was given very good support by the GRRF.</a:t>
            </a:r>
          </a:p>
          <a:p>
            <a:pPr marL="342900" indent="-342900" algn="l">
              <a:spcBef>
                <a:spcPct val="50000"/>
              </a:spcBef>
              <a:buFont typeface="Arial" panose="020B0604020202020204" pitchFamily="34" charset="0"/>
              <a:buChar char="•"/>
            </a:pPr>
            <a:r>
              <a:rPr lang="en-US" altLang="sv-SE" sz="2000" dirty="0" smtClean="0">
                <a:solidFill>
                  <a:schemeClr val="tx1"/>
                </a:solidFill>
              </a:rPr>
              <a:t>2015 </a:t>
            </a:r>
            <a:r>
              <a:rPr lang="en-US" altLang="sv-SE" sz="2000" dirty="0">
                <a:solidFill>
                  <a:schemeClr val="tx1"/>
                </a:solidFill>
              </a:rPr>
              <a:t>i</a:t>
            </a:r>
            <a:r>
              <a:rPr lang="en-US" altLang="sv-SE" sz="2000" dirty="0" smtClean="0">
                <a:solidFill>
                  <a:schemeClr val="tx1"/>
                </a:solidFill>
              </a:rPr>
              <a:t>n Munich there was further discussed over measurements and it was agreed to try to give all experts access to the documents. This was then also done. It was argued that the conditions in Germany was worse than in </a:t>
            </a:r>
            <a:r>
              <a:rPr lang="en-US" altLang="sv-SE" sz="2000" dirty="0" err="1" smtClean="0">
                <a:solidFill>
                  <a:schemeClr val="tx1"/>
                </a:solidFill>
              </a:rPr>
              <a:t>Austrailia</a:t>
            </a:r>
            <a:r>
              <a:rPr lang="en-US" altLang="sv-SE" sz="2000" dirty="0" smtClean="0">
                <a:solidFill>
                  <a:schemeClr val="tx1"/>
                </a:solidFill>
              </a:rPr>
              <a:t>.</a:t>
            </a:r>
          </a:p>
          <a:p>
            <a:pPr marL="342900" indent="-342900" algn="l">
              <a:spcBef>
                <a:spcPct val="50000"/>
              </a:spcBef>
              <a:buFont typeface="Arial" panose="020B0604020202020204" pitchFamily="34" charset="0"/>
              <a:buChar char="•"/>
            </a:pPr>
            <a:r>
              <a:rPr lang="en-US" altLang="sv-SE" sz="2000" dirty="0" smtClean="0">
                <a:solidFill>
                  <a:schemeClr val="tx1"/>
                </a:solidFill>
              </a:rPr>
              <a:t>2015 in Gothen</a:t>
            </a:r>
            <a:r>
              <a:rPr lang="en-US" altLang="sv-SE" sz="2000" dirty="0" smtClean="0">
                <a:solidFill>
                  <a:schemeClr val="tx1"/>
                </a:solidFill>
              </a:rPr>
              <a:t>burg road condition data showing that German road condition is not worse than in Australia was presented. A summary of recent measurement results from extreme </a:t>
            </a:r>
            <a:r>
              <a:rPr lang="en-US" altLang="sv-SE" sz="2000" smtClean="0">
                <a:solidFill>
                  <a:schemeClr val="tx1"/>
                </a:solidFill>
              </a:rPr>
              <a:t>combinations were </a:t>
            </a:r>
            <a:r>
              <a:rPr lang="en-US" altLang="sv-SE" sz="2000" dirty="0" smtClean="0">
                <a:solidFill>
                  <a:schemeClr val="tx1"/>
                </a:solidFill>
              </a:rPr>
              <a:t>shown showing low forces as compared with requirements according to the proposal.</a:t>
            </a:r>
            <a:endParaRPr lang="en-US" altLang="sv-SE" sz="2000" dirty="0" smtClean="0">
              <a:solidFill>
                <a:schemeClr val="tx1"/>
              </a:solidFill>
            </a:endParaRPr>
          </a:p>
          <a:p>
            <a:pPr marL="342900" indent="-342900" algn="l">
              <a:spcBef>
                <a:spcPct val="50000"/>
              </a:spcBef>
              <a:buFont typeface="Arial" panose="020B0604020202020204" pitchFamily="34" charset="0"/>
              <a:buChar char="•"/>
            </a:pPr>
            <a:endParaRPr lang="en-US" altLang="sv-SE" sz="2000" dirty="0" smtClean="0">
              <a:solidFill>
                <a:schemeClr val="tx1"/>
              </a:solidFill>
            </a:endParaRPr>
          </a:p>
          <a:p>
            <a:pPr marL="342900" indent="-342900" algn="l">
              <a:spcBef>
                <a:spcPct val="50000"/>
              </a:spcBef>
              <a:buFont typeface="Arial" panose="020B0604020202020204" pitchFamily="34" charset="0"/>
              <a:buChar char="•"/>
            </a:pPr>
            <a:endParaRPr lang="en-US" altLang="sv-SE" sz="2000" dirty="0" smtClean="0">
              <a:solidFill>
                <a:schemeClr val="tx1"/>
              </a:solidFill>
            </a:endParaRPr>
          </a:p>
          <a:p>
            <a:pPr marL="342900" indent="-342900" algn="l">
              <a:spcBef>
                <a:spcPct val="50000"/>
              </a:spcBef>
              <a:buFont typeface="Arial" panose="020B0604020202020204" pitchFamily="34" charset="0"/>
              <a:buChar char="•"/>
            </a:pPr>
            <a:endParaRPr lang="en-US" altLang="sv-SE" sz="2000" dirty="0" smtClean="0">
              <a:solidFill>
                <a:schemeClr val="tx1"/>
              </a:solidFill>
            </a:endParaRPr>
          </a:p>
          <a:p>
            <a:pPr algn="l"/>
            <a:endParaRPr lang="en-US" sz="2000" dirty="0">
              <a:solidFill>
                <a:schemeClr val="tx1"/>
              </a:solidFill>
            </a:endParaRPr>
          </a:p>
        </p:txBody>
      </p:sp>
    </p:spTree>
    <p:extLst>
      <p:ext uri="{BB962C8B-B14F-4D97-AF65-F5344CB8AC3E}">
        <p14:creationId xmlns:p14="http://schemas.microsoft.com/office/powerpoint/2010/main" val="1719796146"/>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499</TotalTime>
  <Words>492</Words>
  <Application>Microsoft Office PowerPoint</Application>
  <PresentationFormat>Bildspel på skärmen (4:3)</PresentationFormat>
  <Paragraphs>38</Paragraphs>
  <Slides>5</Slides>
  <Notes>0</Notes>
  <HiddenSlides>0</HiddenSlides>
  <MMClips>0</MMClips>
  <ScaleCrop>false</ScaleCrop>
  <HeadingPairs>
    <vt:vector size="4" baseType="variant">
      <vt:variant>
        <vt:lpstr>Tema</vt:lpstr>
      </vt:variant>
      <vt:variant>
        <vt:i4>1</vt:i4>
      </vt:variant>
      <vt:variant>
        <vt:lpstr>Bildrubriker</vt:lpstr>
      </vt:variant>
      <vt:variant>
        <vt:i4>5</vt:i4>
      </vt:variant>
    </vt:vector>
  </HeadingPairs>
  <TitlesOfParts>
    <vt:vector size="6" baseType="lpstr">
      <vt:lpstr>Office-tema</vt:lpstr>
      <vt:lpstr>Multi-Vehicle in R55 History of the proposal</vt:lpstr>
      <vt:lpstr>Multi-Vehicle in R55 History of the proposal</vt:lpstr>
      <vt:lpstr>Multi-Vehicle in R55 History of the proposal</vt:lpstr>
      <vt:lpstr>Multi-Vehicle in R55 History of the proposal</vt:lpstr>
      <vt:lpstr>Multi-Vehicle in R55 History of the proposal</vt:lpstr>
    </vt:vector>
  </TitlesOfParts>
  <Company>VBG GROUP 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Multi-Vehicle in R55 History of the proposal</dc:title>
  <dc:creator>Svensson Bolennarth</dc:creator>
  <cp:lastModifiedBy>Svensson Bolennarth</cp:lastModifiedBy>
  <cp:revision>12</cp:revision>
  <dcterms:created xsi:type="dcterms:W3CDTF">2015-10-13T09:39:03Z</dcterms:created>
  <dcterms:modified xsi:type="dcterms:W3CDTF">2015-10-14T10:54:58Z</dcterms:modified>
</cp:coreProperties>
</file>