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openxmlformats.org/officeDocument/2006/relationships/custom-properties" Target="docProps/custom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71" r:id="rId4"/>
    <p:sldId id="272" r:id="rId5"/>
    <p:sldId id="257" r:id="rId6"/>
    <p:sldId id="259" r:id="rId7"/>
    <p:sldId id="265" r:id="rId8"/>
    <p:sldId id="266" r:id="rId9"/>
    <p:sldId id="267" r:id="rId10"/>
    <p:sldId id="269" r:id="rId11"/>
    <p:sldId id="268" r:id="rId12"/>
    <p:sldId id="263" r:id="rId13"/>
    <p:sldId id="27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 autoAdjust="0"/>
    <p:restoredTop sz="94795"/>
  </p:normalViewPr>
  <p:slideViewPr>
    <p:cSldViewPr snapToGrid="0">
      <p:cViewPr varScale="1">
        <p:scale>
          <a:sx n="70" d="100"/>
          <a:sy n="70" d="100"/>
        </p:scale>
        <p:origin x="4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003F5-57CC-C043-908E-A711146A5538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43030-DFE9-8240-B1BF-B7FD5C69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19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9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2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225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8C4B63-711D-BAFE-4F17-A7376BCEA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086D9D-E91B-1FAA-DEFE-1A74FECDE2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B24A68A-6AC6-17C6-089B-EB00E59ADA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21B50-666E-C403-16EA-8588112996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7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9170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3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37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619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44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31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02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3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F8ECB-BE67-3ED4-A7C3-E34BAD936A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3F5AC9-C91E-70E5-54DF-05C0FA023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15D81-37FA-FEB4-C800-C9B540CB1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BD244-ABE7-4512-8F0B-2CF6E4B8A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B6662-7152-2846-60D1-63AC06246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037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844D1-B60F-2F5D-986A-F6FB5E54E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9EB9B-C63D-B2E5-F55D-0D2965B3CB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6DEF5-0AE1-CFBE-F55E-76891053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0C771-0889-1ED6-30F7-E91889FE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C1CE4-CFD1-9ACD-5905-F07AEB043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04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42D21F-44FD-0718-007B-AC4A157C1F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FA9E2-BCE4-DBFB-8BC7-B53F2E11E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7B591-F9B5-6DC8-662B-9979B46C2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795F1-6154-7C44-D167-9A59C2497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9BA48-5873-160E-2795-A18AA7BA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8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D7CF8-6C30-38E0-AFFA-4959348C0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DFB29-F650-11FC-E421-05723DA9F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EEE92-B640-A4E3-A50F-32BDD0EE2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E5EAA-8755-E72B-A956-4BB6B5A5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6A7E8-F01E-6972-FFCF-7BC5C47B5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46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48BB7-BE81-7735-B7EF-BF8C0606E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7E5F4-04C8-6E8B-87C1-F4002B30E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4D3B8-03A0-F334-0A0F-4193A7D7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2ADC1-754E-ECA5-8A95-387FD321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73214-5919-8192-569C-B20F3D236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08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C0521-5C0E-5509-8912-6DB4764A6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CC179-6707-2F15-DD38-929B49F26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B51480-C87E-E4E8-4D7B-A39879ED4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FA3A4-A20F-4060-D4BA-1F616B660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FE9CD-CC8E-C7B3-4B53-B352266BA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F9443-71B5-00DF-80BA-67B86A11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35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D18C-15D1-46C9-E552-7A0144B19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F73AD-AF81-3B6F-1653-CC5B56F97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FA7B2-B2E2-2D40-5A0A-10344C37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793E56-6BD4-1303-3CB2-CC3440563B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4D9302-3751-0B0A-242F-DC86ABD91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7619BF-C350-500E-F880-EEE1A332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40474E-E185-5EA6-357F-8F626A92C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B918A3-6DF7-F3C7-F749-28F86A1C4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26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418F1-0864-577C-69FA-4476ED67C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F1C62-0D8C-BCC8-9603-540A8288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6C1609-827E-0FCE-2047-9B8E29FE0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C1533-4E9E-9361-1E2A-141FB1C5D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22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5C9CEF-982B-05FA-20B4-334CB52AC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1DD620-C780-13AD-025C-B3E42A83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EF354-6E27-CDF4-AA95-76DDD5D3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89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224E8-CCAC-6B19-008C-C467F29D3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8513C-2407-B44F-070E-3614042CD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AB916-1CD8-F95B-132C-2741D658E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B8092C-1CB7-FFC4-1B39-918DFA459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6D8429-D3A0-0A8F-71B7-75EDA2B1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792B2-0AB4-B910-3E1A-D37424850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7F5A2-7694-B31C-E8AC-1ACF61B04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AC7C0-3EFE-5218-CF95-4B51DDD8C4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5DA9-E5F3-C1A2-B7A1-11B71B3DE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15E4C-2423-0A86-735E-0F9F8E35B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D6D57-C4DA-1A31-994C-597008ACD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1971E6-1906-E72F-4A20-31A305E3F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10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C9878D-28AE-F555-A3C9-E92D89FCB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E7D07-DDC0-7060-155F-DAC059679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2540E-A53D-B78B-A3B5-6026E4045D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E5EAAA-2AAC-491B-A664-11E6064C6D8B}" type="datetimeFigureOut">
              <a:rPr lang="en-GB" smtClean="0"/>
              <a:t>08/01/2025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D2738-DE99-5165-0093-8A6EBB452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624A1-F92A-75DE-5933-096FDD021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09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836137"/>
          </a:xfrm>
        </p:spPr>
        <p:txBody>
          <a:bodyPr>
            <a:normAutofit/>
          </a:bodyPr>
          <a:lstStyle/>
          <a:p>
            <a:r>
              <a:rPr lang="en-GB" dirty="0"/>
              <a:t>Meeting our requirements for accessing data</a:t>
            </a:r>
            <a:br>
              <a:rPr lang="en-GB" dirty="0"/>
            </a:br>
            <a:br>
              <a:rPr lang="en-GB" dirty="0"/>
            </a:br>
            <a:r>
              <a:rPr lang="en-GB" i="1" dirty="0"/>
              <a:t>Is there a role for standards?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2105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Phone Vibration with solid fill">
            <a:extLst>
              <a:ext uri="{FF2B5EF4-FFF2-40B4-BE49-F238E27FC236}">
                <a16:creationId xmlns:a16="http://schemas.microsoft.com/office/drawing/2014/main" id="{CECA11DB-6982-68E4-F942-81D4715CF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811" y="1634748"/>
            <a:ext cx="4090662" cy="4090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8998" y="124342"/>
            <a:ext cx="10494004" cy="875381"/>
          </a:xfrm>
        </p:spPr>
        <p:txBody>
          <a:bodyPr>
            <a:normAutofit/>
          </a:bodyPr>
          <a:lstStyle/>
          <a:p>
            <a:r>
              <a:rPr lang="en-GB" sz="4400" dirty="0"/>
              <a:t>Is there anything similar in place already?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75CEA6-3470-BD68-20FB-258387D4E89C}"/>
              </a:ext>
            </a:extLst>
          </p:cNvPr>
          <p:cNvSpPr txBox="1"/>
          <p:nvPr/>
        </p:nvSpPr>
        <p:spPr>
          <a:xfrm>
            <a:off x="195742" y="1388162"/>
            <a:ext cx="5249807" cy="5324535"/>
          </a:xfrm>
          <a:prstGeom prst="rect">
            <a:avLst/>
          </a:prstGeom>
          <a:solidFill>
            <a:schemeClr val="accent5">
              <a:lumMod val="60000"/>
              <a:lumOff val="40000"/>
              <a:alpha val="10006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For requests to telecoms companies and to Apple, Google, Meta, Microsoft, etc: 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b="1" i="1" dirty="0"/>
              <a:t>There are published, freely-available, mutually agreed standards, describing ways to request and deliver data with clarity, consistency, security and efficiency. They are implemented globally.</a:t>
            </a:r>
          </a:p>
          <a:p>
            <a:pPr marL="285750" indent="-285750">
              <a:buFontTx/>
              <a:buChar char="-"/>
            </a:pPr>
            <a:endParaRPr lang="en-GB" sz="3200" b="1" i="1" dirty="0">
              <a:solidFill>
                <a:schemeClr val="accent1"/>
              </a:solidFill>
            </a:endParaRPr>
          </a:p>
        </p:txBody>
      </p:sp>
      <p:pic>
        <p:nvPicPr>
          <p:cNvPr id="8" name="Graphic 7" descr="Car with solid fill">
            <a:extLst>
              <a:ext uri="{FF2B5EF4-FFF2-40B4-BE49-F238E27FC236}">
                <a16:creationId xmlns:a16="http://schemas.microsoft.com/office/drawing/2014/main" id="{7455F187-E5DC-9D52-B542-F91423B581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06422" y="1301788"/>
            <a:ext cx="4764157" cy="47641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F3334D-4101-AF8D-AD97-D8A575E64912}"/>
              </a:ext>
            </a:extLst>
          </p:cNvPr>
          <p:cNvSpPr txBox="1"/>
          <p:nvPr/>
        </p:nvSpPr>
        <p:spPr>
          <a:xfrm>
            <a:off x="5989740" y="1388161"/>
            <a:ext cx="6006518" cy="5324535"/>
          </a:xfrm>
          <a:prstGeom prst="rect">
            <a:avLst/>
          </a:prstGeom>
          <a:solidFill>
            <a:schemeClr val="accent6">
              <a:lumMod val="20000"/>
              <a:lumOff val="80000"/>
              <a:alpha val="3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Working with the vehicles industry: </a:t>
            </a:r>
          </a:p>
          <a:p>
            <a:pPr algn="ctr"/>
            <a:endParaRPr lang="en-GB" sz="2800" b="1" i="1" dirty="0"/>
          </a:p>
          <a:p>
            <a:pPr algn="ctr"/>
            <a:r>
              <a:rPr lang="en-GB" sz="2800" b="1" i="1" dirty="0"/>
              <a:t>The vehicles industry and government/regulators meet at ETSI. We have published a simple way-of-working for requesting and delivering data, with full consensus from the group. The ETSI approach can be built on top of ISO 20077 &amp; 20078 systems. It has been tested but is not in live use yet.</a:t>
            </a:r>
          </a:p>
          <a:p>
            <a:pPr marL="285750" indent="-285750">
              <a:buFontTx/>
              <a:buChar char="-"/>
            </a:pPr>
            <a:endParaRPr lang="en-GB" sz="32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645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315" y="507105"/>
            <a:ext cx="10494004" cy="875381"/>
          </a:xfrm>
        </p:spPr>
        <p:txBody>
          <a:bodyPr>
            <a:normAutofit/>
          </a:bodyPr>
          <a:lstStyle/>
          <a:p>
            <a:r>
              <a:rPr lang="en-GB" sz="4400" dirty="0"/>
              <a:t>Should we specify a standard in DSSAD?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75CEA6-3470-BD68-20FB-258387D4E89C}"/>
              </a:ext>
            </a:extLst>
          </p:cNvPr>
          <p:cNvSpPr txBox="1"/>
          <p:nvPr/>
        </p:nvSpPr>
        <p:spPr>
          <a:xfrm>
            <a:off x="1199626" y="1741023"/>
            <a:ext cx="105830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>
                <a:solidFill>
                  <a:schemeClr val="accent1"/>
                </a:solidFill>
              </a:rPr>
              <a:t>The requirements (authentication, security, clarity etc) are </a:t>
            </a:r>
            <a:r>
              <a:rPr lang="en-GB" sz="2800" b="1" i="1" dirty="0">
                <a:solidFill>
                  <a:schemeClr val="accent1"/>
                </a:solidFill>
              </a:rPr>
              <a:t>mandatory</a:t>
            </a:r>
            <a:r>
              <a:rPr lang="en-GB" sz="2800" i="1" dirty="0">
                <a:solidFill>
                  <a:schemeClr val="accent1"/>
                </a:solidFill>
              </a:rPr>
              <a:t> in DSSAD.</a:t>
            </a:r>
          </a:p>
          <a:p>
            <a:pPr marL="285750" indent="-285750">
              <a:buFontTx/>
              <a:buChar char="-"/>
            </a:pPr>
            <a:endParaRPr lang="en-GB" sz="2800" b="1" i="1" dirty="0">
              <a:solidFill>
                <a:schemeClr val="accent1"/>
              </a:solidFill>
            </a:endParaRPr>
          </a:p>
          <a:p>
            <a:r>
              <a:rPr lang="en-GB" sz="2800" i="1" dirty="0">
                <a:solidFill>
                  <a:schemeClr val="accent1"/>
                </a:solidFill>
              </a:rPr>
              <a:t>If we create a suitable standard, we suggest initially that it would be included on a </a:t>
            </a:r>
            <a:r>
              <a:rPr lang="en-GB" sz="2800" b="1" i="1" dirty="0">
                <a:solidFill>
                  <a:schemeClr val="accent1"/>
                </a:solidFill>
              </a:rPr>
              <a:t>voluntary</a:t>
            </a:r>
            <a:r>
              <a:rPr lang="en-GB" sz="2800" i="1" dirty="0">
                <a:solidFill>
                  <a:schemeClr val="accent1"/>
                </a:solidFill>
              </a:rPr>
              <a:t> basis. </a:t>
            </a:r>
          </a:p>
          <a:p>
            <a:endParaRPr lang="en-GB" sz="2800" i="1" dirty="0">
              <a:solidFill>
                <a:schemeClr val="accent1"/>
              </a:solidFill>
            </a:endParaRPr>
          </a:p>
          <a:p>
            <a:r>
              <a:rPr lang="en-GB" sz="2800" i="1" dirty="0">
                <a:solidFill>
                  <a:schemeClr val="accent1"/>
                </a:solidFill>
              </a:rPr>
              <a:t>The goal is that many stakeholders find that the standard is a low-risk, low-cost way to meet DSSAD requirements. Then we could make a stronger recommendation in DSSAD about standards. </a:t>
            </a:r>
            <a:endParaRPr lang="en-GB" sz="32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03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0B621-17DE-FD43-41C0-A520BAB745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5209" y="365125"/>
            <a:ext cx="8135332" cy="1325563"/>
          </a:xfrm>
        </p:spPr>
        <p:txBody>
          <a:bodyPr/>
          <a:lstStyle/>
          <a:p>
            <a:r>
              <a:rPr lang="en-GB" dirty="0"/>
              <a:t>If the data is only on the vehicle…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5E3AD-519F-1AED-1D93-7D581063F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1953" y="2190750"/>
            <a:ext cx="6822154" cy="4667250"/>
          </a:xfrm>
        </p:spPr>
        <p:txBody>
          <a:bodyPr>
            <a:normAutofit/>
          </a:bodyPr>
          <a:lstStyle/>
          <a:p>
            <a:r>
              <a:rPr lang="en-GB" dirty="0"/>
              <a:t>Critical principles must still be preserved: clarity, security, privacy, authentication, integrity. </a:t>
            </a:r>
          </a:p>
          <a:p>
            <a:r>
              <a:rPr lang="en-GB" dirty="0"/>
              <a:t>In many situations, it is still possible to use a standardised, authenticated Front Door to assure the release of data.  </a:t>
            </a:r>
          </a:p>
          <a:p>
            <a:r>
              <a:rPr lang="en-GB" dirty="0"/>
              <a:t>(Technical details can be discussed separately).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i="1" dirty="0"/>
              <a:t> 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4E308B-B8B7-1137-0FD1-3E5621C474E9}"/>
              </a:ext>
            </a:extLst>
          </p:cNvPr>
          <p:cNvSpPr/>
          <p:nvPr/>
        </p:nvSpPr>
        <p:spPr>
          <a:xfrm>
            <a:off x="457894" y="841532"/>
            <a:ext cx="3482815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lowchart: Magnetic Disk 5">
            <a:extLst>
              <a:ext uri="{FF2B5EF4-FFF2-40B4-BE49-F238E27FC236}">
                <a16:creationId xmlns:a16="http://schemas.microsoft.com/office/drawing/2014/main" id="{74DDFCA1-A849-877A-0C88-54B5D540DC01}"/>
              </a:ext>
            </a:extLst>
          </p:cNvPr>
          <p:cNvSpPr/>
          <p:nvPr/>
        </p:nvSpPr>
        <p:spPr>
          <a:xfrm>
            <a:off x="1429138" y="1537261"/>
            <a:ext cx="1504950" cy="1258711"/>
          </a:xfrm>
          <a:prstGeom prst="flowChartMagneticDisk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phic 6" descr="Car with solid fill">
            <a:extLst>
              <a:ext uri="{FF2B5EF4-FFF2-40B4-BE49-F238E27FC236}">
                <a16:creationId xmlns:a16="http://schemas.microsoft.com/office/drawing/2014/main" id="{70DB749C-CD60-7652-5EF9-0FE880D7C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82156" y="3445939"/>
            <a:ext cx="2234293" cy="2234293"/>
          </a:xfrm>
          <a:prstGeom prst="rect">
            <a:avLst/>
          </a:prstGeom>
        </p:spPr>
      </p:pic>
      <p:sp>
        <p:nvSpPr>
          <p:cNvPr id="12" name="Arrow: Up-Down 11">
            <a:extLst>
              <a:ext uri="{FF2B5EF4-FFF2-40B4-BE49-F238E27FC236}">
                <a16:creationId xmlns:a16="http://schemas.microsoft.com/office/drawing/2014/main" id="{8FF48E89-A38C-41FE-5C0C-B61F62FF8B3F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Graphic 13" descr="Close with solid fill">
            <a:extLst>
              <a:ext uri="{FF2B5EF4-FFF2-40B4-BE49-F238E27FC236}">
                <a16:creationId xmlns:a16="http://schemas.microsoft.com/office/drawing/2014/main" id="{CDA346B1-4AAB-0979-6A60-705D90BA33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97823" y="2214530"/>
            <a:ext cx="1367579" cy="1367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9814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1DD5B-2246-2766-23F7-1DF96BB31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37E916F-069E-B4A7-7CD4-A55955C13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3E9B3B3-4562-8E02-4D88-D856F12F2BB5}"/>
              </a:ext>
            </a:extLst>
          </p:cNvPr>
          <p:cNvSpPr txBox="1"/>
          <p:nvPr/>
        </p:nvSpPr>
        <p:spPr>
          <a:xfrm>
            <a:off x="1001918" y="1530958"/>
            <a:ext cx="1035188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Tx/>
              <a:buChar char="-"/>
            </a:pPr>
            <a:r>
              <a:rPr lang="en-GB" sz="2800" i="1" dirty="0">
                <a:solidFill>
                  <a:schemeClr val="accent1"/>
                </a:solidFill>
              </a:rPr>
              <a:t>We have good requirements in DSSAD: security, clarity, authentication, integrity. </a:t>
            </a:r>
          </a:p>
          <a:p>
            <a:pPr marL="457200" indent="-457200">
              <a:buFontTx/>
              <a:buChar char="-"/>
            </a:pPr>
            <a:endParaRPr lang="en-GB" sz="2800" i="1" dirty="0">
              <a:solidFill>
                <a:schemeClr val="accent1"/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800" i="1" dirty="0">
                <a:solidFill>
                  <a:schemeClr val="accent1"/>
                </a:solidFill>
              </a:rPr>
              <a:t>For these requirements to be met, it will help to have some more information via a mutually-agreed standard.</a:t>
            </a:r>
          </a:p>
          <a:p>
            <a:endParaRPr lang="en-GB" sz="2800" i="1" dirty="0">
              <a:solidFill>
                <a:schemeClr val="accent1"/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800" i="1" dirty="0">
                <a:solidFill>
                  <a:schemeClr val="accent1"/>
                </a:solidFill>
              </a:rPr>
              <a:t>In the standards world, there are some good examples and precedents e.g. ETSI and ISO.</a:t>
            </a:r>
          </a:p>
          <a:p>
            <a:pPr marL="457200" indent="-457200">
              <a:buFontTx/>
              <a:buChar char="-"/>
            </a:pPr>
            <a:endParaRPr lang="en-GB" sz="2800" i="1" dirty="0">
              <a:solidFill>
                <a:schemeClr val="accent1"/>
              </a:solidFill>
            </a:endParaRPr>
          </a:p>
          <a:p>
            <a:pPr marL="457200" indent="-457200">
              <a:buFontTx/>
              <a:buChar char="-"/>
            </a:pPr>
            <a:r>
              <a:rPr lang="en-GB" sz="2800" i="1" dirty="0">
                <a:solidFill>
                  <a:schemeClr val="accent1"/>
                </a:solidFill>
              </a:rPr>
              <a:t>Should we try to adapt those examples, to provide a solution that helps everyone meet DSSAD requirements?</a:t>
            </a:r>
          </a:p>
        </p:txBody>
      </p:sp>
    </p:spTree>
    <p:extLst>
      <p:ext uri="{BB962C8B-B14F-4D97-AF65-F5344CB8AC3E}">
        <p14:creationId xmlns:p14="http://schemas.microsoft.com/office/powerpoint/2010/main" val="1974253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144" y="1173048"/>
            <a:ext cx="5220125" cy="5380264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6"/>
                </a:solidFill>
              </a:rPr>
              <a:t>We want privacy, authentication, audit, consistency, clarity, integrity. A system which is transparently lawful and secure. </a:t>
            </a:r>
            <a:br>
              <a:rPr lang="en-GB" sz="3600" dirty="0">
                <a:solidFill>
                  <a:schemeClr val="accent6"/>
                </a:solidFill>
              </a:rPr>
            </a:br>
            <a:br>
              <a:rPr lang="en-GB" sz="3600" dirty="0">
                <a:solidFill>
                  <a:schemeClr val="accent6"/>
                </a:solidFill>
              </a:rPr>
            </a:br>
            <a:r>
              <a:rPr lang="en-GB" sz="3600" dirty="0">
                <a:solidFill>
                  <a:schemeClr val="accent6"/>
                </a:solidFill>
              </a:rPr>
              <a:t>We want parties to be able to build one system which works in many different situations and countries. </a:t>
            </a:r>
            <a:br>
              <a:rPr lang="en-GB" sz="3600" dirty="0"/>
            </a:br>
            <a:br>
              <a:rPr lang="en-GB" sz="3200" dirty="0"/>
            </a:b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7E3D6D6-1B07-8F48-6049-CA5C91AD5BCF}"/>
              </a:ext>
            </a:extLst>
          </p:cNvPr>
          <p:cNvSpPr txBox="1">
            <a:spLocks/>
          </p:cNvSpPr>
          <p:nvPr/>
        </p:nvSpPr>
        <p:spPr>
          <a:xfrm>
            <a:off x="6813802" y="355308"/>
            <a:ext cx="4231821" cy="53802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FF0000"/>
                </a:solidFill>
              </a:rPr>
              <a:t>We don’t want to impose structures or processes that constrain people unnecessarily. </a:t>
            </a:r>
            <a:br>
              <a:rPr lang="en-GB" sz="3200" dirty="0">
                <a:solidFill>
                  <a:srgbClr val="FF0000"/>
                </a:solidFill>
              </a:rPr>
            </a:b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We can’t harmonise national working practices – there are differences in related domestic legislation. </a:t>
            </a:r>
          </a:p>
        </p:txBody>
      </p:sp>
    </p:spTree>
    <p:extLst>
      <p:ext uri="{BB962C8B-B14F-4D97-AF65-F5344CB8AC3E}">
        <p14:creationId xmlns:p14="http://schemas.microsoft.com/office/powerpoint/2010/main" val="3564053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C1236-1843-B5C8-EE4F-6E302C370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878" y="564821"/>
            <a:ext cx="1078624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We already have good requirements here. </a:t>
            </a:r>
            <a:br>
              <a:rPr lang="en-US" sz="4000" dirty="0"/>
            </a:br>
            <a:r>
              <a:rPr lang="en-US" sz="4000" dirty="0"/>
              <a:t>Do we need to give more detail?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7BD90F-8C26-BF6E-30AA-13C8737E6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8" y="2246038"/>
            <a:ext cx="10515600" cy="427832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Without further detail, it is possible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we will get 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a diverse range of physical devices which can access data. Challenges: </a:t>
            </a:r>
          </a:p>
          <a:p>
            <a:pPr marL="0" indent="0" algn="l">
              <a:buNone/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0" indent="0" algn="l">
              <a:buNone/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0" indent="0" algn="l">
              <a:buNone/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0" indent="0" algn="l">
              <a:buNone/>
            </a:pP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0" indent="0" algn="l">
              <a:buNone/>
            </a:pPr>
            <a:endParaRPr lang="en-GB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B4194E3-B145-B2DD-7752-9254F2851779}"/>
              </a:ext>
            </a:extLst>
          </p:cNvPr>
          <p:cNvSpPr/>
          <p:nvPr/>
        </p:nvSpPr>
        <p:spPr>
          <a:xfrm>
            <a:off x="2717068" y="3429000"/>
            <a:ext cx="2869324" cy="13111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Hard to secure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DE22DD7-0295-32CA-ABC4-26C5FF15F636}"/>
              </a:ext>
            </a:extLst>
          </p:cNvPr>
          <p:cNvSpPr/>
          <p:nvPr/>
        </p:nvSpPr>
        <p:spPr>
          <a:xfrm>
            <a:off x="6605610" y="3429000"/>
            <a:ext cx="2869324" cy="13111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Hard to manage</a:t>
            </a:r>
          </a:p>
        </p:txBody>
      </p:sp>
    </p:spTree>
    <p:extLst>
      <p:ext uri="{BB962C8B-B14F-4D97-AF65-F5344CB8AC3E}">
        <p14:creationId xmlns:p14="http://schemas.microsoft.com/office/powerpoint/2010/main" val="193231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1EBA21-65B0-39EF-6A89-B6C5D81A20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FBBC8-A11A-7644-6081-0A154E069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878" y="564821"/>
            <a:ext cx="10786241" cy="132556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4000" dirty="0">
                <a:solidFill>
                  <a:srgbClr val="000000"/>
                </a:solidFill>
                <a:latin typeface="Aptos" panose="020B0004020202020204" pitchFamily="34" charset="0"/>
              </a:rPr>
              <a:t>How can we help answer these challenges</a:t>
            </a:r>
            <a:r>
              <a:rPr lang="en-GB" sz="40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?</a:t>
            </a:r>
            <a:endParaRPr lang="en-GB" sz="400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F1707ED-D980-8C69-9334-720416C6A150}"/>
              </a:ext>
            </a:extLst>
          </p:cNvPr>
          <p:cNvSpPr/>
          <p:nvPr/>
        </p:nvSpPr>
        <p:spPr>
          <a:xfrm>
            <a:off x="2717068" y="2644345"/>
            <a:ext cx="2869324" cy="13111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Hard to secure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B214150-2411-5B55-0FA9-EE00E6C8B63A}"/>
              </a:ext>
            </a:extLst>
          </p:cNvPr>
          <p:cNvSpPr/>
          <p:nvPr/>
        </p:nvSpPr>
        <p:spPr>
          <a:xfrm>
            <a:off x="6605610" y="2644345"/>
            <a:ext cx="2869324" cy="1311166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Hard to manage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6F900C2-682D-6A08-BA6C-200DB0D18451}"/>
              </a:ext>
            </a:extLst>
          </p:cNvPr>
          <p:cNvSpPr/>
          <p:nvPr/>
        </p:nvSpPr>
        <p:spPr>
          <a:xfrm>
            <a:off x="1000897" y="3692652"/>
            <a:ext cx="4350716" cy="216445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</a:rPr>
              <a:t>Can OEMs get confidence that every access to their data is authorised?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7728F4F-5742-6521-93D5-FB12D3498311}"/>
              </a:ext>
            </a:extLst>
          </p:cNvPr>
          <p:cNvSpPr/>
          <p:nvPr/>
        </p:nvSpPr>
        <p:spPr>
          <a:xfrm>
            <a:off x="6840387" y="3692652"/>
            <a:ext cx="4350716" cy="216445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</a:rPr>
              <a:t>Can we get consistency in how to present and check requests for data?  </a:t>
            </a:r>
          </a:p>
        </p:txBody>
      </p:sp>
    </p:spTree>
    <p:extLst>
      <p:ext uri="{BB962C8B-B14F-4D97-AF65-F5344CB8AC3E}">
        <p14:creationId xmlns:p14="http://schemas.microsoft.com/office/powerpoint/2010/main" val="1329654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49D8F69D-6EC2-B072-E4A0-AFA1C441C387}"/>
              </a:ext>
            </a:extLst>
          </p:cNvPr>
          <p:cNvSpPr/>
          <p:nvPr/>
        </p:nvSpPr>
        <p:spPr>
          <a:xfrm>
            <a:off x="669472" y="824593"/>
            <a:ext cx="3380014" cy="5208814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Magnetic Disk 3">
            <a:extLst>
              <a:ext uri="{FF2B5EF4-FFF2-40B4-BE49-F238E27FC236}">
                <a16:creationId xmlns:a16="http://schemas.microsoft.com/office/drawing/2014/main" id="{F08CF3BF-70B6-258F-CFF3-C22359317C63}"/>
              </a:ext>
            </a:extLst>
          </p:cNvPr>
          <p:cNvSpPr/>
          <p:nvPr/>
        </p:nvSpPr>
        <p:spPr>
          <a:xfrm>
            <a:off x="1589314" y="1594708"/>
            <a:ext cx="1504950" cy="1258711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Back end database</a:t>
            </a:r>
          </a:p>
        </p:txBody>
      </p:sp>
      <p:pic>
        <p:nvPicPr>
          <p:cNvPr id="6" name="Graphic 5" descr="Car with solid fill">
            <a:extLst>
              <a:ext uri="{FF2B5EF4-FFF2-40B4-BE49-F238E27FC236}">
                <a16:creationId xmlns:a16="http://schemas.microsoft.com/office/drawing/2014/main" id="{7953FABF-A097-04A4-A2F0-2A577F16A7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42332" y="3503386"/>
            <a:ext cx="2234293" cy="2234293"/>
          </a:xfrm>
          <a:prstGeom prst="rect">
            <a:avLst/>
          </a:prstGeom>
        </p:spPr>
      </p:pic>
      <p:sp>
        <p:nvSpPr>
          <p:cNvPr id="7" name="Arrow: Up-Down 6">
            <a:extLst>
              <a:ext uri="{FF2B5EF4-FFF2-40B4-BE49-F238E27FC236}">
                <a16:creationId xmlns:a16="http://schemas.microsoft.com/office/drawing/2014/main" id="{9D989B22-80CA-6F30-C0CC-0A655992263F}"/>
              </a:ext>
            </a:extLst>
          </p:cNvPr>
          <p:cNvSpPr/>
          <p:nvPr/>
        </p:nvSpPr>
        <p:spPr>
          <a:xfrm>
            <a:off x="2114551" y="2984047"/>
            <a:ext cx="489857" cy="889907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77708E1-3197-AD6C-E822-0FBAD436D31E}"/>
              </a:ext>
            </a:extLst>
          </p:cNvPr>
          <p:cNvSpPr/>
          <p:nvPr/>
        </p:nvSpPr>
        <p:spPr>
          <a:xfrm>
            <a:off x="4691742" y="3355522"/>
            <a:ext cx="2653393" cy="9633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FAA3D3B7-D22B-4B4A-4055-45CE2C0725E9}"/>
              </a:ext>
            </a:extLst>
          </p:cNvPr>
          <p:cNvSpPr/>
          <p:nvPr/>
        </p:nvSpPr>
        <p:spPr>
          <a:xfrm>
            <a:off x="4691742" y="2290083"/>
            <a:ext cx="2653393" cy="889907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8BDCC4-3DC0-312D-235C-5B0508F1ECB2}"/>
              </a:ext>
            </a:extLst>
          </p:cNvPr>
          <p:cNvSpPr/>
          <p:nvPr/>
        </p:nvSpPr>
        <p:spPr>
          <a:xfrm>
            <a:off x="7772400" y="2290083"/>
            <a:ext cx="3864428" cy="208189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/>
              <a:t>Authorised entity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1BD2F5-0A8C-AC09-9FA2-AE6E8E8E02EA}"/>
              </a:ext>
            </a:extLst>
          </p:cNvPr>
          <p:cNvSpPr txBox="1">
            <a:spLocks/>
          </p:cNvSpPr>
          <p:nvPr/>
        </p:nvSpPr>
        <p:spPr>
          <a:xfrm>
            <a:off x="6096000" y="91727"/>
            <a:ext cx="4009292" cy="1254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Parties in DSSAD</a:t>
            </a:r>
          </a:p>
        </p:txBody>
      </p:sp>
    </p:spTree>
    <p:extLst>
      <p:ext uri="{BB962C8B-B14F-4D97-AF65-F5344CB8AC3E}">
        <p14:creationId xmlns:p14="http://schemas.microsoft.com/office/powerpoint/2010/main" val="1660348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151" y="507105"/>
            <a:ext cx="6352167" cy="1254718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Role for standards: look at the steps in blue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</p:spTree>
    <p:extLst>
      <p:ext uri="{BB962C8B-B14F-4D97-AF65-F5344CB8AC3E}">
        <p14:creationId xmlns:p14="http://schemas.microsoft.com/office/powerpoint/2010/main" val="2026230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9428" y="-282652"/>
            <a:ext cx="6962777" cy="1254718"/>
          </a:xfrm>
        </p:spPr>
        <p:txBody>
          <a:bodyPr>
            <a:normAutofit/>
          </a:bodyPr>
          <a:lstStyle/>
          <a:p>
            <a:r>
              <a:rPr lang="en-GB" sz="4400" dirty="0"/>
              <a:t>Step 1: make a request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D11ABE-372F-3AD0-7E0D-D561D69EA8F8}"/>
              </a:ext>
            </a:extLst>
          </p:cNvPr>
          <p:cNvSpPr txBox="1"/>
          <p:nvPr/>
        </p:nvSpPr>
        <p:spPr>
          <a:xfrm>
            <a:off x="4310744" y="4833302"/>
            <a:ext cx="7277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n-GB" b="1" dirty="0">
                <a:solidFill>
                  <a:schemeClr val="accent1"/>
                </a:solidFill>
              </a:rPr>
              <a:t>Each manufacturer builds a “front door” which accepts requests in standardised formats over a standard protocol (e.g. HTTPS). </a:t>
            </a:r>
          </a:p>
          <a:p>
            <a:pPr marL="342900" indent="-342900" algn="ctr">
              <a:buAutoNum type="arabicPeriod"/>
            </a:pPr>
            <a:endParaRPr lang="en-GB" b="1" dirty="0">
              <a:solidFill>
                <a:schemeClr val="accent1"/>
              </a:solidFill>
            </a:endParaRPr>
          </a:p>
          <a:p>
            <a:pPr algn="ctr"/>
            <a:r>
              <a:rPr lang="en-GB" b="1" i="1" dirty="0">
                <a:solidFill>
                  <a:schemeClr val="accent1"/>
                </a:solidFill>
              </a:rPr>
              <a:t>The request is encrypted, and the authentication is checked. 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9257C0-0794-0A2E-EED1-B31D60284332}"/>
              </a:ext>
            </a:extLst>
          </p:cNvPr>
          <p:cNvSpPr/>
          <p:nvPr/>
        </p:nvSpPr>
        <p:spPr>
          <a:xfrm>
            <a:off x="4569751" y="1711677"/>
            <a:ext cx="1186642" cy="118664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206250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D11ABE-372F-3AD0-7E0D-D561D69EA8F8}"/>
              </a:ext>
            </a:extLst>
          </p:cNvPr>
          <p:cNvSpPr txBox="1"/>
          <p:nvPr/>
        </p:nvSpPr>
        <p:spPr>
          <a:xfrm>
            <a:off x="4466454" y="5328786"/>
            <a:ext cx="7277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2">
                    <a:lumMod val="75000"/>
                  </a:schemeClr>
                </a:solidFill>
              </a:rPr>
              <a:t>2. Manufacturer fulfils request under their own internal systems. Having standardised approach means that the desired seamless response to the request can be achieved.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9257C0-0794-0A2E-EED1-B31D60284332}"/>
              </a:ext>
            </a:extLst>
          </p:cNvPr>
          <p:cNvSpPr/>
          <p:nvPr/>
        </p:nvSpPr>
        <p:spPr>
          <a:xfrm>
            <a:off x="1659207" y="2814842"/>
            <a:ext cx="1186642" cy="118664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/>
              <a:t>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1944D50-2FEE-9A01-6B7D-99CCB8D4BD5E}"/>
              </a:ext>
            </a:extLst>
          </p:cNvPr>
          <p:cNvSpPr txBox="1">
            <a:spLocks/>
          </p:cNvSpPr>
          <p:nvPr/>
        </p:nvSpPr>
        <p:spPr>
          <a:xfrm>
            <a:off x="5149428" y="-282652"/>
            <a:ext cx="6962777" cy="125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/>
              <a:t>Step 2: fulfil request</a:t>
            </a:r>
          </a:p>
        </p:txBody>
      </p:sp>
    </p:spTree>
    <p:extLst>
      <p:ext uri="{BB962C8B-B14F-4D97-AF65-F5344CB8AC3E}">
        <p14:creationId xmlns:p14="http://schemas.microsoft.com/office/powerpoint/2010/main" val="3253385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0208" y="-232883"/>
            <a:ext cx="7673419" cy="1254718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Step 3: if appropriate, send response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D11ABE-372F-3AD0-7E0D-D561D69EA8F8}"/>
              </a:ext>
            </a:extLst>
          </p:cNvPr>
          <p:cNvSpPr txBox="1"/>
          <p:nvPr/>
        </p:nvSpPr>
        <p:spPr>
          <a:xfrm>
            <a:off x="3980745" y="5277336"/>
            <a:ext cx="78620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3. The standard explains how to format and deliver the data that is defined by DSSAD (the standard makes sure the data is clear and the formatting is understood). </a:t>
            </a:r>
          </a:p>
          <a:p>
            <a:pPr algn="ctr"/>
            <a:endParaRPr lang="en-GB" b="1" dirty="0">
              <a:solidFill>
                <a:schemeClr val="accent1"/>
              </a:solidFill>
            </a:endParaRPr>
          </a:p>
          <a:p>
            <a:pPr algn="ctr"/>
            <a:r>
              <a:rPr lang="en-GB" b="1" i="1" dirty="0">
                <a:solidFill>
                  <a:schemeClr val="accent1"/>
                </a:solidFill>
              </a:rPr>
              <a:t>The response is encrypted and only sent to trusted endpoints.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9257C0-0794-0A2E-EED1-B31D60284332}"/>
              </a:ext>
            </a:extLst>
          </p:cNvPr>
          <p:cNvSpPr/>
          <p:nvPr/>
        </p:nvSpPr>
        <p:spPr>
          <a:xfrm>
            <a:off x="4975784" y="3605131"/>
            <a:ext cx="1186642" cy="118664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024158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F2F1CFEC9AF84380787CDB9135F4CD" ma:contentTypeVersion="17" ma:contentTypeDescription="Create a new document." ma:contentTypeScope="" ma:versionID="e06cb77dc82b04baaa61249c3aac971b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bcd41af-3e52-4378-bf12-165ae375de30" targetNamespace="http://schemas.microsoft.com/office/2006/metadata/properties" ma:root="true" ma:fieldsID="1054f6fae83bb051072705628e8a48f3" ns2:_="" ns3:_="" ns4:_="">
    <xsd:import namespace="4fea251c-3bdd-4d50-962b-ffa2ae250ba0"/>
    <xsd:import namespace="15ff3d39-6e7b-4d70-9b7c-8d9fe85d0f29"/>
    <xsd:import namespace="7bcd41af-3e52-4378-bf12-165ae375de30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2:SharedWithUsers" minOccurs="0"/>
                <xsd:element ref="ns2:SharedWithDetails" minOccurs="0"/>
                <xsd:element ref="ns4:MediaLengthInSeconds" minOccurs="0"/>
                <xsd:element ref="ns4:MediaServiceObjectDetectorVersions" minOccurs="0"/>
                <xsd:element ref="ns4:MediaServiceSearchPropertie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cd41af-3e52-4378-bf12-165ae375d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3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39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istorical_x0020_Importance xmlns="15ff3d39-6e7b-4d70-9b7c-8d9fe85d0f29">false</Historical_x0020_Importance>
    <Security_x0020_Classification xmlns="15ff3d39-6e7b-4d70-9b7c-8d9fe85d0f29">Official</Security_x0020_Classification>
    <lcf76f155ced4ddcb4097134ff3c332f xmlns="7bcd41af-3e52-4378-bf12-165ae375de30">
      <Terms xmlns="http://schemas.microsoft.com/office/infopath/2007/PartnerControls"/>
    </lcf76f155ced4ddcb4097134ff3c332f>
    <dlc_EmailTo xmlns="15ff3d39-6e7b-4d70-9b7c-8d9fe85d0f29" xsi:nil="true"/>
    <TaxCatchAll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dlc_EmailBCC xmlns="15ff3d39-6e7b-4d70-9b7c-8d9fe85d0f29" xsi:nil="true"/>
    <dlc_EmailFrom xmlns="15ff3d39-6e7b-4d70-9b7c-8d9fe85d0f29" xsi:nil="true"/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E44690CB-3CA2-46D6-9EB5-389CD1632EEB}"/>
</file>

<file path=customXml/itemProps2.xml><?xml version="1.0" encoding="utf-8"?>
<ds:datastoreItem xmlns:ds="http://schemas.openxmlformats.org/officeDocument/2006/customXml" ds:itemID="{171D6F26-6B32-445C-98B7-9703F7BFE520}"/>
</file>

<file path=customXml/itemProps3.xml><?xml version="1.0" encoding="utf-8"?>
<ds:datastoreItem xmlns:ds="http://schemas.openxmlformats.org/officeDocument/2006/customXml" ds:itemID="{D5D178C4-EFA3-424E-B6E0-C4FEE31D32D9}"/>
</file>

<file path=docMetadata/LabelInfo.xml><?xml version="1.0" encoding="utf-8"?>
<clbl:labelList xmlns:clbl="http://schemas.microsoft.com/office/2020/mipLabelMetadata">
  <clbl:label id="{fad42abb-dfda-43f0-9120-b18e6e86169d}" enabled="0" method="" siteId="{fad42abb-dfda-43f0-9120-b18e6e86169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3335</TotalTime>
  <Words>681</Words>
  <Application>Microsoft Office PowerPoint</Application>
  <PresentationFormat>Widescreen</PresentationFormat>
  <Paragraphs>85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Aptos</vt:lpstr>
      <vt:lpstr>Aptos Display</vt:lpstr>
      <vt:lpstr>Arial</vt:lpstr>
      <vt:lpstr>Office Theme</vt:lpstr>
      <vt:lpstr>Meeting our requirements for accessing data  Is there a role for standards?</vt:lpstr>
      <vt:lpstr>We want privacy, authentication, audit, consistency, clarity, integrity. A system which is transparently lawful and secure.   We want parties to be able to build one system which works in many different situations and countries.   </vt:lpstr>
      <vt:lpstr>We already have good requirements here.  Do we need to give more detail?</vt:lpstr>
      <vt:lpstr>How can we help answer these challenges?</vt:lpstr>
      <vt:lpstr>PowerPoint Presentation</vt:lpstr>
      <vt:lpstr>Role for standards: look at the steps in blue</vt:lpstr>
      <vt:lpstr>Step 1: make a request</vt:lpstr>
      <vt:lpstr>PowerPoint Presentation</vt:lpstr>
      <vt:lpstr>Step 3: if appropriate, send response</vt:lpstr>
      <vt:lpstr>Is there anything similar in place already?</vt:lpstr>
      <vt:lpstr>Should we specify a standard in DSSAD?</vt:lpstr>
      <vt:lpstr>If the data is only on the vehicle…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Shepherd</dc:creator>
  <cp:lastModifiedBy>Robbie Wilmot</cp:lastModifiedBy>
  <cp:revision>11</cp:revision>
  <dcterms:created xsi:type="dcterms:W3CDTF">2024-10-07T16:22:06Z</dcterms:created>
  <dcterms:modified xsi:type="dcterms:W3CDTF">2025-01-08T09:18:27Z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0x010100E0F2F1CFEC9AF84380787CDB9135F4CD</vt:lpwstr>
  </property>
</Properties>
</file>