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4"/>
  </p:sldMasterIdLst>
  <p:notesMasterIdLst>
    <p:notesMasterId r:id="rId28"/>
  </p:notesMasterIdLst>
  <p:handoutMasterIdLst>
    <p:handoutMasterId r:id="rId29"/>
  </p:handoutMasterIdLst>
  <p:sldIdLst>
    <p:sldId id="327" r:id="rId5"/>
    <p:sldId id="852" r:id="rId6"/>
    <p:sldId id="853" r:id="rId7"/>
    <p:sldId id="854" r:id="rId8"/>
    <p:sldId id="856" r:id="rId9"/>
    <p:sldId id="855" r:id="rId10"/>
    <p:sldId id="857" r:id="rId11"/>
    <p:sldId id="858" r:id="rId12"/>
    <p:sldId id="859" r:id="rId13"/>
    <p:sldId id="861" r:id="rId14"/>
    <p:sldId id="862" r:id="rId15"/>
    <p:sldId id="864" r:id="rId16"/>
    <p:sldId id="863" r:id="rId17"/>
    <p:sldId id="865" r:id="rId18"/>
    <p:sldId id="866" r:id="rId19"/>
    <p:sldId id="868" r:id="rId20"/>
    <p:sldId id="876" r:id="rId21"/>
    <p:sldId id="881" r:id="rId22"/>
    <p:sldId id="875" r:id="rId23"/>
    <p:sldId id="877" r:id="rId24"/>
    <p:sldId id="878" r:id="rId25"/>
    <p:sldId id="879" r:id="rId26"/>
    <p:sldId id="880" r:id="rId27"/>
  </p:sldIdLst>
  <p:sldSz cx="9144000" cy="5143500" type="screen16x9"/>
  <p:notesSz cx="6858000" cy="9144000"/>
  <p:defaultTextStyle>
    <a:defPPr>
      <a:defRPr lang="en-GB"/>
    </a:defPPr>
    <a:lvl1pPr algn="l" defTabSz="457200" rtl="0" fontAlgn="base">
      <a:spcBef>
        <a:spcPct val="0"/>
      </a:spcBef>
      <a:spcAft>
        <a:spcPct val="0"/>
      </a:spcAft>
      <a:defRPr kern="1200">
        <a:solidFill>
          <a:schemeClr val="tx1"/>
        </a:solidFill>
        <a:latin typeface="Calibri" pitchFamily="34" charset="0"/>
        <a:ea typeface="MS PGothic" pitchFamily="34" charset="-128"/>
        <a:cs typeface="Arial" charset="0"/>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Arial" charset="0"/>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Arial" charset="0"/>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Arial" charset="0"/>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Arial" charset="0"/>
      </a:defRPr>
    </a:lvl5pPr>
    <a:lvl6pPr marL="2286000" algn="l" defTabSz="914400" rtl="0" eaLnBrk="1" latinLnBrk="0" hangingPunct="1">
      <a:defRPr kern="1200">
        <a:solidFill>
          <a:schemeClr val="tx1"/>
        </a:solidFill>
        <a:latin typeface="Calibri" pitchFamily="34" charset="0"/>
        <a:ea typeface="MS PGothic" pitchFamily="34" charset="-128"/>
        <a:cs typeface="Arial" charset="0"/>
      </a:defRPr>
    </a:lvl6pPr>
    <a:lvl7pPr marL="2743200" algn="l" defTabSz="914400" rtl="0" eaLnBrk="1" latinLnBrk="0" hangingPunct="1">
      <a:defRPr kern="1200">
        <a:solidFill>
          <a:schemeClr val="tx1"/>
        </a:solidFill>
        <a:latin typeface="Calibri" pitchFamily="34" charset="0"/>
        <a:ea typeface="MS PGothic" pitchFamily="34" charset="-128"/>
        <a:cs typeface="Arial" charset="0"/>
      </a:defRPr>
    </a:lvl7pPr>
    <a:lvl8pPr marL="3200400" algn="l" defTabSz="914400" rtl="0" eaLnBrk="1" latinLnBrk="0" hangingPunct="1">
      <a:defRPr kern="1200">
        <a:solidFill>
          <a:schemeClr val="tx1"/>
        </a:solidFill>
        <a:latin typeface="Calibri" pitchFamily="34" charset="0"/>
        <a:ea typeface="MS PGothic" pitchFamily="34" charset="-128"/>
        <a:cs typeface="Arial" charset="0"/>
      </a:defRPr>
    </a:lvl8pPr>
    <a:lvl9pPr marL="3657600" algn="l" defTabSz="914400" rtl="0" eaLnBrk="1" latinLnBrk="0" hangingPunct="1">
      <a:defRPr kern="1200">
        <a:solidFill>
          <a:schemeClr val="tx1"/>
        </a:solidFill>
        <a:latin typeface="Calibri" pitchFamily="34" charset="0"/>
        <a:ea typeface="MS PGothic" pitchFamily="34" charset="-128"/>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A9B18-BB17-E1F9-7ED0-658A740D1C83}" name="Stuart Greenshields" initials="SG" userId="S::sgreenshields@trl.co.uk::941d359c-453e-4dfe-8dff-4be373ebedbf" providerId="AD"/>
  <p188:author id="{CA721035-4B3E-B8D7-9ACF-A2FAE04A039C}" name="Robbie Wilmot" initials="RW" userId="S::Robbie.Wilmot@dft.gov.uk::e0331d86-4fff-4ba3-81be-9935ce780f51" providerId="AD"/>
  <p188:author id="{402F883E-4D4C-B064-D769-EEDE98A02F03}" name="Roseline Walker" initials="RW" userId="S::rcwalker@trl.co.uk::2903010d-b753-461a-bfcc-e04c683c1ac0" providerId="AD"/>
  <p188:author id="{7223164E-4BFA-0031-AE4E-4E1D4CD77725}" name="Mohammed Zaid" initials="MZ" userId="S::mzaid@trl.co.uk::9b6d7f23-6161-4c82-8c47-b8a5807cdc1a" providerId="AD"/>
  <p188:author id="{6C95A572-0EC3-3C28-7F4E-28A5E004F3D2}" name="David Hynd" initials="DH" userId="S::dhynd@trl.co.uk::ac552417-d76c-4dbd-875b-5d86f9156256" providerId="AD"/>
  <p188:author id="{858899DC-E6C0-69B5-B2EB-98C5E736457F}" name="Ching-Yi Chen" initials="CC" userId="S::cchen@trl.co.uk::db96495b-c766-4262-b591-ea4e94259f0f" providerId="AD"/>
  <p188:author id="{B8DBDBFE-24FF-DAB8-2CE0-DB012CC52978}" name="Douglas Hannah" initials="DH" userId="S::Douglas.Hannah@dft.gov.uk::e9267bac-9433-4fab-8e98-c4001658069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66"/>
    <a:srgbClr val="515B5E"/>
    <a:srgbClr val="FF64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7CB68C-2E68-4F70-8D49-50636F4D78DA}" v="2" dt="2025-01-14T17:54:31.8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18" autoAdjust="0"/>
    <p:restoredTop sz="93419" autoAdjust="0"/>
  </p:normalViewPr>
  <p:slideViewPr>
    <p:cSldViewPr snapToGrid="0">
      <p:cViewPr varScale="1">
        <p:scale>
          <a:sx n="92" d="100"/>
          <a:sy n="92" d="100"/>
        </p:scale>
        <p:origin x="456"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bie Wilmot" userId="e0331d86-4fff-4ba3-81be-9935ce780f51" providerId="ADAL" clId="{2F7CB68C-2E68-4F70-8D49-50636F4D78DA}"/>
    <pc:docChg chg="modSld">
      <pc:chgData name="Robbie Wilmot" userId="e0331d86-4fff-4ba3-81be-9935ce780f51" providerId="ADAL" clId="{2F7CB68C-2E68-4F70-8D49-50636F4D78DA}" dt="2025-01-14T17:54:31.841" v="3" actId="478"/>
      <pc:docMkLst>
        <pc:docMk/>
      </pc:docMkLst>
      <pc:sldChg chg="delSp modSp mod">
        <pc:chgData name="Robbie Wilmot" userId="e0331d86-4fff-4ba3-81be-9935ce780f51" providerId="ADAL" clId="{2F7CB68C-2E68-4F70-8D49-50636F4D78DA}" dt="2025-01-14T17:54:31.841" v="3" actId="478"/>
        <pc:sldMkLst>
          <pc:docMk/>
          <pc:sldMk cId="628288180" sldId="327"/>
        </pc:sldMkLst>
        <pc:spChg chg="mod">
          <ac:chgData name="Robbie Wilmot" userId="e0331d86-4fff-4ba3-81be-9935ce780f51" providerId="ADAL" clId="{2F7CB68C-2E68-4F70-8D49-50636F4D78DA}" dt="2025-01-14T17:54:24.158" v="0" actId="20577"/>
          <ac:spMkLst>
            <pc:docMk/>
            <pc:sldMk cId="628288180" sldId="327"/>
            <ac:spMk id="7173" creationId="{00000000-0000-0000-0000-000000000000}"/>
          </ac:spMkLst>
        </pc:spChg>
        <pc:spChg chg="del mod">
          <ac:chgData name="Robbie Wilmot" userId="e0331d86-4fff-4ba3-81be-9935ce780f51" providerId="ADAL" clId="{2F7CB68C-2E68-4F70-8D49-50636F4D78DA}" dt="2025-01-14T17:54:31.841" v="3" actId="478"/>
          <ac:spMkLst>
            <pc:docMk/>
            <pc:sldMk cId="628288180" sldId="327"/>
            <ac:spMk id="717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B730C2DA-83E7-43D5-AC9E-E51F9F239CC0}" type="datetimeFigureOut">
              <a:rPr lang="en-GB" altLang="en-US"/>
              <a:pPr>
                <a:defRPr/>
              </a:pPr>
              <a:t>10/01/2025</a:t>
            </a:fld>
            <a:endParaRPr lang="en-GB"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D80756E1-58C9-40EC-A57A-08E875492933}" type="slidenum">
              <a:rPr lang="en-GB" altLang="en-US"/>
              <a:pPr>
                <a:defRPr/>
              </a:pPr>
              <a:t>‹#›</a:t>
            </a:fld>
            <a:endParaRPr lang="en-GB" altLang="en-US"/>
          </a:p>
        </p:txBody>
      </p:sp>
    </p:spTree>
    <p:extLst>
      <p:ext uri="{BB962C8B-B14F-4D97-AF65-F5344CB8AC3E}">
        <p14:creationId xmlns:p14="http://schemas.microsoft.com/office/powerpoint/2010/main" val="23720812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332AC8F7-34E6-498F-B51B-D72445DE0F33}" type="datetimeFigureOut">
              <a:rPr lang="en-GB" altLang="en-US"/>
              <a:pPr>
                <a:defRPr/>
              </a:pPr>
              <a:t>10/01/2025</a:t>
            </a:fld>
            <a:endParaRPr lang="en-GB"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3BCC905-9378-49E7-B41A-1EB35980E400}" type="slidenum">
              <a:rPr lang="en-GB" altLang="en-US"/>
              <a:pPr>
                <a:defRPr/>
              </a:pPr>
              <a:t>‹#›</a:t>
            </a:fld>
            <a:endParaRPr lang="en-GB" altLang="en-US"/>
          </a:p>
        </p:txBody>
      </p:sp>
    </p:spTree>
    <p:extLst>
      <p:ext uri="{BB962C8B-B14F-4D97-AF65-F5344CB8AC3E}">
        <p14:creationId xmlns:p14="http://schemas.microsoft.com/office/powerpoint/2010/main" val="137985347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3BCC905-9378-49E7-B41A-1EB35980E400}" type="slidenum">
              <a:rPr lang="en-GB" altLang="en-US" smtClean="0"/>
              <a:pPr>
                <a:defRPr/>
              </a:pPr>
              <a:t>1</a:t>
            </a:fld>
            <a:endParaRPr lang="en-GB" altLang="en-US"/>
          </a:p>
        </p:txBody>
      </p:sp>
    </p:spTree>
    <p:extLst>
      <p:ext uri="{BB962C8B-B14F-4D97-AF65-F5344CB8AC3E}">
        <p14:creationId xmlns:p14="http://schemas.microsoft.com/office/powerpoint/2010/main" val="1557696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3BCC905-9378-49E7-B41A-1EB35980E400}" type="slidenum">
              <a:rPr lang="en-GB" altLang="en-US" smtClean="0"/>
              <a:pPr>
                <a:defRPr/>
              </a:pPr>
              <a:t>18</a:t>
            </a:fld>
            <a:endParaRPr lang="en-GB" altLang="en-US"/>
          </a:p>
        </p:txBody>
      </p:sp>
    </p:spTree>
    <p:extLst>
      <p:ext uri="{BB962C8B-B14F-4D97-AF65-F5344CB8AC3E}">
        <p14:creationId xmlns:p14="http://schemas.microsoft.com/office/powerpoint/2010/main" val="3681463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3BCC905-9378-49E7-B41A-1EB35980E400}" type="slidenum">
              <a:rPr lang="en-GB" altLang="en-US" smtClean="0"/>
              <a:pPr>
                <a:defRPr/>
              </a:pPr>
              <a:t>20</a:t>
            </a:fld>
            <a:endParaRPr lang="en-GB" altLang="en-US"/>
          </a:p>
        </p:txBody>
      </p:sp>
    </p:spTree>
    <p:extLst>
      <p:ext uri="{BB962C8B-B14F-4D97-AF65-F5344CB8AC3E}">
        <p14:creationId xmlns:p14="http://schemas.microsoft.com/office/powerpoint/2010/main" val="457981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3BCC905-9378-49E7-B41A-1EB35980E400}" type="slidenum">
              <a:rPr lang="en-GB" altLang="en-US" smtClean="0"/>
              <a:pPr>
                <a:defRPr/>
              </a:pPr>
              <a:t>21</a:t>
            </a:fld>
            <a:endParaRPr lang="en-GB" altLang="en-US"/>
          </a:p>
        </p:txBody>
      </p:sp>
    </p:spTree>
    <p:extLst>
      <p:ext uri="{BB962C8B-B14F-4D97-AF65-F5344CB8AC3E}">
        <p14:creationId xmlns:p14="http://schemas.microsoft.com/office/powerpoint/2010/main" val="1961234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3BCC905-9378-49E7-B41A-1EB35980E400}" type="slidenum">
              <a:rPr lang="en-GB" altLang="en-US" smtClean="0"/>
              <a:pPr>
                <a:defRPr/>
              </a:pPr>
              <a:t>22</a:t>
            </a:fld>
            <a:endParaRPr lang="en-GB" altLang="en-US"/>
          </a:p>
        </p:txBody>
      </p:sp>
    </p:spTree>
    <p:extLst>
      <p:ext uri="{BB962C8B-B14F-4D97-AF65-F5344CB8AC3E}">
        <p14:creationId xmlns:p14="http://schemas.microsoft.com/office/powerpoint/2010/main" val="11294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53BCC905-9378-49E7-B41A-1EB35980E400}" type="slidenum">
              <a:rPr lang="en-GB" altLang="en-US" smtClean="0"/>
              <a:pPr>
                <a:defRPr/>
              </a:pPr>
              <a:t>23</a:t>
            </a:fld>
            <a:endParaRPr lang="en-GB" altLang="en-US"/>
          </a:p>
        </p:txBody>
      </p:sp>
    </p:spTree>
    <p:extLst>
      <p:ext uri="{BB962C8B-B14F-4D97-AF65-F5344CB8AC3E}">
        <p14:creationId xmlns:p14="http://schemas.microsoft.com/office/powerpoint/2010/main" val="35807029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190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ctrTitle" hasCustomPrompt="1"/>
          </p:nvPr>
        </p:nvSpPr>
        <p:spPr>
          <a:xfrm>
            <a:off x="449266" y="889001"/>
            <a:ext cx="6888515" cy="860778"/>
          </a:xfrm>
        </p:spPr>
        <p:txBody>
          <a:bodyPr/>
          <a:lstStyle>
            <a:lvl1pPr>
              <a:defRPr/>
            </a:lvl1pPr>
          </a:lstStyle>
          <a:p>
            <a:r>
              <a:rPr lang="en-US"/>
              <a:t>Click To Add Title</a:t>
            </a:r>
          </a:p>
        </p:txBody>
      </p:sp>
      <p:sp>
        <p:nvSpPr>
          <p:cNvPr id="5" name="TextBox 10"/>
          <p:cNvSpPr txBox="1">
            <a:spLocks noChangeArrowheads="1"/>
          </p:cNvSpPr>
          <p:nvPr userDrawn="1"/>
        </p:nvSpPr>
        <p:spPr bwMode="auto">
          <a:xfrm>
            <a:off x="27128" y="4870696"/>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000" dirty="0">
                <a:solidFill>
                  <a:schemeClr val="tx1"/>
                </a:solidFill>
                <a:cs typeface="+mn-cs"/>
              </a:rPr>
              <a:t>© 2025 TRL Ltd</a:t>
            </a:r>
          </a:p>
        </p:txBody>
      </p:sp>
    </p:spTree>
    <p:extLst>
      <p:ext uri="{BB962C8B-B14F-4D97-AF65-F5344CB8AC3E}">
        <p14:creationId xmlns:p14="http://schemas.microsoft.com/office/powerpoint/2010/main" val="638605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2"/>
          <p:cNvSpPr>
            <a:spLocks noGrp="1"/>
          </p:cNvSpPr>
          <p:nvPr>
            <p:ph idx="1"/>
          </p:nvPr>
        </p:nvSpPr>
        <p:spPr>
          <a:xfrm>
            <a:off x="438150" y="871538"/>
            <a:ext cx="8229600" cy="37719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itle Placeholder 1"/>
          <p:cNvSpPr>
            <a:spLocks noGrp="1"/>
          </p:cNvSpPr>
          <p:nvPr>
            <p:ph type="title" hasCustomPrompt="1"/>
          </p:nvPr>
        </p:nvSpPr>
        <p:spPr bwMode="auto">
          <a:xfrm>
            <a:off x="304804" y="95079"/>
            <a:ext cx="6847113"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Tree>
    <p:extLst>
      <p:ext uri="{BB962C8B-B14F-4D97-AF65-F5344CB8AC3E}">
        <p14:creationId xmlns:p14="http://schemas.microsoft.com/office/powerpoint/2010/main" val="2078754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457200" y="1151335"/>
            <a:ext cx="4040188" cy="479822"/>
          </a:xfrm>
        </p:spPr>
        <p:txBody>
          <a:bodyPr anchor="b"/>
          <a:lstStyle>
            <a:lvl1pPr marL="0" indent="0">
              <a:buNone/>
              <a:defRPr sz="18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Title Style</a:t>
            </a:r>
          </a:p>
        </p:txBody>
      </p:sp>
      <p:sp>
        <p:nvSpPr>
          <p:cNvPr id="8" name="Content Placeholder 3"/>
          <p:cNvSpPr>
            <a:spLocks noGrp="1"/>
          </p:cNvSpPr>
          <p:nvPr>
            <p:ph sz="half" idx="2"/>
          </p:nvPr>
        </p:nvSpPr>
        <p:spPr>
          <a:xfrm>
            <a:off x="457200" y="1631156"/>
            <a:ext cx="4040188" cy="2963466"/>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p:cNvSpPr>
            <a:spLocks noGrp="1"/>
          </p:cNvSpPr>
          <p:nvPr>
            <p:ph type="body" sz="quarter" idx="3"/>
          </p:nvPr>
        </p:nvSpPr>
        <p:spPr>
          <a:xfrm>
            <a:off x="4645028" y="1151335"/>
            <a:ext cx="4041775" cy="479822"/>
          </a:xfrm>
        </p:spPr>
        <p:txBody>
          <a:bodyPr anchor="b"/>
          <a:lstStyle>
            <a:lvl1pPr marL="0" indent="0">
              <a:buNone/>
              <a:defRPr sz="18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p:cNvSpPr>
            <a:spLocks noGrp="1"/>
          </p:cNvSpPr>
          <p:nvPr>
            <p:ph sz="quarter" idx="4"/>
          </p:nvPr>
        </p:nvSpPr>
        <p:spPr>
          <a:xfrm>
            <a:off x="4645028" y="1631156"/>
            <a:ext cx="4041775" cy="2963466"/>
          </a:xfrm>
        </p:spPr>
        <p:txBody>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2" name="Title Placeholder 1"/>
          <p:cNvSpPr>
            <a:spLocks noGrp="1"/>
          </p:cNvSpPr>
          <p:nvPr>
            <p:ph type="title" hasCustomPrompt="1"/>
          </p:nvPr>
        </p:nvSpPr>
        <p:spPr bwMode="auto">
          <a:xfrm>
            <a:off x="304801" y="95079"/>
            <a:ext cx="7021286"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Tree>
    <p:extLst>
      <p:ext uri="{BB962C8B-B14F-4D97-AF65-F5344CB8AC3E}">
        <p14:creationId xmlns:p14="http://schemas.microsoft.com/office/powerpoint/2010/main" val="1038094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Title Placeholder 1"/>
          <p:cNvSpPr>
            <a:spLocks noGrp="1"/>
          </p:cNvSpPr>
          <p:nvPr>
            <p:ph type="title" hasCustomPrompt="1"/>
          </p:nvPr>
        </p:nvSpPr>
        <p:spPr bwMode="auto">
          <a:xfrm>
            <a:off x="304803" y="95079"/>
            <a:ext cx="6825343"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8" name="Text Placeholder 2"/>
          <p:cNvSpPr>
            <a:spLocks noGrp="1"/>
          </p:cNvSpPr>
          <p:nvPr>
            <p:ph idx="1"/>
          </p:nvPr>
        </p:nvSpPr>
        <p:spPr bwMode="auto">
          <a:xfrm>
            <a:off x="438150" y="1243013"/>
            <a:ext cx="824865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9" name="Rectangle 8"/>
          <p:cNvSpPr/>
          <p:nvPr userDrawn="1"/>
        </p:nvSpPr>
        <p:spPr>
          <a:xfrm>
            <a:off x="969217" y="795528"/>
            <a:ext cx="8174783" cy="29683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Content Placeholder 6">
            <a:extLst>
              <a:ext uri="{FF2B5EF4-FFF2-40B4-BE49-F238E27FC236}">
                <a16:creationId xmlns:a16="http://schemas.microsoft.com/office/drawing/2014/main" id="{FE235C04-A8F8-4C51-9609-BE8DEF7BC64A}"/>
              </a:ext>
            </a:extLst>
          </p:cNvPr>
          <p:cNvSpPr>
            <a:spLocks noGrp="1"/>
          </p:cNvSpPr>
          <p:nvPr>
            <p:ph sz="quarter" idx="10" hasCustomPrompt="1"/>
          </p:nvPr>
        </p:nvSpPr>
        <p:spPr>
          <a:xfrm>
            <a:off x="969217" y="773015"/>
            <a:ext cx="6509268" cy="2988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1837339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457200" y="1164433"/>
            <a:ext cx="8229600" cy="345043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2" name="Title Placeholder 1"/>
          <p:cNvSpPr>
            <a:spLocks noGrp="1"/>
          </p:cNvSpPr>
          <p:nvPr>
            <p:ph type="title" hasCustomPrompt="1"/>
          </p:nvPr>
        </p:nvSpPr>
        <p:spPr bwMode="auto">
          <a:xfrm>
            <a:off x="304801" y="95079"/>
            <a:ext cx="6847114"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8" name="Rectangle 7">
            <a:extLst>
              <a:ext uri="{FF2B5EF4-FFF2-40B4-BE49-F238E27FC236}">
                <a16:creationId xmlns:a16="http://schemas.microsoft.com/office/drawing/2014/main" id="{9A1639A1-38CA-4511-A616-D090E8828818}"/>
              </a:ext>
            </a:extLst>
          </p:cNvPr>
          <p:cNvSpPr/>
          <p:nvPr userDrawn="1"/>
        </p:nvSpPr>
        <p:spPr>
          <a:xfrm>
            <a:off x="969217" y="810272"/>
            <a:ext cx="8174783" cy="29683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ontent Placeholder 6">
            <a:extLst>
              <a:ext uri="{FF2B5EF4-FFF2-40B4-BE49-F238E27FC236}">
                <a16:creationId xmlns:a16="http://schemas.microsoft.com/office/drawing/2014/main" id="{8D4C9537-5C31-4B5A-8A72-97D49A9B3A84}"/>
              </a:ext>
            </a:extLst>
          </p:cNvPr>
          <p:cNvSpPr>
            <a:spLocks noGrp="1"/>
          </p:cNvSpPr>
          <p:nvPr>
            <p:ph sz="quarter" idx="10" hasCustomPrompt="1"/>
          </p:nvPr>
        </p:nvSpPr>
        <p:spPr>
          <a:xfrm>
            <a:off x="969217" y="773015"/>
            <a:ext cx="6509268" cy="2988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455893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6" name="Title Placeholder 1"/>
          <p:cNvSpPr>
            <a:spLocks noGrp="1"/>
          </p:cNvSpPr>
          <p:nvPr>
            <p:ph type="title" hasCustomPrompt="1"/>
          </p:nvPr>
        </p:nvSpPr>
        <p:spPr bwMode="auto">
          <a:xfrm>
            <a:off x="304801" y="95079"/>
            <a:ext cx="6868886"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10" name="Content Placeholder 2"/>
          <p:cNvSpPr>
            <a:spLocks noGrp="1"/>
          </p:cNvSpPr>
          <p:nvPr>
            <p:ph idx="1"/>
          </p:nvPr>
        </p:nvSpPr>
        <p:spPr>
          <a:xfrm>
            <a:off x="457200" y="1164432"/>
            <a:ext cx="8229600" cy="292179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6">
            <a:extLst>
              <a:ext uri="{FF2B5EF4-FFF2-40B4-BE49-F238E27FC236}">
                <a16:creationId xmlns:a16="http://schemas.microsoft.com/office/drawing/2014/main" id="{03B8DBD0-52EB-41E3-8026-98A4A96E9B22}"/>
              </a:ext>
            </a:extLst>
          </p:cNvPr>
          <p:cNvSpPr/>
          <p:nvPr userDrawn="1"/>
        </p:nvSpPr>
        <p:spPr>
          <a:xfrm>
            <a:off x="969217" y="795528"/>
            <a:ext cx="8174783" cy="29683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ontent Placeholder 6">
            <a:extLst>
              <a:ext uri="{FF2B5EF4-FFF2-40B4-BE49-F238E27FC236}">
                <a16:creationId xmlns:a16="http://schemas.microsoft.com/office/drawing/2014/main" id="{3B1B69A0-AC78-4668-9BF0-37E0F2C54FA4}"/>
              </a:ext>
            </a:extLst>
          </p:cNvPr>
          <p:cNvSpPr>
            <a:spLocks noGrp="1"/>
          </p:cNvSpPr>
          <p:nvPr>
            <p:ph sz="quarter" idx="10" hasCustomPrompt="1"/>
          </p:nvPr>
        </p:nvSpPr>
        <p:spPr>
          <a:xfrm>
            <a:off x="969217" y="773015"/>
            <a:ext cx="6509268" cy="2988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2277499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Placeholder 1"/>
          <p:cNvSpPr>
            <a:spLocks noGrp="1"/>
          </p:cNvSpPr>
          <p:nvPr>
            <p:ph type="title"/>
          </p:nvPr>
        </p:nvSpPr>
        <p:spPr bwMode="auto">
          <a:xfrm>
            <a:off x="304803" y="95079"/>
            <a:ext cx="7064829"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9" name="Text Placeholder 2"/>
          <p:cNvSpPr>
            <a:spLocks noGrp="1"/>
          </p:cNvSpPr>
          <p:nvPr>
            <p:ph type="body" idx="1"/>
          </p:nvPr>
        </p:nvSpPr>
        <p:spPr bwMode="auto">
          <a:xfrm>
            <a:off x="628650" y="1004209"/>
            <a:ext cx="7961356" cy="361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6" name="Picture 6" descr="trl-logo-grey.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66320" y="218283"/>
            <a:ext cx="763706" cy="289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0"/>
          <p:cNvSpPr txBox="1">
            <a:spLocks noChangeArrowheads="1"/>
          </p:cNvSpPr>
          <p:nvPr/>
        </p:nvSpPr>
        <p:spPr bwMode="auto">
          <a:xfrm>
            <a:off x="27128" y="4870696"/>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000" dirty="0">
                <a:solidFill>
                  <a:schemeClr val="tx1"/>
                </a:solidFill>
                <a:cs typeface="+mn-cs"/>
              </a:rPr>
              <a:t>© 2025 TRL Ltd</a:t>
            </a:r>
          </a:p>
        </p:txBody>
      </p:sp>
    </p:spTree>
  </p:cSld>
  <p:clrMap bg1="lt1" tx1="dk1" bg2="lt2" tx2="dk2" accent1="accent1" accent2="accent2" accent3="accent3" accent4="accent4" accent5="accent5" accent6="accent6" hlink="hlink" folHlink="folHlink"/>
  <p:sldLayoutIdLst>
    <p:sldLayoutId id="2147483701" r:id="rId1"/>
    <p:sldLayoutId id="2147483692" r:id="rId2"/>
    <p:sldLayoutId id="2147483689" r:id="rId3"/>
    <p:sldLayoutId id="2147483693" r:id="rId4"/>
    <p:sldLayoutId id="2147483694" r:id="rId5"/>
    <p:sldLayoutId id="2147483695" r:id="rId6"/>
  </p:sldLayoutIdLst>
  <p:hf hdr="0" ftr="0" dt="0"/>
  <p:txStyles>
    <p:titleStyle>
      <a:lvl1pPr algn="l" defTabSz="457200" rtl="0" eaLnBrk="1" fontAlgn="base" hangingPunct="1">
        <a:spcBef>
          <a:spcPct val="0"/>
        </a:spcBef>
        <a:spcAft>
          <a:spcPct val="0"/>
        </a:spcAft>
        <a:defRPr sz="2400" b="0" kern="1200">
          <a:solidFill>
            <a:schemeClr val="tx1"/>
          </a:solidFill>
          <a:latin typeface="+mj-lt"/>
          <a:ea typeface="MS PGothic" pitchFamily="34" charset="-128"/>
          <a:cs typeface="+mj-cs"/>
        </a:defRPr>
      </a:lvl1pPr>
      <a:lvl2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2pPr>
      <a:lvl3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3pPr>
      <a:lvl4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4pPr>
      <a:lvl5pPr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5pPr>
      <a:lvl6pPr marL="4572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6pPr>
      <a:lvl7pPr marL="9144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7pPr>
      <a:lvl8pPr marL="13716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8pPr>
      <a:lvl9pPr marL="1828800" algn="l" defTabSz="457200" rtl="0" eaLnBrk="1" fontAlgn="base" hangingPunct="1">
        <a:spcBef>
          <a:spcPct val="0"/>
        </a:spcBef>
        <a:spcAft>
          <a:spcPct val="0"/>
        </a:spcAft>
        <a:defRPr sz="3200">
          <a:solidFill>
            <a:schemeClr val="tx2"/>
          </a:solidFill>
          <a:latin typeface="Calibri" pitchFamily="34" charset="0"/>
          <a:ea typeface="MS PGothic" pitchFamily="34" charset="-128"/>
        </a:defRPr>
      </a:lvl9pPr>
    </p:titleStyle>
    <p:bodyStyle>
      <a:lvl1pPr marL="342900" indent="-342900" algn="l" defTabSz="457200"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1pPr>
      <a:lvl2pPr marL="742950" indent="-285750" algn="l" defTabSz="457200" rtl="0" eaLnBrk="1" fontAlgn="base" hangingPunct="1">
        <a:spcBef>
          <a:spcPct val="20000"/>
        </a:spcBef>
        <a:spcAft>
          <a:spcPct val="0"/>
        </a:spcAft>
        <a:buClr>
          <a:schemeClr val="bg2"/>
        </a:buClr>
        <a:buFont typeface="Wingdings" pitchFamily="2" charset="2"/>
        <a:buChar char="§"/>
        <a:defRPr sz="14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Clr>
          <a:schemeClr val="bg2"/>
        </a:buClr>
        <a:buFont typeface="Wingdings" pitchFamily="2" charset="2"/>
        <a:buChar char="§"/>
        <a:defRPr sz="12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ingram\Desktop\New folder\New folder\white_overlay_peop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1"/>
            <a:ext cx="9144000" cy="5149231"/>
          </a:xfrm>
          <a:prstGeom prst="rect">
            <a:avLst/>
          </a:prstGeom>
          <a:solidFill>
            <a:schemeClr val="bg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172"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604962"/>
            <a:ext cx="9144000"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itle 3"/>
          <p:cNvSpPr>
            <a:spLocks noGrp="1"/>
          </p:cNvSpPr>
          <p:nvPr>
            <p:ph type="ctrTitle"/>
          </p:nvPr>
        </p:nvSpPr>
        <p:spPr>
          <a:xfrm>
            <a:off x="1217972" y="2137084"/>
            <a:ext cx="6888163" cy="1065440"/>
          </a:xfrm>
          <a:prstGeom prst="rect">
            <a:avLst/>
          </a:prstGeom>
        </p:spPr>
        <p:txBody>
          <a:bodyPr/>
          <a:lstStyle/>
          <a:p>
            <a:r>
              <a:rPr lang="en-GB" altLang="en-US" b="1" dirty="0">
                <a:solidFill>
                  <a:schemeClr val="tx1"/>
                </a:solidFill>
              </a:rPr>
              <a:t>DSSAD Data Elements</a:t>
            </a:r>
            <a:br>
              <a:rPr lang="en-GB" altLang="en-US" b="1" dirty="0">
                <a:solidFill>
                  <a:schemeClr val="tx1"/>
                </a:solidFill>
              </a:rPr>
            </a:br>
            <a:endParaRPr lang="en-GB" altLang="en-US" dirty="0">
              <a:solidFill>
                <a:schemeClr val="tx1"/>
              </a:solidFill>
            </a:endParaRPr>
          </a:p>
        </p:txBody>
      </p:sp>
      <p:pic>
        <p:nvPicPr>
          <p:cNvPr id="2051" name="Picture 3" descr="\\trllimited\data\MKT_Press\Brand &amp; company information\Logos\TRL Logos\TRL logo 2017\strapline\White Background\online\trl_logo_original_rgb_large_col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362" y="903316"/>
            <a:ext cx="4414383" cy="875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288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2124301"/>
          </a:xfrm>
        </p:spPr>
        <p:txBody>
          <a:bodyPr>
            <a:normAutofit fontScale="92500" lnSpcReduction="20000"/>
          </a:bodyPr>
          <a:lstStyle/>
          <a:p>
            <a:r>
              <a:rPr lang="en-GB" dirty="0">
                <a:ea typeface="MS PGothic"/>
                <a:cs typeface="Calibri"/>
              </a:rPr>
              <a:t>SDV had an opportunity to observe the erratic behaviour and decide not to attempt to overtake</a:t>
            </a:r>
          </a:p>
          <a:p>
            <a:pPr lvl="1"/>
            <a:r>
              <a:rPr lang="en-GB" dirty="0">
                <a:ea typeface="MS PGothic"/>
                <a:cs typeface="Calibri"/>
              </a:rPr>
              <a:t>This would be a ‘careful’ approach from a ‘competent’ driver</a:t>
            </a:r>
          </a:p>
          <a:p>
            <a:pPr lvl="1"/>
            <a:r>
              <a:rPr lang="en-GB" dirty="0">
                <a:ea typeface="MS PGothic"/>
                <a:cs typeface="Calibri"/>
              </a:rPr>
              <a:t>If SDV takes the ‘careful’ approach, no data will be recorded</a:t>
            </a:r>
          </a:p>
          <a:p>
            <a:pPr lvl="2"/>
            <a:r>
              <a:rPr lang="en-GB" dirty="0">
                <a:ea typeface="MS PGothic"/>
                <a:cs typeface="Calibri"/>
              </a:rPr>
              <a:t>Data only recorded if the observable hazard is not acted upon AND this results in a collision, near miss or emergency manoeuvre</a:t>
            </a:r>
          </a:p>
          <a:p>
            <a:pPr lvl="1"/>
            <a:endParaRPr lang="en-GB" dirty="0">
              <a:ea typeface="MS PGothic"/>
              <a:cs typeface="Calibri"/>
            </a:endParaRPr>
          </a:p>
          <a:p>
            <a:r>
              <a:rPr lang="en-GB" dirty="0">
                <a:ea typeface="MS PGothic"/>
                <a:cs typeface="Calibri"/>
              </a:rPr>
              <a:t>Why extended data is needed</a:t>
            </a:r>
          </a:p>
          <a:p>
            <a:pPr lvl="1"/>
            <a:r>
              <a:rPr lang="en-GB" dirty="0">
                <a:ea typeface="MS PGothic"/>
                <a:cs typeface="Calibri"/>
              </a:rPr>
              <a:t>Detection of objects supports assessment of observable hazard</a:t>
            </a:r>
          </a:p>
          <a:p>
            <a:pPr lvl="1"/>
            <a:r>
              <a:rPr lang="en-GB" dirty="0">
                <a:ea typeface="MS PGothic"/>
                <a:cs typeface="Calibri"/>
              </a:rPr>
              <a:t>Longer period of data recording shows that the hazard was observable for long enough to support a more cautious decision</a:t>
            </a:r>
          </a:p>
          <a:p>
            <a:pPr marL="57150" indent="0">
              <a:buNone/>
            </a:pPr>
            <a:endParaRPr lang="en-GB"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Medical impairment event</a:t>
            </a:r>
          </a:p>
        </p:txBody>
      </p:sp>
      <p:pic>
        <p:nvPicPr>
          <p:cNvPr id="10" name="Picture 9">
            <a:extLst>
              <a:ext uri="{FF2B5EF4-FFF2-40B4-BE49-F238E27FC236}">
                <a16:creationId xmlns:a16="http://schemas.microsoft.com/office/drawing/2014/main" id="{A216538B-2FAD-8C9C-D22D-139387E8036E}"/>
              </a:ext>
            </a:extLst>
          </p:cNvPr>
          <p:cNvPicPr>
            <a:picLocks noChangeAspect="1"/>
          </p:cNvPicPr>
          <p:nvPr/>
        </p:nvPicPr>
        <p:blipFill rotWithShape="1">
          <a:blip r:embed="rId2"/>
          <a:srcRect t="20775" b="28737"/>
          <a:stretch/>
        </p:blipFill>
        <p:spPr>
          <a:xfrm>
            <a:off x="1422363" y="3367314"/>
            <a:ext cx="6108135" cy="1533379"/>
          </a:xfrm>
          <a:prstGeom prst="rect">
            <a:avLst/>
          </a:prstGeom>
        </p:spPr>
      </p:pic>
    </p:spTree>
    <p:extLst>
      <p:ext uri="{BB962C8B-B14F-4D97-AF65-F5344CB8AC3E}">
        <p14:creationId xmlns:p14="http://schemas.microsoft.com/office/powerpoint/2010/main" val="3761148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3272280"/>
          </a:xfrm>
        </p:spPr>
        <p:txBody>
          <a:bodyPr>
            <a:normAutofit/>
          </a:bodyPr>
          <a:lstStyle/>
          <a:p>
            <a:r>
              <a:rPr lang="en-GB" dirty="0"/>
              <a:t>Scenario</a:t>
            </a:r>
          </a:p>
          <a:p>
            <a:pPr lvl="1"/>
            <a:r>
              <a:rPr lang="en-GB" dirty="0">
                <a:solidFill>
                  <a:srgbClr val="000000"/>
                </a:solidFill>
                <a:latin typeface="Calibri" panose="020F0502020204030204" pitchFamily="34" charset="0"/>
              </a:rPr>
              <a:t>3-lane motorway at night, no streetlamps</a:t>
            </a:r>
            <a:endParaRPr lang="en-GB" b="0" i="0" dirty="0">
              <a:solidFill>
                <a:srgbClr val="000000"/>
              </a:solidFill>
              <a:effectLst/>
              <a:latin typeface="Calibri" panose="020F0502020204030204" pitchFamily="34" charset="0"/>
            </a:endParaRPr>
          </a:p>
          <a:p>
            <a:pPr lvl="1"/>
            <a:r>
              <a:rPr lang="en-GB" b="0" i="0" dirty="0">
                <a:solidFill>
                  <a:srgbClr val="000000"/>
                </a:solidFill>
                <a:effectLst/>
                <a:latin typeface="Calibri" panose="020F0502020204030204" pitchFamily="34" charset="0"/>
              </a:rPr>
              <a:t>Incident 1 – A </a:t>
            </a:r>
            <a:r>
              <a:rPr lang="en-GB" dirty="0">
                <a:solidFill>
                  <a:srgbClr val="000000"/>
                </a:solidFill>
                <a:latin typeface="Calibri" panose="020F0502020204030204" pitchFamily="34" charset="0"/>
              </a:rPr>
              <a:t>V</a:t>
            </a:r>
            <a:r>
              <a:rPr lang="en-GB" b="0" i="0" dirty="0">
                <a:solidFill>
                  <a:srgbClr val="000000"/>
                </a:solidFill>
                <a:effectLst/>
                <a:latin typeface="Calibri" panose="020F0502020204030204" pitchFamily="34" charset="0"/>
              </a:rPr>
              <a:t>an rear-ends an HGV (HGV-1) travelling in Lane 1 resulting in</a:t>
            </a:r>
          </a:p>
          <a:p>
            <a:pPr lvl="2"/>
            <a:r>
              <a:rPr lang="en-GB" dirty="0">
                <a:solidFill>
                  <a:srgbClr val="000000"/>
                </a:solidFill>
                <a:latin typeface="Calibri" panose="020F0502020204030204" pitchFamily="34" charset="0"/>
              </a:rPr>
              <a:t>Van heavily damaged and stationary in Lane 2</a:t>
            </a:r>
          </a:p>
          <a:p>
            <a:pPr lvl="2"/>
            <a:r>
              <a:rPr lang="en-GB" b="0" i="0" dirty="0">
                <a:solidFill>
                  <a:srgbClr val="000000"/>
                </a:solidFill>
                <a:effectLst/>
                <a:latin typeface="Calibri" panose="020F0502020204030204" pitchFamily="34" charset="0"/>
              </a:rPr>
              <a:t>HGV-1 slightly damaged and parked partially on the hard shoulder, partially in Lane 1</a:t>
            </a:r>
          </a:p>
          <a:p>
            <a:pPr marL="57150" indent="0">
              <a:buNone/>
            </a:pPr>
            <a:endParaRPr lang="en-GB"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Reaction to a previous collision</a:t>
            </a:r>
          </a:p>
        </p:txBody>
      </p:sp>
      <p:grpSp>
        <p:nvGrpSpPr>
          <p:cNvPr id="9" name="Group 8">
            <a:extLst>
              <a:ext uri="{FF2B5EF4-FFF2-40B4-BE49-F238E27FC236}">
                <a16:creationId xmlns:a16="http://schemas.microsoft.com/office/drawing/2014/main" id="{6B520DA9-5FFD-4817-9E8B-A8C26C82B1FE}"/>
              </a:ext>
            </a:extLst>
          </p:cNvPr>
          <p:cNvGrpSpPr/>
          <p:nvPr/>
        </p:nvGrpSpPr>
        <p:grpSpPr>
          <a:xfrm>
            <a:off x="4847228" y="2859579"/>
            <a:ext cx="3844834" cy="1985901"/>
            <a:chOff x="4847228" y="2859579"/>
            <a:chExt cx="3844834" cy="1985901"/>
          </a:xfrm>
        </p:grpSpPr>
        <p:pic>
          <p:nvPicPr>
            <p:cNvPr id="12" name="Picture 11">
              <a:extLst>
                <a:ext uri="{FF2B5EF4-FFF2-40B4-BE49-F238E27FC236}">
                  <a16:creationId xmlns:a16="http://schemas.microsoft.com/office/drawing/2014/main" id="{91C77DEF-3008-97F0-5CEE-503603EB08F7}"/>
                </a:ext>
              </a:extLst>
            </p:cNvPr>
            <p:cNvPicPr>
              <a:picLocks noChangeAspect="1"/>
            </p:cNvPicPr>
            <p:nvPr/>
          </p:nvPicPr>
          <p:blipFill>
            <a:blip r:embed="rId2"/>
            <a:srcRect l="3736"/>
            <a:stretch/>
          </p:blipFill>
          <p:spPr>
            <a:xfrm>
              <a:off x="4847228" y="2859579"/>
              <a:ext cx="3844834" cy="1985901"/>
            </a:xfrm>
            <a:prstGeom prst="rect">
              <a:avLst/>
            </a:prstGeom>
          </p:spPr>
        </p:pic>
        <p:pic>
          <p:nvPicPr>
            <p:cNvPr id="8" name="Picture 7">
              <a:extLst>
                <a:ext uri="{FF2B5EF4-FFF2-40B4-BE49-F238E27FC236}">
                  <a16:creationId xmlns:a16="http://schemas.microsoft.com/office/drawing/2014/main" id="{E8262E91-4547-6B28-E20B-7899FE9CCF18}"/>
                </a:ext>
              </a:extLst>
            </p:cNvPr>
            <p:cNvPicPr>
              <a:picLocks noChangeAspect="1"/>
            </p:cNvPicPr>
            <p:nvPr/>
          </p:nvPicPr>
          <p:blipFill rotWithShape="1">
            <a:blip r:embed="rId3"/>
            <a:srcRect l="73537" t="25688" r="20317" b="70657"/>
            <a:stretch/>
          </p:blipFill>
          <p:spPr>
            <a:xfrm>
              <a:off x="8030316" y="3252666"/>
              <a:ext cx="364383" cy="107753"/>
            </a:xfrm>
            <a:prstGeom prst="rect">
              <a:avLst/>
            </a:prstGeom>
          </p:spPr>
        </p:pic>
      </p:grpSp>
      <p:pic>
        <p:nvPicPr>
          <p:cNvPr id="10" name="Picture 9">
            <a:extLst>
              <a:ext uri="{FF2B5EF4-FFF2-40B4-BE49-F238E27FC236}">
                <a16:creationId xmlns:a16="http://schemas.microsoft.com/office/drawing/2014/main" id="{F4BEFCBB-1EB0-1525-F5D3-FEBCD4A384F6}"/>
              </a:ext>
            </a:extLst>
          </p:cNvPr>
          <p:cNvPicPr>
            <a:picLocks noChangeAspect="1"/>
          </p:cNvPicPr>
          <p:nvPr/>
        </p:nvPicPr>
        <p:blipFill rotWithShape="1">
          <a:blip r:embed="rId3"/>
          <a:srcRect l="32662" t="20775" r="8000" b="17437"/>
          <a:stretch/>
        </p:blipFill>
        <p:spPr>
          <a:xfrm>
            <a:off x="451939" y="2854777"/>
            <a:ext cx="3844834" cy="1990703"/>
          </a:xfrm>
          <a:prstGeom prst="rect">
            <a:avLst/>
          </a:prstGeom>
        </p:spPr>
      </p:pic>
    </p:spTree>
    <p:extLst>
      <p:ext uri="{BB962C8B-B14F-4D97-AF65-F5344CB8AC3E}">
        <p14:creationId xmlns:p14="http://schemas.microsoft.com/office/powerpoint/2010/main" val="453964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93620" cy="2472051"/>
          </a:xfrm>
        </p:spPr>
        <p:txBody>
          <a:bodyPr>
            <a:normAutofit/>
          </a:bodyPr>
          <a:lstStyle/>
          <a:p>
            <a:r>
              <a:rPr lang="en-GB" dirty="0"/>
              <a:t>Scenario (continued)</a:t>
            </a:r>
          </a:p>
          <a:p>
            <a:pPr lvl="1"/>
            <a:r>
              <a:rPr lang="en-GB" b="0" i="0" dirty="0">
                <a:solidFill>
                  <a:srgbClr val="000000"/>
                </a:solidFill>
                <a:effectLst/>
                <a:latin typeface="Calibri" panose="020F0502020204030204" pitchFamily="34" charset="0"/>
              </a:rPr>
              <a:t>Incident 2 – One minute later, a following HGV (HGV-2) approaches the collision scene from Incident 1</a:t>
            </a:r>
          </a:p>
          <a:p>
            <a:pPr lvl="2"/>
            <a:r>
              <a:rPr lang="en-GB" dirty="0">
                <a:solidFill>
                  <a:srgbClr val="000000"/>
                </a:solidFill>
                <a:latin typeface="Calibri" panose="020F0502020204030204" pitchFamily="34" charset="0"/>
              </a:rPr>
              <a:t>HGV-2 is travelling at 85 km/h in Lane 1</a:t>
            </a:r>
          </a:p>
          <a:p>
            <a:pPr lvl="3"/>
            <a:r>
              <a:rPr lang="en-GB" dirty="0">
                <a:solidFill>
                  <a:srgbClr val="000000"/>
                </a:solidFill>
                <a:latin typeface="Calibri" panose="020F0502020204030204" pitchFamily="34" charset="0"/>
              </a:rPr>
              <a:t>Realising that Lane 1 is partially blocked by HGV-1, driver of HGV-2 indicates and moves over to Lane 2</a:t>
            </a:r>
          </a:p>
          <a:p>
            <a:pPr lvl="3"/>
            <a:r>
              <a:rPr lang="en-GB" b="0" i="0" dirty="0">
                <a:solidFill>
                  <a:srgbClr val="000000"/>
                </a:solidFill>
                <a:effectLst/>
                <a:latin typeface="Calibri" panose="020F0502020204030204" pitchFamily="34" charset="0"/>
              </a:rPr>
              <a:t>Realising that Lane</a:t>
            </a:r>
            <a:r>
              <a:rPr lang="en-GB" dirty="0">
                <a:solidFill>
                  <a:srgbClr val="000000"/>
                </a:solidFill>
                <a:latin typeface="Calibri" panose="020F0502020204030204" pitchFamily="34" charset="0"/>
              </a:rPr>
              <a:t> 2 is blocked by Van, driver of HGV-2 indicates and moves over to Lane 3</a:t>
            </a:r>
          </a:p>
          <a:p>
            <a:pPr lvl="2"/>
            <a:r>
              <a:rPr lang="en-GB" dirty="0">
                <a:solidFill>
                  <a:srgbClr val="000000"/>
                </a:solidFill>
                <a:latin typeface="Calibri" panose="020F0502020204030204" pitchFamily="34" charset="0"/>
              </a:rPr>
              <a:t>SDV</a:t>
            </a:r>
            <a:r>
              <a:rPr lang="en-GB" b="0" i="0" dirty="0">
                <a:solidFill>
                  <a:srgbClr val="000000"/>
                </a:solidFill>
                <a:effectLst/>
                <a:latin typeface="Calibri" panose="020F0502020204030204" pitchFamily="34" charset="0"/>
              </a:rPr>
              <a:t> is travelling at 110 km/h in Lane 2 and approaching HGV-2 as it moves from Lane 1 to Lane 2</a:t>
            </a:r>
          </a:p>
          <a:p>
            <a:pPr lvl="3"/>
            <a:r>
              <a:rPr lang="en-GB" dirty="0">
                <a:solidFill>
                  <a:srgbClr val="000000"/>
                </a:solidFill>
                <a:latin typeface="Calibri" panose="020F0502020204030204" pitchFamily="34" charset="0"/>
              </a:rPr>
              <a:t>SDV</a:t>
            </a:r>
            <a:r>
              <a:rPr lang="en-GB" b="0" i="0" dirty="0">
                <a:solidFill>
                  <a:srgbClr val="000000"/>
                </a:solidFill>
                <a:effectLst/>
                <a:latin typeface="Calibri" panose="020F0502020204030204" pitchFamily="34" charset="0"/>
              </a:rPr>
              <a:t> moves to Lane 3</a:t>
            </a:r>
          </a:p>
          <a:p>
            <a:pPr lvl="3"/>
            <a:r>
              <a:rPr lang="en-GB" b="0" i="0" dirty="0">
                <a:solidFill>
                  <a:srgbClr val="000000"/>
                </a:solidFill>
                <a:effectLst/>
                <a:latin typeface="Calibri" panose="020F0502020204030204" pitchFamily="34" charset="0"/>
              </a:rPr>
              <a:t>Typical SDV sensor range and enables identification of stationary vehicle (HGV-1) partially in Lane 1 and stationary vehicle (Van) in Lane 2 at 6-7 seconds</a:t>
            </a:r>
          </a:p>
          <a:p>
            <a:pPr lvl="3"/>
            <a:r>
              <a:rPr lang="en-GB" dirty="0">
                <a:solidFill>
                  <a:srgbClr val="000000"/>
                </a:solidFill>
                <a:latin typeface="Calibri" panose="020F0502020204030204" pitchFamily="34" charset="0"/>
              </a:rPr>
              <a:t>Clear sight lines to HGV-1 and Van are available at multiple time points from 8 seconds before the location</a:t>
            </a:r>
            <a:endParaRPr lang="en-GB"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Reaction to a previous collision</a:t>
            </a:r>
          </a:p>
        </p:txBody>
      </p:sp>
      <p:grpSp>
        <p:nvGrpSpPr>
          <p:cNvPr id="6" name="Group 5">
            <a:extLst>
              <a:ext uri="{FF2B5EF4-FFF2-40B4-BE49-F238E27FC236}">
                <a16:creationId xmlns:a16="http://schemas.microsoft.com/office/drawing/2014/main" id="{90AAC01F-C76A-56CA-12BB-AD9F57D1D22C}"/>
              </a:ext>
            </a:extLst>
          </p:cNvPr>
          <p:cNvGrpSpPr/>
          <p:nvPr/>
        </p:nvGrpSpPr>
        <p:grpSpPr>
          <a:xfrm>
            <a:off x="484608" y="3476688"/>
            <a:ext cx="8174783" cy="1428436"/>
            <a:chOff x="484608" y="3476688"/>
            <a:chExt cx="8174783" cy="1428436"/>
          </a:xfrm>
        </p:grpSpPr>
        <p:pic>
          <p:nvPicPr>
            <p:cNvPr id="8" name="Picture 7">
              <a:extLst>
                <a:ext uri="{FF2B5EF4-FFF2-40B4-BE49-F238E27FC236}">
                  <a16:creationId xmlns:a16="http://schemas.microsoft.com/office/drawing/2014/main" id="{0B3896D8-B895-193B-F6ED-45004615C34B}"/>
                </a:ext>
              </a:extLst>
            </p:cNvPr>
            <p:cNvPicPr>
              <a:picLocks noChangeAspect="1"/>
            </p:cNvPicPr>
            <p:nvPr/>
          </p:nvPicPr>
          <p:blipFill rotWithShape="1">
            <a:blip r:embed="rId2"/>
            <a:srcRect t="33024" b="31833"/>
            <a:stretch/>
          </p:blipFill>
          <p:spPr>
            <a:xfrm>
              <a:off x="484608" y="3476688"/>
              <a:ext cx="8174783" cy="1428436"/>
            </a:xfrm>
            <a:prstGeom prst="rect">
              <a:avLst/>
            </a:prstGeom>
          </p:spPr>
        </p:pic>
        <p:pic>
          <p:nvPicPr>
            <p:cNvPr id="5" name="Picture 4">
              <a:extLst>
                <a:ext uri="{FF2B5EF4-FFF2-40B4-BE49-F238E27FC236}">
                  <a16:creationId xmlns:a16="http://schemas.microsoft.com/office/drawing/2014/main" id="{8233905E-97A5-8233-7920-E081B9333EC8}"/>
                </a:ext>
              </a:extLst>
            </p:cNvPr>
            <p:cNvPicPr>
              <a:picLocks noChangeAspect="1"/>
            </p:cNvPicPr>
            <p:nvPr/>
          </p:nvPicPr>
          <p:blipFill rotWithShape="1">
            <a:blip r:embed="rId3"/>
            <a:srcRect l="7402" t="24376" r="86859" b="71044"/>
            <a:stretch/>
          </p:blipFill>
          <p:spPr>
            <a:xfrm>
              <a:off x="701039" y="3858872"/>
              <a:ext cx="209759" cy="83229"/>
            </a:xfrm>
            <a:prstGeom prst="rect">
              <a:avLst/>
            </a:prstGeom>
          </p:spPr>
        </p:pic>
      </p:grpSp>
    </p:spTree>
    <p:extLst>
      <p:ext uri="{BB962C8B-B14F-4D97-AF65-F5344CB8AC3E}">
        <p14:creationId xmlns:p14="http://schemas.microsoft.com/office/powerpoint/2010/main" val="66168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3272280"/>
          </a:xfrm>
        </p:spPr>
        <p:txBody>
          <a:bodyPr>
            <a:normAutofit/>
          </a:bodyPr>
          <a:lstStyle/>
          <a:p>
            <a:r>
              <a:rPr lang="en-GB" b="0" i="0" dirty="0">
                <a:solidFill>
                  <a:srgbClr val="000000"/>
                </a:solidFill>
                <a:effectLst/>
                <a:latin typeface="Calibri" panose="020F0502020204030204" pitchFamily="34" charset="0"/>
              </a:rPr>
              <a:t>SDV </a:t>
            </a:r>
            <a:r>
              <a:rPr lang="en-GB" dirty="0">
                <a:solidFill>
                  <a:srgbClr val="000000"/>
                </a:solidFill>
                <a:latin typeface="Calibri" panose="020F0502020204030204" pitchFamily="34" charset="0"/>
              </a:rPr>
              <a:t>likely can identify the potential hazard earlier than a human driver (dark road)</a:t>
            </a:r>
          </a:p>
          <a:p>
            <a:pPr lvl="1"/>
            <a:r>
              <a:rPr lang="en-GB" b="0" i="0" dirty="0">
                <a:solidFill>
                  <a:srgbClr val="000000"/>
                </a:solidFill>
                <a:effectLst/>
                <a:latin typeface="Calibri" panose="020F0502020204030204" pitchFamily="34" charset="0"/>
              </a:rPr>
              <a:t>SDV should expect HGV-2 to continue to move across to Lane 3 and reduce speed early and appropriately</a:t>
            </a:r>
          </a:p>
          <a:p>
            <a:pPr lvl="1"/>
            <a:r>
              <a:rPr lang="en-GB" b="0" i="0" dirty="0">
                <a:solidFill>
                  <a:srgbClr val="000000"/>
                </a:solidFill>
                <a:effectLst/>
                <a:latin typeface="Calibri" panose="020F0502020204030204" pitchFamily="34" charset="0"/>
              </a:rPr>
              <a:t>Having identified the pot</a:t>
            </a:r>
            <a:r>
              <a:rPr lang="en-GB" dirty="0">
                <a:solidFill>
                  <a:srgbClr val="000000"/>
                </a:solidFill>
                <a:latin typeface="Calibri" panose="020F0502020204030204" pitchFamily="34" charset="0"/>
              </a:rPr>
              <a:t>ential hazard, a ‘careful’ approach can be chosen</a:t>
            </a:r>
          </a:p>
          <a:p>
            <a:pPr lvl="1"/>
            <a:r>
              <a:rPr lang="en-GB" dirty="0">
                <a:ea typeface="MS PGothic"/>
                <a:cs typeface="Calibri"/>
              </a:rPr>
              <a:t>If SDV takes the ‘careful’ approach, no data will be recorded</a:t>
            </a:r>
          </a:p>
          <a:p>
            <a:pPr lvl="2"/>
            <a:r>
              <a:rPr lang="en-GB" dirty="0">
                <a:ea typeface="MS PGothic"/>
                <a:cs typeface="Calibri"/>
              </a:rPr>
              <a:t>Data only recorded if the observable hazard is not acted upon AND this results in a collision, near miss or emergency manoeuvre</a:t>
            </a:r>
          </a:p>
          <a:p>
            <a:pPr lvl="1"/>
            <a:endParaRPr lang="en-GB" b="0" i="0" dirty="0">
              <a:solidFill>
                <a:srgbClr val="000000"/>
              </a:solidFill>
              <a:effectLst/>
              <a:latin typeface="Calibri" panose="020F0502020204030204" pitchFamily="34" charset="0"/>
            </a:endParaRPr>
          </a:p>
          <a:p>
            <a:r>
              <a:rPr lang="en-GB" dirty="0">
                <a:solidFill>
                  <a:srgbClr val="000000"/>
                </a:solidFill>
                <a:latin typeface="Calibri" panose="020F0502020204030204" pitchFamily="34" charset="0"/>
              </a:rPr>
              <a:t>Why </a:t>
            </a:r>
            <a:r>
              <a:rPr lang="en-GB" dirty="0">
                <a:ea typeface="MS PGothic"/>
                <a:cs typeface="Calibri"/>
              </a:rPr>
              <a:t>extended data is needed</a:t>
            </a:r>
          </a:p>
          <a:p>
            <a:pPr lvl="1"/>
            <a:r>
              <a:rPr lang="en-GB" dirty="0">
                <a:ea typeface="MS PGothic"/>
                <a:cs typeface="Calibri"/>
              </a:rPr>
              <a:t>Detection of objects supports assessment of observable hazard</a:t>
            </a:r>
          </a:p>
          <a:p>
            <a:pPr lvl="1"/>
            <a:r>
              <a:rPr lang="en-GB" dirty="0">
                <a:ea typeface="MS PGothic"/>
                <a:cs typeface="Calibri"/>
              </a:rPr>
              <a:t>Longer period of data recording shows that the hazard was observable for long enough to support a more cautious decision</a:t>
            </a:r>
            <a:endParaRPr lang="en-GB" b="0" i="0" dirty="0">
              <a:solidFill>
                <a:srgbClr val="000000"/>
              </a:solidFill>
              <a:effectLst/>
              <a:latin typeface="Calibri" panose="020F0502020204030204" pitchFamily="34" charset="0"/>
            </a:endParaRPr>
          </a:p>
          <a:p>
            <a:endParaRPr lang="en-GB" dirty="0">
              <a:ea typeface="MS PGothic"/>
              <a:cs typeface="Calibri"/>
            </a:endParaRPr>
          </a:p>
          <a:p>
            <a:pPr marL="57150" indent="0">
              <a:buNone/>
            </a:pPr>
            <a:endParaRPr lang="en-GB"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Reaction to a previous collision</a:t>
            </a:r>
          </a:p>
        </p:txBody>
      </p:sp>
    </p:spTree>
    <p:extLst>
      <p:ext uri="{BB962C8B-B14F-4D97-AF65-F5344CB8AC3E}">
        <p14:creationId xmlns:p14="http://schemas.microsoft.com/office/powerpoint/2010/main" val="705805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2281366" y="1243013"/>
            <a:ext cx="6405433" cy="2240165"/>
          </a:xfrm>
        </p:spPr>
        <p:txBody>
          <a:bodyPr>
            <a:normAutofit lnSpcReduction="10000"/>
          </a:bodyPr>
          <a:lstStyle/>
          <a:p>
            <a:r>
              <a:rPr lang="en-GB" dirty="0"/>
              <a:t>Scenario</a:t>
            </a:r>
          </a:p>
          <a:p>
            <a:pPr lvl="1"/>
            <a:r>
              <a:rPr lang="en-US" dirty="0">
                <a:solidFill>
                  <a:srgbClr val="000000"/>
                </a:solidFill>
                <a:latin typeface="Calibri" panose="020F0502020204030204" pitchFamily="34" charset="0"/>
              </a:rPr>
              <a:t>2-lane road, daylight, clear visibility, 110 km/h speed limit</a:t>
            </a:r>
          </a:p>
          <a:p>
            <a:pPr lvl="1"/>
            <a:r>
              <a:rPr lang="en-US" dirty="0">
                <a:solidFill>
                  <a:srgbClr val="000000"/>
                </a:solidFill>
                <a:latin typeface="Calibri" panose="020F0502020204030204" pitchFamily="34" charset="0"/>
              </a:rPr>
              <a:t>Vehicle 1 (V1) stops at give-way lines at the exit from a lay-by</a:t>
            </a:r>
          </a:p>
          <a:p>
            <a:pPr lvl="1"/>
            <a:r>
              <a:rPr lang="en-US" dirty="0">
                <a:solidFill>
                  <a:srgbClr val="000000"/>
                </a:solidFill>
                <a:latin typeface="Calibri" panose="020F0502020204030204" pitchFamily="34" charset="0"/>
              </a:rPr>
              <a:t>Vehicle 2 (V2) approaching lay-by at 80 km/h in Lane 1</a:t>
            </a:r>
          </a:p>
          <a:p>
            <a:pPr lvl="1"/>
            <a:r>
              <a:rPr lang="en-US" dirty="0">
                <a:solidFill>
                  <a:srgbClr val="000000"/>
                </a:solidFill>
                <a:latin typeface="Calibri" panose="020F0502020204030204" pitchFamily="34" charset="0"/>
              </a:rPr>
              <a:t>SDV approaching V2 at 100 km/h in Lane 2</a:t>
            </a:r>
          </a:p>
          <a:p>
            <a:pPr lvl="1"/>
            <a:r>
              <a:rPr lang="en-US" dirty="0">
                <a:solidFill>
                  <a:srgbClr val="000000"/>
                </a:solidFill>
                <a:latin typeface="Calibri" panose="020F0502020204030204" pitchFamily="34" charset="0"/>
              </a:rPr>
              <a:t>V1 makes a very late, poor decision to pull out from the lay-by, directly into the path of V2</a:t>
            </a:r>
          </a:p>
          <a:p>
            <a:pPr lvl="1"/>
            <a:r>
              <a:rPr lang="en-US" dirty="0">
                <a:solidFill>
                  <a:srgbClr val="000000"/>
                </a:solidFill>
                <a:latin typeface="Calibri" panose="020F0502020204030204" pitchFamily="34" charset="0"/>
              </a:rPr>
              <a:t>Unaware that SDV is about to pass, V2 makes a sudden manoeuvre to Lane 2 to avoid rear-ending V1 at high delta-v – and collides with the SDV</a:t>
            </a: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Vehicle exiting a lay-by</a:t>
            </a:r>
          </a:p>
        </p:txBody>
      </p:sp>
      <p:grpSp>
        <p:nvGrpSpPr>
          <p:cNvPr id="8" name="Group 7">
            <a:extLst>
              <a:ext uri="{FF2B5EF4-FFF2-40B4-BE49-F238E27FC236}">
                <a16:creationId xmlns:a16="http://schemas.microsoft.com/office/drawing/2014/main" id="{8A669D8E-38F4-CF3E-D7B6-4DAAC2735911}"/>
              </a:ext>
            </a:extLst>
          </p:cNvPr>
          <p:cNvGrpSpPr/>
          <p:nvPr/>
        </p:nvGrpSpPr>
        <p:grpSpPr>
          <a:xfrm>
            <a:off x="2431142" y="3562887"/>
            <a:ext cx="4140653" cy="1405777"/>
            <a:chOff x="2431142" y="3562887"/>
            <a:chExt cx="4140653" cy="1405777"/>
          </a:xfrm>
        </p:grpSpPr>
        <p:pic>
          <p:nvPicPr>
            <p:cNvPr id="1028" name="Picture 4">
              <a:extLst>
                <a:ext uri="{FF2B5EF4-FFF2-40B4-BE49-F238E27FC236}">
                  <a16:creationId xmlns:a16="http://schemas.microsoft.com/office/drawing/2014/main" id="{ADCB8A77-D1D6-90B0-DA67-F4CDDABE61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1142" y="3562887"/>
              <a:ext cx="4140653" cy="14057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FD796AC-6EEB-659E-4E11-03CEA92B7DD0}"/>
                </a:ext>
              </a:extLst>
            </p:cNvPr>
            <p:cNvPicPr>
              <a:picLocks noChangeAspect="1"/>
            </p:cNvPicPr>
            <p:nvPr/>
          </p:nvPicPr>
          <p:blipFill rotWithShape="1">
            <a:blip r:embed="rId3"/>
            <a:srcRect l="7402" t="24376" r="86859" b="71044"/>
            <a:stretch/>
          </p:blipFill>
          <p:spPr>
            <a:xfrm>
              <a:off x="2564033" y="4709234"/>
              <a:ext cx="346558" cy="137509"/>
            </a:xfrm>
            <a:prstGeom prst="rect">
              <a:avLst/>
            </a:prstGeom>
          </p:spPr>
        </p:pic>
        <p:pic>
          <p:nvPicPr>
            <p:cNvPr id="6" name="Picture 4">
              <a:extLst>
                <a:ext uri="{FF2B5EF4-FFF2-40B4-BE49-F238E27FC236}">
                  <a16:creationId xmlns:a16="http://schemas.microsoft.com/office/drawing/2014/main" id="{3251D9EE-80F1-E614-3BAD-ABBC045BBC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671" t="40602" r="82356" b="49099"/>
            <a:stretch/>
          </p:blipFill>
          <p:spPr bwMode="auto">
            <a:xfrm>
              <a:off x="5151681" y="3595321"/>
              <a:ext cx="247339" cy="1447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10482F83-84D1-4895-AA4E-2E3096C812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644" t="81121" r="88291" b="8580"/>
            <a:stretch/>
          </p:blipFill>
          <p:spPr bwMode="auto">
            <a:xfrm>
              <a:off x="2918211" y="4132425"/>
              <a:ext cx="209759" cy="144780"/>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8">
            <a:extLst>
              <a:ext uri="{FF2B5EF4-FFF2-40B4-BE49-F238E27FC236}">
                <a16:creationId xmlns:a16="http://schemas.microsoft.com/office/drawing/2014/main" id="{C928C68F-EF86-BD26-5DCB-43612CAFC0F5}"/>
              </a:ext>
            </a:extLst>
          </p:cNvPr>
          <p:cNvPicPr>
            <a:picLocks noChangeAspect="1"/>
          </p:cNvPicPr>
          <p:nvPr/>
        </p:nvPicPr>
        <p:blipFill rotWithShape="1">
          <a:blip r:embed="rId3"/>
          <a:srcRect l="89863" t="37421" r="5895" b="58051"/>
          <a:stretch/>
        </p:blipFill>
        <p:spPr>
          <a:xfrm>
            <a:off x="5484082" y="4709234"/>
            <a:ext cx="259080" cy="137509"/>
          </a:xfrm>
          <a:prstGeom prst="rect">
            <a:avLst/>
          </a:prstGeom>
        </p:spPr>
      </p:pic>
    </p:spTree>
    <p:extLst>
      <p:ext uri="{BB962C8B-B14F-4D97-AF65-F5344CB8AC3E}">
        <p14:creationId xmlns:p14="http://schemas.microsoft.com/office/powerpoint/2010/main" val="2691013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3272280"/>
          </a:xfrm>
        </p:spPr>
        <p:txBody>
          <a:bodyPr>
            <a:normAutofit fontScale="92500" lnSpcReduction="10000"/>
          </a:bodyPr>
          <a:lstStyle/>
          <a:p>
            <a:r>
              <a:rPr lang="en-GB" dirty="0"/>
              <a:t>SDV had an opportunity to observe the hazard</a:t>
            </a:r>
          </a:p>
          <a:p>
            <a:pPr lvl="1"/>
            <a:r>
              <a:rPr lang="en-GB" dirty="0">
                <a:solidFill>
                  <a:srgbClr val="000000"/>
                </a:solidFill>
                <a:latin typeface="Calibri" panose="020F0502020204030204" pitchFamily="34" charset="0"/>
              </a:rPr>
              <a:t>Potential for V1 to exit the lay-by inappropriately</a:t>
            </a:r>
          </a:p>
          <a:p>
            <a:pPr lvl="1"/>
            <a:r>
              <a:rPr lang="en-GB" dirty="0">
                <a:solidFill>
                  <a:srgbClr val="000000"/>
                </a:solidFill>
                <a:latin typeface="Calibri" panose="020F0502020204030204" pitchFamily="34" charset="0"/>
              </a:rPr>
              <a:t>If that happens, V2 will perform an emergency manoeuvre, possibly including moving to Lane 2</a:t>
            </a:r>
          </a:p>
          <a:p>
            <a:pPr lvl="1"/>
            <a:r>
              <a:rPr lang="en-GB" dirty="0">
                <a:solidFill>
                  <a:srgbClr val="000000"/>
                </a:solidFill>
                <a:latin typeface="Calibri" panose="020F0502020204030204" pitchFamily="34" charset="0"/>
              </a:rPr>
              <a:t>Having identified the potential hazard, a ‘careful’ approach can be chosen</a:t>
            </a:r>
          </a:p>
          <a:p>
            <a:pPr lvl="1"/>
            <a:r>
              <a:rPr lang="en-GB" dirty="0">
                <a:solidFill>
                  <a:srgbClr val="000000"/>
                </a:solidFill>
                <a:latin typeface="Calibri" panose="020F0502020204030204" pitchFamily="34" charset="0"/>
              </a:rPr>
              <a:t>A ‘careful’ approach for the SDV might be to match speeds with V2 several seconds behind V2</a:t>
            </a:r>
          </a:p>
          <a:p>
            <a:pPr lvl="2"/>
            <a:r>
              <a:rPr lang="en-GB" dirty="0">
                <a:solidFill>
                  <a:srgbClr val="000000"/>
                </a:solidFill>
                <a:latin typeface="Calibri" panose="020F0502020204030204" pitchFamily="34" charset="0"/>
              </a:rPr>
              <a:t>Allows time and space for possible V2 reactions</a:t>
            </a:r>
          </a:p>
          <a:p>
            <a:pPr lvl="2"/>
            <a:r>
              <a:rPr lang="en-GB" dirty="0">
                <a:solidFill>
                  <a:srgbClr val="000000"/>
                </a:solidFill>
                <a:latin typeface="Calibri" panose="020F0502020204030204" pitchFamily="34" charset="0"/>
              </a:rPr>
              <a:t>Allows time and space for a successful collision avoidance manoeuvre if needed</a:t>
            </a:r>
          </a:p>
          <a:p>
            <a:pPr lvl="1"/>
            <a:r>
              <a:rPr lang="en-GB" dirty="0">
                <a:ea typeface="MS PGothic"/>
                <a:cs typeface="Calibri"/>
              </a:rPr>
              <a:t>If SDV takes the ‘careful’ approach, no data will be recorded</a:t>
            </a:r>
          </a:p>
          <a:p>
            <a:pPr lvl="2"/>
            <a:r>
              <a:rPr lang="en-GB" dirty="0">
                <a:ea typeface="MS PGothic"/>
                <a:cs typeface="Calibri"/>
              </a:rPr>
              <a:t>Data only recorded if the observable hazard is not acted upon AND this results in a collision, near miss or emergency manoeuvre</a:t>
            </a:r>
          </a:p>
          <a:p>
            <a:pPr lvl="1"/>
            <a:endParaRPr lang="en-GB" dirty="0">
              <a:solidFill>
                <a:srgbClr val="000000"/>
              </a:solidFill>
              <a:latin typeface="Calibri" panose="020F0502020204030204" pitchFamily="34" charset="0"/>
            </a:endParaRPr>
          </a:p>
          <a:p>
            <a:r>
              <a:rPr lang="en-GB" dirty="0">
                <a:solidFill>
                  <a:srgbClr val="000000"/>
                </a:solidFill>
                <a:latin typeface="Calibri" panose="020F0502020204030204" pitchFamily="34" charset="0"/>
              </a:rPr>
              <a:t>Why </a:t>
            </a:r>
            <a:r>
              <a:rPr lang="en-GB" dirty="0">
                <a:ea typeface="MS PGothic"/>
                <a:cs typeface="Calibri"/>
              </a:rPr>
              <a:t>extended data is needed</a:t>
            </a:r>
          </a:p>
          <a:p>
            <a:pPr lvl="1"/>
            <a:r>
              <a:rPr lang="en-GB" dirty="0">
                <a:ea typeface="MS PGothic"/>
                <a:cs typeface="Calibri"/>
              </a:rPr>
              <a:t>Detection of objects supports assessment of observable hazard</a:t>
            </a:r>
          </a:p>
          <a:p>
            <a:pPr lvl="1"/>
            <a:r>
              <a:rPr lang="en-GB" dirty="0">
                <a:ea typeface="MS PGothic"/>
                <a:cs typeface="Calibri"/>
              </a:rPr>
              <a:t>Longer period of data recording shows that the hazard was observable for long enough to support a more cautious decision</a:t>
            </a:r>
            <a:endParaRPr lang="en-GB" b="0" i="0" dirty="0">
              <a:solidFill>
                <a:srgbClr val="000000"/>
              </a:solidFill>
              <a:effectLst/>
              <a:latin typeface="Calibri" panose="020F0502020204030204" pitchFamily="34" charset="0"/>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Vehicle exiting a lay-by</a:t>
            </a:r>
          </a:p>
        </p:txBody>
      </p:sp>
    </p:spTree>
    <p:extLst>
      <p:ext uri="{BB962C8B-B14F-4D97-AF65-F5344CB8AC3E}">
        <p14:creationId xmlns:p14="http://schemas.microsoft.com/office/powerpoint/2010/main" val="1406664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7. </a:t>
            </a:r>
            <a:r>
              <a:rPr lang="en-US" dirty="0"/>
              <a:t>Recommended DSSAD data elements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2"/>
            <a:ext cx="8248650" cy="3671887"/>
          </a:xfrm>
        </p:spPr>
        <p:txBody>
          <a:bodyPr>
            <a:normAutofit fontScale="85000" lnSpcReduction="20000"/>
          </a:bodyPr>
          <a:lstStyle/>
          <a:p>
            <a:pPr marL="0" indent="0">
              <a:buNone/>
            </a:pPr>
            <a:r>
              <a:rPr lang="en-GB" dirty="0"/>
              <a:t>Data collection pre-event</a:t>
            </a:r>
          </a:p>
          <a:p>
            <a:pPr lvl="1"/>
            <a:r>
              <a:rPr lang="en-GB" dirty="0"/>
              <a:t>Incident sequence and event build-up (scenario)</a:t>
            </a:r>
          </a:p>
          <a:p>
            <a:pPr lvl="1"/>
            <a:r>
              <a:rPr lang="en-GB" dirty="0"/>
              <a:t>General driving behaviour (e.g. lane changing, following distance, acceleration/deceleration)</a:t>
            </a:r>
          </a:p>
          <a:p>
            <a:pPr lvl="1"/>
            <a:r>
              <a:rPr lang="en-GB" dirty="0"/>
              <a:t>Operation status and condition (e.g. operator, system status)</a:t>
            </a:r>
          </a:p>
          <a:p>
            <a:pPr lvl="1"/>
            <a:r>
              <a:rPr lang="en-GB" dirty="0"/>
              <a:t>Interaction between operators (onboard driver, remote assistant or driver, and automated driving system) and vehicle</a:t>
            </a:r>
          </a:p>
          <a:p>
            <a:pPr lvl="1"/>
            <a:r>
              <a:rPr lang="en-GB" dirty="0"/>
              <a:t>Vehicle operation information (e.g. speed, control inputs, impact)</a:t>
            </a:r>
          </a:p>
          <a:p>
            <a:pPr lvl="1"/>
            <a:r>
              <a:rPr lang="en-GB" dirty="0"/>
              <a:t>Compliance with traffic rules (e.g. demonstrating that appropriate, early signalling of and intended manoeuvre was provided to other road users)</a:t>
            </a:r>
          </a:p>
          <a:p>
            <a:pPr lvl="1"/>
            <a:r>
              <a:rPr lang="en-GB" dirty="0"/>
              <a:t>Environmental factors (e.g. traffic conditions, road geometry, lighting)</a:t>
            </a:r>
          </a:p>
          <a:p>
            <a:pPr lvl="1"/>
            <a:r>
              <a:rPr lang="en-GB" dirty="0"/>
              <a:t>Mitigation efforts before the crash and timing of the response</a:t>
            </a:r>
          </a:p>
          <a:p>
            <a:pPr lvl="1"/>
            <a:endParaRPr lang="en-GB" dirty="0"/>
          </a:p>
          <a:p>
            <a:r>
              <a:rPr lang="en-GB" dirty="0"/>
              <a:t>Data collection post-event</a:t>
            </a:r>
          </a:p>
          <a:p>
            <a:pPr lvl="1"/>
            <a:r>
              <a:rPr lang="en-GB" dirty="0"/>
              <a:t>Incident sequence, including impact and vehicle resting state</a:t>
            </a:r>
          </a:p>
          <a:p>
            <a:pPr lvl="1"/>
            <a:r>
              <a:rPr lang="en-GB" dirty="0"/>
              <a:t>Operational actions of the vehicle operator(s) after the crash</a:t>
            </a:r>
          </a:p>
          <a:p>
            <a:pPr lvl="1"/>
            <a:r>
              <a:rPr lang="en-GB" dirty="0"/>
              <a:t>Contributions of other stakeholders to the event and injuries</a:t>
            </a:r>
          </a:p>
          <a:p>
            <a:pPr lvl="1"/>
            <a:endParaRPr lang="en-GB" dirty="0"/>
          </a:p>
          <a:p>
            <a:r>
              <a:rPr lang="en-GB" dirty="0"/>
              <a:t>Recommend up to 10 seconds to record pre-event build-up described in the scenarios above</a:t>
            </a:r>
          </a:p>
          <a:p>
            <a:r>
              <a:rPr lang="en-GB" dirty="0"/>
              <a:t>Recommend up to 10 seconds to record post-event to record the minimum risk manoeuvre in most scenarios that could be envisaged</a:t>
            </a: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Summary of data element implications from literature review and exemplar cases</a:t>
            </a:r>
          </a:p>
        </p:txBody>
      </p:sp>
    </p:spTree>
    <p:extLst>
      <p:ext uri="{BB962C8B-B14F-4D97-AF65-F5344CB8AC3E}">
        <p14:creationId xmlns:p14="http://schemas.microsoft.com/office/powerpoint/2010/main" val="2944229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458A4-254F-B081-E637-C5008F96B9EF}"/>
              </a:ext>
            </a:extLst>
          </p:cNvPr>
          <p:cNvSpPr>
            <a:spLocks noGrp="1"/>
          </p:cNvSpPr>
          <p:nvPr>
            <p:ph type="title"/>
          </p:nvPr>
        </p:nvSpPr>
        <p:spPr/>
        <p:txBody>
          <a:bodyPr/>
          <a:lstStyle/>
          <a:p>
            <a:r>
              <a:rPr lang="en-GB" dirty="0"/>
              <a:t>8. </a:t>
            </a:r>
            <a:r>
              <a:rPr lang="en-US" dirty="0"/>
              <a:t>Recommended DSSAD data analysis framework</a:t>
            </a:r>
            <a:endParaRPr lang="en-GB" dirty="0"/>
          </a:p>
        </p:txBody>
      </p:sp>
      <p:sp>
        <p:nvSpPr>
          <p:cNvPr id="3" name="Content Placeholder 2">
            <a:extLst>
              <a:ext uri="{FF2B5EF4-FFF2-40B4-BE49-F238E27FC236}">
                <a16:creationId xmlns:a16="http://schemas.microsoft.com/office/drawing/2014/main" id="{8D764DA1-A642-44A9-F7AE-2A2BF11383DA}"/>
              </a:ext>
            </a:extLst>
          </p:cNvPr>
          <p:cNvSpPr>
            <a:spLocks noGrp="1"/>
          </p:cNvSpPr>
          <p:nvPr>
            <p:ph idx="1"/>
          </p:nvPr>
        </p:nvSpPr>
        <p:spPr/>
        <p:txBody>
          <a:bodyPr/>
          <a:lstStyle/>
          <a:p>
            <a:r>
              <a:rPr lang="en-US" dirty="0"/>
              <a:t>The general architecture of an Automated Driving System (ADS) typically consists of modules for </a:t>
            </a:r>
            <a:r>
              <a:rPr lang="en-US" b="1" dirty="0"/>
              <a:t>perception</a:t>
            </a:r>
            <a:r>
              <a:rPr lang="en-US" dirty="0"/>
              <a:t>, </a:t>
            </a:r>
            <a:r>
              <a:rPr lang="en-US" b="1" dirty="0"/>
              <a:t>planning</a:t>
            </a:r>
            <a:r>
              <a:rPr lang="en-US" dirty="0"/>
              <a:t>, and </a:t>
            </a:r>
            <a:r>
              <a:rPr lang="en-US" b="1" dirty="0"/>
              <a:t>action</a:t>
            </a:r>
            <a:r>
              <a:rPr lang="en-US" dirty="0"/>
              <a:t>.</a:t>
            </a:r>
          </a:p>
          <a:p>
            <a:r>
              <a:rPr lang="en-US" dirty="0"/>
              <a:t>As the </a:t>
            </a:r>
            <a:r>
              <a:rPr lang="en-US" b="1" dirty="0"/>
              <a:t>DSSAD</a:t>
            </a:r>
            <a:r>
              <a:rPr lang="en-US" dirty="0"/>
              <a:t> (Data Storage System for Automated Driving) time-series data is designed to provide information for understanding "what happened" and "what the ADS did," TRL recommends that DSSAD time-series data capture elements relevant to </a:t>
            </a:r>
            <a:r>
              <a:rPr lang="en-US" b="1" dirty="0"/>
              <a:t>perception</a:t>
            </a:r>
            <a:r>
              <a:rPr lang="en-US" dirty="0"/>
              <a:t> and </a:t>
            </a:r>
            <a:r>
              <a:rPr lang="en-US" b="1" dirty="0"/>
              <a:t>action</a:t>
            </a:r>
            <a:r>
              <a:rPr lang="en-US" dirty="0"/>
              <a:t>, while excluding the </a:t>
            </a:r>
            <a:r>
              <a:rPr lang="en-US" b="1" dirty="0"/>
              <a:t>planning</a:t>
            </a:r>
            <a:r>
              <a:rPr lang="en-US" dirty="0"/>
              <a:t> module. Additionally, incorporating vehicle dynamics data is essential to analyze the observed driving behavior.</a:t>
            </a:r>
          </a:p>
          <a:p>
            <a:r>
              <a:rPr lang="en-US" dirty="0"/>
              <a:t>The primary purpose of DSSAD is to evaluate the safety performance of the ADS. The benchmark for this evaluation is based on the assumption that the ADS should meet the standards of a competent and careful driver. Safety arguments and safety cases serve as key references for this assessment.</a:t>
            </a:r>
          </a:p>
          <a:p>
            <a:r>
              <a:rPr lang="en-US" dirty="0"/>
              <a:t>The following slides outline a </a:t>
            </a:r>
            <a:r>
              <a:rPr lang="en-US" b="1" dirty="0"/>
              <a:t>review framework</a:t>
            </a:r>
            <a:r>
              <a:rPr lang="en-US" dirty="0"/>
              <a:t> for assessing the relevance of DSSAD data elements. The framework also identifies potential sources of inconsistencies, which can support the determination of whether further investigation is required.</a:t>
            </a:r>
          </a:p>
          <a:p>
            <a:endParaRPr lang="en-GB" dirty="0"/>
          </a:p>
        </p:txBody>
      </p:sp>
    </p:spTree>
    <p:extLst>
      <p:ext uri="{BB962C8B-B14F-4D97-AF65-F5344CB8AC3E}">
        <p14:creationId xmlns:p14="http://schemas.microsoft.com/office/powerpoint/2010/main" val="181918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458A4-254F-B081-E637-C5008F96B9EF}"/>
              </a:ext>
            </a:extLst>
          </p:cNvPr>
          <p:cNvSpPr>
            <a:spLocks noGrp="1"/>
          </p:cNvSpPr>
          <p:nvPr>
            <p:ph type="title"/>
          </p:nvPr>
        </p:nvSpPr>
        <p:spPr/>
        <p:txBody>
          <a:bodyPr/>
          <a:lstStyle/>
          <a:p>
            <a:r>
              <a:rPr lang="en-GB" dirty="0"/>
              <a:t>8. </a:t>
            </a:r>
            <a:r>
              <a:rPr lang="en-US" dirty="0"/>
              <a:t>Recommended DSSAD data analysis framework</a:t>
            </a:r>
            <a:endParaRPr lang="en-GB" dirty="0"/>
          </a:p>
        </p:txBody>
      </p:sp>
      <p:sp>
        <p:nvSpPr>
          <p:cNvPr id="4" name="Content Placeholder 3">
            <a:extLst>
              <a:ext uri="{FF2B5EF4-FFF2-40B4-BE49-F238E27FC236}">
                <a16:creationId xmlns:a16="http://schemas.microsoft.com/office/drawing/2014/main" id="{FBCA7492-8BC7-21F8-6E27-DDD7EBD2CE47}"/>
              </a:ext>
            </a:extLst>
          </p:cNvPr>
          <p:cNvSpPr>
            <a:spLocks noGrp="1"/>
          </p:cNvSpPr>
          <p:nvPr>
            <p:ph sz="quarter" idx="10"/>
          </p:nvPr>
        </p:nvSpPr>
        <p:spPr/>
        <p:txBody>
          <a:bodyPr/>
          <a:lstStyle/>
          <a:p>
            <a:r>
              <a:rPr lang="en-US" sz="1600" dirty="0"/>
              <a:t>Dataset vs. Safety Expectations</a:t>
            </a:r>
            <a:endParaRPr lang="en-GB" dirty="0"/>
          </a:p>
        </p:txBody>
      </p:sp>
      <p:sp>
        <p:nvSpPr>
          <p:cNvPr id="13" name="Rectangle 12">
            <a:extLst>
              <a:ext uri="{FF2B5EF4-FFF2-40B4-BE49-F238E27FC236}">
                <a16:creationId xmlns:a16="http://schemas.microsoft.com/office/drawing/2014/main" id="{8A531807-90D4-DAE4-CF66-8F516CC26043}"/>
              </a:ext>
            </a:extLst>
          </p:cNvPr>
          <p:cNvSpPr/>
          <p:nvPr/>
        </p:nvSpPr>
        <p:spPr>
          <a:xfrm>
            <a:off x="386706" y="1259772"/>
            <a:ext cx="853244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r>
              <a:rPr lang="en-GB" dirty="0"/>
              <a:t>DSSAD</a:t>
            </a:r>
          </a:p>
          <a:p>
            <a:r>
              <a:rPr lang="en-GB" dirty="0"/>
              <a:t>Time </a:t>
            </a:r>
          </a:p>
          <a:p>
            <a:r>
              <a:rPr lang="en-GB" dirty="0"/>
              <a:t>Series</a:t>
            </a:r>
          </a:p>
          <a:p>
            <a:r>
              <a:rPr lang="en-GB" dirty="0"/>
              <a:t>Data</a:t>
            </a:r>
          </a:p>
        </p:txBody>
      </p:sp>
      <p:sp>
        <p:nvSpPr>
          <p:cNvPr id="6" name="Rectangle 5">
            <a:extLst>
              <a:ext uri="{FF2B5EF4-FFF2-40B4-BE49-F238E27FC236}">
                <a16:creationId xmlns:a16="http://schemas.microsoft.com/office/drawing/2014/main" id="{8278AFC4-33A1-32E9-2A03-06D5E0FCE781}"/>
              </a:ext>
            </a:extLst>
          </p:cNvPr>
          <p:cNvSpPr/>
          <p:nvPr/>
        </p:nvSpPr>
        <p:spPr>
          <a:xfrm>
            <a:off x="1290813" y="1354192"/>
            <a:ext cx="2390045" cy="2451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5581931" y="1590781"/>
            <a:ext cx="1025869"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7590359" y="1590781"/>
            <a:ext cx="1107393"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124982" y="2347570"/>
            <a:ext cx="1555876" cy="461665"/>
          </a:xfrm>
          <a:prstGeom prst="rect">
            <a:avLst/>
          </a:prstGeom>
          <a:noFill/>
        </p:spPr>
        <p:txBody>
          <a:bodyPr wrap="square" rtlCol="0">
            <a:spAutoFit/>
          </a:bodyPr>
          <a:lstStyle/>
          <a:p>
            <a:r>
              <a:rPr lang="en-GB" sz="1200" dirty="0"/>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5520078" y="2354368"/>
            <a:ext cx="1307442" cy="461665"/>
          </a:xfrm>
          <a:prstGeom prst="rect">
            <a:avLst/>
          </a:prstGeom>
          <a:noFill/>
        </p:spPr>
        <p:txBody>
          <a:bodyPr wrap="square" rtlCol="0">
            <a:spAutoFit/>
          </a:bodyPr>
          <a:lstStyle/>
          <a:p>
            <a:r>
              <a:rPr lang="en-US" sz="1200" dirty="0"/>
              <a:t>What did the ADS decide to do?</a:t>
            </a:r>
            <a:endParaRPr lang="en-GB" sz="1200" dirty="0"/>
          </a:p>
        </p:txBody>
      </p:sp>
      <p:sp>
        <p:nvSpPr>
          <p:cNvPr id="11" name="TextBox 10">
            <a:extLst>
              <a:ext uri="{FF2B5EF4-FFF2-40B4-BE49-F238E27FC236}">
                <a16:creationId xmlns:a16="http://schemas.microsoft.com/office/drawing/2014/main" id="{E82A5729-4E6D-ED4E-961E-CDB234931C4F}"/>
              </a:ext>
            </a:extLst>
          </p:cNvPr>
          <p:cNvSpPr txBox="1"/>
          <p:nvPr/>
        </p:nvSpPr>
        <p:spPr>
          <a:xfrm>
            <a:off x="7517568" y="2354368"/>
            <a:ext cx="1394085" cy="646331"/>
          </a:xfrm>
          <a:prstGeom prst="rect">
            <a:avLst/>
          </a:prstGeom>
          <a:noFill/>
        </p:spPr>
        <p:txBody>
          <a:bodyPr wrap="square" rtlCol="0">
            <a:spAutoFit/>
          </a:bodyPr>
          <a:lstStyle/>
          <a:p>
            <a:r>
              <a:rPr lang="en-US" sz="1200" dirty="0"/>
              <a:t>What was the observed driving behaviour?</a:t>
            </a:r>
            <a:endParaRPr lang="en-GB" sz="1200" dirty="0"/>
          </a:p>
        </p:txBody>
      </p:sp>
      <p:sp>
        <p:nvSpPr>
          <p:cNvPr id="14" name="TextBox 13">
            <a:extLst>
              <a:ext uri="{FF2B5EF4-FFF2-40B4-BE49-F238E27FC236}">
                <a16:creationId xmlns:a16="http://schemas.microsoft.com/office/drawing/2014/main" id="{1E2E986E-490A-6B29-8275-FBEF5E983199}"/>
              </a:ext>
            </a:extLst>
          </p:cNvPr>
          <p:cNvSpPr txBox="1"/>
          <p:nvPr/>
        </p:nvSpPr>
        <p:spPr>
          <a:xfrm>
            <a:off x="5576847" y="3746798"/>
            <a:ext cx="1595915" cy="646331"/>
          </a:xfrm>
          <a:prstGeom prst="rect">
            <a:avLst/>
          </a:prstGeom>
          <a:noFill/>
        </p:spPr>
        <p:txBody>
          <a:bodyPr wrap="square" rtlCol="0">
            <a:spAutoFit/>
          </a:bodyPr>
          <a:lstStyle/>
          <a:p>
            <a:r>
              <a:rPr lang="en-GB" sz="1200" dirty="0"/>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157487" y="3557495"/>
            <a:ext cx="1721094" cy="461665"/>
          </a:xfrm>
          <a:prstGeom prst="rect">
            <a:avLst/>
          </a:prstGeom>
          <a:noFill/>
        </p:spPr>
        <p:txBody>
          <a:bodyPr wrap="square" rtlCol="0">
            <a:spAutoFit/>
          </a:bodyPr>
          <a:lstStyle/>
          <a:p>
            <a:r>
              <a:rPr lang="en-GB" sz="1200" dirty="0"/>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386706" y="4457585"/>
            <a:ext cx="8532442" cy="4030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algn="l"/>
            <a:r>
              <a:rPr lang="en-GB" dirty="0"/>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4138181" y="3650520"/>
            <a:ext cx="1438666" cy="276999"/>
          </a:xfrm>
          <a:prstGeom prst="rect">
            <a:avLst/>
          </a:prstGeom>
          <a:noFill/>
        </p:spPr>
        <p:txBody>
          <a:bodyPr wrap="square" rtlCol="0">
            <a:spAutoFit/>
          </a:bodyPr>
          <a:lstStyle/>
          <a:p>
            <a:r>
              <a:rPr lang="en-GB" sz="1200" dirty="0"/>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3966657" y="2816356"/>
            <a:ext cx="1553421" cy="190023"/>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b="1" dirty="0">
                <a:solidFill>
                  <a:schemeClr val="bg1">
                    <a:lumMod val="65000"/>
                  </a:schemeClr>
                </a:solidFill>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3966657" y="3011387"/>
            <a:ext cx="719333"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4685991" y="3013891"/>
            <a:ext cx="834087"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290814" y="1599309"/>
            <a:ext cx="866672" cy="70128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150917" y="1597216"/>
            <a:ext cx="926112" cy="70128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253838" y="2347570"/>
            <a:ext cx="866672" cy="646331"/>
          </a:xfrm>
          <a:prstGeom prst="rect">
            <a:avLst/>
          </a:prstGeom>
          <a:noFill/>
        </p:spPr>
        <p:txBody>
          <a:bodyPr wrap="square">
            <a:spAutoFit/>
          </a:bodyPr>
          <a:lstStyle/>
          <a:p>
            <a:r>
              <a:rPr lang="en-GB" sz="1200" dirty="0"/>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5581930" y="1345661"/>
            <a:ext cx="1025869" cy="24511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5166360" y="4527908"/>
            <a:ext cx="3662847" cy="266756"/>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chemeClr val="bg1">
                    <a:lumMod val="65000"/>
                  </a:schemeClr>
                </a:solidFill>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7590359" y="1345661"/>
            <a:ext cx="1107393" cy="24815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Outcome</a:t>
            </a:r>
          </a:p>
        </p:txBody>
      </p:sp>
      <p:sp>
        <p:nvSpPr>
          <p:cNvPr id="42" name="TextBox 41">
            <a:extLst>
              <a:ext uri="{FF2B5EF4-FFF2-40B4-BE49-F238E27FC236}">
                <a16:creationId xmlns:a16="http://schemas.microsoft.com/office/drawing/2014/main" id="{26110768-DE7B-4901-883A-BFCC81284396}"/>
              </a:ext>
            </a:extLst>
          </p:cNvPr>
          <p:cNvSpPr txBox="1"/>
          <p:nvPr/>
        </p:nvSpPr>
        <p:spPr>
          <a:xfrm>
            <a:off x="7517568" y="3746797"/>
            <a:ext cx="1595915" cy="646331"/>
          </a:xfrm>
          <a:prstGeom prst="rect">
            <a:avLst/>
          </a:prstGeom>
          <a:noFill/>
        </p:spPr>
        <p:txBody>
          <a:bodyPr wrap="square" rtlCol="0">
            <a:spAutoFit/>
          </a:bodyPr>
          <a:lstStyle/>
          <a:p>
            <a:r>
              <a:rPr lang="en-GB" sz="1200" dirty="0"/>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6683481" y="2816357"/>
            <a:ext cx="834087" cy="87078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External factors</a:t>
            </a:r>
            <a:br>
              <a:rPr lang="en-GB" sz="1400" dirty="0">
                <a:solidFill>
                  <a:schemeClr val="bg1">
                    <a:lumMod val="65000"/>
                  </a:schemeClr>
                </a:solidFill>
              </a:rPr>
            </a:br>
            <a:r>
              <a:rPr lang="en-GB" sz="1000" dirty="0">
                <a:solidFill>
                  <a:schemeClr val="bg1">
                    <a:lumMod val="65000"/>
                  </a:schemeClr>
                </a:solidFill>
              </a:rPr>
              <a:t>e.g. road surface</a:t>
            </a:r>
            <a:endParaRPr lang="en-GB" sz="1400" dirty="0">
              <a:solidFill>
                <a:schemeClr val="bg1">
                  <a:lumMod val="65000"/>
                </a:schemeClr>
              </a:solidFill>
            </a:endParaRPr>
          </a:p>
        </p:txBody>
      </p:sp>
      <p:sp>
        <p:nvSpPr>
          <p:cNvPr id="47" name="TextBox 46">
            <a:extLst>
              <a:ext uri="{FF2B5EF4-FFF2-40B4-BE49-F238E27FC236}">
                <a16:creationId xmlns:a16="http://schemas.microsoft.com/office/drawing/2014/main" id="{94A0ADC5-64B5-43C3-17E7-B2C3FA2FCB3F}"/>
              </a:ext>
            </a:extLst>
          </p:cNvPr>
          <p:cNvSpPr txBox="1"/>
          <p:nvPr/>
        </p:nvSpPr>
        <p:spPr>
          <a:xfrm>
            <a:off x="2364426" y="2735949"/>
            <a:ext cx="1455868" cy="646331"/>
          </a:xfrm>
          <a:prstGeom prst="rect">
            <a:avLst/>
          </a:prstGeom>
          <a:noFill/>
        </p:spPr>
        <p:txBody>
          <a:bodyPr wrap="square" rtlCol="0">
            <a:spAutoFit/>
          </a:bodyPr>
          <a:lstStyle/>
          <a:p>
            <a:r>
              <a:rPr lang="en-GB" sz="1200" dirty="0"/>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2423713" y="3973684"/>
            <a:ext cx="1396581" cy="461665"/>
          </a:xfrm>
          <a:prstGeom prst="rect">
            <a:avLst/>
          </a:prstGeom>
          <a:noFill/>
        </p:spPr>
        <p:txBody>
          <a:bodyPr wrap="square" rtlCol="0">
            <a:spAutoFit/>
          </a:bodyPr>
          <a:lstStyle/>
          <a:p>
            <a:r>
              <a:rPr lang="en-GB" sz="1200" dirty="0"/>
              <a:t>What are relevant to the operation?</a:t>
            </a:r>
          </a:p>
        </p:txBody>
      </p:sp>
      <p:sp>
        <p:nvSpPr>
          <p:cNvPr id="12" name="Rectangle 11">
            <a:extLst>
              <a:ext uri="{FF2B5EF4-FFF2-40B4-BE49-F238E27FC236}">
                <a16:creationId xmlns:a16="http://schemas.microsoft.com/office/drawing/2014/main" id="{638E21ED-7D8F-2915-6D5C-55964344022F}"/>
              </a:ext>
            </a:extLst>
          </p:cNvPr>
          <p:cNvSpPr/>
          <p:nvPr/>
        </p:nvSpPr>
        <p:spPr>
          <a:xfrm>
            <a:off x="1676400" y="4531444"/>
            <a:ext cx="3413760" cy="266756"/>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t>Standard: ‘A Careful and Competent Driver’</a:t>
            </a:r>
          </a:p>
        </p:txBody>
      </p:sp>
      <p:sp>
        <p:nvSpPr>
          <p:cNvPr id="15" name="TextBox 14">
            <a:extLst>
              <a:ext uri="{FF2B5EF4-FFF2-40B4-BE49-F238E27FC236}">
                <a16:creationId xmlns:a16="http://schemas.microsoft.com/office/drawing/2014/main" id="{EFFDD925-F80D-28F1-DB16-20D07F70491F}"/>
              </a:ext>
            </a:extLst>
          </p:cNvPr>
          <p:cNvSpPr txBox="1"/>
          <p:nvPr/>
        </p:nvSpPr>
        <p:spPr>
          <a:xfrm>
            <a:off x="3061594" y="1808963"/>
            <a:ext cx="743265" cy="553998"/>
          </a:xfrm>
          <a:prstGeom prst="rect">
            <a:avLst/>
          </a:prstGeom>
          <a:noFill/>
        </p:spPr>
        <p:txBody>
          <a:bodyPr wrap="square">
            <a:spAutoFit/>
          </a:bodyPr>
          <a:lstStyle/>
          <a:p>
            <a:pPr>
              <a:lnSpc>
                <a:spcPts val="1200"/>
              </a:lnSpc>
            </a:pPr>
            <a:r>
              <a:rPr lang="en-GB" sz="1100" dirty="0"/>
              <a:t>* Visual-based info only</a:t>
            </a:r>
          </a:p>
        </p:txBody>
      </p:sp>
    </p:spTree>
    <p:extLst>
      <p:ext uri="{BB962C8B-B14F-4D97-AF65-F5344CB8AC3E}">
        <p14:creationId xmlns:p14="http://schemas.microsoft.com/office/powerpoint/2010/main" val="2124255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8. </a:t>
            </a:r>
            <a:r>
              <a:rPr lang="en-US" dirty="0"/>
              <a:t>Recommended DSSAD data analysis framework</a:t>
            </a:r>
            <a:endParaRPr lang="en-GB" dirty="0"/>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In what circumstances would the regulator initiate further investigation</a:t>
            </a:r>
          </a:p>
        </p:txBody>
      </p:sp>
      <p:sp>
        <p:nvSpPr>
          <p:cNvPr id="5" name="Content Placeholder 4">
            <a:extLst>
              <a:ext uri="{FF2B5EF4-FFF2-40B4-BE49-F238E27FC236}">
                <a16:creationId xmlns:a16="http://schemas.microsoft.com/office/drawing/2014/main" id="{CDD6835B-749C-A705-4EDE-B2C2750E3FC8}"/>
              </a:ext>
            </a:extLst>
          </p:cNvPr>
          <p:cNvSpPr>
            <a:spLocks noGrp="1"/>
          </p:cNvSpPr>
          <p:nvPr>
            <p:ph idx="1"/>
          </p:nvPr>
        </p:nvSpPr>
        <p:spPr>
          <a:xfrm>
            <a:off x="438150" y="1243013"/>
            <a:ext cx="3995487" cy="3689934"/>
          </a:xfrm>
        </p:spPr>
        <p:txBody>
          <a:bodyPr>
            <a:normAutofit/>
          </a:bodyPr>
          <a:lstStyle/>
          <a:p>
            <a:pPr marL="0" indent="0">
              <a:buNone/>
            </a:pPr>
            <a:r>
              <a:rPr lang="en-GB" dirty="0">
                <a:solidFill>
                  <a:schemeClr val="bg2"/>
                </a:solidFill>
              </a:rPr>
              <a:t>Triggering Events</a:t>
            </a:r>
          </a:p>
          <a:p>
            <a:r>
              <a:rPr lang="en-US" dirty="0"/>
              <a:t>Collision</a:t>
            </a:r>
          </a:p>
          <a:p>
            <a:r>
              <a:rPr lang="en-US" dirty="0"/>
              <a:t>Near-misses</a:t>
            </a:r>
          </a:p>
          <a:p>
            <a:r>
              <a:rPr lang="en-US" dirty="0"/>
              <a:t>Emergency Manoeuvre</a:t>
            </a:r>
          </a:p>
        </p:txBody>
      </p:sp>
      <p:sp>
        <p:nvSpPr>
          <p:cNvPr id="6" name="Content Placeholder 4">
            <a:extLst>
              <a:ext uri="{FF2B5EF4-FFF2-40B4-BE49-F238E27FC236}">
                <a16:creationId xmlns:a16="http://schemas.microsoft.com/office/drawing/2014/main" id="{68673497-B585-AA99-2F19-A66AD667AC30}"/>
              </a:ext>
            </a:extLst>
          </p:cNvPr>
          <p:cNvSpPr txBox="1">
            <a:spLocks/>
          </p:cNvSpPr>
          <p:nvPr/>
        </p:nvSpPr>
        <p:spPr bwMode="auto">
          <a:xfrm>
            <a:off x="3852472" y="1243013"/>
            <a:ext cx="4853378" cy="3014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lvl1pPr marL="342900" indent="-342900" algn="l" defTabSz="457200"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1pPr>
            <a:lvl2pPr marL="742950" indent="-285750" algn="l" defTabSz="457200" rtl="0" eaLnBrk="1" fontAlgn="base" hangingPunct="1">
              <a:spcBef>
                <a:spcPct val="20000"/>
              </a:spcBef>
              <a:spcAft>
                <a:spcPct val="0"/>
              </a:spcAft>
              <a:buClr>
                <a:schemeClr val="bg2"/>
              </a:buClr>
              <a:buFont typeface="Wingdings" pitchFamily="2" charset="2"/>
              <a:buChar char="§"/>
              <a:defRPr sz="14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Clr>
                <a:schemeClr val="bg2"/>
              </a:buClr>
              <a:buFont typeface="Wingdings" pitchFamily="2" charset="2"/>
              <a:buChar char="§"/>
              <a:defRPr sz="12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a:solidFill>
                  <a:schemeClr val="bg2"/>
                </a:solidFill>
              </a:rPr>
              <a:t>Indicators from Time Series Data for Further Investigation</a:t>
            </a:r>
          </a:p>
          <a:p>
            <a:r>
              <a:rPr lang="en-GB" dirty="0"/>
              <a:t>Single incident</a:t>
            </a:r>
          </a:p>
          <a:p>
            <a:pPr lvl="1"/>
            <a:r>
              <a:rPr lang="en-GB" sz="1500" dirty="0"/>
              <a:t>Inconsistency between intended action and observed behaviour</a:t>
            </a:r>
          </a:p>
          <a:p>
            <a:pPr lvl="1"/>
            <a:r>
              <a:rPr lang="en-GB" sz="1500" dirty="0"/>
              <a:t>Inconsistency between expected action and ADS requested action</a:t>
            </a:r>
          </a:p>
          <a:p>
            <a:pPr lvl="1"/>
            <a:r>
              <a:rPr lang="en-GB" sz="1500" dirty="0"/>
              <a:t>Inconsistency between expected outcome and observed outcome</a:t>
            </a:r>
          </a:p>
          <a:p>
            <a:endParaRPr lang="en-GB" dirty="0"/>
          </a:p>
          <a:p>
            <a:r>
              <a:rPr lang="en-GB" dirty="0"/>
              <a:t>Across instances of the same incident type or the same scenario</a:t>
            </a:r>
          </a:p>
          <a:p>
            <a:pPr lvl="1"/>
            <a:r>
              <a:rPr lang="en-GB" sz="1500" dirty="0"/>
              <a:t>Inconsistency of ADS behaviour</a:t>
            </a:r>
          </a:p>
        </p:txBody>
      </p:sp>
    </p:spTree>
    <p:extLst>
      <p:ext uri="{BB962C8B-B14F-4D97-AF65-F5344CB8AC3E}">
        <p14:creationId xmlns:p14="http://schemas.microsoft.com/office/powerpoint/2010/main" val="3723181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03F1F-357B-4268-76E3-B98EE7A91A79}"/>
              </a:ext>
            </a:extLst>
          </p:cNvPr>
          <p:cNvSpPr>
            <a:spLocks noGrp="1"/>
          </p:cNvSpPr>
          <p:nvPr>
            <p:ph type="title"/>
          </p:nvPr>
        </p:nvSpPr>
        <p:spPr/>
        <p:txBody>
          <a:bodyPr/>
          <a:lstStyle/>
          <a:p>
            <a:r>
              <a:rPr lang="en-GB" dirty="0"/>
              <a:t>Outline</a:t>
            </a:r>
          </a:p>
        </p:txBody>
      </p:sp>
      <p:graphicFrame>
        <p:nvGraphicFramePr>
          <p:cNvPr id="6" name="Content Placeholder 5">
            <a:extLst>
              <a:ext uri="{FF2B5EF4-FFF2-40B4-BE49-F238E27FC236}">
                <a16:creationId xmlns:a16="http://schemas.microsoft.com/office/drawing/2014/main" id="{CA4AEE2F-7651-2ECA-83DE-A74E6FCCB3C1}"/>
              </a:ext>
            </a:extLst>
          </p:cNvPr>
          <p:cNvGraphicFramePr>
            <a:graphicFrameLocks noGrp="1"/>
          </p:cNvGraphicFramePr>
          <p:nvPr>
            <p:ph idx="1"/>
            <p:extLst>
              <p:ext uri="{D42A27DB-BD31-4B8C-83A1-F6EECF244321}">
                <p14:modId xmlns:p14="http://schemas.microsoft.com/office/powerpoint/2010/main" val="2177155666"/>
              </p:ext>
            </p:extLst>
          </p:nvPr>
        </p:nvGraphicFramePr>
        <p:xfrm>
          <a:off x="438150" y="1243013"/>
          <a:ext cx="7863358" cy="2966720"/>
        </p:xfrm>
        <a:graphic>
          <a:graphicData uri="http://schemas.openxmlformats.org/drawingml/2006/table">
            <a:tbl>
              <a:tblPr bandRow="1">
                <a:tableStyleId>{17292A2E-F333-43FB-9621-5CBBE7FDCDCB}</a:tableStyleId>
              </a:tblPr>
              <a:tblGrid>
                <a:gridCol w="351155">
                  <a:extLst>
                    <a:ext uri="{9D8B030D-6E8A-4147-A177-3AD203B41FA5}">
                      <a16:colId xmlns:a16="http://schemas.microsoft.com/office/drawing/2014/main" val="862964959"/>
                    </a:ext>
                  </a:extLst>
                </a:gridCol>
                <a:gridCol w="7512203">
                  <a:extLst>
                    <a:ext uri="{9D8B030D-6E8A-4147-A177-3AD203B41FA5}">
                      <a16:colId xmlns:a16="http://schemas.microsoft.com/office/drawing/2014/main" val="2340872008"/>
                    </a:ext>
                  </a:extLst>
                </a:gridCol>
              </a:tblGrid>
              <a:tr h="370840">
                <a:tc>
                  <a:txBody>
                    <a:bodyPr/>
                    <a:lstStyle/>
                    <a:p>
                      <a:r>
                        <a:rPr lang="en-GB" dirty="0">
                          <a:solidFill>
                            <a:schemeClr val="bg1"/>
                          </a:solidFill>
                        </a:rPr>
                        <a:t>1</a:t>
                      </a:r>
                    </a:p>
                  </a:txBody>
                  <a:tcPr>
                    <a:solidFill>
                      <a:schemeClr val="accent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Definition – purpose of the DSSAD</a:t>
                      </a:r>
                    </a:p>
                  </a:txBody>
                  <a:tcPr/>
                </a:tc>
                <a:extLst>
                  <a:ext uri="{0D108BD9-81ED-4DB2-BD59-A6C34878D82A}">
                    <a16:rowId xmlns:a16="http://schemas.microsoft.com/office/drawing/2014/main" val="1268175141"/>
                  </a:ext>
                </a:extLst>
              </a:tr>
              <a:tr h="370840">
                <a:tc>
                  <a:txBody>
                    <a:bodyPr/>
                    <a:lstStyle/>
                    <a:p>
                      <a:r>
                        <a:rPr lang="en-GB" dirty="0">
                          <a:solidFill>
                            <a:schemeClr val="bg1"/>
                          </a:solidFill>
                        </a:rPr>
                        <a:t>2</a:t>
                      </a:r>
                    </a:p>
                  </a:txBody>
                  <a:tcPr>
                    <a:solidFill>
                      <a:schemeClr val="accent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dirty="0"/>
                        <a:t>DSSAD data overview</a:t>
                      </a:r>
                    </a:p>
                  </a:txBody>
                  <a:tcPr/>
                </a:tc>
                <a:extLst>
                  <a:ext uri="{0D108BD9-81ED-4DB2-BD59-A6C34878D82A}">
                    <a16:rowId xmlns:a16="http://schemas.microsoft.com/office/drawing/2014/main" val="1747978107"/>
                  </a:ext>
                </a:extLst>
              </a:tr>
              <a:tr h="370840">
                <a:tc>
                  <a:txBody>
                    <a:bodyPr/>
                    <a:lstStyle/>
                    <a:p>
                      <a:r>
                        <a:rPr lang="en-GB" dirty="0">
                          <a:solidFill>
                            <a:schemeClr val="bg1"/>
                          </a:solidFill>
                        </a:rPr>
                        <a:t>3</a:t>
                      </a:r>
                    </a:p>
                  </a:txBody>
                  <a:tcPr>
                    <a:solidFill>
                      <a:schemeClr val="accent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Method</a:t>
                      </a:r>
                    </a:p>
                  </a:txBody>
                  <a:tcPr/>
                </a:tc>
                <a:extLst>
                  <a:ext uri="{0D108BD9-81ED-4DB2-BD59-A6C34878D82A}">
                    <a16:rowId xmlns:a16="http://schemas.microsoft.com/office/drawing/2014/main" val="2447103580"/>
                  </a:ext>
                </a:extLst>
              </a:tr>
              <a:tr h="370840">
                <a:tc>
                  <a:txBody>
                    <a:bodyPr/>
                    <a:lstStyle/>
                    <a:p>
                      <a:r>
                        <a:rPr lang="en-GB" dirty="0">
                          <a:solidFill>
                            <a:schemeClr val="bg1"/>
                          </a:solidFill>
                        </a:rPr>
                        <a:t>4</a:t>
                      </a:r>
                    </a:p>
                  </a:txBody>
                  <a:tcPr>
                    <a:solidFill>
                      <a:schemeClr val="accent4"/>
                    </a:solidFill>
                  </a:tcPr>
                </a:tc>
                <a:tc>
                  <a:txBody>
                    <a:bodyPr/>
                    <a:lstStyle/>
                    <a:p>
                      <a:r>
                        <a:rPr lang="en-US" dirty="0"/>
                        <a:t>Key findings from literature review</a:t>
                      </a:r>
                      <a:endParaRPr lang="en-GB" dirty="0"/>
                    </a:p>
                  </a:txBody>
                  <a:tcPr/>
                </a:tc>
                <a:extLst>
                  <a:ext uri="{0D108BD9-81ED-4DB2-BD59-A6C34878D82A}">
                    <a16:rowId xmlns:a16="http://schemas.microsoft.com/office/drawing/2014/main" val="1054145377"/>
                  </a:ext>
                </a:extLst>
              </a:tr>
              <a:tr h="370840">
                <a:tc>
                  <a:txBody>
                    <a:bodyPr/>
                    <a:lstStyle/>
                    <a:p>
                      <a:r>
                        <a:rPr lang="en-GB" dirty="0">
                          <a:solidFill>
                            <a:schemeClr val="bg1"/>
                          </a:solidFill>
                        </a:rPr>
                        <a:t>5</a:t>
                      </a:r>
                    </a:p>
                  </a:txBody>
                  <a:tcPr>
                    <a:solidFill>
                      <a:schemeClr val="accent4"/>
                    </a:solidFill>
                  </a:tcPr>
                </a:tc>
                <a:tc>
                  <a:txBody>
                    <a:bodyPr/>
                    <a:lstStyle/>
                    <a:p>
                      <a:r>
                        <a:rPr lang="en-GB" dirty="0"/>
                        <a:t>Key findings from expert workshop</a:t>
                      </a:r>
                    </a:p>
                  </a:txBody>
                  <a:tcPr/>
                </a:tc>
                <a:extLst>
                  <a:ext uri="{0D108BD9-81ED-4DB2-BD59-A6C34878D82A}">
                    <a16:rowId xmlns:a16="http://schemas.microsoft.com/office/drawing/2014/main" val="1151185534"/>
                  </a:ext>
                </a:extLst>
              </a:tr>
              <a:tr h="370840">
                <a:tc>
                  <a:txBody>
                    <a:bodyPr/>
                    <a:lstStyle/>
                    <a:p>
                      <a:r>
                        <a:rPr lang="en-GB" dirty="0">
                          <a:solidFill>
                            <a:schemeClr val="bg1"/>
                          </a:solidFill>
                        </a:rPr>
                        <a:t>6</a:t>
                      </a:r>
                    </a:p>
                  </a:txBody>
                  <a:tcPr>
                    <a:solidFill>
                      <a:schemeClr val="accent4"/>
                    </a:solidFill>
                  </a:tcPr>
                </a:tc>
                <a:tc>
                  <a:txBody>
                    <a:bodyPr/>
                    <a:lstStyle/>
                    <a:p>
                      <a:r>
                        <a:rPr lang="en-GB" dirty="0"/>
                        <a:t>Exemplar real-world incidents</a:t>
                      </a:r>
                    </a:p>
                  </a:txBody>
                  <a:tcPr/>
                </a:tc>
                <a:extLst>
                  <a:ext uri="{0D108BD9-81ED-4DB2-BD59-A6C34878D82A}">
                    <a16:rowId xmlns:a16="http://schemas.microsoft.com/office/drawing/2014/main" val="1936454016"/>
                  </a:ext>
                </a:extLst>
              </a:tr>
              <a:tr h="370840">
                <a:tc>
                  <a:txBody>
                    <a:bodyPr/>
                    <a:lstStyle/>
                    <a:p>
                      <a:r>
                        <a:rPr lang="en-GB" dirty="0">
                          <a:solidFill>
                            <a:schemeClr val="bg1"/>
                          </a:solidFill>
                        </a:rPr>
                        <a:t>7</a:t>
                      </a:r>
                    </a:p>
                  </a:txBody>
                  <a:tcPr>
                    <a:solidFill>
                      <a:schemeClr val="accent4"/>
                    </a:solidFill>
                  </a:tcPr>
                </a:tc>
                <a:tc>
                  <a:txBody>
                    <a:bodyPr/>
                    <a:lstStyle/>
                    <a:p>
                      <a:r>
                        <a:rPr lang="en-GB" dirty="0"/>
                        <a:t>Recommended DSSAD data elements</a:t>
                      </a:r>
                    </a:p>
                  </a:txBody>
                  <a:tcPr/>
                </a:tc>
                <a:extLst>
                  <a:ext uri="{0D108BD9-81ED-4DB2-BD59-A6C34878D82A}">
                    <a16:rowId xmlns:a16="http://schemas.microsoft.com/office/drawing/2014/main" val="1364598019"/>
                  </a:ext>
                </a:extLst>
              </a:tr>
              <a:tr h="370840">
                <a:tc>
                  <a:txBody>
                    <a:bodyPr/>
                    <a:lstStyle/>
                    <a:p>
                      <a:r>
                        <a:rPr lang="en-GB" dirty="0">
                          <a:solidFill>
                            <a:schemeClr val="bg1"/>
                          </a:solidFill>
                        </a:rPr>
                        <a:t>8</a:t>
                      </a:r>
                    </a:p>
                  </a:txBody>
                  <a:tcPr>
                    <a:solidFill>
                      <a:schemeClr val="accent4"/>
                    </a:solidFill>
                  </a:tcPr>
                </a:tc>
                <a:tc>
                  <a:txBody>
                    <a:bodyPr/>
                    <a:lstStyle/>
                    <a:p>
                      <a:r>
                        <a:rPr lang="en-US" dirty="0"/>
                        <a:t>Recommended DSSAD data analysis framework</a:t>
                      </a:r>
                      <a:endParaRPr lang="en-GB" dirty="0"/>
                    </a:p>
                  </a:txBody>
                  <a:tcPr/>
                </a:tc>
                <a:extLst>
                  <a:ext uri="{0D108BD9-81ED-4DB2-BD59-A6C34878D82A}">
                    <a16:rowId xmlns:a16="http://schemas.microsoft.com/office/drawing/2014/main" val="2030418126"/>
                  </a:ext>
                </a:extLst>
              </a:tr>
            </a:tbl>
          </a:graphicData>
        </a:graphic>
      </p:graphicFrame>
    </p:spTree>
    <p:extLst>
      <p:ext uri="{BB962C8B-B14F-4D97-AF65-F5344CB8AC3E}">
        <p14:creationId xmlns:p14="http://schemas.microsoft.com/office/powerpoint/2010/main" val="635295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A531807-90D4-DAE4-CF66-8F516CC26043}"/>
              </a:ext>
            </a:extLst>
          </p:cNvPr>
          <p:cNvSpPr/>
          <p:nvPr/>
        </p:nvSpPr>
        <p:spPr>
          <a:xfrm>
            <a:off x="386706" y="599372"/>
            <a:ext cx="853244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r>
              <a:rPr lang="en-GB" dirty="0"/>
              <a:t>DSSAD</a:t>
            </a:r>
          </a:p>
          <a:p>
            <a:r>
              <a:rPr lang="en-GB" dirty="0"/>
              <a:t>Time </a:t>
            </a:r>
          </a:p>
          <a:p>
            <a:r>
              <a:rPr lang="en-GB" dirty="0"/>
              <a:t>Series</a:t>
            </a:r>
          </a:p>
          <a:p>
            <a:r>
              <a:rPr lang="en-GB" dirty="0"/>
              <a:t>Data</a:t>
            </a:r>
          </a:p>
        </p:txBody>
      </p:sp>
      <p:sp>
        <p:nvSpPr>
          <p:cNvPr id="3" name="Title 2">
            <a:extLst>
              <a:ext uri="{FF2B5EF4-FFF2-40B4-BE49-F238E27FC236}">
                <a16:creationId xmlns:a16="http://schemas.microsoft.com/office/drawing/2014/main" id="{B8DABA7C-2DED-B20A-87EA-43BAE0CC420C}"/>
              </a:ext>
            </a:extLst>
          </p:cNvPr>
          <p:cNvSpPr>
            <a:spLocks noGrp="1"/>
          </p:cNvSpPr>
          <p:nvPr>
            <p:ph type="title"/>
          </p:nvPr>
        </p:nvSpPr>
        <p:spPr>
          <a:xfrm>
            <a:off x="287049" y="156181"/>
            <a:ext cx="7927562" cy="369332"/>
          </a:xfrm>
        </p:spPr>
        <p:txBody>
          <a:bodyPr/>
          <a:lstStyle/>
          <a:p>
            <a:r>
              <a:rPr lang="en-GB" sz="2000" dirty="0"/>
              <a:t>8. </a:t>
            </a:r>
            <a:r>
              <a:rPr lang="en-US" sz="2000" dirty="0"/>
              <a:t>Recommended DSSAD data analysis framework</a:t>
            </a:r>
            <a:endParaRPr lang="en-GB" sz="2000" dirty="0"/>
          </a:p>
        </p:txBody>
      </p:sp>
      <p:sp>
        <p:nvSpPr>
          <p:cNvPr id="6" name="Rectangle 5">
            <a:extLst>
              <a:ext uri="{FF2B5EF4-FFF2-40B4-BE49-F238E27FC236}">
                <a16:creationId xmlns:a16="http://schemas.microsoft.com/office/drawing/2014/main" id="{8278AFC4-33A1-32E9-2A03-06D5E0FCE781}"/>
              </a:ext>
            </a:extLst>
          </p:cNvPr>
          <p:cNvSpPr/>
          <p:nvPr/>
        </p:nvSpPr>
        <p:spPr>
          <a:xfrm>
            <a:off x="1290813" y="693792"/>
            <a:ext cx="2390045" cy="2451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5581931" y="930381"/>
            <a:ext cx="1025869"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7590359" y="930381"/>
            <a:ext cx="1107393"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124982" y="1687170"/>
            <a:ext cx="1555876" cy="461665"/>
          </a:xfrm>
          <a:prstGeom prst="rect">
            <a:avLst/>
          </a:prstGeom>
          <a:noFill/>
        </p:spPr>
        <p:txBody>
          <a:bodyPr wrap="square" rtlCol="0">
            <a:spAutoFit/>
          </a:bodyPr>
          <a:lstStyle/>
          <a:p>
            <a:r>
              <a:rPr lang="en-GB" sz="1200" dirty="0"/>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5520078" y="1693968"/>
            <a:ext cx="1307442" cy="461665"/>
          </a:xfrm>
          <a:prstGeom prst="rect">
            <a:avLst/>
          </a:prstGeom>
          <a:noFill/>
        </p:spPr>
        <p:txBody>
          <a:bodyPr wrap="square" rtlCol="0">
            <a:spAutoFit/>
          </a:bodyPr>
          <a:lstStyle/>
          <a:p>
            <a:r>
              <a:rPr lang="en-US" sz="1200" dirty="0"/>
              <a:t>What did the ADS decide to do?</a:t>
            </a:r>
            <a:endParaRPr lang="en-GB" sz="1200" dirty="0"/>
          </a:p>
        </p:txBody>
      </p:sp>
      <p:sp>
        <p:nvSpPr>
          <p:cNvPr id="11" name="TextBox 10">
            <a:extLst>
              <a:ext uri="{FF2B5EF4-FFF2-40B4-BE49-F238E27FC236}">
                <a16:creationId xmlns:a16="http://schemas.microsoft.com/office/drawing/2014/main" id="{E82A5729-4E6D-ED4E-961E-CDB234931C4F}"/>
              </a:ext>
            </a:extLst>
          </p:cNvPr>
          <p:cNvSpPr txBox="1"/>
          <p:nvPr/>
        </p:nvSpPr>
        <p:spPr>
          <a:xfrm>
            <a:off x="7517568" y="1693968"/>
            <a:ext cx="1394085" cy="646331"/>
          </a:xfrm>
          <a:prstGeom prst="rect">
            <a:avLst/>
          </a:prstGeom>
          <a:noFill/>
        </p:spPr>
        <p:txBody>
          <a:bodyPr wrap="square" rtlCol="0">
            <a:spAutoFit/>
          </a:bodyPr>
          <a:lstStyle/>
          <a:p>
            <a:r>
              <a:rPr lang="en-US" sz="1200" dirty="0"/>
              <a:t>What was the observed driving behaviour?</a:t>
            </a:r>
            <a:endParaRPr lang="en-GB" sz="1200" dirty="0"/>
          </a:p>
        </p:txBody>
      </p:sp>
      <p:sp>
        <p:nvSpPr>
          <p:cNvPr id="14" name="TextBox 13">
            <a:extLst>
              <a:ext uri="{FF2B5EF4-FFF2-40B4-BE49-F238E27FC236}">
                <a16:creationId xmlns:a16="http://schemas.microsoft.com/office/drawing/2014/main" id="{1E2E986E-490A-6B29-8275-FBEF5E983199}"/>
              </a:ext>
            </a:extLst>
          </p:cNvPr>
          <p:cNvSpPr txBox="1"/>
          <p:nvPr/>
        </p:nvSpPr>
        <p:spPr>
          <a:xfrm>
            <a:off x="5576847" y="3719125"/>
            <a:ext cx="1595915" cy="646331"/>
          </a:xfrm>
          <a:prstGeom prst="rect">
            <a:avLst/>
          </a:prstGeom>
          <a:noFill/>
        </p:spPr>
        <p:txBody>
          <a:bodyPr wrap="square" rtlCol="0">
            <a:spAutoFit/>
          </a:bodyPr>
          <a:lstStyle/>
          <a:p>
            <a:r>
              <a:rPr lang="en-GB" sz="1200" dirty="0"/>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157487" y="3529822"/>
            <a:ext cx="1721094" cy="461665"/>
          </a:xfrm>
          <a:prstGeom prst="rect">
            <a:avLst/>
          </a:prstGeom>
          <a:noFill/>
        </p:spPr>
        <p:txBody>
          <a:bodyPr wrap="square" rtlCol="0">
            <a:spAutoFit/>
          </a:bodyPr>
          <a:lstStyle/>
          <a:p>
            <a:r>
              <a:rPr lang="en-GB" sz="1200" dirty="0"/>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386706" y="4429912"/>
            <a:ext cx="8532442" cy="4030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algn="l"/>
            <a:r>
              <a:rPr lang="en-GB" dirty="0"/>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4138181" y="2990120"/>
            <a:ext cx="1438666" cy="276999"/>
          </a:xfrm>
          <a:prstGeom prst="rect">
            <a:avLst/>
          </a:prstGeom>
          <a:noFill/>
        </p:spPr>
        <p:txBody>
          <a:bodyPr wrap="square" rtlCol="0">
            <a:spAutoFit/>
          </a:bodyPr>
          <a:lstStyle/>
          <a:p>
            <a:r>
              <a:rPr lang="en-GB" sz="1200" dirty="0"/>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3966657" y="2155956"/>
            <a:ext cx="1553421" cy="190023"/>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b="1" dirty="0">
                <a:solidFill>
                  <a:schemeClr val="bg1">
                    <a:lumMod val="65000"/>
                  </a:schemeClr>
                </a:solidFill>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3966657" y="2350987"/>
            <a:ext cx="719333"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4685991" y="2353491"/>
            <a:ext cx="834087"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290814" y="938909"/>
            <a:ext cx="866672" cy="70128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150917" y="936816"/>
            <a:ext cx="926112" cy="70128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253838" y="1687170"/>
            <a:ext cx="866672" cy="646331"/>
          </a:xfrm>
          <a:prstGeom prst="rect">
            <a:avLst/>
          </a:prstGeom>
          <a:noFill/>
        </p:spPr>
        <p:txBody>
          <a:bodyPr wrap="square">
            <a:spAutoFit/>
          </a:bodyPr>
          <a:lstStyle/>
          <a:p>
            <a:r>
              <a:rPr lang="en-GB" sz="1200" dirty="0"/>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5581930" y="685261"/>
            <a:ext cx="1025869" cy="24511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5166360" y="4500235"/>
            <a:ext cx="3662847" cy="266756"/>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chemeClr val="bg1">
                    <a:lumMod val="65000"/>
                  </a:schemeClr>
                </a:solidFill>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7590359" y="685261"/>
            <a:ext cx="1107393" cy="24815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Outcome</a:t>
            </a:r>
          </a:p>
        </p:txBody>
      </p:sp>
      <p:sp>
        <p:nvSpPr>
          <p:cNvPr id="39" name="TextBox 38">
            <a:extLst>
              <a:ext uri="{FF2B5EF4-FFF2-40B4-BE49-F238E27FC236}">
                <a16:creationId xmlns:a16="http://schemas.microsoft.com/office/drawing/2014/main" id="{38441193-518D-A982-F1E6-4849727E3526}"/>
              </a:ext>
            </a:extLst>
          </p:cNvPr>
          <p:cNvSpPr txBox="1"/>
          <p:nvPr/>
        </p:nvSpPr>
        <p:spPr>
          <a:xfrm>
            <a:off x="3061594" y="1129163"/>
            <a:ext cx="743265" cy="553998"/>
          </a:xfrm>
          <a:prstGeom prst="rect">
            <a:avLst/>
          </a:prstGeom>
          <a:noFill/>
        </p:spPr>
        <p:txBody>
          <a:bodyPr wrap="square">
            <a:spAutoFit/>
          </a:bodyPr>
          <a:lstStyle/>
          <a:p>
            <a:pPr>
              <a:lnSpc>
                <a:spcPts val="1200"/>
              </a:lnSpc>
            </a:pPr>
            <a:r>
              <a:rPr lang="en-GB" sz="1100" dirty="0"/>
              <a:t>* Visual-based info only</a:t>
            </a:r>
          </a:p>
        </p:txBody>
      </p:sp>
      <p:sp>
        <p:nvSpPr>
          <p:cNvPr id="42" name="TextBox 41">
            <a:extLst>
              <a:ext uri="{FF2B5EF4-FFF2-40B4-BE49-F238E27FC236}">
                <a16:creationId xmlns:a16="http://schemas.microsoft.com/office/drawing/2014/main" id="{26110768-DE7B-4901-883A-BFCC81284396}"/>
              </a:ext>
            </a:extLst>
          </p:cNvPr>
          <p:cNvSpPr txBox="1"/>
          <p:nvPr/>
        </p:nvSpPr>
        <p:spPr>
          <a:xfrm>
            <a:off x="7517568" y="3719124"/>
            <a:ext cx="1595915" cy="646331"/>
          </a:xfrm>
          <a:prstGeom prst="rect">
            <a:avLst/>
          </a:prstGeom>
          <a:noFill/>
        </p:spPr>
        <p:txBody>
          <a:bodyPr wrap="square" rtlCol="0">
            <a:spAutoFit/>
          </a:bodyPr>
          <a:lstStyle/>
          <a:p>
            <a:r>
              <a:rPr lang="en-GB" sz="1200" dirty="0"/>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6683481" y="2155957"/>
            <a:ext cx="834087" cy="87078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External factors</a:t>
            </a:r>
          </a:p>
        </p:txBody>
      </p:sp>
      <p:sp>
        <p:nvSpPr>
          <p:cNvPr id="47" name="TextBox 46">
            <a:extLst>
              <a:ext uri="{FF2B5EF4-FFF2-40B4-BE49-F238E27FC236}">
                <a16:creationId xmlns:a16="http://schemas.microsoft.com/office/drawing/2014/main" id="{94A0ADC5-64B5-43C3-17E7-B2C3FA2FCB3F}"/>
              </a:ext>
            </a:extLst>
          </p:cNvPr>
          <p:cNvSpPr txBox="1"/>
          <p:nvPr/>
        </p:nvSpPr>
        <p:spPr>
          <a:xfrm>
            <a:off x="2364426" y="2075549"/>
            <a:ext cx="1455868" cy="646331"/>
          </a:xfrm>
          <a:prstGeom prst="rect">
            <a:avLst/>
          </a:prstGeom>
          <a:noFill/>
        </p:spPr>
        <p:txBody>
          <a:bodyPr wrap="square" rtlCol="0">
            <a:spAutoFit/>
          </a:bodyPr>
          <a:lstStyle/>
          <a:p>
            <a:r>
              <a:rPr lang="en-GB" sz="1200" dirty="0"/>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2423713" y="3946011"/>
            <a:ext cx="1396581" cy="461665"/>
          </a:xfrm>
          <a:prstGeom prst="rect">
            <a:avLst/>
          </a:prstGeom>
          <a:noFill/>
        </p:spPr>
        <p:txBody>
          <a:bodyPr wrap="square" rtlCol="0">
            <a:spAutoFit/>
          </a:bodyPr>
          <a:lstStyle/>
          <a:p>
            <a:r>
              <a:rPr lang="en-GB" sz="1200" dirty="0"/>
              <a:t>What are relevant to the operation?</a:t>
            </a:r>
          </a:p>
        </p:txBody>
      </p:sp>
      <p:sp>
        <p:nvSpPr>
          <p:cNvPr id="2" name="Rectangle 1">
            <a:extLst>
              <a:ext uri="{FF2B5EF4-FFF2-40B4-BE49-F238E27FC236}">
                <a16:creationId xmlns:a16="http://schemas.microsoft.com/office/drawing/2014/main" id="{638E21ED-7D8F-2915-6D5C-55964344022F}"/>
              </a:ext>
            </a:extLst>
          </p:cNvPr>
          <p:cNvSpPr/>
          <p:nvPr/>
        </p:nvSpPr>
        <p:spPr>
          <a:xfrm>
            <a:off x="1676400" y="4503771"/>
            <a:ext cx="3413760" cy="266756"/>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t>Standard: ‘A Careful and Competent Driver’</a:t>
            </a:r>
          </a:p>
        </p:txBody>
      </p:sp>
      <p:sp>
        <p:nvSpPr>
          <p:cNvPr id="4" name="Arrow: Up-Down 3">
            <a:extLst>
              <a:ext uri="{FF2B5EF4-FFF2-40B4-BE49-F238E27FC236}">
                <a16:creationId xmlns:a16="http://schemas.microsoft.com/office/drawing/2014/main" id="{02AB3BB1-9E18-4CB8-89FA-A662E24B3C16}"/>
              </a:ext>
            </a:extLst>
          </p:cNvPr>
          <p:cNvSpPr/>
          <p:nvPr/>
        </p:nvSpPr>
        <p:spPr>
          <a:xfrm rot="16200000">
            <a:off x="6855923" y="1077153"/>
            <a:ext cx="502170" cy="670867"/>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744673B3-78CC-2E41-7487-F1A1D04E5305}"/>
              </a:ext>
            </a:extLst>
          </p:cNvPr>
          <p:cNvSpPr txBox="1"/>
          <p:nvPr/>
        </p:nvSpPr>
        <p:spPr>
          <a:xfrm>
            <a:off x="6607799" y="670682"/>
            <a:ext cx="1025869" cy="483081"/>
          </a:xfrm>
          <a:prstGeom prst="rect">
            <a:avLst/>
          </a:prstGeom>
          <a:noFill/>
        </p:spPr>
        <p:txBody>
          <a:bodyPr wrap="square">
            <a:spAutoFit/>
          </a:bodyPr>
          <a:lstStyle>
            <a:defPPr>
              <a:defRPr lang="en-GB"/>
            </a:defPPr>
            <a:lvl1pPr>
              <a:lnSpc>
                <a:spcPts val="1500"/>
              </a:lnSpc>
              <a:defRPr sz="1600" b="1">
                <a:solidFill>
                  <a:srgbClr val="FF0000"/>
                </a:solidFill>
              </a:defRPr>
            </a:lvl1pPr>
          </a:lstStyle>
          <a:p>
            <a:r>
              <a:rPr lang="en-US" dirty="0"/>
              <a:t>Failed Execution</a:t>
            </a:r>
            <a:endParaRPr lang="en-GB" dirty="0"/>
          </a:p>
        </p:txBody>
      </p:sp>
    </p:spTree>
    <p:extLst>
      <p:ext uri="{BB962C8B-B14F-4D97-AF65-F5344CB8AC3E}">
        <p14:creationId xmlns:p14="http://schemas.microsoft.com/office/powerpoint/2010/main" val="932740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A531807-90D4-DAE4-CF66-8F516CC26043}"/>
              </a:ext>
            </a:extLst>
          </p:cNvPr>
          <p:cNvSpPr/>
          <p:nvPr/>
        </p:nvSpPr>
        <p:spPr>
          <a:xfrm>
            <a:off x="386706" y="599372"/>
            <a:ext cx="853244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r>
              <a:rPr lang="en-GB" dirty="0"/>
              <a:t>DSSAD</a:t>
            </a:r>
          </a:p>
          <a:p>
            <a:r>
              <a:rPr lang="en-GB" dirty="0"/>
              <a:t>Time </a:t>
            </a:r>
          </a:p>
          <a:p>
            <a:r>
              <a:rPr lang="en-GB" dirty="0"/>
              <a:t>Series</a:t>
            </a:r>
          </a:p>
          <a:p>
            <a:r>
              <a:rPr lang="en-GB" dirty="0"/>
              <a:t>Data</a:t>
            </a:r>
          </a:p>
        </p:txBody>
      </p:sp>
      <p:sp>
        <p:nvSpPr>
          <p:cNvPr id="6" name="Rectangle 5">
            <a:extLst>
              <a:ext uri="{FF2B5EF4-FFF2-40B4-BE49-F238E27FC236}">
                <a16:creationId xmlns:a16="http://schemas.microsoft.com/office/drawing/2014/main" id="{8278AFC4-33A1-32E9-2A03-06D5E0FCE781}"/>
              </a:ext>
            </a:extLst>
          </p:cNvPr>
          <p:cNvSpPr/>
          <p:nvPr/>
        </p:nvSpPr>
        <p:spPr>
          <a:xfrm>
            <a:off x="1290813" y="693792"/>
            <a:ext cx="2390045" cy="2451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5581931" y="930381"/>
            <a:ext cx="1025869"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7590359" y="930381"/>
            <a:ext cx="1107393"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124982" y="1687170"/>
            <a:ext cx="1555876" cy="461665"/>
          </a:xfrm>
          <a:prstGeom prst="rect">
            <a:avLst/>
          </a:prstGeom>
          <a:noFill/>
        </p:spPr>
        <p:txBody>
          <a:bodyPr wrap="square" rtlCol="0">
            <a:spAutoFit/>
          </a:bodyPr>
          <a:lstStyle/>
          <a:p>
            <a:r>
              <a:rPr lang="en-GB" sz="1200" dirty="0"/>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5520078" y="1693968"/>
            <a:ext cx="1307442" cy="461665"/>
          </a:xfrm>
          <a:prstGeom prst="rect">
            <a:avLst/>
          </a:prstGeom>
          <a:noFill/>
        </p:spPr>
        <p:txBody>
          <a:bodyPr wrap="square" rtlCol="0">
            <a:spAutoFit/>
          </a:bodyPr>
          <a:lstStyle/>
          <a:p>
            <a:r>
              <a:rPr lang="en-US" sz="1200" dirty="0"/>
              <a:t>What did the ADS decide to do?</a:t>
            </a:r>
            <a:endParaRPr lang="en-GB" sz="1200" dirty="0"/>
          </a:p>
        </p:txBody>
      </p:sp>
      <p:sp>
        <p:nvSpPr>
          <p:cNvPr id="11" name="TextBox 10">
            <a:extLst>
              <a:ext uri="{FF2B5EF4-FFF2-40B4-BE49-F238E27FC236}">
                <a16:creationId xmlns:a16="http://schemas.microsoft.com/office/drawing/2014/main" id="{E82A5729-4E6D-ED4E-961E-CDB234931C4F}"/>
              </a:ext>
            </a:extLst>
          </p:cNvPr>
          <p:cNvSpPr txBox="1"/>
          <p:nvPr/>
        </p:nvSpPr>
        <p:spPr>
          <a:xfrm>
            <a:off x="7517568" y="1693968"/>
            <a:ext cx="1394085" cy="646331"/>
          </a:xfrm>
          <a:prstGeom prst="rect">
            <a:avLst/>
          </a:prstGeom>
          <a:noFill/>
        </p:spPr>
        <p:txBody>
          <a:bodyPr wrap="square" rtlCol="0">
            <a:spAutoFit/>
          </a:bodyPr>
          <a:lstStyle/>
          <a:p>
            <a:r>
              <a:rPr lang="en-US" sz="1200" dirty="0"/>
              <a:t>What was the observed driving behaviour?</a:t>
            </a:r>
            <a:endParaRPr lang="en-GB" sz="1200" dirty="0"/>
          </a:p>
        </p:txBody>
      </p:sp>
      <p:sp>
        <p:nvSpPr>
          <p:cNvPr id="14" name="TextBox 13">
            <a:extLst>
              <a:ext uri="{FF2B5EF4-FFF2-40B4-BE49-F238E27FC236}">
                <a16:creationId xmlns:a16="http://schemas.microsoft.com/office/drawing/2014/main" id="{1E2E986E-490A-6B29-8275-FBEF5E983199}"/>
              </a:ext>
            </a:extLst>
          </p:cNvPr>
          <p:cNvSpPr txBox="1"/>
          <p:nvPr/>
        </p:nvSpPr>
        <p:spPr>
          <a:xfrm>
            <a:off x="5576847" y="3719125"/>
            <a:ext cx="1595915" cy="646331"/>
          </a:xfrm>
          <a:prstGeom prst="rect">
            <a:avLst/>
          </a:prstGeom>
          <a:noFill/>
        </p:spPr>
        <p:txBody>
          <a:bodyPr wrap="square" rtlCol="0">
            <a:spAutoFit/>
          </a:bodyPr>
          <a:lstStyle/>
          <a:p>
            <a:r>
              <a:rPr lang="en-GB" sz="1200" dirty="0"/>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157487" y="3529822"/>
            <a:ext cx="1721094" cy="461665"/>
          </a:xfrm>
          <a:prstGeom prst="rect">
            <a:avLst/>
          </a:prstGeom>
          <a:noFill/>
        </p:spPr>
        <p:txBody>
          <a:bodyPr wrap="square" rtlCol="0">
            <a:spAutoFit/>
          </a:bodyPr>
          <a:lstStyle/>
          <a:p>
            <a:r>
              <a:rPr lang="en-GB" sz="1200" dirty="0"/>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386706" y="4429912"/>
            <a:ext cx="8532442" cy="4030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algn="l"/>
            <a:r>
              <a:rPr lang="en-GB" dirty="0"/>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4138181" y="2990120"/>
            <a:ext cx="1438666" cy="276999"/>
          </a:xfrm>
          <a:prstGeom prst="rect">
            <a:avLst/>
          </a:prstGeom>
          <a:noFill/>
        </p:spPr>
        <p:txBody>
          <a:bodyPr wrap="square" rtlCol="0">
            <a:spAutoFit/>
          </a:bodyPr>
          <a:lstStyle/>
          <a:p>
            <a:r>
              <a:rPr lang="en-GB" sz="1200" dirty="0"/>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3966657" y="2155956"/>
            <a:ext cx="1553421" cy="190023"/>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b="1" dirty="0">
                <a:solidFill>
                  <a:schemeClr val="bg1">
                    <a:lumMod val="65000"/>
                  </a:schemeClr>
                </a:solidFill>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3966657" y="2350987"/>
            <a:ext cx="719333"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4685991" y="2353491"/>
            <a:ext cx="834087"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290814" y="938909"/>
            <a:ext cx="866672" cy="70128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150917" y="936816"/>
            <a:ext cx="926112" cy="70128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253838" y="1687170"/>
            <a:ext cx="866672" cy="646331"/>
          </a:xfrm>
          <a:prstGeom prst="rect">
            <a:avLst/>
          </a:prstGeom>
          <a:noFill/>
        </p:spPr>
        <p:txBody>
          <a:bodyPr wrap="square">
            <a:spAutoFit/>
          </a:bodyPr>
          <a:lstStyle/>
          <a:p>
            <a:r>
              <a:rPr lang="en-GB" sz="1200" dirty="0"/>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5581930" y="685261"/>
            <a:ext cx="1025869" cy="24511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5166360" y="4500235"/>
            <a:ext cx="3662847" cy="266756"/>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chemeClr val="bg1">
                    <a:lumMod val="65000"/>
                  </a:schemeClr>
                </a:solidFill>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7590359" y="685261"/>
            <a:ext cx="1107393" cy="24815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Outcome</a:t>
            </a:r>
          </a:p>
        </p:txBody>
      </p:sp>
      <p:sp>
        <p:nvSpPr>
          <p:cNvPr id="42" name="TextBox 41">
            <a:extLst>
              <a:ext uri="{FF2B5EF4-FFF2-40B4-BE49-F238E27FC236}">
                <a16:creationId xmlns:a16="http://schemas.microsoft.com/office/drawing/2014/main" id="{26110768-DE7B-4901-883A-BFCC81284396}"/>
              </a:ext>
            </a:extLst>
          </p:cNvPr>
          <p:cNvSpPr txBox="1"/>
          <p:nvPr/>
        </p:nvSpPr>
        <p:spPr>
          <a:xfrm>
            <a:off x="7517568" y="3719124"/>
            <a:ext cx="1595915" cy="646331"/>
          </a:xfrm>
          <a:prstGeom prst="rect">
            <a:avLst/>
          </a:prstGeom>
          <a:noFill/>
        </p:spPr>
        <p:txBody>
          <a:bodyPr wrap="square" rtlCol="0">
            <a:spAutoFit/>
          </a:bodyPr>
          <a:lstStyle/>
          <a:p>
            <a:r>
              <a:rPr lang="en-GB" sz="1200" dirty="0"/>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6683481" y="2155957"/>
            <a:ext cx="834087" cy="87078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External factors</a:t>
            </a:r>
          </a:p>
        </p:txBody>
      </p:sp>
      <p:sp>
        <p:nvSpPr>
          <p:cNvPr id="47" name="TextBox 46">
            <a:extLst>
              <a:ext uri="{FF2B5EF4-FFF2-40B4-BE49-F238E27FC236}">
                <a16:creationId xmlns:a16="http://schemas.microsoft.com/office/drawing/2014/main" id="{94A0ADC5-64B5-43C3-17E7-B2C3FA2FCB3F}"/>
              </a:ext>
            </a:extLst>
          </p:cNvPr>
          <p:cNvSpPr txBox="1"/>
          <p:nvPr/>
        </p:nvSpPr>
        <p:spPr>
          <a:xfrm>
            <a:off x="2364426" y="2075549"/>
            <a:ext cx="1455868" cy="646331"/>
          </a:xfrm>
          <a:prstGeom prst="rect">
            <a:avLst/>
          </a:prstGeom>
          <a:noFill/>
        </p:spPr>
        <p:txBody>
          <a:bodyPr wrap="square" rtlCol="0">
            <a:spAutoFit/>
          </a:bodyPr>
          <a:lstStyle/>
          <a:p>
            <a:r>
              <a:rPr lang="en-GB" sz="1200" dirty="0"/>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2423713" y="3946011"/>
            <a:ext cx="1396581" cy="461665"/>
          </a:xfrm>
          <a:prstGeom prst="rect">
            <a:avLst/>
          </a:prstGeom>
          <a:noFill/>
        </p:spPr>
        <p:txBody>
          <a:bodyPr wrap="square" rtlCol="0">
            <a:spAutoFit/>
          </a:bodyPr>
          <a:lstStyle/>
          <a:p>
            <a:r>
              <a:rPr lang="en-GB" sz="1200" dirty="0"/>
              <a:t>What are relevant to the operation?</a:t>
            </a:r>
          </a:p>
        </p:txBody>
      </p:sp>
      <p:sp>
        <p:nvSpPr>
          <p:cNvPr id="2" name="Rectangle 1">
            <a:extLst>
              <a:ext uri="{FF2B5EF4-FFF2-40B4-BE49-F238E27FC236}">
                <a16:creationId xmlns:a16="http://schemas.microsoft.com/office/drawing/2014/main" id="{638E21ED-7D8F-2915-6D5C-55964344022F}"/>
              </a:ext>
            </a:extLst>
          </p:cNvPr>
          <p:cNvSpPr/>
          <p:nvPr/>
        </p:nvSpPr>
        <p:spPr>
          <a:xfrm>
            <a:off x="1676400" y="4503771"/>
            <a:ext cx="3413760" cy="266756"/>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t>Standard: ‘A Careful and Competent Driver’</a:t>
            </a:r>
          </a:p>
        </p:txBody>
      </p:sp>
      <p:sp>
        <p:nvSpPr>
          <p:cNvPr id="4" name="Arrow: Up-Down 3">
            <a:extLst>
              <a:ext uri="{FF2B5EF4-FFF2-40B4-BE49-F238E27FC236}">
                <a16:creationId xmlns:a16="http://schemas.microsoft.com/office/drawing/2014/main" id="{DF7A78CC-566C-9BD2-EDAD-BEBED84C99FB}"/>
              </a:ext>
            </a:extLst>
          </p:cNvPr>
          <p:cNvSpPr/>
          <p:nvPr/>
        </p:nvSpPr>
        <p:spPr>
          <a:xfrm>
            <a:off x="5843781" y="2756154"/>
            <a:ext cx="502170" cy="879189"/>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9BD82773-BE97-3867-52A8-87CCAFAC8060}"/>
              </a:ext>
            </a:extLst>
          </p:cNvPr>
          <p:cNvSpPr txBox="1"/>
          <p:nvPr/>
        </p:nvSpPr>
        <p:spPr>
          <a:xfrm>
            <a:off x="6299333" y="2999637"/>
            <a:ext cx="1205225" cy="867802"/>
          </a:xfrm>
          <a:prstGeom prst="rect">
            <a:avLst/>
          </a:prstGeom>
          <a:noFill/>
        </p:spPr>
        <p:txBody>
          <a:bodyPr wrap="square">
            <a:spAutoFit/>
          </a:bodyPr>
          <a:lstStyle>
            <a:defPPr>
              <a:defRPr lang="en-GB"/>
            </a:defPPr>
            <a:lvl1pPr>
              <a:lnSpc>
                <a:spcPts val="1500"/>
              </a:lnSpc>
              <a:defRPr sz="1600" b="1">
                <a:solidFill>
                  <a:srgbClr val="FF0000"/>
                </a:solidFill>
              </a:defRPr>
            </a:lvl1pPr>
          </a:lstStyle>
          <a:p>
            <a:r>
              <a:rPr lang="en-GB" dirty="0"/>
              <a:t>Inadequate Control – Response and timing</a:t>
            </a:r>
          </a:p>
        </p:txBody>
      </p:sp>
      <p:sp>
        <p:nvSpPr>
          <p:cNvPr id="15" name="TextBox 14">
            <a:extLst>
              <a:ext uri="{FF2B5EF4-FFF2-40B4-BE49-F238E27FC236}">
                <a16:creationId xmlns:a16="http://schemas.microsoft.com/office/drawing/2014/main" id="{1F941662-58ED-F265-4174-93E5EB4C5676}"/>
              </a:ext>
            </a:extLst>
          </p:cNvPr>
          <p:cNvSpPr txBox="1"/>
          <p:nvPr/>
        </p:nvSpPr>
        <p:spPr>
          <a:xfrm>
            <a:off x="3061594" y="1129163"/>
            <a:ext cx="743265" cy="553998"/>
          </a:xfrm>
          <a:prstGeom prst="rect">
            <a:avLst/>
          </a:prstGeom>
          <a:noFill/>
        </p:spPr>
        <p:txBody>
          <a:bodyPr wrap="square">
            <a:spAutoFit/>
          </a:bodyPr>
          <a:lstStyle/>
          <a:p>
            <a:pPr>
              <a:lnSpc>
                <a:spcPts val="1200"/>
              </a:lnSpc>
            </a:pPr>
            <a:r>
              <a:rPr lang="en-GB" sz="1100" dirty="0"/>
              <a:t>* Visual-based info only</a:t>
            </a:r>
          </a:p>
        </p:txBody>
      </p:sp>
      <p:sp>
        <p:nvSpPr>
          <p:cNvPr id="20" name="Title 19">
            <a:extLst>
              <a:ext uri="{FF2B5EF4-FFF2-40B4-BE49-F238E27FC236}">
                <a16:creationId xmlns:a16="http://schemas.microsoft.com/office/drawing/2014/main" id="{72D89782-66FE-4DA4-D23A-A279EB491844}"/>
              </a:ext>
            </a:extLst>
          </p:cNvPr>
          <p:cNvSpPr>
            <a:spLocks noGrp="1"/>
          </p:cNvSpPr>
          <p:nvPr>
            <p:ph type="title"/>
          </p:nvPr>
        </p:nvSpPr>
        <p:spPr/>
        <p:txBody>
          <a:bodyPr/>
          <a:lstStyle/>
          <a:p>
            <a:r>
              <a:rPr lang="en-GB" dirty="0"/>
              <a:t>8. </a:t>
            </a:r>
            <a:r>
              <a:rPr lang="en-US" dirty="0"/>
              <a:t>Recommended DSSAD data analysis framework</a:t>
            </a:r>
            <a:endParaRPr lang="en-GB" dirty="0"/>
          </a:p>
        </p:txBody>
      </p:sp>
    </p:spTree>
    <p:extLst>
      <p:ext uri="{BB962C8B-B14F-4D97-AF65-F5344CB8AC3E}">
        <p14:creationId xmlns:p14="http://schemas.microsoft.com/office/powerpoint/2010/main" val="3201306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BEA9A9A3-0446-A41D-96F4-676146791ADD}"/>
              </a:ext>
            </a:extLst>
          </p:cNvPr>
          <p:cNvSpPr/>
          <p:nvPr/>
        </p:nvSpPr>
        <p:spPr>
          <a:xfrm>
            <a:off x="567586" y="2161746"/>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endParaRPr lang="en-GB" dirty="0"/>
          </a:p>
        </p:txBody>
      </p:sp>
      <p:sp>
        <p:nvSpPr>
          <p:cNvPr id="27" name="Rectangle 26">
            <a:extLst>
              <a:ext uri="{FF2B5EF4-FFF2-40B4-BE49-F238E27FC236}">
                <a16:creationId xmlns:a16="http://schemas.microsoft.com/office/drawing/2014/main" id="{5E6F3429-3A08-CC95-1C23-7E455B68FDC1}"/>
              </a:ext>
            </a:extLst>
          </p:cNvPr>
          <p:cNvSpPr/>
          <p:nvPr/>
        </p:nvSpPr>
        <p:spPr>
          <a:xfrm>
            <a:off x="477146" y="2240896"/>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endParaRPr lang="en-GB" dirty="0"/>
          </a:p>
        </p:txBody>
      </p:sp>
      <p:sp>
        <p:nvSpPr>
          <p:cNvPr id="13" name="Rectangle 12">
            <a:extLst>
              <a:ext uri="{FF2B5EF4-FFF2-40B4-BE49-F238E27FC236}">
                <a16:creationId xmlns:a16="http://schemas.microsoft.com/office/drawing/2014/main" id="{8A531807-90D4-DAE4-CF66-8F516CC26043}"/>
              </a:ext>
            </a:extLst>
          </p:cNvPr>
          <p:cNvSpPr/>
          <p:nvPr/>
        </p:nvSpPr>
        <p:spPr>
          <a:xfrm>
            <a:off x="386706" y="2319572"/>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r>
              <a:rPr lang="en-GB" dirty="0"/>
              <a:t>DSSAD</a:t>
            </a:r>
          </a:p>
          <a:p>
            <a:r>
              <a:rPr lang="en-GB" dirty="0"/>
              <a:t>Time </a:t>
            </a:r>
          </a:p>
          <a:p>
            <a:r>
              <a:rPr lang="en-GB" dirty="0"/>
              <a:t>Series</a:t>
            </a:r>
          </a:p>
          <a:p>
            <a:r>
              <a:rPr lang="en-GB" dirty="0"/>
              <a:t>Data</a:t>
            </a:r>
          </a:p>
        </p:txBody>
      </p:sp>
      <p:sp>
        <p:nvSpPr>
          <p:cNvPr id="3" name="Title 2">
            <a:extLst>
              <a:ext uri="{FF2B5EF4-FFF2-40B4-BE49-F238E27FC236}">
                <a16:creationId xmlns:a16="http://schemas.microsoft.com/office/drawing/2014/main" id="{B8DABA7C-2DED-B20A-87EA-43BAE0CC420C}"/>
              </a:ext>
            </a:extLst>
          </p:cNvPr>
          <p:cNvSpPr>
            <a:spLocks noGrp="1"/>
          </p:cNvSpPr>
          <p:nvPr>
            <p:ph type="title"/>
          </p:nvPr>
        </p:nvSpPr>
        <p:spPr>
          <a:xfrm>
            <a:off x="287049" y="156181"/>
            <a:ext cx="7927562" cy="369332"/>
          </a:xfrm>
        </p:spPr>
        <p:txBody>
          <a:bodyPr/>
          <a:lstStyle/>
          <a:p>
            <a:r>
              <a:rPr lang="en-US" sz="2000" dirty="0"/>
              <a:t>Dataset vs. Safety Expectations</a:t>
            </a:r>
            <a:endParaRPr lang="en-GB" sz="2000" dirty="0"/>
          </a:p>
        </p:txBody>
      </p:sp>
      <p:sp>
        <p:nvSpPr>
          <p:cNvPr id="6" name="Rectangle 5">
            <a:extLst>
              <a:ext uri="{FF2B5EF4-FFF2-40B4-BE49-F238E27FC236}">
                <a16:creationId xmlns:a16="http://schemas.microsoft.com/office/drawing/2014/main" id="{8278AFC4-33A1-32E9-2A03-06D5E0FCE781}"/>
              </a:ext>
            </a:extLst>
          </p:cNvPr>
          <p:cNvSpPr/>
          <p:nvPr/>
        </p:nvSpPr>
        <p:spPr>
          <a:xfrm>
            <a:off x="1290813" y="2413992"/>
            <a:ext cx="2390045" cy="2451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5581931" y="2650581"/>
            <a:ext cx="1025869"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7476257" y="2650581"/>
            <a:ext cx="1107393"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124982" y="3407370"/>
            <a:ext cx="1555876" cy="461665"/>
          </a:xfrm>
          <a:prstGeom prst="rect">
            <a:avLst/>
          </a:prstGeom>
          <a:noFill/>
        </p:spPr>
        <p:txBody>
          <a:bodyPr wrap="square" rtlCol="0">
            <a:spAutoFit/>
          </a:bodyPr>
          <a:lstStyle/>
          <a:p>
            <a:r>
              <a:rPr lang="en-GB" sz="1200" dirty="0"/>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5520078" y="3414168"/>
            <a:ext cx="1307442" cy="461665"/>
          </a:xfrm>
          <a:prstGeom prst="rect">
            <a:avLst/>
          </a:prstGeom>
          <a:noFill/>
        </p:spPr>
        <p:txBody>
          <a:bodyPr wrap="square" rtlCol="0">
            <a:spAutoFit/>
          </a:bodyPr>
          <a:lstStyle/>
          <a:p>
            <a:r>
              <a:rPr lang="en-US" sz="1200" dirty="0"/>
              <a:t>What did the ADS decide to do?</a:t>
            </a:r>
            <a:endParaRPr lang="en-GB" sz="1200" dirty="0"/>
          </a:p>
        </p:txBody>
      </p:sp>
      <p:sp>
        <p:nvSpPr>
          <p:cNvPr id="11" name="TextBox 10">
            <a:extLst>
              <a:ext uri="{FF2B5EF4-FFF2-40B4-BE49-F238E27FC236}">
                <a16:creationId xmlns:a16="http://schemas.microsoft.com/office/drawing/2014/main" id="{E82A5729-4E6D-ED4E-961E-CDB234931C4F}"/>
              </a:ext>
            </a:extLst>
          </p:cNvPr>
          <p:cNvSpPr txBox="1"/>
          <p:nvPr/>
        </p:nvSpPr>
        <p:spPr>
          <a:xfrm>
            <a:off x="7413901" y="3414168"/>
            <a:ext cx="1394085" cy="646331"/>
          </a:xfrm>
          <a:prstGeom prst="rect">
            <a:avLst/>
          </a:prstGeom>
          <a:noFill/>
        </p:spPr>
        <p:txBody>
          <a:bodyPr wrap="square" rtlCol="0">
            <a:spAutoFit/>
          </a:bodyPr>
          <a:lstStyle/>
          <a:p>
            <a:r>
              <a:rPr lang="en-US" sz="1200" dirty="0"/>
              <a:t>What was the observed driving behaviour?</a:t>
            </a:r>
            <a:endParaRPr lang="en-GB" sz="1200" dirty="0"/>
          </a:p>
        </p:txBody>
      </p:sp>
      <p:sp>
        <p:nvSpPr>
          <p:cNvPr id="18" name="TextBox 17">
            <a:extLst>
              <a:ext uri="{FF2B5EF4-FFF2-40B4-BE49-F238E27FC236}">
                <a16:creationId xmlns:a16="http://schemas.microsoft.com/office/drawing/2014/main" id="{587B2537-3C15-4BF8-242B-8AFD2A783B4A}"/>
              </a:ext>
            </a:extLst>
          </p:cNvPr>
          <p:cNvSpPr txBox="1"/>
          <p:nvPr/>
        </p:nvSpPr>
        <p:spPr>
          <a:xfrm>
            <a:off x="4138181" y="4710320"/>
            <a:ext cx="1438666" cy="276999"/>
          </a:xfrm>
          <a:prstGeom prst="rect">
            <a:avLst/>
          </a:prstGeom>
          <a:noFill/>
        </p:spPr>
        <p:txBody>
          <a:bodyPr wrap="square" rtlCol="0">
            <a:spAutoFit/>
          </a:bodyPr>
          <a:lstStyle/>
          <a:p>
            <a:r>
              <a:rPr lang="en-GB" sz="1200" dirty="0"/>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3966657" y="3876156"/>
            <a:ext cx="1553421" cy="190023"/>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b="1" dirty="0">
                <a:solidFill>
                  <a:schemeClr val="bg1">
                    <a:lumMod val="65000"/>
                  </a:schemeClr>
                </a:solidFill>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3966657" y="4071187"/>
            <a:ext cx="719333"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4685991" y="4073691"/>
            <a:ext cx="834087"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290814" y="2659109"/>
            <a:ext cx="866672" cy="70128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150917" y="2657016"/>
            <a:ext cx="926112" cy="70128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253838" y="3407370"/>
            <a:ext cx="866672" cy="646331"/>
          </a:xfrm>
          <a:prstGeom prst="rect">
            <a:avLst/>
          </a:prstGeom>
          <a:noFill/>
        </p:spPr>
        <p:txBody>
          <a:bodyPr wrap="square">
            <a:spAutoFit/>
          </a:bodyPr>
          <a:lstStyle/>
          <a:p>
            <a:r>
              <a:rPr lang="en-GB" sz="1200" dirty="0"/>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5581930" y="2405461"/>
            <a:ext cx="1025869" cy="24511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Action</a:t>
            </a:r>
          </a:p>
        </p:txBody>
      </p:sp>
      <p:sp>
        <p:nvSpPr>
          <p:cNvPr id="36" name="Rectangle 35">
            <a:extLst>
              <a:ext uri="{FF2B5EF4-FFF2-40B4-BE49-F238E27FC236}">
                <a16:creationId xmlns:a16="http://schemas.microsoft.com/office/drawing/2014/main" id="{39588DB9-2542-3C13-02D1-F0499A1F542B}"/>
              </a:ext>
            </a:extLst>
          </p:cNvPr>
          <p:cNvSpPr/>
          <p:nvPr/>
        </p:nvSpPr>
        <p:spPr>
          <a:xfrm>
            <a:off x="7476257" y="2405461"/>
            <a:ext cx="1107393" cy="24815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6607799" y="3876157"/>
            <a:ext cx="795017" cy="87078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External factors</a:t>
            </a:r>
          </a:p>
        </p:txBody>
      </p:sp>
      <p:sp>
        <p:nvSpPr>
          <p:cNvPr id="47" name="TextBox 46">
            <a:extLst>
              <a:ext uri="{FF2B5EF4-FFF2-40B4-BE49-F238E27FC236}">
                <a16:creationId xmlns:a16="http://schemas.microsoft.com/office/drawing/2014/main" id="{94A0ADC5-64B5-43C3-17E7-B2C3FA2FCB3F}"/>
              </a:ext>
            </a:extLst>
          </p:cNvPr>
          <p:cNvSpPr txBox="1"/>
          <p:nvPr/>
        </p:nvSpPr>
        <p:spPr>
          <a:xfrm>
            <a:off x="2364426" y="3795749"/>
            <a:ext cx="1455868" cy="646331"/>
          </a:xfrm>
          <a:prstGeom prst="rect">
            <a:avLst/>
          </a:prstGeom>
          <a:noFill/>
        </p:spPr>
        <p:txBody>
          <a:bodyPr wrap="square" rtlCol="0">
            <a:spAutoFit/>
          </a:bodyPr>
          <a:lstStyle/>
          <a:p>
            <a:r>
              <a:rPr lang="en-GB" sz="1200" dirty="0"/>
              <a:t>What ADS recognise as relevant to the operation?</a:t>
            </a:r>
          </a:p>
        </p:txBody>
      </p:sp>
      <p:sp>
        <p:nvSpPr>
          <p:cNvPr id="4" name="Arrow: Up-Down 3">
            <a:extLst>
              <a:ext uri="{FF2B5EF4-FFF2-40B4-BE49-F238E27FC236}">
                <a16:creationId xmlns:a16="http://schemas.microsoft.com/office/drawing/2014/main" id="{72992935-2E63-618E-516B-7DAA05FD4AEE}"/>
              </a:ext>
            </a:extLst>
          </p:cNvPr>
          <p:cNvSpPr/>
          <p:nvPr/>
        </p:nvSpPr>
        <p:spPr>
          <a:xfrm>
            <a:off x="7953067" y="1189349"/>
            <a:ext cx="502170" cy="670867"/>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C75E1AAD-2CFA-7418-1234-2A321B352D83}"/>
              </a:ext>
            </a:extLst>
          </p:cNvPr>
          <p:cNvSpPr txBox="1"/>
          <p:nvPr/>
        </p:nvSpPr>
        <p:spPr>
          <a:xfrm>
            <a:off x="7089987" y="1203283"/>
            <a:ext cx="1075128" cy="483081"/>
          </a:xfrm>
          <a:prstGeom prst="rect">
            <a:avLst/>
          </a:prstGeom>
          <a:noFill/>
        </p:spPr>
        <p:txBody>
          <a:bodyPr wrap="square">
            <a:spAutoFit/>
          </a:bodyPr>
          <a:lstStyle/>
          <a:p>
            <a:pPr>
              <a:lnSpc>
                <a:spcPts val="1500"/>
              </a:lnSpc>
            </a:pPr>
            <a:r>
              <a:rPr lang="en-GB" sz="1600" b="1" dirty="0">
                <a:solidFill>
                  <a:srgbClr val="FF0000"/>
                </a:solidFill>
              </a:rPr>
              <a:t>Major difference</a:t>
            </a:r>
          </a:p>
        </p:txBody>
      </p:sp>
      <p:sp>
        <p:nvSpPr>
          <p:cNvPr id="15" name="Left Bracket 14">
            <a:extLst>
              <a:ext uri="{FF2B5EF4-FFF2-40B4-BE49-F238E27FC236}">
                <a16:creationId xmlns:a16="http://schemas.microsoft.com/office/drawing/2014/main" id="{88BD9B89-6208-EBAF-E4A0-537F7D6E06CD}"/>
              </a:ext>
            </a:extLst>
          </p:cNvPr>
          <p:cNvSpPr/>
          <p:nvPr/>
        </p:nvSpPr>
        <p:spPr>
          <a:xfrm flipH="1">
            <a:off x="8579541" y="1206511"/>
            <a:ext cx="158726" cy="906713"/>
          </a:xfrm>
          <a:prstGeom prst="leftBracket">
            <a:avLst>
              <a:gd name="adj" fmla="val 131986"/>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en-GB"/>
          </a:p>
        </p:txBody>
      </p:sp>
      <p:sp>
        <p:nvSpPr>
          <p:cNvPr id="20" name="TextBox 19">
            <a:extLst>
              <a:ext uri="{FF2B5EF4-FFF2-40B4-BE49-F238E27FC236}">
                <a16:creationId xmlns:a16="http://schemas.microsoft.com/office/drawing/2014/main" id="{3E572C8B-427B-7041-8C65-2371B9EB7563}"/>
              </a:ext>
            </a:extLst>
          </p:cNvPr>
          <p:cNvSpPr txBox="1"/>
          <p:nvPr/>
        </p:nvSpPr>
        <p:spPr>
          <a:xfrm>
            <a:off x="6867523" y="1757653"/>
            <a:ext cx="1075128" cy="483081"/>
          </a:xfrm>
          <a:prstGeom prst="rect">
            <a:avLst/>
          </a:prstGeom>
          <a:noFill/>
        </p:spPr>
        <p:txBody>
          <a:bodyPr wrap="square">
            <a:spAutoFit/>
          </a:bodyPr>
          <a:lstStyle/>
          <a:p>
            <a:pPr>
              <a:lnSpc>
                <a:spcPts val="1500"/>
              </a:lnSpc>
            </a:pPr>
            <a:r>
              <a:rPr lang="en-GB" sz="1600" b="1" dirty="0">
                <a:solidFill>
                  <a:srgbClr val="FF0000"/>
                </a:solidFill>
              </a:rPr>
              <a:t>Unstable control</a:t>
            </a:r>
          </a:p>
        </p:txBody>
      </p:sp>
      <p:sp>
        <p:nvSpPr>
          <p:cNvPr id="21" name="TextBox 20">
            <a:extLst>
              <a:ext uri="{FF2B5EF4-FFF2-40B4-BE49-F238E27FC236}">
                <a16:creationId xmlns:a16="http://schemas.microsoft.com/office/drawing/2014/main" id="{C86D8270-A087-8163-FEA2-29ADB0FB60EC}"/>
              </a:ext>
            </a:extLst>
          </p:cNvPr>
          <p:cNvSpPr txBox="1"/>
          <p:nvPr/>
        </p:nvSpPr>
        <p:spPr>
          <a:xfrm>
            <a:off x="386706" y="747904"/>
            <a:ext cx="8532442" cy="4030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algn="l"/>
            <a:r>
              <a:rPr lang="en-GB" dirty="0"/>
              <a:t>Expectations</a:t>
            </a:r>
          </a:p>
        </p:txBody>
      </p:sp>
      <p:sp>
        <p:nvSpPr>
          <p:cNvPr id="24" name="Rectangle 23">
            <a:extLst>
              <a:ext uri="{FF2B5EF4-FFF2-40B4-BE49-F238E27FC236}">
                <a16:creationId xmlns:a16="http://schemas.microsoft.com/office/drawing/2014/main" id="{84FAE95D-F947-31EF-FB9E-D618D0EFBE3A}"/>
              </a:ext>
            </a:extLst>
          </p:cNvPr>
          <p:cNvSpPr/>
          <p:nvPr/>
        </p:nvSpPr>
        <p:spPr>
          <a:xfrm>
            <a:off x="1662659" y="816567"/>
            <a:ext cx="3662847" cy="266756"/>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chemeClr val="bg1">
                    <a:lumMod val="65000"/>
                  </a:schemeClr>
                </a:solidFill>
              </a:rPr>
              <a:t>Reference: Safety Arguments + Safety Cases</a:t>
            </a:r>
          </a:p>
        </p:txBody>
      </p:sp>
      <p:sp>
        <p:nvSpPr>
          <p:cNvPr id="25" name="Rectangle 24">
            <a:extLst>
              <a:ext uri="{FF2B5EF4-FFF2-40B4-BE49-F238E27FC236}">
                <a16:creationId xmlns:a16="http://schemas.microsoft.com/office/drawing/2014/main" id="{7B0C2F55-62FE-BADA-6688-F45D9D7CB2C5}"/>
              </a:ext>
            </a:extLst>
          </p:cNvPr>
          <p:cNvSpPr/>
          <p:nvPr/>
        </p:nvSpPr>
        <p:spPr>
          <a:xfrm>
            <a:off x="5415447" y="821763"/>
            <a:ext cx="3413760" cy="266756"/>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t>Standard: ‘A Careful and Competent Driver’</a:t>
            </a:r>
          </a:p>
        </p:txBody>
      </p:sp>
      <p:sp>
        <p:nvSpPr>
          <p:cNvPr id="30" name="TextBox 29">
            <a:extLst>
              <a:ext uri="{FF2B5EF4-FFF2-40B4-BE49-F238E27FC236}">
                <a16:creationId xmlns:a16="http://schemas.microsoft.com/office/drawing/2014/main" id="{338A4987-BDCA-B01F-2D0A-1E08184574B0}"/>
              </a:ext>
            </a:extLst>
          </p:cNvPr>
          <p:cNvSpPr txBox="1"/>
          <p:nvPr/>
        </p:nvSpPr>
        <p:spPr>
          <a:xfrm>
            <a:off x="3061594" y="2886735"/>
            <a:ext cx="743265" cy="553998"/>
          </a:xfrm>
          <a:prstGeom prst="rect">
            <a:avLst/>
          </a:prstGeom>
          <a:noFill/>
        </p:spPr>
        <p:txBody>
          <a:bodyPr wrap="square">
            <a:spAutoFit/>
          </a:bodyPr>
          <a:lstStyle/>
          <a:p>
            <a:pPr>
              <a:lnSpc>
                <a:spcPts val="1200"/>
              </a:lnSpc>
            </a:pPr>
            <a:r>
              <a:rPr lang="en-GB" sz="1100" dirty="0"/>
              <a:t>* Visual-based info only</a:t>
            </a:r>
          </a:p>
        </p:txBody>
      </p:sp>
    </p:spTree>
    <p:extLst>
      <p:ext uri="{BB962C8B-B14F-4D97-AF65-F5344CB8AC3E}">
        <p14:creationId xmlns:p14="http://schemas.microsoft.com/office/powerpoint/2010/main" val="1236339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DABA7C-2DED-B20A-87EA-43BAE0CC420C}"/>
              </a:ext>
            </a:extLst>
          </p:cNvPr>
          <p:cNvSpPr>
            <a:spLocks noGrp="1"/>
          </p:cNvSpPr>
          <p:nvPr>
            <p:ph type="title"/>
          </p:nvPr>
        </p:nvSpPr>
        <p:spPr>
          <a:xfrm>
            <a:off x="287049" y="156181"/>
            <a:ext cx="7927562" cy="369332"/>
          </a:xfrm>
        </p:spPr>
        <p:txBody>
          <a:bodyPr/>
          <a:lstStyle/>
          <a:p>
            <a:r>
              <a:rPr lang="en-US" sz="2000" dirty="0"/>
              <a:t>Dataset vs. Safety Expectations</a:t>
            </a:r>
            <a:endParaRPr lang="en-GB" sz="2000" dirty="0"/>
          </a:p>
        </p:txBody>
      </p:sp>
      <p:sp>
        <p:nvSpPr>
          <p:cNvPr id="5" name="TextBox 4">
            <a:extLst>
              <a:ext uri="{FF2B5EF4-FFF2-40B4-BE49-F238E27FC236}">
                <a16:creationId xmlns:a16="http://schemas.microsoft.com/office/drawing/2014/main" id="{A1C793E2-87E2-266B-6584-39EB78715D0D}"/>
              </a:ext>
            </a:extLst>
          </p:cNvPr>
          <p:cNvSpPr txBox="1"/>
          <p:nvPr/>
        </p:nvSpPr>
        <p:spPr>
          <a:xfrm>
            <a:off x="5481925" y="1103211"/>
            <a:ext cx="1698074" cy="523220"/>
          </a:xfrm>
          <a:prstGeom prst="rect">
            <a:avLst/>
          </a:prstGeom>
          <a:noFill/>
        </p:spPr>
        <p:txBody>
          <a:bodyPr wrap="square" rtlCol="0">
            <a:spAutoFit/>
          </a:bodyPr>
          <a:lstStyle/>
          <a:p>
            <a:r>
              <a:rPr lang="en-US" sz="1400" dirty="0"/>
              <a:t>Same situation, same actions</a:t>
            </a:r>
            <a:endParaRPr lang="en-GB" sz="1400" dirty="0"/>
          </a:p>
        </p:txBody>
      </p:sp>
      <p:sp>
        <p:nvSpPr>
          <p:cNvPr id="14" name="TextBox 13">
            <a:extLst>
              <a:ext uri="{FF2B5EF4-FFF2-40B4-BE49-F238E27FC236}">
                <a16:creationId xmlns:a16="http://schemas.microsoft.com/office/drawing/2014/main" id="{416D2460-4D84-5B2A-2B12-7910CD84D28B}"/>
              </a:ext>
            </a:extLst>
          </p:cNvPr>
          <p:cNvSpPr txBox="1"/>
          <p:nvPr/>
        </p:nvSpPr>
        <p:spPr>
          <a:xfrm>
            <a:off x="7492418" y="1140221"/>
            <a:ext cx="1444384" cy="523220"/>
          </a:xfrm>
          <a:prstGeom prst="rect">
            <a:avLst/>
          </a:prstGeom>
          <a:noFill/>
        </p:spPr>
        <p:txBody>
          <a:bodyPr wrap="square" rtlCol="0">
            <a:spAutoFit/>
          </a:bodyPr>
          <a:lstStyle/>
          <a:p>
            <a:r>
              <a:rPr lang="en-US" sz="1400" dirty="0"/>
              <a:t>Same action, same outcomes</a:t>
            </a:r>
            <a:endParaRPr lang="en-GB" sz="1400" dirty="0"/>
          </a:p>
        </p:txBody>
      </p:sp>
      <p:sp>
        <p:nvSpPr>
          <p:cNvPr id="21" name="TextBox 20">
            <a:extLst>
              <a:ext uri="{FF2B5EF4-FFF2-40B4-BE49-F238E27FC236}">
                <a16:creationId xmlns:a16="http://schemas.microsoft.com/office/drawing/2014/main" id="{62F4CD40-5BAB-0E41-0AAD-1A57D1A2814D}"/>
              </a:ext>
            </a:extLst>
          </p:cNvPr>
          <p:cNvSpPr txBox="1"/>
          <p:nvPr/>
        </p:nvSpPr>
        <p:spPr>
          <a:xfrm>
            <a:off x="6204520" y="1541531"/>
            <a:ext cx="1309529" cy="675441"/>
          </a:xfrm>
          <a:prstGeom prst="rect">
            <a:avLst/>
          </a:prstGeom>
          <a:noFill/>
        </p:spPr>
        <p:txBody>
          <a:bodyPr wrap="square">
            <a:spAutoFit/>
          </a:bodyPr>
          <a:lstStyle>
            <a:defPPr>
              <a:defRPr lang="en-GB"/>
            </a:defPPr>
            <a:lvl1pPr>
              <a:lnSpc>
                <a:spcPts val="1500"/>
              </a:lnSpc>
              <a:defRPr sz="1600" b="1">
                <a:solidFill>
                  <a:srgbClr val="FF0000"/>
                </a:solidFill>
              </a:defRPr>
            </a:lvl1pPr>
          </a:lstStyle>
          <a:p>
            <a:r>
              <a:rPr lang="en-GB" dirty="0"/>
              <a:t>Inconsistent response and timing</a:t>
            </a:r>
          </a:p>
        </p:txBody>
      </p:sp>
      <p:sp>
        <p:nvSpPr>
          <p:cNvPr id="24" name="TextBox 23">
            <a:extLst>
              <a:ext uri="{FF2B5EF4-FFF2-40B4-BE49-F238E27FC236}">
                <a16:creationId xmlns:a16="http://schemas.microsoft.com/office/drawing/2014/main" id="{5313A58D-1BB2-411A-38CC-ADD882C159E6}"/>
              </a:ext>
            </a:extLst>
          </p:cNvPr>
          <p:cNvSpPr txBox="1"/>
          <p:nvPr/>
        </p:nvSpPr>
        <p:spPr>
          <a:xfrm>
            <a:off x="386706" y="747904"/>
            <a:ext cx="8532442" cy="4030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algn="l"/>
            <a:r>
              <a:rPr lang="en-GB" dirty="0"/>
              <a:t>Expectations</a:t>
            </a:r>
          </a:p>
        </p:txBody>
      </p:sp>
      <p:sp>
        <p:nvSpPr>
          <p:cNvPr id="25" name="Rectangle 24">
            <a:extLst>
              <a:ext uri="{FF2B5EF4-FFF2-40B4-BE49-F238E27FC236}">
                <a16:creationId xmlns:a16="http://schemas.microsoft.com/office/drawing/2014/main" id="{F3770747-C4A9-DB03-9D50-0C85C50C27A9}"/>
              </a:ext>
            </a:extLst>
          </p:cNvPr>
          <p:cNvSpPr/>
          <p:nvPr/>
        </p:nvSpPr>
        <p:spPr>
          <a:xfrm>
            <a:off x="1662659" y="816567"/>
            <a:ext cx="3662847" cy="266756"/>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chemeClr val="bg1">
                    <a:lumMod val="65000"/>
                  </a:schemeClr>
                </a:solidFill>
              </a:rPr>
              <a:t>Reference: Safety Arguments + Safety Cases</a:t>
            </a:r>
          </a:p>
        </p:txBody>
      </p:sp>
      <p:sp>
        <p:nvSpPr>
          <p:cNvPr id="27" name="Rectangle 26">
            <a:extLst>
              <a:ext uri="{FF2B5EF4-FFF2-40B4-BE49-F238E27FC236}">
                <a16:creationId xmlns:a16="http://schemas.microsoft.com/office/drawing/2014/main" id="{F8804EAC-1AEB-C790-D2F5-B7EFFBF2955E}"/>
              </a:ext>
            </a:extLst>
          </p:cNvPr>
          <p:cNvSpPr/>
          <p:nvPr/>
        </p:nvSpPr>
        <p:spPr>
          <a:xfrm>
            <a:off x="5415447" y="821763"/>
            <a:ext cx="3413760" cy="266756"/>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t>Standard: ‘A Careful and Competent Driver’</a:t>
            </a:r>
          </a:p>
        </p:txBody>
      </p:sp>
      <p:sp>
        <p:nvSpPr>
          <p:cNvPr id="28" name="Rectangle 27">
            <a:extLst>
              <a:ext uri="{FF2B5EF4-FFF2-40B4-BE49-F238E27FC236}">
                <a16:creationId xmlns:a16="http://schemas.microsoft.com/office/drawing/2014/main" id="{58D69620-7311-FE75-9179-1B7845A127C2}"/>
              </a:ext>
            </a:extLst>
          </p:cNvPr>
          <p:cNvSpPr/>
          <p:nvPr/>
        </p:nvSpPr>
        <p:spPr>
          <a:xfrm>
            <a:off x="567586" y="2161746"/>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endParaRPr lang="en-GB" dirty="0"/>
          </a:p>
        </p:txBody>
      </p:sp>
      <p:sp>
        <p:nvSpPr>
          <p:cNvPr id="30" name="Rectangle 29">
            <a:extLst>
              <a:ext uri="{FF2B5EF4-FFF2-40B4-BE49-F238E27FC236}">
                <a16:creationId xmlns:a16="http://schemas.microsoft.com/office/drawing/2014/main" id="{5757C5F8-22BA-4C0C-7D37-C942BB555188}"/>
              </a:ext>
            </a:extLst>
          </p:cNvPr>
          <p:cNvSpPr/>
          <p:nvPr/>
        </p:nvSpPr>
        <p:spPr>
          <a:xfrm>
            <a:off x="477146" y="2240896"/>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endParaRPr lang="en-GB" dirty="0"/>
          </a:p>
        </p:txBody>
      </p:sp>
      <p:sp>
        <p:nvSpPr>
          <p:cNvPr id="32" name="Rectangle 31">
            <a:extLst>
              <a:ext uri="{FF2B5EF4-FFF2-40B4-BE49-F238E27FC236}">
                <a16:creationId xmlns:a16="http://schemas.microsoft.com/office/drawing/2014/main" id="{C438047F-5A46-2B3C-2681-89F88288E26A}"/>
              </a:ext>
            </a:extLst>
          </p:cNvPr>
          <p:cNvSpPr/>
          <p:nvPr/>
        </p:nvSpPr>
        <p:spPr>
          <a:xfrm>
            <a:off x="386706" y="2319572"/>
            <a:ext cx="8351562" cy="1107504"/>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r>
              <a:rPr lang="en-GB" dirty="0"/>
              <a:t>DSSAD</a:t>
            </a:r>
          </a:p>
          <a:p>
            <a:r>
              <a:rPr lang="en-GB" dirty="0"/>
              <a:t>Time </a:t>
            </a:r>
          </a:p>
          <a:p>
            <a:r>
              <a:rPr lang="en-GB" dirty="0"/>
              <a:t>Series</a:t>
            </a:r>
          </a:p>
          <a:p>
            <a:r>
              <a:rPr lang="en-GB" dirty="0"/>
              <a:t>Data</a:t>
            </a:r>
          </a:p>
        </p:txBody>
      </p:sp>
      <p:sp>
        <p:nvSpPr>
          <p:cNvPr id="35" name="Rectangle 34">
            <a:extLst>
              <a:ext uri="{FF2B5EF4-FFF2-40B4-BE49-F238E27FC236}">
                <a16:creationId xmlns:a16="http://schemas.microsoft.com/office/drawing/2014/main" id="{CDC38F6E-CAFE-0071-A39B-2ECD13CE95B3}"/>
              </a:ext>
            </a:extLst>
          </p:cNvPr>
          <p:cNvSpPr/>
          <p:nvPr/>
        </p:nvSpPr>
        <p:spPr>
          <a:xfrm>
            <a:off x="1290813" y="2413992"/>
            <a:ext cx="2390045" cy="2451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Perception</a:t>
            </a:r>
          </a:p>
        </p:txBody>
      </p:sp>
      <p:sp>
        <p:nvSpPr>
          <p:cNvPr id="37" name="Rectangle 36">
            <a:extLst>
              <a:ext uri="{FF2B5EF4-FFF2-40B4-BE49-F238E27FC236}">
                <a16:creationId xmlns:a16="http://schemas.microsoft.com/office/drawing/2014/main" id="{DF2FCC59-EF93-51AB-2A84-6C37B67C0E24}"/>
              </a:ext>
            </a:extLst>
          </p:cNvPr>
          <p:cNvSpPr/>
          <p:nvPr/>
        </p:nvSpPr>
        <p:spPr>
          <a:xfrm>
            <a:off x="5581931" y="2650581"/>
            <a:ext cx="1025869"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ADS Requested Actions</a:t>
            </a:r>
          </a:p>
        </p:txBody>
      </p:sp>
      <p:sp>
        <p:nvSpPr>
          <p:cNvPr id="38" name="Rectangle 37">
            <a:extLst>
              <a:ext uri="{FF2B5EF4-FFF2-40B4-BE49-F238E27FC236}">
                <a16:creationId xmlns:a16="http://schemas.microsoft.com/office/drawing/2014/main" id="{9751AA94-D419-AF20-5163-621765D8CADB}"/>
              </a:ext>
            </a:extLst>
          </p:cNvPr>
          <p:cNvSpPr/>
          <p:nvPr/>
        </p:nvSpPr>
        <p:spPr>
          <a:xfrm>
            <a:off x="7476257" y="2650581"/>
            <a:ext cx="1107393" cy="709818"/>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Vehicle Dynamics</a:t>
            </a:r>
          </a:p>
        </p:txBody>
      </p:sp>
      <p:sp>
        <p:nvSpPr>
          <p:cNvPr id="40" name="TextBox 39">
            <a:extLst>
              <a:ext uri="{FF2B5EF4-FFF2-40B4-BE49-F238E27FC236}">
                <a16:creationId xmlns:a16="http://schemas.microsoft.com/office/drawing/2014/main" id="{3A25BB52-B5FE-9562-6EC2-3072FB659A5D}"/>
              </a:ext>
            </a:extLst>
          </p:cNvPr>
          <p:cNvSpPr txBox="1"/>
          <p:nvPr/>
        </p:nvSpPr>
        <p:spPr>
          <a:xfrm>
            <a:off x="2124982" y="3407370"/>
            <a:ext cx="1555876" cy="461665"/>
          </a:xfrm>
          <a:prstGeom prst="rect">
            <a:avLst/>
          </a:prstGeom>
          <a:noFill/>
        </p:spPr>
        <p:txBody>
          <a:bodyPr wrap="square" rtlCol="0">
            <a:spAutoFit/>
          </a:bodyPr>
          <a:lstStyle/>
          <a:p>
            <a:r>
              <a:rPr lang="en-GB" sz="1200" dirty="0"/>
              <a:t>What did ADS observe?</a:t>
            </a:r>
          </a:p>
        </p:txBody>
      </p:sp>
      <p:sp>
        <p:nvSpPr>
          <p:cNvPr id="41" name="TextBox 40">
            <a:extLst>
              <a:ext uri="{FF2B5EF4-FFF2-40B4-BE49-F238E27FC236}">
                <a16:creationId xmlns:a16="http://schemas.microsoft.com/office/drawing/2014/main" id="{7C49FD29-26AC-8EDD-A3C3-54F261976479}"/>
              </a:ext>
            </a:extLst>
          </p:cNvPr>
          <p:cNvSpPr txBox="1"/>
          <p:nvPr/>
        </p:nvSpPr>
        <p:spPr>
          <a:xfrm>
            <a:off x="5520078" y="3414168"/>
            <a:ext cx="1307442" cy="461665"/>
          </a:xfrm>
          <a:prstGeom prst="rect">
            <a:avLst/>
          </a:prstGeom>
          <a:noFill/>
        </p:spPr>
        <p:txBody>
          <a:bodyPr wrap="square" rtlCol="0">
            <a:spAutoFit/>
          </a:bodyPr>
          <a:lstStyle/>
          <a:p>
            <a:r>
              <a:rPr lang="en-US" sz="1200" dirty="0"/>
              <a:t>What did the ADS decide to do?</a:t>
            </a:r>
            <a:endParaRPr lang="en-GB" sz="1200" dirty="0"/>
          </a:p>
        </p:txBody>
      </p:sp>
      <p:sp>
        <p:nvSpPr>
          <p:cNvPr id="42" name="TextBox 41">
            <a:extLst>
              <a:ext uri="{FF2B5EF4-FFF2-40B4-BE49-F238E27FC236}">
                <a16:creationId xmlns:a16="http://schemas.microsoft.com/office/drawing/2014/main" id="{58A982C2-E1D3-FD9C-1450-3CD99C382BD9}"/>
              </a:ext>
            </a:extLst>
          </p:cNvPr>
          <p:cNvSpPr txBox="1"/>
          <p:nvPr/>
        </p:nvSpPr>
        <p:spPr>
          <a:xfrm>
            <a:off x="7413901" y="3414168"/>
            <a:ext cx="1394085" cy="646331"/>
          </a:xfrm>
          <a:prstGeom prst="rect">
            <a:avLst/>
          </a:prstGeom>
          <a:noFill/>
        </p:spPr>
        <p:txBody>
          <a:bodyPr wrap="square" rtlCol="0">
            <a:spAutoFit/>
          </a:bodyPr>
          <a:lstStyle/>
          <a:p>
            <a:r>
              <a:rPr lang="en-US" sz="1200" dirty="0"/>
              <a:t>What was the observed driving behaviour?</a:t>
            </a:r>
            <a:endParaRPr lang="en-GB" sz="1200" dirty="0"/>
          </a:p>
        </p:txBody>
      </p:sp>
      <p:sp>
        <p:nvSpPr>
          <p:cNvPr id="43" name="TextBox 42">
            <a:extLst>
              <a:ext uri="{FF2B5EF4-FFF2-40B4-BE49-F238E27FC236}">
                <a16:creationId xmlns:a16="http://schemas.microsoft.com/office/drawing/2014/main" id="{DA14A0A3-575F-E295-D9EF-F4D1A94AA5E4}"/>
              </a:ext>
            </a:extLst>
          </p:cNvPr>
          <p:cNvSpPr txBox="1"/>
          <p:nvPr/>
        </p:nvSpPr>
        <p:spPr>
          <a:xfrm>
            <a:off x="4138181" y="4710320"/>
            <a:ext cx="1438666" cy="276999"/>
          </a:xfrm>
          <a:prstGeom prst="rect">
            <a:avLst/>
          </a:prstGeom>
          <a:noFill/>
        </p:spPr>
        <p:txBody>
          <a:bodyPr wrap="square" rtlCol="0">
            <a:spAutoFit/>
          </a:bodyPr>
          <a:lstStyle/>
          <a:p>
            <a:r>
              <a:rPr lang="en-GB" sz="1200" dirty="0"/>
              <a:t>What happened?</a:t>
            </a:r>
          </a:p>
        </p:txBody>
      </p:sp>
      <p:sp>
        <p:nvSpPr>
          <p:cNvPr id="44" name="Rectangle 43">
            <a:extLst>
              <a:ext uri="{FF2B5EF4-FFF2-40B4-BE49-F238E27FC236}">
                <a16:creationId xmlns:a16="http://schemas.microsoft.com/office/drawing/2014/main" id="{EDF4670B-CB36-72AA-9A8F-509A5B0A1099}"/>
              </a:ext>
            </a:extLst>
          </p:cNvPr>
          <p:cNvSpPr/>
          <p:nvPr/>
        </p:nvSpPr>
        <p:spPr>
          <a:xfrm>
            <a:off x="3966657" y="3876156"/>
            <a:ext cx="1553421" cy="190023"/>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b="1" dirty="0">
                <a:solidFill>
                  <a:schemeClr val="bg1">
                    <a:lumMod val="65000"/>
                  </a:schemeClr>
                </a:solidFill>
              </a:rPr>
              <a:t>Planning</a:t>
            </a:r>
          </a:p>
        </p:txBody>
      </p:sp>
      <p:sp>
        <p:nvSpPr>
          <p:cNvPr id="46" name="Rectangle 45">
            <a:extLst>
              <a:ext uri="{FF2B5EF4-FFF2-40B4-BE49-F238E27FC236}">
                <a16:creationId xmlns:a16="http://schemas.microsoft.com/office/drawing/2014/main" id="{4538DCEA-9A2C-926F-B1C4-5AC2742B4FA2}"/>
              </a:ext>
            </a:extLst>
          </p:cNvPr>
          <p:cNvSpPr/>
          <p:nvPr/>
        </p:nvSpPr>
        <p:spPr>
          <a:xfrm>
            <a:off x="3966657" y="4071187"/>
            <a:ext cx="719333"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Event recognition</a:t>
            </a:r>
          </a:p>
        </p:txBody>
      </p:sp>
      <p:sp>
        <p:nvSpPr>
          <p:cNvPr id="48" name="Rectangle 47">
            <a:extLst>
              <a:ext uri="{FF2B5EF4-FFF2-40B4-BE49-F238E27FC236}">
                <a16:creationId xmlns:a16="http://schemas.microsoft.com/office/drawing/2014/main" id="{E32FB5DF-FCDB-E7D5-2C34-4AFBE0ADB24D}"/>
              </a:ext>
            </a:extLst>
          </p:cNvPr>
          <p:cNvSpPr/>
          <p:nvPr/>
        </p:nvSpPr>
        <p:spPr>
          <a:xfrm>
            <a:off x="4685991" y="4073691"/>
            <a:ext cx="834087" cy="670867"/>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Context-aware planning</a:t>
            </a:r>
          </a:p>
        </p:txBody>
      </p:sp>
      <p:sp>
        <p:nvSpPr>
          <p:cNvPr id="49" name="Rectangle 48">
            <a:extLst>
              <a:ext uri="{FF2B5EF4-FFF2-40B4-BE49-F238E27FC236}">
                <a16:creationId xmlns:a16="http://schemas.microsoft.com/office/drawing/2014/main" id="{86BEB574-D022-20BD-0196-7C87046771E4}"/>
              </a:ext>
            </a:extLst>
          </p:cNvPr>
          <p:cNvSpPr/>
          <p:nvPr/>
        </p:nvSpPr>
        <p:spPr>
          <a:xfrm>
            <a:off x="1290814" y="2659109"/>
            <a:ext cx="866672" cy="70128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t>Visual Representation</a:t>
            </a:r>
          </a:p>
        </p:txBody>
      </p:sp>
      <p:sp>
        <p:nvSpPr>
          <p:cNvPr id="50" name="Rectangle 49">
            <a:extLst>
              <a:ext uri="{FF2B5EF4-FFF2-40B4-BE49-F238E27FC236}">
                <a16:creationId xmlns:a16="http://schemas.microsoft.com/office/drawing/2014/main" id="{6B30D95F-2D51-CE4A-5AD5-6E7839A6C4C1}"/>
              </a:ext>
            </a:extLst>
          </p:cNvPr>
          <p:cNvSpPr/>
          <p:nvPr/>
        </p:nvSpPr>
        <p:spPr>
          <a:xfrm>
            <a:off x="2150917" y="2657016"/>
            <a:ext cx="926112" cy="70128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Object Detection</a:t>
            </a:r>
          </a:p>
        </p:txBody>
      </p:sp>
      <p:sp>
        <p:nvSpPr>
          <p:cNvPr id="51" name="TextBox 50">
            <a:extLst>
              <a:ext uri="{FF2B5EF4-FFF2-40B4-BE49-F238E27FC236}">
                <a16:creationId xmlns:a16="http://schemas.microsoft.com/office/drawing/2014/main" id="{7B15B369-D49B-69F6-4231-F6DF8FEB071B}"/>
              </a:ext>
            </a:extLst>
          </p:cNvPr>
          <p:cNvSpPr txBox="1"/>
          <p:nvPr/>
        </p:nvSpPr>
        <p:spPr>
          <a:xfrm>
            <a:off x="1253838" y="3407370"/>
            <a:ext cx="866672" cy="646331"/>
          </a:xfrm>
          <a:prstGeom prst="rect">
            <a:avLst/>
          </a:prstGeom>
          <a:noFill/>
        </p:spPr>
        <p:txBody>
          <a:bodyPr wrap="square">
            <a:spAutoFit/>
          </a:bodyPr>
          <a:lstStyle/>
          <a:p>
            <a:r>
              <a:rPr lang="en-GB" sz="1200" dirty="0"/>
              <a:t>What was in the field of view? </a:t>
            </a:r>
          </a:p>
        </p:txBody>
      </p:sp>
      <p:sp>
        <p:nvSpPr>
          <p:cNvPr id="52" name="Rectangle 51">
            <a:extLst>
              <a:ext uri="{FF2B5EF4-FFF2-40B4-BE49-F238E27FC236}">
                <a16:creationId xmlns:a16="http://schemas.microsoft.com/office/drawing/2014/main" id="{393C27C1-4424-508F-FCA5-6304EEC18080}"/>
              </a:ext>
            </a:extLst>
          </p:cNvPr>
          <p:cNvSpPr/>
          <p:nvPr/>
        </p:nvSpPr>
        <p:spPr>
          <a:xfrm>
            <a:off x="5581930" y="2405461"/>
            <a:ext cx="1025869" cy="245119"/>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Action</a:t>
            </a:r>
          </a:p>
        </p:txBody>
      </p:sp>
      <p:sp>
        <p:nvSpPr>
          <p:cNvPr id="53" name="Rectangle 52">
            <a:extLst>
              <a:ext uri="{FF2B5EF4-FFF2-40B4-BE49-F238E27FC236}">
                <a16:creationId xmlns:a16="http://schemas.microsoft.com/office/drawing/2014/main" id="{D53417B4-1D93-410B-8C41-A9AC50C17DCA}"/>
              </a:ext>
            </a:extLst>
          </p:cNvPr>
          <p:cNvSpPr/>
          <p:nvPr/>
        </p:nvSpPr>
        <p:spPr>
          <a:xfrm>
            <a:off x="7476257" y="2405461"/>
            <a:ext cx="1107393" cy="24815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b="1" dirty="0"/>
              <a:t>Outcome</a:t>
            </a:r>
          </a:p>
        </p:txBody>
      </p:sp>
      <p:sp>
        <p:nvSpPr>
          <p:cNvPr id="55" name="Rectangle 54">
            <a:extLst>
              <a:ext uri="{FF2B5EF4-FFF2-40B4-BE49-F238E27FC236}">
                <a16:creationId xmlns:a16="http://schemas.microsoft.com/office/drawing/2014/main" id="{11AD64D9-019F-BA15-89F5-561540C6A94C}"/>
              </a:ext>
            </a:extLst>
          </p:cNvPr>
          <p:cNvSpPr/>
          <p:nvPr/>
        </p:nvSpPr>
        <p:spPr>
          <a:xfrm>
            <a:off x="6607799" y="3876157"/>
            <a:ext cx="795017" cy="87078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GB" sz="1400" dirty="0">
                <a:solidFill>
                  <a:schemeClr val="bg1">
                    <a:lumMod val="65000"/>
                  </a:schemeClr>
                </a:solidFill>
              </a:rPr>
              <a:t>External factors</a:t>
            </a:r>
          </a:p>
        </p:txBody>
      </p:sp>
      <p:sp>
        <p:nvSpPr>
          <p:cNvPr id="56" name="TextBox 55">
            <a:extLst>
              <a:ext uri="{FF2B5EF4-FFF2-40B4-BE49-F238E27FC236}">
                <a16:creationId xmlns:a16="http://schemas.microsoft.com/office/drawing/2014/main" id="{EE41C909-361A-8620-B865-D3A5F29DB29F}"/>
              </a:ext>
            </a:extLst>
          </p:cNvPr>
          <p:cNvSpPr txBox="1"/>
          <p:nvPr/>
        </p:nvSpPr>
        <p:spPr>
          <a:xfrm>
            <a:off x="2364426" y="3795749"/>
            <a:ext cx="1455868" cy="646331"/>
          </a:xfrm>
          <a:prstGeom prst="rect">
            <a:avLst/>
          </a:prstGeom>
          <a:noFill/>
        </p:spPr>
        <p:txBody>
          <a:bodyPr wrap="square" rtlCol="0">
            <a:spAutoFit/>
          </a:bodyPr>
          <a:lstStyle/>
          <a:p>
            <a:r>
              <a:rPr lang="en-GB" sz="1200" dirty="0"/>
              <a:t>What ADS recognise as relevant to the operation?</a:t>
            </a:r>
          </a:p>
        </p:txBody>
      </p:sp>
      <p:sp>
        <p:nvSpPr>
          <p:cNvPr id="16" name="Arrow: Up-Down 15">
            <a:extLst>
              <a:ext uri="{FF2B5EF4-FFF2-40B4-BE49-F238E27FC236}">
                <a16:creationId xmlns:a16="http://schemas.microsoft.com/office/drawing/2014/main" id="{F5564968-FB12-6A27-5CE8-F0B1138B7090}"/>
              </a:ext>
            </a:extLst>
          </p:cNvPr>
          <p:cNvSpPr/>
          <p:nvPr/>
        </p:nvSpPr>
        <p:spPr>
          <a:xfrm rot="2150755">
            <a:off x="5612020" y="1701354"/>
            <a:ext cx="502170" cy="670867"/>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7" name="TextBox 56">
            <a:extLst>
              <a:ext uri="{FF2B5EF4-FFF2-40B4-BE49-F238E27FC236}">
                <a16:creationId xmlns:a16="http://schemas.microsoft.com/office/drawing/2014/main" id="{8BEA5A01-587B-4966-A2E7-427222F532FC}"/>
              </a:ext>
            </a:extLst>
          </p:cNvPr>
          <p:cNvSpPr txBox="1"/>
          <p:nvPr/>
        </p:nvSpPr>
        <p:spPr>
          <a:xfrm>
            <a:off x="3061594" y="2896640"/>
            <a:ext cx="743265" cy="553998"/>
          </a:xfrm>
          <a:prstGeom prst="rect">
            <a:avLst/>
          </a:prstGeom>
          <a:noFill/>
        </p:spPr>
        <p:txBody>
          <a:bodyPr wrap="square">
            <a:spAutoFit/>
          </a:bodyPr>
          <a:lstStyle/>
          <a:p>
            <a:pPr>
              <a:lnSpc>
                <a:spcPts val="1200"/>
              </a:lnSpc>
            </a:pPr>
            <a:r>
              <a:rPr lang="en-GB" sz="1100" dirty="0"/>
              <a:t>* Visual-based info only</a:t>
            </a:r>
          </a:p>
        </p:txBody>
      </p:sp>
    </p:spTree>
    <p:extLst>
      <p:ext uri="{BB962C8B-B14F-4D97-AF65-F5344CB8AC3E}">
        <p14:creationId xmlns:p14="http://schemas.microsoft.com/office/powerpoint/2010/main" val="4019081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1. Definition </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7974330" cy="3371850"/>
          </a:xfrm>
        </p:spPr>
        <p:txBody>
          <a:bodyPr/>
          <a:lstStyle/>
          <a:p>
            <a:r>
              <a:rPr lang="en-GB" dirty="0"/>
              <a:t>DSSAD refers to a capability of a vehicle to monitor the performance of its Automated Driving System (ADS). This document provides recommendations to enable evaluations of ADS performance. </a:t>
            </a:r>
            <a:r>
              <a:rPr lang="en-GB" sz="1400" i="1" dirty="0"/>
              <a:t>(Source: SG-DSSAD-25-08 Guidance Document)</a:t>
            </a:r>
          </a:p>
          <a:p>
            <a:pPr lvl="1"/>
            <a:r>
              <a:rPr lang="en-US" dirty="0"/>
              <a:t>It is assumed that DSSAD datasets will be interpreted in line with the competent and careful driver baseline defined in UN R157</a:t>
            </a:r>
            <a:endParaRPr lang="en-GB" dirty="0">
              <a:solidFill>
                <a:srgbClr val="FF0000"/>
              </a:solidFill>
            </a:endParaRPr>
          </a:p>
          <a:p>
            <a:r>
              <a:rPr lang="en-US" dirty="0"/>
              <a:t>The intention of DSSAD is to give regulators</a:t>
            </a:r>
            <a:r>
              <a:rPr lang="en-GB" dirty="0"/>
              <a:t> an initial understanding of safety-critical incidents including collisions, near misses, and emergency manoeuvres </a:t>
            </a:r>
          </a:p>
          <a:p>
            <a:pPr lvl="1"/>
            <a:r>
              <a:rPr lang="en-GB" dirty="0"/>
              <a:t>An understanding of whether there are potential concerns regarding the performance of the ADS that would necessitate a follow-up investigation or discussion with the manufacturer</a:t>
            </a:r>
          </a:p>
          <a:p>
            <a:r>
              <a:rPr lang="en-GB" dirty="0"/>
              <a:t>DSSAD time series data will include (limited) information to help understand ‘what happened’ and ‘what did the ADS do’</a:t>
            </a:r>
          </a:p>
          <a:p>
            <a:endParaRPr lang="en-GB" dirty="0"/>
          </a:p>
        </p:txBody>
      </p:sp>
      <p:sp>
        <p:nvSpPr>
          <p:cNvPr id="4" name="Content Placeholder 3">
            <a:extLst>
              <a:ext uri="{FF2B5EF4-FFF2-40B4-BE49-F238E27FC236}">
                <a16:creationId xmlns:a16="http://schemas.microsoft.com/office/drawing/2014/main" id="{F5CF99CD-30A4-05DB-C8E5-B4B7697C0B24}"/>
              </a:ext>
            </a:extLst>
          </p:cNvPr>
          <p:cNvSpPr>
            <a:spLocks noGrp="1"/>
          </p:cNvSpPr>
          <p:nvPr>
            <p:ph sz="quarter" idx="10"/>
          </p:nvPr>
        </p:nvSpPr>
        <p:spPr/>
        <p:txBody>
          <a:bodyPr/>
          <a:lstStyle/>
          <a:p>
            <a:r>
              <a:rPr lang="en-GB" dirty="0"/>
              <a:t>Purpose of DSSAD (Data Storage System for Automated Driving)</a:t>
            </a:r>
          </a:p>
        </p:txBody>
      </p:sp>
    </p:spTree>
    <p:extLst>
      <p:ext uri="{BB962C8B-B14F-4D97-AF65-F5344CB8AC3E}">
        <p14:creationId xmlns:p14="http://schemas.microsoft.com/office/powerpoint/2010/main" val="2999471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2. DSSAD Data Overview</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p:txBody>
          <a:bodyPr/>
          <a:lstStyle/>
          <a:p>
            <a:pPr>
              <a:buFont typeface="+mj-lt"/>
              <a:buAutoNum type="arabicPeriod"/>
            </a:pPr>
            <a:r>
              <a:rPr lang="en-US" dirty="0"/>
              <a:t>Time stamp data</a:t>
            </a:r>
          </a:p>
          <a:p>
            <a:pPr lvl="1"/>
            <a:r>
              <a:rPr lang="en-US" dirty="0"/>
              <a:t>General data events</a:t>
            </a:r>
            <a:endParaRPr lang="en-US" strike="sngStrike" dirty="0"/>
          </a:p>
          <a:p>
            <a:pPr lvl="1"/>
            <a:r>
              <a:rPr lang="en-US" dirty="0"/>
              <a:t>Data elements including time, location, data event type</a:t>
            </a:r>
          </a:p>
          <a:p>
            <a:endParaRPr lang="en-US" dirty="0"/>
          </a:p>
          <a:p>
            <a:pPr>
              <a:buFont typeface="+mj-lt"/>
              <a:buAutoNum type="arabicPeriod" startAt="2"/>
            </a:pPr>
            <a:r>
              <a:rPr lang="en-US" dirty="0"/>
              <a:t>Time series data</a:t>
            </a:r>
          </a:p>
          <a:p>
            <a:pPr lvl="1"/>
            <a:r>
              <a:rPr lang="en-US" dirty="0"/>
              <a:t>Triggered by a sub-set of the time-stamped data events</a:t>
            </a:r>
            <a:endParaRPr lang="en-US" strike="sngStrike" dirty="0"/>
          </a:p>
          <a:p>
            <a:pPr lvl="1"/>
            <a:r>
              <a:rPr lang="en-US" dirty="0"/>
              <a:t>Safety-critical event detailed log</a:t>
            </a:r>
          </a:p>
          <a:p>
            <a:pPr lvl="1"/>
            <a:r>
              <a:rPr lang="en-US" dirty="0"/>
              <a:t>To provide information of ‘what happened’ and ‘what did ADS do’</a:t>
            </a:r>
          </a:p>
          <a:p>
            <a:pPr lvl="1"/>
            <a:r>
              <a:rPr lang="en-US" dirty="0"/>
              <a:t>Data elements including parameters around vehicle behaviour and dynamics</a:t>
            </a:r>
            <a:endParaRPr lang="en-US" strike="sngStrike" dirty="0"/>
          </a:p>
        </p:txBody>
      </p:sp>
      <p:sp>
        <p:nvSpPr>
          <p:cNvPr id="4" name="Content Placeholder 3">
            <a:extLst>
              <a:ext uri="{FF2B5EF4-FFF2-40B4-BE49-F238E27FC236}">
                <a16:creationId xmlns:a16="http://schemas.microsoft.com/office/drawing/2014/main" id="{F5CF99CD-30A4-05DB-C8E5-B4B7697C0B24}"/>
              </a:ext>
            </a:extLst>
          </p:cNvPr>
          <p:cNvSpPr>
            <a:spLocks noGrp="1"/>
          </p:cNvSpPr>
          <p:nvPr>
            <p:ph sz="quarter" idx="10"/>
          </p:nvPr>
        </p:nvSpPr>
        <p:spPr/>
        <p:txBody>
          <a:bodyPr/>
          <a:lstStyle/>
          <a:p>
            <a:r>
              <a:rPr lang="en-GB" dirty="0"/>
              <a:t>DSSAD will have 2 types of data</a:t>
            </a:r>
          </a:p>
        </p:txBody>
      </p:sp>
    </p:spTree>
    <p:extLst>
      <p:ext uri="{BB962C8B-B14F-4D97-AF65-F5344CB8AC3E}">
        <p14:creationId xmlns:p14="http://schemas.microsoft.com/office/powerpoint/2010/main" val="1063152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3. Method</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3555781"/>
          </a:xfrm>
        </p:spPr>
        <p:txBody>
          <a:bodyPr/>
          <a:lstStyle/>
          <a:p>
            <a:pPr>
              <a:buFont typeface="Wingdings"/>
            </a:pPr>
            <a:r>
              <a:rPr lang="en-GB" sz="1350" dirty="0">
                <a:ea typeface="MS PGothic"/>
              </a:rPr>
              <a:t>Building on VMAD's work to define and prioritise relevant occurrences, the overall task was to define the data elements (including their respective recording interval, sample rate, range, accuracy, and resolution) that should be recorded to provisionally investigate an occurrence and determine what the vehicle did during this occurrence</a:t>
            </a:r>
            <a:endParaRPr lang="en-GB" sz="1350" dirty="0">
              <a:ea typeface="MS PGothic"/>
              <a:cs typeface="Calibri"/>
            </a:endParaRPr>
          </a:p>
          <a:p>
            <a:pPr>
              <a:buFont typeface="Wingdings"/>
            </a:pPr>
            <a:r>
              <a:rPr lang="en-GB" sz="1350" dirty="0">
                <a:ea typeface="MS PGothic"/>
                <a:cs typeface="Calibri"/>
              </a:rPr>
              <a:t>Build on TRL's experience in heavy vehicle EDR triggering and extensive experience of investigating collisions involving conventional vehicles, as well as investigation of non-collision incidents involving automated vehicles from the real-world trials TRL have been involved in</a:t>
            </a:r>
          </a:p>
          <a:p>
            <a:pPr lvl="1"/>
            <a:endParaRPr lang="en-GB" sz="1150" dirty="0">
              <a:ea typeface="MS PGothic"/>
              <a:cs typeface="Calibri"/>
            </a:endParaRPr>
          </a:p>
          <a:p>
            <a:pPr>
              <a:spcBef>
                <a:spcPts val="20"/>
              </a:spcBef>
              <a:buFont typeface="+mj-lt"/>
              <a:buAutoNum type="arabicPeriod"/>
            </a:pPr>
            <a:r>
              <a:rPr lang="en-GB" sz="1350" dirty="0">
                <a:ea typeface="MS PGothic"/>
                <a:cs typeface="Calibri"/>
              </a:rPr>
              <a:t>Literature Review:</a:t>
            </a:r>
          </a:p>
          <a:p>
            <a:pPr lvl="1">
              <a:spcBef>
                <a:spcPts val="20"/>
              </a:spcBef>
              <a:buFont typeface="Courier New" panose="02070309020205020404" pitchFamily="49" charset="0"/>
              <a:buChar char="o"/>
            </a:pPr>
            <a:r>
              <a:rPr lang="en-GB" sz="1150" dirty="0">
                <a:ea typeface="MS PGothic"/>
                <a:cs typeface="Calibri"/>
              </a:rPr>
              <a:t>A rapid review of international proposals, national legislation, and relevant technical standards to collate a list of data elements and the approaches that are recommended by these sources</a:t>
            </a:r>
          </a:p>
          <a:p>
            <a:pPr lvl="1">
              <a:spcBef>
                <a:spcPts val="20"/>
              </a:spcBef>
              <a:buFont typeface="Courier New" panose="02070309020205020404" pitchFamily="49" charset="0"/>
              <a:buChar char="o"/>
            </a:pPr>
            <a:r>
              <a:rPr lang="en-GB" sz="1150" dirty="0">
                <a:ea typeface="MS PGothic"/>
                <a:cs typeface="Calibri"/>
              </a:rPr>
              <a:t>This task mapped those data elements with the recommended data format, range and resolution by reviewing available information.</a:t>
            </a:r>
          </a:p>
          <a:p>
            <a:pPr>
              <a:spcBef>
                <a:spcPts val="20"/>
              </a:spcBef>
              <a:buFont typeface="+mj-lt"/>
              <a:buAutoNum type="arabicPeriod"/>
            </a:pPr>
            <a:r>
              <a:rPr lang="en-GB" sz="1350" dirty="0">
                <a:ea typeface="Calibri"/>
                <a:cs typeface="Calibri"/>
              </a:rPr>
              <a:t>Expert workshop:</a:t>
            </a:r>
          </a:p>
          <a:p>
            <a:pPr lvl="1">
              <a:spcBef>
                <a:spcPts val="20"/>
              </a:spcBef>
              <a:buFont typeface="Courier New" panose="02070309020205020404" pitchFamily="49" charset="0"/>
              <a:buChar char="o"/>
            </a:pPr>
            <a:r>
              <a:rPr lang="en-GB" sz="1150" dirty="0">
                <a:ea typeface="Calibri"/>
                <a:cs typeface="Calibri"/>
              </a:rPr>
              <a:t>Develop a recommended minimum dataset for DSSAD by utilising the findings from literature review and our insights from in-depth collision investigations for expert witness, collision data collection programme (Road Accident In-Depth Studies – RAIDS) and TRL's understanding of data used by automated vehicles to perform the dynamic driving task</a:t>
            </a:r>
          </a:p>
          <a:p>
            <a:pPr lvl="1">
              <a:spcBef>
                <a:spcPts val="20"/>
              </a:spcBef>
              <a:buFont typeface="Courier New" panose="02070309020205020404" pitchFamily="49" charset="0"/>
              <a:buChar char="o"/>
            </a:pPr>
            <a:r>
              <a:rPr lang="en-GB" sz="1150" dirty="0">
                <a:ea typeface="Calibri"/>
                <a:cs typeface="Calibri"/>
              </a:rPr>
              <a:t>TRL’s Collision Investigation and AV Regulation experts reviewed, refined and updated the draft list of data elements</a:t>
            </a:r>
            <a:endParaRPr lang="en-GB" sz="1150" dirty="0">
              <a:cs typeface="Calibri"/>
            </a:endParaRPr>
          </a:p>
        </p:txBody>
      </p:sp>
      <p:sp>
        <p:nvSpPr>
          <p:cNvPr id="4" name="Content Placeholder 3">
            <a:extLst>
              <a:ext uri="{FF2B5EF4-FFF2-40B4-BE49-F238E27FC236}">
                <a16:creationId xmlns:a16="http://schemas.microsoft.com/office/drawing/2014/main" id="{F5CF99CD-30A4-05DB-C8E5-B4B7697C0B24}"/>
              </a:ext>
            </a:extLst>
          </p:cNvPr>
          <p:cNvSpPr>
            <a:spLocks noGrp="1"/>
          </p:cNvSpPr>
          <p:nvPr>
            <p:ph sz="quarter" idx="10"/>
          </p:nvPr>
        </p:nvSpPr>
        <p:spPr/>
        <p:txBody>
          <a:bodyPr/>
          <a:lstStyle/>
          <a:p>
            <a:r>
              <a:rPr lang="en-GB" dirty="0"/>
              <a:t>Approach to identifying recommended data elements</a:t>
            </a:r>
          </a:p>
        </p:txBody>
      </p:sp>
    </p:spTree>
    <p:extLst>
      <p:ext uri="{BB962C8B-B14F-4D97-AF65-F5344CB8AC3E}">
        <p14:creationId xmlns:p14="http://schemas.microsoft.com/office/powerpoint/2010/main" val="613064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4. Key Findings from Literature Review</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p:txBody>
          <a:bodyPr/>
          <a:lstStyle/>
          <a:p>
            <a:r>
              <a:rPr lang="en-GB" dirty="0">
                <a:ea typeface="Calibri"/>
                <a:cs typeface="Calibri"/>
              </a:rPr>
              <a:t>Key purpose of the DSSAD Time series data is to flag the issue for incident investigation</a:t>
            </a:r>
          </a:p>
          <a:p>
            <a:pPr lvl="1"/>
            <a:endParaRPr lang="en-GB" dirty="0">
              <a:ea typeface="MS PGothic"/>
              <a:cs typeface="Calibri"/>
            </a:endParaRPr>
          </a:p>
          <a:p>
            <a:r>
              <a:rPr lang="en-GB" dirty="0">
                <a:ea typeface="MS PGothic"/>
                <a:cs typeface="Calibri"/>
              </a:rPr>
              <a:t>Key categories of data elements for DSSAD time series data to include are:</a:t>
            </a:r>
            <a:endParaRPr lang="en-GB" dirty="0">
              <a:cs typeface="Calibri"/>
            </a:endParaRPr>
          </a:p>
          <a:p>
            <a:pPr lvl="1">
              <a:buFont typeface="Courier New" pitchFamily="2" charset="2"/>
              <a:buChar char="o"/>
            </a:pPr>
            <a:r>
              <a:rPr lang="en-GB" dirty="0">
                <a:ea typeface="MS PGothic"/>
                <a:cs typeface="Calibri"/>
              </a:rPr>
              <a:t>Event based: Time, Location</a:t>
            </a:r>
          </a:p>
          <a:p>
            <a:pPr lvl="2">
              <a:buFont typeface="Courier New" pitchFamily="2" charset="2"/>
              <a:buChar char="o"/>
            </a:pPr>
            <a:r>
              <a:rPr lang="en-GB" dirty="0">
                <a:ea typeface="MS PGothic"/>
                <a:cs typeface="Calibri"/>
              </a:rPr>
              <a:t>Timestamp is needed to associate time series data with a specific time stamped data event</a:t>
            </a:r>
          </a:p>
          <a:p>
            <a:pPr lvl="2">
              <a:buFont typeface="Courier New" pitchFamily="2" charset="2"/>
              <a:buChar char="o"/>
            </a:pPr>
            <a:r>
              <a:rPr lang="en-GB" dirty="0">
                <a:ea typeface="MS PGothic"/>
                <a:cs typeface="Calibri"/>
              </a:rPr>
              <a:t>The time series data may be combined for a chain of continuous triggering events, e.g. Near miss -&gt; MRM -&gt; Collision. How time series data are linked to time stamp data required further consideration.</a:t>
            </a:r>
            <a:endParaRPr lang="en-GB" dirty="0">
              <a:cs typeface="Calibri"/>
            </a:endParaRPr>
          </a:p>
          <a:p>
            <a:pPr lvl="1">
              <a:buFont typeface="Courier New" pitchFamily="2" charset="2"/>
              <a:buChar char="o"/>
            </a:pPr>
            <a:r>
              <a:rPr lang="en-GB" dirty="0">
                <a:ea typeface="MS PGothic"/>
                <a:cs typeface="Calibri"/>
              </a:rPr>
              <a:t>Perception: 'What were in the field of the view', 'What did ADS perceive'</a:t>
            </a:r>
          </a:p>
          <a:p>
            <a:pPr lvl="1">
              <a:buFont typeface="Courier New" pitchFamily="2" charset="2"/>
              <a:buChar char="o"/>
            </a:pPr>
            <a:r>
              <a:rPr lang="en-GB" dirty="0">
                <a:ea typeface="MS PGothic"/>
                <a:cs typeface="Calibri"/>
              </a:rPr>
              <a:t>Action: 'What did ADS do'</a:t>
            </a:r>
          </a:p>
          <a:p>
            <a:pPr lvl="1">
              <a:buFont typeface="Courier New" pitchFamily="2" charset="2"/>
              <a:buChar char="o"/>
            </a:pPr>
            <a:r>
              <a:rPr lang="en-GB" dirty="0">
                <a:ea typeface="MS PGothic"/>
                <a:cs typeface="Calibri"/>
              </a:rPr>
              <a:t>Outcome: 'What was the observed driving behaviour’</a:t>
            </a:r>
          </a:p>
          <a:p>
            <a:pPr lvl="1">
              <a:buFont typeface="Courier New" pitchFamily="2" charset="2"/>
              <a:buChar char="o"/>
            </a:pPr>
            <a:endParaRPr lang="en-GB" dirty="0">
              <a:ea typeface="MS PGothic"/>
              <a:cs typeface="Calibri"/>
            </a:endParaRPr>
          </a:p>
          <a:p>
            <a:pPr indent="-285750"/>
            <a:r>
              <a:rPr lang="en-GB" dirty="0">
                <a:ea typeface="MS PGothic"/>
                <a:cs typeface="Calibri"/>
              </a:rPr>
              <a:t>It is important to include both pre-event and post-event data to help with understanding the normal driving behaviour and the influence of the event</a:t>
            </a:r>
          </a:p>
          <a:p>
            <a:pPr indent="-285750"/>
            <a:endParaRPr lang="en-GB" dirty="0">
              <a:ea typeface="MS PGothic"/>
              <a:cs typeface="Calibri"/>
            </a:endParaRPr>
          </a:p>
          <a:p>
            <a:endParaRPr lang="en-US" dirty="0">
              <a:ea typeface="MS PGothic"/>
              <a:cs typeface="Calibri"/>
            </a:endParaRPr>
          </a:p>
          <a:p>
            <a:pPr lvl="1">
              <a:buFont typeface="Courier New" pitchFamily="2" charset="2"/>
              <a:buChar char="o"/>
            </a:pPr>
            <a:endParaRPr lang="en-US" dirty="0">
              <a:ea typeface="MS PGothic"/>
              <a:cs typeface="Calibri"/>
            </a:endParaRPr>
          </a:p>
        </p:txBody>
      </p:sp>
    </p:spTree>
    <p:extLst>
      <p:ext uri="{BB962C8B-B14F-4D97-AF65-F5344CB8AC3E}">
        <p14:creationId xmlns:p14="http://schemas.microsoft.com/office/powerpoint/2010/main" val="408680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5. Key Findings from Expert Workshop</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p:txBody>
          <a:bodyPr/>
          <a:lstStyle/>
          <a:p>
            <a:r>
              <a:rPr lang="en-US" dirty="0">
                <a:ea typeface="Calibri"/>
                <a:cs typeface="Calibri"/>
              </a:rPr>
              <a:t>What happened – for understanding the scenario</a:t>
            </a:r>
          </a:p>
          <a:p>
            <a:pPr lvl="1">
              <a:buFont typeface="Courier New" panose="02070309020205020404" pitchFamily="49" charset="0"/>
              <a:buChar char="o"/>
            </a:pPr>
            <a:r>
              <a:rPr lang="en-US" dirty="0">
                <a:ea typeface="Calibri"/>
                <a:cs typeface="Calibri"/>
              </a:rPr>
              <a:t>Location – horizontal and vertical</a:t>
            </a:r>
          </a:p>
          <a:p>
            <a:pPr lvl="1">
              <a:buFont typeface="Courier New" panose="02070309020205020404" pitchFamily="49" charset="0"/>
              <a:buChar char="o"/>
            </a:pPr>
            <a:r>
              <a:rPr lang="en-US" dirty="0">
                <a:ea typeface="Calibri"/>
                <a:cs typeface="Calibri"/>
              </a:rPr>
              <a:t>Heading</a:t>
            </a:r>
          </a:p>
          <a:p>
            <a:pPr lvl="1">
              <a:buFont typeface="Courier New" panose="02070309020205020404" pitchFamily="49" charset="0"/>
              <a:buChar char="o"/>
            </a:pPr>
            <a:r>
              <a:rPr lang="en-US" dirty="0">
                <a:ea typeface="Calibri"/>
                <a:cs typeface="Calibri"/>
              </a:rPr>
              <a:t>Visual representation – raw camera footage, or annotated image</a:t>
            </a:r>
          </a:p>
          <a:p>
            <a:endParaRPr lang="en-US" dirty="0">
              <a:ea typeface="Calibri"/>
              <a:cs typeface="Calibri"/>
            </a:endParaRPr>
          </a:p>
          <a:p>
            <a:r>
              <a:rPr lang="en-US" dirty="0">
                <a:ea typeface="Calibri"/>
                <a:cs typeface="Calibri"/>
              </a:rPr>
              <a:t>What did the ADS do - for understanding ADS’s response to the scenario</a:t>
            </a:r>
          </a:p>
          <a:p>
            <a:pPr lvl="1">
              <a:buFont typeface="Courier New" panose="02070309020205020404" pitchFamily="49" charset="0"/>
              <a:buChar char="o"/>
            </a:pPr>
            <a:r>
              <a:rPr lang="en-US" dirty="0">
                <a:ea typeface="Calibri"/>
                <a:cs typeface="Calibri"/>
              </a:rPr>
              <a:t>ADS requested control – gear, breaking, indicated status (exterior lights, turn signals, hazard flasher), audible warning system</a:t>
            </a:r>
          </a:p>
          <a:p>
            <a:pPr lvl="1">
              <a:buFont typeface="Courier New" panose="02070309020205020404" pitchFamily="49" charset="0"/>
              <a:buChar char="o"/>
            </a:pPr>
            <a:r>
              <a:rPr lang="en-US" dirty="0">
                <a:ea typeface="Calibri"/>
                <a:cs typeface="Calibri"/>
              </a:rPr>
              <a:t>Vehicle dynamics</a:t>
            </a:r>
          </a:p>
          <a:p>
            <a:endParaRPr lang="en-US" dirty="0">
              <a:ea typeface="Calibri"/>
              <a:cs typeface="Calibri"/>
            </a:endParaRPr>
          </a:p>
          <a:p>
            <a:r>
              <a:rPr lang="en-US" dirty="0">
                <a:ea typeface="Calibri"/>
                <a:cs typeface="Calibri"/>
              </a:rPr>
              <a:t>For details, please see Excel spreadsheet</a:t>
            </a:r>
          </a:p>
          <a:p>
            <a:pPr indent="-285750"/>
            <a:endParaRPr lang="en-GB" dirty="0">
              <a:ea typeface="MS PGothic"/>
              <a:cs typeface="Calibri"/>
            </a:endParaRPr>
          </a:p>
          <a:p>
            <a:endParaRPr lang="en-US" dirty="0">
              <a:ea typeface="MS PGothic"/>
              <a:cs typeface="Calibri"/>
            </a:endParaRPr>
          </a:p>
          <a:p>
            <a:pPr lvl="1">
              <a:buFont typeface="Courier New" pitchFamily="2" charset="2"/>
              <a:buChar char="o"/>
            </a:pPr>
            <a:endParaRPr lang="en-US" dirty="0">
              <a:ea typeface="MS PGothic"/>
              <a:cs typeface="Calibri"/>
            </a:endParaRPr>
          </a:p>
        </p:txBody>
      </p:sp>
      <p:sp>
        <p:nvSpPr>
          <p:cNvPr id="4" name="Content Placeholder 3">
            <a:extLst>
              <a:ext uri="{FF2B5EF4-FFF2-40B4-BE49-F238E27FC236}">
                <a16:creationId xmlns:a16="http://schemas.microsoft.com/office/drawing/2014/main" id="{DD947F2D-F0E9-A8C0-5A46-8F2BAE160DE7}"/>
              </a:ext>
            </a:extLst>
          </p:cNvPr>
          <p:cNvSpPr>
            <a:spLocks noGrp="1"/>
          </p:cNvSpPr>
          <p:nvPr>
            <p:ph sz="quarter" idx="10"/>
          </p:nvPr>
        </p:nvSpPr>
        <p:spPr>
          <a:xfrm>
            <a:off x="969217" y="773015"/>
            <a:ext cx="6509268" cy="298800"/>
          </a:xfrm>
        </p:spPr>
        <p:txBody>
          <a:bodyPr/>
          <a:lstStyle/>
          <a:p>
            <a:r>
              <a:rPr lang="en-GB" dirty="0"/>
              <a:t>Recommended essential data elements</a:t>
            </a:r>
          </a:p>
        </p:txBody>
      </p:sp>
    </p:spTree>
    <p:extLst>
      <p:ext uri="{BB962C8B-B14F-4D97-AF65-F5344CB8AC3E}">
        <p14:creationId xmlns:p14="http://schemas.microsoft.com/office/powerpoint/2010/main" val="3905948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p:txBody>
          <a:bodyPr/>
          <a:lstStyle/>
          <a:p>
            <a:r>
              <a:rPr lang="en-GB" dirty="0">
                <a:ea typeface="MS PGothic"/>
                <a:cs typeface="Calibri"/>
              </a:rPr>
              <a:t>Simplified incident or collision scenarios</a:t>
            </a:r>
          </a:p>
          <a:p>
            <a:pPr lvl="1"/>
            <a:r>
              <a:rPr lang="en-GB" dirty="0">
                <a:ea typeface="MS PGothic"/>
                <a:cs typeface="Calibri"/>
              </a:rPr>
              <a:t>Based on real cases investigated by TRL collision investigation experts</a:t>
            </a:r>
          </a:p>
          <a:p>
            <a:pPr lvl="1"/>
            <a:endParaRPr lang="en-GB" dirty="0">
              <a:ea typeface="MS PGothic"/>
              <a:cs typeface="Calibri"/>
            </a:endParaRPr>
          </a:p>
          <a:p>
            <a:r>
              <a:rPr lang="en-GB" dirty="0">
                <a:ea typeface="MS PGothic"/>
                <a:cs typeface="Calibri"/>
              </a:rPr>
              <a:t>Each case demonstrates need for different time-series data elements</a:t>
            </a:r>
          </a:p>
          <a:p>
            <a:pPr lvl="1"/>
            <a:r>
              <a:rPr lang="en-GB" dirty="0">
                <a:ea typeface="MS PGothic"/>
                <a:cs typeface="Calibri"/>
              </a:rPr>
              <a:t>Particular attention to object detection and identification, and duration of data required</a:t>
            </a:r>
          </a:p>
          <a:p>
            <a:endParaRPr lang="en-US" dirty="0">
              <a:ea typeface="MS PGothic"/>
              <a:cs typeface="Calibri"/>
            </a:endParaRPr>
          </a:p>
          <a:p>
            <a:pPr lvl="1">
              <a:buFont typeface="Courier New" pitchFamily="2" charset="2"/>
              <a:buChar char="o"/>
            </a:pPr>
            <a:endParaRPr lang="en-US"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Case summaries</a:t>
            </a:r>
          </a:p>
        </p:txBody>
      </p:sp>
    </p:spTree>
    <p:extLst>
      <p:ext uri="{BB962C8B-B14F-4D97-AF65-F5344CB8AC3E}">
        <p14:creationId xmlns:p14="http://schemas.microsoft.com/office/powerpoint/2010/main" val="3464844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dirty="0"/>
              <a:t>6. </a:t>
            </a:r>
            <a:r>
              <a:rPr lang="en-US" dirty="0"/>
              <a:t>Exemplar real-world incidents</a:t>
            </a:r>
            <a:endParaRPr lang="en-GB" dirty="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438150" y="1243013"/>
            <a:ext cx="8248650" cy="2124301"/>
          </a:xfrm>
        </p:spPr>
        <p:txBody>
          <a:bodyPr>
            <a:normAutofit lnSpcReduction="10000"/>
          </a:bodyPr>
          <a:lstStyle/>
          <a:p>
            <a:r>
              <a:rPr lang="en-GB" dirty="0">
                <a:ea typeface="MS PGothic"/>
                <a:cs typeface="Calibri"/>
              </a:rPr>
              <a:t>Scenario</a:t>
            </a:r>
          </a:p>
          <a:p>
            <a:pPr lvl="1"/>
            <a:r>
              <a:rPr lang="en-GB" dirty="0">
                <a:ea typeface="MS PGothic"/>
                <a:cs typeface="Calibri"/>
              </a:rPr>
              <a:t>2-lane high-speed road</a:t>
            </a:r>
          </a:p>
          <a:p>
            <a:pPr lvl="1"/>
            <a:r>
              <a:rPr lang="en-GB" dirty="0">
                <a:ea typeface="MS PGothic"/>
                <a:cs typeface="Calibri"/>
              </a:rPr>
              <a:t>Self-Driving Vehicle (SDV) encounters a general vehicle driven by a fatigued or medically impaired driver, leading to erratic driving patterns over time</a:t>
            </a:r>
          </a:p>
          <a:p>
            <a:pPr lvl="1"/>
            <a:r>
              <a:rPr lang="en-GB" dirty="0">
                <a:ea typeface="MS PGothic"/>
                <a:cs typeface="Calibri"/>
              </a:rPr>
              <a:t>Car (V1) (in Lane 1) exhibits erratic behaviour – drifting in and out of lane over an extended time period</a:t>
            </a:r>
          </a:p>
          <a:p>
            <a:pPr lvl="1"/>
            <a:r>
              <a:rPr lang="en-GB" dirty="0">
                <a:ea typeface="MS PGothic"/>
                <a:cs typeface="Calibri"/>
              </a:rPr>
              <a:t>SDV driving faster than V1 – catching up and intending to overtake in Lane 2</a:t>
            </a:r>
          </a:p>
          <a:p>
            <a:pPr lvl="1"/>
            <a:r>
              <a:rPr lang="en-GB" dirty="0">
                <a:ea typeface="MS PGothic"/>
                <a:cs typeface="Calibri"/>
              </a:rPr>
              <a:t>As SDV passes V1, V1 makes a sudden lane-change manoeuvre and crashes into SDV, causing a high-speed run-off-road event for both vehicles</a:t>
            </a:r>
          </a:p>
          <a:p>
            <a:pPr marL="57150" indent="0">
              <a:buNone/>
            </a:pPr>
            <a:endParaRPr lang="en-GB" dirty="0">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969217" y="773015"/>
            <a:ext cx="6509268" cy="298800"/>
          </a:xfrm>
        </p:spPr>
        <p:txBody>
          <a:bodyPr/>
          <a:lstStyle/>
          <a:p>
            <a:r>
              <a:rPr lang="en-GB" dirty="0"/>
              <a:t>Medical impairment event</a:t>
            </a:r>
          </a:p>
        </p:txBody>
      </p:sp>
      <p:pic>
        <p:nvPicPr>
          <p:cNvPr id="8" name="Picture 7">
            <a:extLst>
              <a:ext uri="{FF2B5EF4-FFF2-40B4-BE49-F238E27FC236}">
                <a16:creationId xmlns:a16="http://schemas.microsoft.com/office/drawing/2014/main" id="{B4D8AA8F-204D-D29F-8EB4-703606308777}"/>
              </a:ext>
            </a:extLst>
          </p:cNvPr>
          <p:cNvPicPr>
            <a:picLocks noChangeAspect="1"/>
          </p:cNvPicPr>
          <p:nvPr/>
        </p:nvPicPr>
        <p:blipFill rotWithShape="1">
          <a:blip r:embed="rId2"/>
          <a:srcRect t="20775" b="28737"/>
          <a:stretch/>
        </p:blipFill>
        <p:spPr>
          <a:xfrm>
            <a:off x="1422363" y="3367314"/>
            <a:ext cx="6108135" cy="1533379"/>
          </a:xfrm>
          <a:prstGeom prst="rect">
            <a:avLst/>
          </a:prstGeom>
        </p:spPr>
      </p:pic>
    </p:spTree>
    <p:extLst>
      <p:ext uri="{BB962C8B-B14F-4D97-AF65-F5344CB8AC3E}">
        <p14:creationId xmlns:p14="http://schemas.microsoft.com/office/powerpoint/2010/main" val="532520898"/>
      </p:ext>
    </p:extLst>
  </p:cSld>
  <p:clrMapOvr>
    <a:masterClrMapping/>
  </p:clrMapOvr>
</p:sld>
</file>

<file path=ppt/theme/theme1.xml><?xml version="1.0" encoding="utf-8"?>
<a:theme xmlns:a="http://schemas.openxmlformats.org/drawingml/2006/main" name="blank">
  <a:themeElements>
    <a:clrScheme name="TRL COLORS">
      <a:dk1>
        <a:sysClr val="windowText" lastClr="000000"/>
      </a:dk1>
      <a:lt1>
        <a:sysClr val="window" lastClr="FFFFFF"/>
      </a:lt1>
      <a:dk2>
        <a:srgbClr val="515B5E"/>
      </a:dk2>
      <a:lt2>
        <a:srgbClr val="FF641E"/>
      </a:lt2>
      <a:accent1>
        <a:srgbClr val="000000"/>
      </a:accent1>
      <a:accent2>
        <a:srgbClr val="515B5E"/>
      </a:accent2>
      <a:accent3>
        <a:srgbClr val="FFFFFF"/>
      </a:accent3>
      <a:accent4>
        <a:srgbClr val="FF641E"/>
      </a:accent4>
      <a:accent5>
        <a:srgbClr val="000000"/>
      </a:accent5>
      <a:accent6>
        <a:srgbClr val="FFFF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itle Of The Presentation Goes Here.pptx" id="{B0B5B198-AFAC-4B86-ABC8-5A8FBFC06677}" vid="{FD910992-F87C-4E52-B100-670B3474C0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bcd41af-3e52-4378-bf12-165ae375de30">
      <Terms xmlns="http://schemas.microsoft.com/office/infopath/2007/PartnerControls"/>
    </lcf76f155ced4ddcb4097134ff3c332f>
    <dlc_EmailTo xmlns="15ff3d39-6e7b-4d70-9b7c-8d9fe85d0f29" xsi:nil="true"/>
    <TaxCatchAll xmlns="15ff3d39-6e7b-4d70-9b7c-8d9fe85d0f29" xsi:nil="true"/>
    <d28f1dd39ca44d93a9ba0d339cd2cfbc xmlns="4fea251c-3bdd-4d50-962b-ffa2ae250ba0">
      <Terms xmlns="http://schemas.microsoft.com/office/infopath/2007/PartnerControls"/>
    </d28f1dd39ca44d93a9ba0d339cd2cfbc>
    <dlc_EmailSubject xmlns="15ff3d39-6e7b-4d70-9b7c-8d9fe85d0f29" xsi:nil="true"/>
    <n30081d4a6394f3798cc88be69ab51c8 xmlns="4fea251c-3bdd-4d50-962b-ffa2ae250ba0">
      <Terms xmlns="http://schemas.microsoft.com/office/infopath/2007/PartnerControls"/>
    </n30081d4a6394f3798cc88be69ab51c8>
    <dlc_EmailCC xmlns="15ff3d39-6e7b-4d70-9b7c-8d9fe85d0f29" xsi:nil="true"/>
    <Historical_x0020_Importance xmlns="15ff3d39-6e7b-4d70-9b7c-8d9fe85d0f29">false</Historical_x0020_Importance>
    <dlc_EmailBCC xmlns="15ff3d39-6e7b-4d70-9b7c-8d9fe85d0f29" xsi:nil="true"/>
    <dlc_EmailFrom xmlns="15ff3d39-6e7b-4d70-9b7c-8d9fe85d0f29" xsi:nil="true"/>
    <Security_x0020_Classification xmlns="15ff3d39-6e7b-4d70-9b7c-8d9fe85d0f29">Official</Security_x0020_Classification>
    <dlc_EmailReceivedUTC xmlns="15ff3d39-6e7b-4d70-9b7c-8d9fe85d0f29" xsi:nil="true"/>
    <dlc_EmailSentUTC xmlns="15ff3d39-6e7b-4d70-9b7c-8d9fe85d0f2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0F2F1CFEC9AF84380787CDB9135F4CD" ma:contentTypeVersion="17" ma:contentTypeDescription="Create a new document." ma:contentTypeScope="" ma:versionID="e06cb77dc82b04baaa61249c3aac971b">
  <xsd:schema xmlns:xsd="http://www.w3.org/2001/XMLSchema" xmlns:xs="http://www.w3.org/2001/XMLSchema" xmlns:p="http://schemas.microsoft.com/office/2006/metadata/properties" xmlns:ns2="4fea251c-3bdd-4d50-962b-ffa2ae250ba0" xmlns:ns3="15ff3d39-6e7b-4d70-9b7c-8d9fe85d0f29" xmlns:ns4="7bcd41af-3e52-4378-bf12-165ae375de30" targetNamespace="http://schemas.microsoft.com/office/2006/metadata/properties" ma:root="true" ma:fieldsID="1054f6fae83bb051072705628e8a48f3" ns2:_="" ns3:_="" ns4:_="">
    <xsd:import namespace="4fea251c-3bdd-4d50-962b-ffa2ae250ba0"/>
    <xsd:import namespace="15ff3d39-6e7b-4d70-9b7c-8d9fe85d0f29"/>
    <xsd:import namespace="7bcd41af-3e52-4378-bf12-165ae375de30"/>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2:SharedWithUsers" minOccurs="0"/>
                <xsd:element ref="ns2:SharedWithDetails" minOccurs="0"/>
                <xsd:element ref="ns4:MediaLengthInSeconds" minOccurs="0"/>
                <xsd:element ref="ns4:MediaServiceObjectDetectorVersions" minOccurs="0"/>
                <xsd:element ref="ns4:MediaServiceSearchPropertie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cd41af-3e52-4378-bf12-165ae375de3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1" nillable="true" ma:displayName="MediaServiceAutoKeyPoints" ma:hidden="true" ma:internalName="MediaServiceAutoKeyPoints" ma:readOnly="true">
      <xsd:simpleType>
        <xsd:restriction base="dms:Note"/>
      </xsd:simpleType>
    </xsd:element>
    <xsd:element name="MediaServiceKeyPoints" ma:index="32" nillable="true" ma:displayName="KeyPoints" ma:internalName="MediaServiceKeyPoints"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3CD9C1-E93E-4396-8F8A-23EC1922CB5D}">
  <ds:schemaRefs>
    <ds:schemaRef ds:uri="http://schemas.microsoft.com/sharepoint/v3/contenttype/forms"/>
  </ds:schemaRefs>
</ds:datastoreItem>
</file>

<file path=customXml/itemProps2.xml><?xml version="1.0" encoding="utf-8"?>
<ds:datastoreItem xmlns:ds="http://schemas.openxmlformats.org/officeDocument/2006/customXml" ds:itemID="{90D09888-CF9D-47DC-9C6F-CABDE872DD44}">
  <ds:schemaRefs>
    <ds:schemaRef ds:uri="http://schemas.openxmlformats.org/package/2006/metadata/core-properties"/>
    <ds:schemaRef ds:uri="http://www.w3.org/XML/1998/namespace"/>
    <ds:schemaRef ds:uri="http://schemas.microsoft.com/office/2006/documentManagement/types"/>
    <ds:schemaRef ds:uri="http://purl.org/dc/terms/"/>
    <ds:schemaRef ds:uri="87d81aed-1564-4d15-a4b6-b37c016870dd"/>
    <ds:schemaRef ds:uri="http://purl.org/dc/dcmitype/"/>
    <ds:schemaRef ds:uri="http://schemas.microsoft.com/office/2006/metadata/properties"/>
    <ds:schemaRef ds:uri="http://schemas.microsoft.com/office/infopath/2007/PartnerControls"/>
    <ds:schemaRef ds:uri="http://purl.org/dc/elements/1.1/"/>
    <ds:schemaRef ds:uri="7bcd41af-3e52-4378-bf12-165ae375de30"/>
    <ds:schemaRef ds:uri="15ff3d39-6e7b-4d70-9b7c-8d9fe85d0f29"/>
    <ds:schemaRef ds:uri="4fea251c-3bdd-4d50-962b-ffa2ae250ba0"/>
  </ds:schemaRefs>
</ds:datastoreItem>
</file>

<file path=customXml/itemProps3.xml><?xml version="1.0" encoding="utf-8"?>
<ds:datastoreItem xmlns:ds="http://schemas.openxmlformats.org/officeDocument/2006/customXml" ds:itemID="{6E74AA67-FBBA-4EBB-918E-5C4729B356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ea251c-3bdd-4d50-962b-ffa2ae250ba0"/>
    <ds:schemaRef ds:uri="15ff3d39-6e7b-4d70-9b7c-8d9fe85d0f29"/>
    <ds:schemaRef ds:uri="7bcd41af-3e52-4378-bf12-165ae375de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12964</TotalTime>
  <Words>2651</Words>
  <Application>Microsoft Office PowerPoint</Application>
  <PresentationFormat>On-screen Show (16:9)</PresentationFormat>
  <Paragraphs>345</Paragraphs>
  <Slides>23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MS PGothic</vt:lpstr>
      <vt:lpstr>Arial</vt:lpstr>
      <vt:lpstr>Calibri</vt:lpstr>
      <vt:lpstr>Courier New</vt:lpstr>
      <vt:lpstr>Wingdings</vt:lpstr>
      <vt:lpstr>blank</vt:lpstr>
      <vt:lpstr>DSSAD Data Elements </vt:lpstr>
      <vt:lpstr>Outline</vt:lpstr>
      <vt:lpstr>1. Definition </vt:lpstr>
      <vt:lpstr>2. DSSAD Data Overview</vt:lpstr>
      <vt:lpstr>3. Method</vt:lpstr>
      <vt:lpstr>4. Key Findings from Literature Review</vt:lpstr>
      <vt:lpstr>5. Key Findings from Expert Workshop</vt:lpstr>
      <vt:lpstr>6. Exemplar real-world incidents</vt:lpstr>
      <vt:lpstr>6. Exemplar real-world incidents</vt:lpstr>
      <vt:lpstr>6. Exemplar real-world incidents</vt:lpstr>
      <vt:lpstr>6. Exemplar real-world incidents</vt:lpstr>
      <vt:lpstr>6. Exemplar real-world incidents</vt:lpstr>
      <vt:lpstr>6. Exemplar real-world incidents</vt:lpstr>
      <vt:lpstr>6. Exemplar real-world incidents</vt:lpstr>
      <vt:lpstr>6. Exemplar real-world incidents</vt:lpstr>
      <vt:lpstr>7. Recommended DSSAD data elements</vt:lpstr>
      <vt:lpstr>8. Recommended DSSAD data analysis framework</vt:lpstr>
      <vt:lpstr>8. Recommended DSSAD data analysis framework</vt:lpstr>
      <vt:lpstr>8. Recommended DSSAD data analysis framework</vt:lpstr>
      <vt:lpstr>8. Recommended DSSAD data analysis framework</vt:lpstr>
      <vt:lpstr>8. Recommended DSSAD data analysis framework</vt:lpstr>
      <vt:lpstr>Dataset vs. Safety Expectations</vt:lpstr>
      <vt:lpstr>Dataset vs. Safety Expectations</vt:lpstr>
    </vt:vector>
  </TitlesOfParts>
  <Company>TRL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 Goes Here Over Two Lines If Required</dc:title>
  <dc:creator>Roseline Walker</dc:creator>
  <cp:lastModifiedBy>Robbie Wilmot</cp:lastModifiedBy>
  <cp:revision>133</cp:revision>
  <dcterms:created xsi:type="dcterms:W3CDTF">2022-10-17T11:44:52Z</dcterms:created>
  <dcterms:modified xsi:type="dcterms:W3CDTF">2025-01-14T17:54:32Z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ustomTag">
    <vt:lpwstr/>
  </property>
  <property fmtid="{D5CDD505-2E9C-101B-9397-08002B2CF9AE}" pid="4" name="FinancialYear">
    <vt:lpwstr/>
  </property>
  <property fmtid="{D5CDD505-2E9C-101B-9397-08002B2CF9AE}" pid="5" name="ContentTypeId">
    <vt:lpwstr>0x010100E0F2F1CFEC9AF84380787CDB9135F4CD</vt:lpwstr>
  </property>
</Properties>
</file>