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1306" r:id="rId5"/>
    <p:sldId id="1316" r:id="rId6"/>
    <p:sldId id="1318" r:id="rId7"/>
    <p:sldId id="1323" r:id="rId8"/>
    <p:sldId id="1315" r:id="rId9"/>
    <p:sldId id="1321" r:id="rId10"/>
    <p:sldId id="1310" r:id="rId11"/>
    <p:sldId id="1296" r:id="rId12"/>
    <p:sldId id="1319" r:id="rId13"/>
    <p:sldId id="1320" r:id="rId14"/>
    <p:sldId id="1294" r:id="rId15"/>
    <p:sldId id="1286" r:id="rId16"/>
    <p:sldId id="1313" r:id="rId17"/>
    <p:sldId id="1312" r:id="rId18"/>
    <p:sldId id="1314" r:id="rId19"/>
    <p:sldId id="1322" r:id="rId20"/>
    <p:sldId id="1317" r:id="rId21"/>
    <p:sldId id="1304" r:id="rId22"/>
    <p:sldId id="1311" r:id="rId2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6" d="100"/>
          <a:sy n="66" d="100"/>
        </p:scale>
        <p:origin x="668" y="32"/>
      </p:cViewPr>
      <p:guideLst/>
    </p:cSldViewPr>
  </p:slideViewPr>
  <p:notesTextViewPr>
    <p:cViewPr>
      <p:scale>
        <a:sx n="1" d="1"/>
        <a:sy n="1" d="1"/>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24AA9-7B81-5A44-4849-4A10E7739A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76ABF9A-C23C-6A1E-D068-1D944C0E73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A408B39-FBDA-776C-011F-093D8278B0CE}"/>
              </a:ext>
            </a:extLst>
          </p:cNvPr>
          <p:cNvSpPr>
            <a:spLocks noGrp="1"/>
          </p:cNvSpPr>
          <p:nvPr>
            <p:ph type="dt" sz="half" idx="10"/>
          </p:nvPr>
        </p:nvSpPr>
        <p:spPr/>
        <p:txBody>
          <a:bodyPr/>
          <a:lstStyle/>
          <a:p>
            <a:fld id="{2A0C5C74-E356-4D86-A2E6-59AA63A2C84F}" type="datetimeFigureOut">
              <a:rPr lang="en-US" smtClean="0"/>
              <a:t>12/6/2024</a:t>
            </a:fld>
            <a:endParaRPr lang="en-US"/>
          </a:p>
        </p:txBody>
      </p:sp>
      <p:sp>
        <p:nvSpPr>
          <p:cNvPr id="5" name="Footer Placeholder 4">
            <a:extLst>
              <a:ext uri="{FF2B5EF4-FFF2-40B4-BE49-F238E27FC236}">
                <a16:creationId xmlns:a16="http://schemas.microsoft.com/office/drawing/2014/main" id="{81EE5AF9-1E38-AE03-E074-9C7A4DE862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60A713-749F-F385-C909-C566D66B08BA}"/>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3290371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31FAB-C097-62BF-5F9E-6643D304C81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93E7CC3-382C-9A7A-3BC5-207B12F0F9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9B9138-3410-CA85-A9DA-C0430B3FDA39}"/>
              </a:ext>
            </a:extLst>
          </p:cNvPr>
          <p:cNvSpPr>
            <a:spLocks noGrp="1"/>
          </p:cNvSpPr>
          <p:nvPr>
            <p:ph type="dt" sz="half" idx="10"/>
          </p:nvPr>
        </p:nvSpPr>
        <p:spPr/>
        <p:txBody>
          <a:bodyPr/>
          <a:lstStyle/>
          <a:p>
            <a:fld id="{2A0C5C74-E356-4D86-A2E6-59AA63A2C84F}" type="datetimeFigureOut">
              <a:rPr lang="en-US" smtClean="0"/>
              <a:t>12/6/2024</a:t>
            </a:fld>
            <a:endParaRPr lang="en-US"/>
          </a:p>
        </p:txBody>
      </p:sp>
      <p:sp>
        <p:nvSpPr>
          <p:cNvPr id="5" name="Footer Placeholder 4">
            <a:extLst>
              <a:ext uri="{FF2B5EF4-FFF2-40B4-BE49-F238E27FC236}">
                <a16:creationId xmlns:a16="http://schemas.microsoft.com/office/drawing/2014/main" id="{EC611DA4-B27D-756C-287C-4949D4276E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0C004D-7E07-5283-2005-2C28E4E222F6}"/>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1387497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676F0A8-3975-E7D7-8987-E93041CCDD4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1C04E50-2B27-8EC4-417E-DCAD4E15F44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60CF8F-E337-9371-36BF-11EC25E85C4F}"/>
              </a:ext>
            </a:extLst>
          </p:cNvPr>
          <p:cNvSpPr>
            <a:spLocks noGrp="1"/>
          </p:cNvSpPr>
          <p:nvPr>
            <p:ph type="dt" sz="half" idx="10"/>
          </p:nvPr>
        </p:nvSpPr>
        <p:spPr/>
        <p:txBody>
          <a:bodyPr/>
          <a:lstStyle/>
          <a:p>
            <a:fld id="{2A0C5C74-E356-4D86-A2E6-59AA63A2C84F}" type="datetimeFigureOut">
              <a:rPr lang="en-US" smtClean="0"/>
              <a:t>12/6/2024</a:t>
            </a:fld>
            <a:endParaRPr lang="en-US"/>
          </a:p>
        </p:txBody>
      </p:sp>
      <p:sp>
        <p:nvSpPr>
          <p:cNvPr id="5" name="Footer Placeholder 4">
            <a:extLst>
              <a:ext uri="{FF2B5EF4-FFF2-40B4-BE49-F238E27FC236}">
                <a16:creationId xmlns:a16="http://schemas.microsoft.com/office/drawing/2014/main" id="{F299BE51-2878-B63E-A417-91CC9DFF19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E00AFF-115A-8C61-C5A6-7A9E037642D8}"/>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2711487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lIns="9000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C82B7874-A240-454F-9ACF-7373B2B458D5}" type="datetime3">
              <a:rPr lang="en-US" smtClean="0"/>
              <a:t>6 December 2024</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1" name="Text Placeholder 10">
            <a:extLst>
              <a:ext uri="{FF2B5EF4-FFF2-40B4-BE49-F238E27FC236}">
                <a16:creationId xmlns:a16="http://schemas.microsoft.com/office/drawing/2014/main" id="{56E2645D-CFD1-6451-9E72-7A68C39AF563}"/>
              </a:ext>
            </a:extLst>
          </p:cNvPr>
          <p:cNvSpPr>
            <a:spLocks noGrp="1"/>
          </p:cNvSpPr>
          <p:nvPr>
            <p:ph type="body" sz="quarter" idx="13" hasCustomPrompt="1"/>
          </p:nvPr>
        </p:nvSpPr>
        <p:spPr>
          <a:xfrm>
            <a:off x="838752" y="934279"/>
            <a:ext cx="9537700" cy="417444"/>
          </a:xfrm>
        </p:spPr>
        <p:txBody>
          <a:bodyPr anchor="ctr">
            <a:noAutofit/>
          </a:bodyP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21984546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lIns="9000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C82B7874-A240-454F-9ACF-7373B2B458D5}" type="datetime3">
              <a:rPr lang="en-US" smtClean="0"/>
              <a:t>6 December 2024</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1" name="Text Placeholder 10">
            <a:extLst>
              <a:ext uri="{FF2B5EF4-FFF2-40B4-BE49-F238E27FC236}">
                <a16:creationId xmlns:a16="http://schemas.microsoft.com/office/drawing/2014/main" id="{56E2645D-CFD1-6451-9E72-7A68C39AF563}"/>
              </a:ext>
            </a:extLst>
          </p:cNvPr>
          <p:cNvSpPr>
            <a:spLocks noGrp="1"/>
          </p:cNvSpPr>
          <p:nvPr>
            <p:ph type="body" sz="quarter" idx="13" hasCustomPrompt="1"/>
          </p:nvPr>
        </p:nvSpPr>
        <p:spPr>
          <a:xfrm>
            <a:off x="838752" y="934279"/>
            <a:ext cx="9537700" cy="417444"/>
          </a:xfrm>
        </p:spPr>
        <p:txBody>
          <a:bodyPr anchor="ctr">
            <a:noAutofit/>
          </a:bodyP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7547493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lIns="9000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C82B7874-A240-454F-9ACF-7373B2B458D5}" type="datetime3">
              <a:rPr lang="en-US" smtClean="0"/>
              <a:t>6 December 2024</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1" name="Text Placeholder 10">
            <a:extLst>
              <a:ext uri="{FF2B5EF4-FFF2-40B4-BE49-F238E27FC236}">
                <a16:creationId xmlns:a16="http://schemas.microsoft.com/office/drawing/2014/main" id="{56E2645D-CFD1-6451-9E72-7A68C39AF563}"/>
              </a:ext>
            </a:extLst>
          </p:cNvPr>
          <p:cNvSpPr>
            <a:spLocks noGrp="1"/>
          </p:cNvSpPr>
          <p:nvPr>
            <p:ph type="body" sz="quarter" idx="13" hasCustomPrompt="1"/>
          </p:nvPr>
        </p:nvSpPr>
        <p:spPr>
          <a:xfrm>
            <a:off x="838752" y="934279"/>
            <a:ext cx="9537700" cy="417444"/>
          </a:xfrm>
        </p:spPr>
        <p:txBody>
          <a:bodyPr anchor="ctr">
            <a:noAutofit/>
          </a:bodyP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1835582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DBF6F-AE41-814E-F649-41D2570466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4AF9B4-51E4-C6A7-8B8C-91862AB28D9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130BAA-9E3F-CD15-1A11-F101F165D761}"/>
              </a:ext>
            </a:extLst>
          </p:cNvPr>
          <p:cNvSpPr>
            <a:spLocks noGrp="1"/>
          </p:cNvSpPr>
          <p:nvPr>
            <p:ph type="dt" sz="half" idx="10"/>
          </p:nvPr>
        </p:nvSpPr>
        <p:spPr/>
        <p:txBody>
          <a:bodyPr/>
          <a:lstStyle/>
          <a:p>
            <a:fld id="{2A0C5C74-E356-4D86-A2E6-59AA63A2C84F}" type="datetimeFigureOut">
              <a:rPr lang="en-US" smtClean="0"/>
              <a:t>12/6/2024</a:t>
            </a:fld>
            <a:endParaRPr lang="en-US"/>
          </a:p>
        </p:txBody>
      </p:sp>
      <p:sp>
        <p:nvSpPr>
          <p:cNvPr id="5" name="Footer Placeholder 4">
            <a:extLst>
              <a:ext uri="{FF2B5EF4-FFF2-40B4-BE49-F238E27FC236}">
                <a16:creationId xmlns:a16="http://schemas.microsoft.com/office/drawing/2014/main" id="{78E76C54-0CEC-A6C0-544A-32D8850F7A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3F7B9B-A5AA-0600-4FF7-00E01BC12E55}"/>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915503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7002B-2735-F72F-770A-46D0A84B24A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4023DFF-BA5A-C9E1-A9FA-9BF488760E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8BAD6C-C5D5-5F90-5C24-3B385B662B51}"/>
              </a:ext>
            </a:extLst>
          </p:cNvPr>
          <p:cNvSpPr>
            <a:spLocks noGrp="1"/>
          </p:cNvSpPr>
          <p:nvPr>
            <p:ph type="dt" sz="half" idx="10"/>
          </p:nvPr>
        </p:nvSpPr>
        <p:spPr/>
        <p:txBody>
          <a:bodyPr/>
          <a:lstStyle/>
          <a:p>
            <a:fld id="{2A0C5C74-E356-4D86-A2E6-59AA63A2C84F}" type="datetimeFigureOut">
              <a:rPr lang="en-US" smtClean="0"/>
              <a:t>12/6/2024</a:t>
            </a:fld>
            <a:endParaRPr lang="en-US"/>
          </a:p>
        </p:txBody>
      </p:sp>
      <p:sp>
        <p:nvSpPr>
          <p:cNvPr id="5" name="Footer Placeholder 4">
            <a:extLst>
              <a:ext uri="{FF2B5EF4-FFF2-40B4-BE49-F238E27FC236}">
                <a16:creationId xmlns:a16="http://schemas.microsoft.com/office/drawing/2014/main" id="{09A5C0BF-D8A3-C19F-DB46-290EC834D0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917F99-66AA-C45B-3495-B73D689AE9BD}"/>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1573745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A588B-C633-E786-92E8-B7B73B05B4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DC3D95-C746-6E11-30D2-27006617A08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DC249D-3E24-FC68-86C7-70A63C24AA7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743D2F3-717B-B2F3-BEF1-1BB5E4FB396C}"/>
              </a:ext>
            </a:extLst>
          </p:cNvPr>
          <p:cNvSpPr>
            <a:spLocks noGrp="1"/>
          </p:cNvSpPr>
          <p:nvPr>
            <p:ph type="dt" sz="half" idx="10"/>
          </p:nvPr>
        </p:nvSpPr>
        <p:spPr/>
        <p:txBody>
          <a:bodyPr/>
          <a:lstStyle/>
          <a:p>
            <a:fld id="{2A0C5C74-E356-4D86-A2E6-59AA63A2C84F}" type="datetimeFigureOut">
              <a:rPr lang="en-US" smtClean="0"/>
              <a:t>12/6/2024</a:t>
            </a:fld>
            <a:endParaRPr lang="en-US"/>
          </a:p>
        </p:txBody>
      </p:sp>
      <p:sp>
        <p:nvSpPr>
          <p:cNvPr id="6" name="Footer Placeholder 5">
            <a:extLst>
              <a:ext uri="{FF2B5EF4-FFF2-40B4-BE49-F238E27FC236}">
                <a16:creationId xmlns:a16="http://schemas.microsoft.com/office/drawing/2014/main" id="{6F3E37B7-7D95-C027-A07E-A22A9D6369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44960D-BE31-90C7-1E7C-B37B33B1D61D}"/>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1024318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3B00A-6D37-B142-5049-D344ADFC51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AE0BD3A-8F09-0476-C92B-D8F46967C4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98A0209-30D0-52B7-8913-6E26CFD9691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4512F0-4A41-296F-099E-A4C2F74A44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43A658-AE56-A2B6-16EE-B562791F88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4073B51-368F-5F0C-7764-6F5852ED97B2}"/>
              </a:ext>
            </a:extLst>
          </p:cNvPr>
          <p:cNvSpPr>
            <a:spLocks noGrp="1"/>
          </p:cNvSpPr>
          <p:nvPr>
            <p:ph type="dt" sz="half" idx="10"/>
          </p:nvPr>
        </p:nvSpPr>
        <p:spPr/>
        <p:txBody>
          <a:bodyPr/>
          <a:lstStyle/>
          <a:p>
            <a:fld id="{2A0C5C74-E356-4D86-A2E6-59AA63A2C84F}" type="datetimeFigureOut">
              <a:rPr lang="en-US" smtClean="0"/>
              <a:t>12/6/2024</a:t>
            </a:fld>
            <a:endParaRPr lang="en-US"/>
          </a:p>
        </p:txBody>
      </p:sp>
      <p:sp>
        <p:nvSpPr>
          <p:cNvPr id="8" name="Footer Placeholder 7">
            <a:extLst>
              <a:ext uri="{FF2B5EF4-FFF2-40B4-BE49-F238E27FC236}">
                <a16:creationId xmlns:a16="http://schemas.microsoft.com/office/drawing/2014/main" id="{E24BE3D1-22F7-8CF4-6381-9542E2B1EE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84806AA-6563-7FC1-4A90-0423E9899BA2}"/>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1369872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343D1-B189-F516-223A-972B737811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16673CA-4641-E76B-1FAC-320DA87885C7}"/>
              </a:ext>
            </a:extLst>
          </p:cNvPr>
          <p:cNvSpPr>
            <a:spLocks noGrp="1"/>
          </p:cNvSpPr>
          <p:nvPr>
            <p:ph type="dt" sz="half" idx="10"/>
          </p:nvPr>
        </p:nvSpPr>
        <p:spPr/>
        <p:txBody>
          <a:bodyPr/>
          <a:lstStyle/>
          <a:p>
            <a:fld id="{2A0C5C74-E356-4D86-A2E6-59AA63A2C84F}" type="datetimeFigureOut">
              <a:rPr lang="en-US" smtClean="0"/>
              <a:t>12/6/2024</a:t>
            </a:fld>
            <a:endParaRPr lang="en-US"/>
          </a:p>
        </p:txBody>
      </p:sp>
      <p:sp>
        <p:nvSpPr>
          <p:cNvPr id="4" name="Footer Placeholder 3">
            <a:extLst>
              <a:ext uri="{FF2B5EF4-FFF2-40B4-BE49-F238E27FC236}">
                <a16:creationId xmlns:a16="http://schemas.microsoft.com/office/drawing/2014/main" id="{4C32FD23-072C-0BE9-E1E2-CE17A2CACCF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2A2C4DC-D1AD-DC04-79CB-691BCB1C900C}"/>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1655972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D343227-E195-B1EE-74D4-4579A3532093}"/>
              </a:ext>
            </a:extLst>
          </p:cNvPr>
          <p:cNvSpPr>
            <a:spLocks noGrp="1"/>
          </p:cNvSpPr>
          <p:nvPr>
            <p:ph type="dt" sz="half" idx="10"/>
          </p:nvPr>
        </p:nvSpPr>
        <p:spPr/>
        <p:txBody>
          <a:bodyPr/>
          <a:lstStyle/>
          <a:p>
            <a:fld id="{2A0C5C74-E356-4D86-A2E6-59AA63A2C84F}" type="datetimeFigureOut">
              <a:rPr lang="en-US" smtClean="0"/>
              <a:t>12/6/2024</a:t>
            </a:fld>
            <a:endParaRPr lang="en-US"/>
          </a:p>
        </p:txBody>
      </p:sp>
      <p:sp>
        <p:nvSpPr>
          <p:cNvPr id="3" name="Footer Placeholder 2">
            <a:extLst>
              <a:ext uri="{FF2B5EF4-FFF2-40B4-BE49-F238E27FC236}">
                <a16:creationId xmlns:a16="http://schemas.microsoft.com/office/drawing/2014/main" id="{34E2EADD-F02C-95F2-40A0-553BFD6641E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5A630C-B797-BFAD-4FA1-E79657BA3E27}"/>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3447798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0091A-142C-0DA9-404A-0098AB1D52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3EFE3DF-57B6-5305-510B-6A6AF9C90E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3FF5532-DCFE-C1A9-38E1-5C89A6A6B3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A6C46B-FB28-C3AD-4C3D-89B078FC840C}"/>
              </a:ext>
            </a:extLst>
          </p:cNvPr>
          <p:cNvSpPr>
            <a:spLocks noGrp="1"/>
          </p:cNvSpPr>
          <p:nvPr>
            <p:ph type="dt" sz="half" idx="10"/>
          </p:nvPr>
        </p:nvSpPr>
        <p:spPr/>
        <p:txBody>
          <a:bodyPr/>
          <a:lstStyle/>
          <a:p>
            <a:fld id="{2A0C5C74-E356-4D86-A2E6-59AA63A2C84F}" type="datetimeFigureOut">
              <a:rPr lang="en-US" smtClean="0"/>
              <a:t>12/6/2024</a:t>
            </a:fld>
            <a:endParaRPr lang="en-US"/>
          </a:p>
        </p:txBody>
      </p:sp>
      <p:sp>
        <p:nvSpPr>
          <p:cNvPr id="6" name="Footer Placeholder 5">
            <a:extLst>
              <a:ext uri="{FF2B5EF4-FFF2-40B4-BE49-F238E27FC236}">
                <a16:creationId xmlns:a16="http://schemas.microsoft.com/office/drawing/2014/main" id="{7DCFBCBD-34E2-D4ED-D343-A9BBD49974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C48AB0-2CA7-86A1-896D-8E40B8CC7FF7}"/>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4209211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6B45-EAEF-1DEA-84DE-9941D4F5B2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1A1D064-563E-7BBA-C6D0-2B71EB0F84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9B0A6B6-405F-8F01-B7E4-823B0B9DC0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85D4E0-BD93-7B08-2F86-6E422F8B5BF9}"/>
              </a:ext>
            </a:extLst>
          </p:cNvPr>
          <p:cNvSpPr>
            <a:spLocks noGrp="1"/>
          </p:cNvSpPr>
          <p:nvPr>
            <p:ph type="dt" sz="half" idx="10"/>
          </p:nvPr>
        </p:nvSpPr>
        <p:spPr/>
        <p:txBody>
          <a:bodyPr/>
          <a:lstStyle/>
          <a:p>
            <a:fld id="{2A0C5C74-E356-4D86-A2E6-59AA63A2C84F}" type="datetimeFigureOut">
              <a:rPr lang="en-US" smtClean="0"/>
              <a:t>12/6/2024</a:t>
            </a:fld>
            <a:endParaRPr lang="en-US"/>
          </a:p>
        </p:txBody>
      </p:sp>
      <p:sp>
        <p:nvSpPr>
          <p:cNvPr id="6" name="Footer Placeholder 5">
            <a:extLst>
              <a:ext uri="{FF2B5EF4-FFF2-40B4-BE49-F238E27FC236}">
                <a16:creationId xmlns:a16="http://schemas.microsoft.com/office/drawing/2014/main" id="{8E7B7E77-DFD4-EFD7-3FA9-3D2061EA3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8DD11C-A288-C162-28A2-83765AEE4E54}"/>
              </a:ext>
            </a:extLst>
          </p:cNvPr>
          <p:cNvSpPr>
            <a:spLocks noGrp="1"/>
          </p:cNvSpPr>
          <p:nvPr>
            <p:ph type="sldNum" sz="quarter" idx="12"/>
          </p:nvPr>
        </p:nvSpPr>
        <p:spPr/>
        <p:txBody>
          <a:bodyPr/>
          <a:lstStyle/>
          <a:p>
            <a:fld id="{A678920B-21AA-4858-9F09-3BC60F09B925}" type="slidenum">
              <a:rPr lang="en-US" smtClean="0"/>
              <a:t>‹#›</a:t>
            </a:fld>
            <a:endParaRPr lang="en-US"/>
          </a:p>
        </p:txBody>
      </p:sp>
    </p:spTree>
    <p:extLst>
      <p:ext uri="{BB962C8B-B14F-4D97-AF65-F5344CB8AC3E}">
        <p14:creationId xmlns:p14="http://schemas.microsoft.com/office/powerpoint/2010/main" val="3993543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EEB9520-74F4-30A7-53F4-35637E2001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AB12FF-1281-477B-ED29-4BAA8834F1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05193B-FB6F-47F6-235B-32F73F8EA4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0C5C74-E356-4D86-A2E6-59AA63A2C84F}" type="datetimeFigureOut">
              <a:rPr lang="en-US" smtClean="0"/>
              <a:t>12/6/2024</a:t>
            </a:fld>
            <a:endParaRPr lang="en-US"/>
          </a:p>
        </p:txBody>
      </p:sp>
      <p:sp>
        <p:nvSpPr>
          <p:cNvPr id="5" name="Footer Placeholder 4">
            <a:extLst>
              <a:ext uri="{FF2B5EF4-FFF2-40B4-BE49-F238E27FC236}">
                <a16:creationId xmlns:a16="http://schemas.microsoft.com/office/drawing/2014/main" id="{2C550A82-D032-CF9E-A8EC-341677DDCD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D49437D-229B-7FE6-C15E-D44A518223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78920B-21AA-4858-9F09-3BC60F09B925}" type="slidenum">
              <a:rPr lang="en-US" smtClean="0"/>
              <a:t>‹#›</a:t>
            </a:fld>
            <a:endParaRPr lang="en-US"/>
          </a:p>
        </p:txBody>
      </p:sp>
    </p:spTree>
    <p:extLst>
      <p:ext uri="{BB962C8B-B14F-4D97-AF65-F5344CB8AC3E}">
        <p14:creationId xmlns:p14="http://schemas.microsoft.com/office/powerpoint/2010/main" val="16099742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eur03.safelinks.protection.outlook.com/?url=https%3A%2F%2Funece.org%2Fsites%2Fdefault%2Ffiles%2F2024-10%2FGRSG-128-16e_1.pdf&amp;data=05%7C02%7CDaniela.Maiwald%40de.bosch.com%7Ce4859d735ff04632fecf08dd07acd50b%7C0ae51e1907c84e4bbb6d648ee58410f4%7C0%7C0%7C638675161230211240%7CUnknown%7CTWFpbGZsb3d8eyJFbXB0eU1hcGkiOnRydWUsIlYiOiIwLjAuMDAwMCIsIlAiOiJXaW4zMiIsIkFOIjoiTWFpbCIsIldUIjoyfQ%3D%3D%7C0%7C%7C%7C&amp;sdata=osstoyJbvhwbucWvPRGYiNu%2BiQSmhMGHpbsIAeCjFWM%3D&amp;reserved=0" TargetMode="Externa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gif"/></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6.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gif"/><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009B5-4563-3289-64AF-0462885D6E09}"/>
              </a:ext>
            </a:extLst>
          </p:cNvPr>
          <p:cNvSpPr>
            <a:spLocks noGrp="1"/>
          </p:cNvSpPr>
          <p:nvPr>
            <p:ph type="title"/>
          </p:nvPr>
        </p:nvSpPr>
        <p:spPr/>
        <p:txBody>
          <a:bodyPr/>
          <a:lstStyle/>
          <a:p>
            <a:r>
              <a:rPr lang="en-US" dirty="0"/>
              <a:t>IWG DDADWS #3</a:t>
            </a:r>
            <a:br>
              <a:rPr lang="en-US" dirty="0"/>
            </a:br>
            <a:r>
              <a:rPr lang="de-DE" sz="4000" dirty="0"/>
              <a:t>(</a:t>
            </a:r>
            <a:r>
              <a:rPr lang="de-DE" sz="4000" dirty="0" err="1"/>
              <a:t>driver</a:t>
            </a:r>
            <a:r>
              <a:rPr lang="de-DE" sz="4000" dirty="0"/>
              <a:t> </a:t>
            </a:r>
            <a:r>
              <a:rPr lang="de-DE" sz="4000" dirty="0" err="1"/>
              <a:t>drowsiness</a:t>
            </a:r>
            <a:r>
              <a:rPr lang="de-DE" sz="4000" dirty="0"/>
              <a:t> and </a:t>
            </a:r>
            <a:r>
              <a:rPr lang="de-DE" sz="4000" dirty="0" err="1"/>
              <a:t>distraction</a:t>
            </a:r>
            <a:r>
              <a:rPr lang="de-DE" sz="4000" dirty="0"/>
              <a:t> </a:t>
            </a:r>
            <a:r>
              <a:rPr lang="de-DE" sz="4000" dirty="0" err="1"/>
              <a:t>warning</a:t>
            </a:r>
            <a:r>
              <a:rPr lang="de-DE" sz="4000" dirty="0"/>
              <a:t> </a:t>
            </a:r>
            <a:r>
              <a:rPr lang="de-DE" sz="4000" dirty="0" err="1"/>
              <a:t>system</a:t>
            </a:r>
            <a:r>
              <a:rPr lang="de-DE" sz="4000" dirty="0"/>
              <a:t>)</a:t>
            </a:r>
            <a:br>
              <a:rPr lang="de-DE" sz="4000" dirty="0"/>
            </a:br>
            <a:endParaRPr lang="en-US" sz="4000" dirty="0"/>
          </a:p>
        </p:txBody>
      </p:sp>
      <p:sp>
        <p:nvSpPr>
          <p:cNvPr id="3" name="Text Placeholder 2">
            <a:extLst>
              <a:ext uri="{FF2B5EF4-FFF2-40B4-BE49-F238E27FC236}">
                <a16:creationId xmlns:a16="http://schemas.microsoft.com/office/drawing/2014/main" id="{99AC405F-AE2D-011D-8BB2-E22D85181F59}"/>
              </a:ext>
            </a:extLst>
          </p:cNvPr>
          <p:cNvSpPr>
            <a:spLocks noGrp="1"/>
          </p:cNvSpPr>
          <p:nvPr>
            <p:ph type="body" idx="1"/>
          </p:nvPr>
        </p:nvSpPr>
        <p:spPr/>
        <p:txBody>
          <a:bodyPr/>
          <a:lstStyle/>
          <a:p>
            <a:r>
              <a:rPr lang="en-US" dirty="0"/>
              <a:t>Industry Feedback</a:t>
            </a:r>
          </a:p>
          <a:p>
            <a:r>
              <a:rPr lang="en-US" dirty="0"/>
              <a:t>24/12/10</a:t>
            </a:r>
          </a:p>
          <a:p>
            <a:endParaRPr lang="en-US" dirty="0"/>
          </a:p>
          <a:p>
            <a:endParaRPr lang="en-US" dirty="0"/>
          </a:p>
        </p:txBody>
      </p:sp>
      <p:pic>
        <p:nvPicPr>
          <p:cNvPr id="4" name="Picture 3">
            <a:extLst>
              <a:ext uri="{FF2B5EF4-FFF2-40B4-BE49-F238E27FC236}">
                <a16:creationId xmlns:a16="http://schemas.microsoft.com/office/drawing/2014/main" id="{9688A6D2-E337-B410-6DE1-BDFB2104EE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77" y="1840875"/>
            <a:ext cx="2166559" cy="662921"/>
          </a:xfrm>
          <a:prstGeom prst="rect">
            <a:avLst/>
          </a:prstGeom>
        </p:spPr>
      </p:pic>
    </p:spTree>
    <p:extLst>
      <p:ext uri="{BB962C8B-B14F-4D97-AF65-F5344CB8AC3E}">
        <p14:creationId xmlns:p14="http://schemas.microsoft.com/office/powerpoint/2010/main" val="3305081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18950" y="924825"/>
            <a:ext cx="6360783" cy="5649230"/>
          </a:xfrm>
        </p:spPr>
        <p:txBody>
          <a:bodyPr/>
          <a:lstStyle/>
          <a:p>
            <a:pPr marL="0" indent="0">
              <a:buFont typeface="Arial" panose="020B0604020202020204" pitchFamily="34" charset="0"/>
              <a:buNone/>
            </a:pPr>
            <a:r>
              <a:rPr lang="en-US" sz="1400" u="sng" dirty="0">
                <a:latin typeface="Arial" panose="020B0604020202020204" pitchFamily="34" charset="0"/>
              </a:rPr>
              <a:t>Industry proposal: </a:t>
            </a:r>
          </a:p>
          <a:p>
            <a:pPr marL="0" indent="0">
              <a:buFont typeface="Arial" panose="020B0604020202020204" pitchFamily="34" charset="0"/>
              <a:buNone/>
            </a:pPr>
            <a:r>
              <a:rPr lang="en-US" sz="1400" dirty="0">
                <a:latin typeface="Arial" panose="020B0604020202020204" pitchFamily="34" charset="0"/>
              </a:rPr>
              <a:t>Add additional provision in scope:</a:t>
            </a:r>
          </a:p>
          <a:p>
            <a:pPr marL="0" indent="0">
              <a:buNone/>
            </a:pPr>
            <a:r>
              <a:rPr lang="en-US" sz="1400" b="1" dirty="0">
                <a:solidFill>
                  <a:schemeClr val="accent6"/>
                </a:solidFill>
                <a:latin typeface="Arial" panose="020B0604020202020204" pitchFamily="34" charset="0"/>
              </a:rPr>
              <a:t>1.4. 	The following vehicles of category M and N shall be exempted 	from this Regulation:</a:t>
            </a:r>
            <a:br>
              <a:rPr lang="en-US" sz="1800" b="1" dirty="0">
                <a:solidFill>
                  <a:schemeClr val="accent6"/>
                </a:solidFill>
                <a:latin typeface="Arial" panose="020B0604020202020204" pitchFamily="34" charset="0"/>
              </a:rPr>
            </a:br>
            <a:r>
              <a:rPr lang="en-US" sz="1800" b="1" dirty="0">
                <a:solidFill>
                  <a:schemeClr val="accent6"/>
                </a:solidFill>
                <a:latin typeface="Arial" panose="020B0604020202020204" pitchFamily="34" charset="0"/>
              </a:rPr>
              <a:t>	</a:t>
            </a:r>
            <a:r>
              <a:rPr lang="en-US" sz="1400" b="1" dirty="0">
                <a:solidFill>
                  <a:schemeClr val="accent6"/>
                </a:solidFill>
              </a:rPr>
              <a:t>Vehicles where the use of DDADWS and/or installation of any device 	for DDADWS is incompatible with their on-road use may be partly or 	fully exempted from this Regulation, subject to the decision of the Type 	Approval Authority.</a:t>
            </a:r>
          </a:p>
          <a:p>
            <a:pPr marL="0" indent="0">
              <a:buNone/>
            </a:pPr>
            <a:endParaRPr lang="en-US" sz="1400" b="1" dirty="0">
              <a:solidFill>
                <a:schemeClr val="accent6"/>
              </a:solidFill>
              <a:latin typeface="Arial" panose="020B0604020202020204" pitchFamily="34" charset="0"/>
            </a:endParaRPr>
          </a:p>
          <a:p>
            <a:pPr marL="0" indent="0">
              <a:buNone/>
            </a:pPr>
            <a:r>
              <a:rPr lang="en-US" sz="1400" u="sng" dirty="0">
                <a:latin typeface="Arial" panose="020B0604020202020204" pitchFamily="34" charset="0"/>
              </a:rPr>
              <a:t>Rational for proposal:</a:t>
            </a:r>
          </a:p>
          <a:p>
            <a:pPr>
              <a:lnSpc>
                <a:spcPct val="100000"/>
              </a:lnSpc>
              <a:spcBef>
                <a:spcPts val="0"/>
              </a:spcBef>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Off-road vehicles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where the environment that vehicle operates in may lead to high number of false positive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misinterpretation of movements as drowsiness (same for mining vehicles)</a:t>
            </a:r>
          </a:p>
          <a:p>
            <a:pPr>
              <a:lnSpc>
                <a:spcPct val="100000"/>
              </a:lnSpc>
              <a:spcBef>
                <a:spcPts val="0"/>
              </a:spcBef>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Emergency vehicles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where driver's interaction and communication with in-vehicle systems may be interpreted as distraction. It is the same for detection of drowsiness.</a:t>
            </a:r>
          </a:p>
          <a:p>
            <a:pPr>
              <a:lnSpc>
                <a:spcPct val="100000"/>
              </a:lnSpc>
              <a:spcBef>
                <a:spcPts val="0"/>
              </a:spcBef>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Military vehicles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where tactical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manoeuvres</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can be misinterpreted as distraction or drowsiness. In these cases, triggering DDADWS warnings can be irrelevant or considered as false positive. There are also conditions like blackout mode where absolutely safety-critical warnings shall be only prioritized and displayed.</a:t>
            </a:r>
          </a:p>
          <a:p>
            <a:pPr>
              <a:lnSpc>
                <a:spcPct val="100000"/>
              </a:lnSpc>
              <a:spcBef>
                <a:spcPts val="0"/>
              </a:spcBef>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Regarding installation of any device for DDADWS, this could often pose challenges in </a:t>
            </a: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special purpose vehicles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regardless of interior or exterior installation placement of the devices as both can be modified depending on the vehicle’s purpose and usage. </a:t>
            </a:r>
          </a:p>
          <a:p>
            <a:pPr marL="0" indent="0">
              <a:buNone/>
            </a:pPr>
            <a:endParaRPr lang="en-US" sz="1400" u="sng" dirty="0">
              <a:latin typeface="Arial" panose="020B0604020202020204" pitchFamily="34" charset="0"/>
            </a:endParaRPr>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400" dirty="0">
                <a:solidFill>
                  <a:schemeClr val="tx1"/>
                </a:solidFill>
                <a:latin typeface="+mj-lt"/>
                <a:ea typeface="+mj-ea"/>
                <a:cs typeface="+mj-cs"/>
              </a:rPr>
              <a:t>1. Scope</a:t>
            </a:r>
          </a:p>
        </p:txBody>
      </p:sp>
      <p:pic>
        <p:nvPicPr>
          <p:cNvPr id="10" name="Picture 9">
            <a:extLst>
              <a:ext uri="{FF2B5EF4-FFF2-40B4-BE49-F238E27FC236}">
                <a16:creationId xmlns:a16="http://schemas.microsoft.com/office/drawing/2014/main" id="{40F7EEDF-7CA1-6B93-16E3-58C2F73C0A2D}"/>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11" name="Picture 10">
            <a:extLst>
              <a:ext uri="{FF2B5EF4-FFF2-40B4-BE49-F238E27FC236}">
                <a16:creationId xmlns:a16="http://schemas.microsoft.com/office/drawing/2014/main" id="{CA15FCC0-F947-AE60-8B9C-9CDBEE6F6C74}"/>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pic>
        <p:nvPicPr>
          <p:cNvPr id="8" name="Picture 1">
            <a:extLst>
              <a:ext uri="{FF2B5EF4-FFF2-40B4-BE49-F238E27FC236}">
                <a16:creationId xmlns:a16="http://schemas.microsoft.com/office/drawing/2014/main" id="{89905976-9514-1599-8817-B1B173976B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4517" y="1782317"/>
            <a:ext cx="4068372" cy="25382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59667631-6B58-E5AC-612F-D514C5187BC7}"/>
              </a:ext>
            </a:extLst>
          </p:cNvPr>
          <p:cNvSpPr txBox="1"/>
          <p:nvPr/>
        </p:nvSpPr>
        <p:spPr>
          <a:xfrm>
            <a:off x="7696200" y="1456557"/>
            <a:ext cx="1659467" cy="369332"/>
          </a:xfrm>
          <a:prstGeom prst="rect">
            <a:avLst/>
          </a:prstGeom>
          <a:noFill/>
        </p:spPr>
        <p:txBody>
          <a:bodyPr wrap="square" rtlCol="0">
            <a:spAutoFit/>
          </a:bodyPr>
          <a:lstStyle/>
          <a:p>
            <a:r>
              <a:rPr lang="en-US" dirty="0"/>
              <a:t>See UN-R 158:</a:t>
            </a:r>
          </a:p>
        </p:txBody>
      </p:sp>
      <p:sp>
        <p:nvSpPr>
          <p:cNvPr id="13" name="TextBox 12">
            <a:extLst>
              <a:ext uri="{FF2B5EF4-FFF2-40B4-BE49-F238E27FC236}">
                <a16:creationId xmlns:a16="http://schemas.microsoft.com/office/drawing/2014/main" id="{1DA9BF25-893F-A897-B080-725E1A99542B}"/>
              </a:ext>
            </a:extLst>
          </p:cNvPr>
          <p:cNvSpPr txBox="1"/>
          <p:nvPr/>
        </p:nvSpPr>
        <p:spPr>
          <a:xfrm>
            <a:off x="7897938" y="3274226"/>
            <a:ext cx="3709861" cy="646331"/>
          </a:xfrm>
          <a:prstGeom prst="rect">
            <a:avLst/>
          </a:prstGeom>
          <a:noFill/>
          <a:ln w="28575">
            <a:solidFill>
              <a:srgbClr val="00B0F0"/>
            </a:solidFill>
          </a:ln>
        </p:spPr>
        <p:txBody>
          <a:bodyPr wrap="square" rtlCol="0">
            <a:spAutoFit/>
          </a:bodyPr>
          <a:lstStyle/>
          <a:p>
            <a:endParaRPr lang="en-US" dirty="0"/>
          </a:p>
          <a:p>
            <a:endParaRPr lang="en-US" dirty="0"/>
          </a:p>
        </p:txBody>
      </p:sp>
    </p:spTree>
    <p:extLst>
      <p:ext uri="{BB962C8B-B14F-4D97-AF65-F5344CB8AC3E}">
        <p14:creationId xmlns:p14="http://schemas.microsoft.com/office/powerpoint/2010/main" val="1245207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38200" y="876699"/>
            <a:ext cx="10515600" cy="5618693"/>
          </a:xfrm>
        </p:spPr>
        <p:txBody>
          <a:bodyPr/>
          <a:lstStyle/>
          <a:p>
            <a:pPr marL="0" indent="0">
              <a:buNone/>
            </a:pPr>
            <a:r>
              <a:rPr lang="en-US" sz="1400" u="sng" dirty="0">
                <a:latin typeface="Arial" panose="020B0604020202020204" pitchFamily="34" charset="0"/>
              </a:rPr>
              <a:t>Rational for proposal:</a:t>
            </a:r>
          </a:p>
          <a:p>
            <a:pPr marL="0" indent="0">
              <a:buNone/>
            </a:pPr>
            <a:r>
              <a:rPr lang="en-US" sz="1400" dirty="0">
                <a:sym typeface="Wingdings" panose="05000000000000000000" pitchFamily="2" charset="2"/>
              </a:rPr>
              <a:t>Historically (respecting market situation back then) DDAW was write by focusing on indirect means and having some technology specific requirements (e.g. vehicle based metrics). Today systems based on direct means with equal or even better performance are available as well.</a:t>
            </a:r>
          </a:p>
          <a:p>
            <a:pPr lvl="1"/>
            <a:endParaRPr lang="en-US" sz="1400" dirty="0">
              <a:solidFill>
                <a:srgbClr val="FF0000"/>
              </a:solidFill>
            </a:endParaRPr>
          </a:p>
          <a:p>
            <a:pPr marL="0" indent="0">
              <a:buFont typeface="Arial" panose="020B0604020202020204" pitchFamily="34" charset="0"/>
              <a:buNone/>
            </a:pPr>
            <a:r>
              <a:rPr lang="en-US" sz="1400" u="sng" dirty="0">
                <a:latin typeface="Arial" panose="020B0604020202020204" pitchFamily="34" charset="0"/>
              </a:rPr>
              <a:t>Industry proposal: </a:t>
            </a:r>
          </a:p>
          <a:p>
            <a:r>
              <a:rPr lang="en-US" sz="1400" dirty="0">
                <a:latin typeface="Arial" panose="020B0604020202020204" pitchFamily="34" charset="0"/>
              </a:rPr>
              <a:t>Replace 5.5.2. drowsiness detection by a technology neutral wording:</a:t>
            </a:r>
          </a:p>
          <a:p>
            <a:pPr marL="0" indent="0">
              <a:buNone/>
            </a:pPr>
            <a:r>
              <a:rPr lang="en-US" sz="1400" b="1" dirty="0">
                <a:solidFill>
                  <a:srgbClr val="00B050"/>
                </a:solidFill>
              </a:rPr>
              <a:t>            The DDAW system shall detect driver drowsiness by indirect and/or direct means as declared by the manufacturer. </a:t>
            </a:r>
            <a:endParaRPr lang="en-US" sz="1400" dirty="0">
              <a:latin typeface="Arial" panose="020B0604020202020204" pitchFamily="34" charset="0"/>
            </a:endParaRPr>
          </a:p>
          <a:p>
            <a:r>
              <a:rPr lang="en-US" sz="1400" dirty="0">
                <a:latin typeface="Arial" panose="020B0604020202020204" pitchFamily="34" charset="0"/>
              </a:rPr>
              <a:t>Define the terms direct and indirect means in 2.:</a:t>
            </a:r>
          </a:p>
          <a:p>
            <a:pPr marL="457200" lvl="1" indent="0">
              <a:buNone/>
            </a:pPr>
            <a:r>
              <a:rPr lang="en-US" sz="1400" b="1" dirty="0">
                <a:solidFill>
                  <a:srgbClr val="00B050"/>
                </a:solidFill>
              </a:rPr>
              <a:t>2.11. “Indirect means” is a method for observing the vehicle behavior and/or vehicle parameters to assess drowsiness.</a:t>
            </a:r>
          </a:p>
          <a:p>
            <a:pPr marL="457200" lvl="1" indent="0">
              <a:buNone/>
            </a:pPr>
            <a:r>
              <a:rPr lang="en-US" sz="1400" b="1" dirty="0">
                <a:solidFill>
                  <a:srgbClr val="00B050"/>
                </a:solidFill>
              </a:rPr>
              <a:t>2.12. 	“Direct means” is a method for observing the driver directly to assess drowsiness.</a:t>
            </a:r>
            <a:endParaRPr lang="en-US" sz="1400" dirty="0">
              <a:latin typeface="Arial" panose="020B0604020202020204" pitchFamily="34" charset="0"/>
            </a:endParaRPr>
          </a:p>
          <a:p>
            <a:r>
              <a:rPr lang="en-US" sz="1400" dirty="0">
                <a:latin typeface="Arial" panose="020B0604020202020204" pitchFamily="34" charset="0"/>
              </a:rPr>
              <a:t>Rearrange 5.5.1. and 5.5.2. as follows:</a:t>
            </a:r>
          </a:p>
          <a:p>
            <a:endParaRPr lang="en-US" sz="1400" u="sng" dirty="0">
              <a:latin typeface="Arial" panose="020B0604020202020204" pitchFamily="34" charset="0"/>
            </a:endParaRPr>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vert="horz" lIns="91440" tIns="45720" rIns="91440" bIns="45720" rtlCol="0" anchor="ctr">
            <a:noAutofit/>
          </a:bodyPr>
          <a:lstStyle/>
          <a:p>
            <a:r>
              <a:rPr lang="en-US" sz="4400" dirty="0">
                <a:solidFill>
                  <a:schemeClr val="tx1"/>
                </a:solidFill>
                <a:latin typeface="+mj-lt"/>
                <a:ea typeface="+mj-ea"/>
                <a:cs typeface="+mj-cs"/>
              </a:rPr>
              <a:t>5.5. Monitoring driver drowsiness</a:t>
            </a:r>
          </a:p>
        </p:txBody>
      </p:sp>
      <p:sp>
        <p:nvSpPr>
          <p:cNvPr id="2" name="TextBox 1">
            <a:extLst>
              <a:ext uri="{FF2B5EF4-FFF2-40B4-BE49-F238E27FC236}">
                <a16:creationId xmlns:a16="http://schemas.microsoft.com/office/drawing/2014/main" id="{DE7458C8-804A-889A-6D65-46AD67F98F2C}"/>
              </a:ext>
            </a:extLst>
          </p:cNvPr>
          <p:cNvSpPr txBox="1"/>
          <p:nvPr/>
        </p:nvSpPr>
        <p:spPr>
          <a:xfrm>
            <a:off x="1106953" y="4307549"/>
            <a:ext cx="2019300" cy="2162175"/>
          </a:xfrm>
          <a:prstGeom prst="rect">
            <a:avLst/>
          </a:prstGeom>
          <a:solidFill>
            <a:schemeClr val="accent2">
              <a:lumMod val="60000"/>
              <a:lumOff val="40000"/>
            </a:schemeClr>
          </a:solidFill>
        </p:spPr>
        <p:txBody>
          <a:bodyPr wrap="square" rtlCol="0">
            <a:noAutofit/>
          </a:bodyPr>
          <a:lstStyle/>
          <a:p>
            <a:r>
              <a:rPr lang="en-US" sz="1200" dirty="0"/>
              <a:t>5.5.1. Warning based on KSS</a:t>
            </a:r>
          </a:p>
        </p:txBody>
      </p:sp>
      <p:sp>
        <p:nvSpPr>
          <p:cNvPr id="5" name="TextBox 4">
            <a:extLst>
              <a:ext uri="{FF2B5EF4-FFF2-40B4-BE49-F238E27FC236}">
                <a16:creationId xmlns:a16="http://schemas.microsoft.com/office/drawing/2014/main" id="{3A2AC0D5-5CAF-B1F5-60B3-D4A69260D26E}"/>
              </a:ext>
            </a:extLst>
          </p:cNvPr>
          <p:cNvSpPr txBox="1"/>
          <p:nvPr/>
        </p:nvSpPr>
        <p:spPr>
          <a:xfrm>
            <a:off x="3402477" y="4336124"/>
            <a:ext cx="2447925" cy="276999"/>
          </a:xfrm>
          <a:prstGeom prst="rect">
            <a:avLst/>
          </a:prstGeom>
          <a:solidFill>
            <a:schemeClr val="accent2">
              <a:lumMod val="60000"/>
              <a:lumOff val="40000"/>
            </a:schemeClr>
          </a:solidFill>
        </p:spPr>
        <p:txBody>
          <a:bodyPr wrap="square" rtlCol="0">
            <a:spAutoFit/>
          </a:bodyPr>
          <a:lstStyle/>
          <a:p>
            <a:r>
              <a:rPr lang="en-US" sz="1200" dirty="0"/>
              <a:t>5.5.2. Analyze other vehicle systems</a:t>
            </a:r>
          </a:p>
        </p:txBody>
      </p:sp>
      <p:sp>
        <p:nvSpPr>
          <p:cNvPr id="6" name="TextBox 5">
            <a:extLst>
              <a:ext uri="{FF2B5EF4-FFF2-40B4-BE49-F238E27FC236}">
                <a16:creationId xmlns:a16="http://schemas.microsoft.com/office/drawing/2014/main" id="{18058785-552A-BD71-BA9D-A196FCE01FEE}"/>
              </a:ext>
            </a:extLst>
          </p:cNvPr>
          <p:cNvSpPr txBox="1"/>
          <p:nvPr/>
        </p:nvSpPr>
        <p:spPr>
          <a:xfrm>
            <a:off x="3764428" y="4688549"/>
            <a:ext cx="2089974" cy="461665"/>
          </a:xfrm>
          <a:prstGeom prst="rect">
            <a:avLst/>
          </a:prstGeom>
          <a:solidFill>
            <a:schemeClr val="accent2">
              <a:lumMod val="60000"/>
              <a:lumOff val="40000"/>
            </a:schemeClr>
          </a:solidFill>
        </p:spPr>
        <p:txBody>
          <a:bodyPr wrap="square" rtlCol="0">
            <a:spAutoFit/>
          </a:bodyPr>
          <a:lstStyle/>
          <a:p>
            <a:r>
              <a:rPr lang="en-US" sz="1200" dirty="0"/>
              <a:t>5.5.2.1. Recommendation for lane position/steering input</a:t>
            </a:r>
          </a:p>
        </p:txBody>
      </p:sp>
      <p:sp>
        <p:nvSpPr>
          <p:cNvPr id="7" name="TextBox 6">
            <a:extLst>
              <a:ext uri="{FF2B5EF4-FFF2-40B4-BE49-F238E27FC236}">
                <a16:creationId xmlns:a16="http://schemas.microsoft.com/office/drawing/2014/main" id="{9AD8F271-53DE-EF9A-E234-EBF1101FBCAE}"/>
              </a:ext>
            </a:extLst>
          </p:cNvPr>
          <p:cNvSpPr txBox="1"/>
          <p:nvPr/>
        </p:nvSpPr>
        <p:spPr>
          <a:xfrm>
            <a:off x="3754902" y="5212424"/>
            <a:ext cx="2095501" cy="461665"/>
          </a:xfrm>
          <a:prstGeom prst="rect">
            <a:avLst/>
          </a:prstGeom>
          <a:solidFill>
            <a:schemeClr val="accent2">
              <a:lumMod val="60000"/>
              <a:lumOff val="40000"/>
            </a:schemeClr>
          </a:solidFill>
        </p:spPr>
        <p:txBody>
          <a:bodyPr wrap="square" rtlCol="0">
            <a:spAutoFit/>
          </a:bodyPr>
          <a:lstStyle/>
          <a:p>
            <a:r>
              <a:rPr lang="en-US" sz="1200" dirty="0"/>
              <a:t>5.5.2.2. Alternative manners allowed</a:t>
            </a:r>
          </a:p>
        </p:txBody>
      </p:sp>
      <p:sp>
        <p:nvSpPr>
          <p:cNvPr id="8" name="TextBox 7">
            <a:extLst>
              <a:ext uri="{FF2B5EF4-FFF2-40B4-BE49-F238E27FC236}">
                <a16:creationId xmlns:a16="http://schemas.microsoft.com/office/drawing/2014/main" id="{195A01C1-3C65-B2C8-6F74-69EBAE05CABF}"/>
              </a:ext>
            </a:extLst>
          </p:cNvPr>
          <p:cNvSpPr txBox="1"/>
          <p:nvPr/>
        </p:nvSpPr>
        <p:spPr>
          <a:xfrm>
            <a:off x="3754902" y="5736299"/>
            <a:ext cx="2095501" cy="461665"/>
          </a:xfrm>
          <a:prstGeom prst="rect">
            <a:avLst/>
          </a:prstGeom>
          <a:solidFill>
            <a:schemeClr val="accent2">
              <a:lumMod val="60000"/>
              <a:lumOff val="40000"/>
            </a:schemeClr>
          </a:solidFill>
        </p:spPr>
        <p:txBody>
          <a:bodyPr wrap="square" rtlCol="0">
            <a:spAutoFit/>
          </a:bodyPr>
          <a:lstStyle/>
          <a:p>
            <a:r>
              <a:rPr lang="en-US" sz="1200" dirty="0"/>
              <a:t>5.5.2.3. More than one alternative manners allowed</a:t>
            </a:r>
          </a:p>
        </p:txBody>
      </p:sp>
      <p:sp>
        <p:nvSpPr>
          <p:cNvPr id="11" name="TextBox 10">
            <a:extLst>
              <a:ext uri="{FF2B5EF4-FFF2-40B4-BE49-F238E27FC236}">
                <a16:creationId xmlns:a16="http://schemas.microsoft.com/office/drawing/2014/main" id="{E57A4132-0A01-ACF4-A103-FE5991F58AB3}"/>
              </a:ext>
            </a:extLst>
          </p:cNvPr>
          <p:cNvSpPr txBox="1"/>
          <p:nvPr/>
        </p:nvSpPr>
        <p:spPr>
          <a:xfrm>
            <a:off x="9482938" y="4308652"/>
            <a:ext cx="2019300" cy="2162175"/>
          </a:xfrm>
          <a:prstGeom prst="rect">
            <a:avLst/>
          </a:prstGeom>
          <a:solidFill>
            <a:srgbClr val="92D050"/>
          </a:solidFill>
        </p:spPr>
        <p:txBody>
          <a:bodyPr wrap="square" rtlCol="0">
            <a:noAutofit/>
          </a:bodyPr>
          <a:lstStyle/>
          <a:p>
            <a:r>
              <a:rPr lang="en-US" sz="1200" dirty="0"/>
              <a:t>5.5.2. </a:t>
            </a:r>
          </a:p>
          <a:p>
            <a:r>
              <a:rPr lang="en-US" sz="1200" dirty="0"/>
              <a:t>Warning based on KSS</a:t>
            </a:r>
          </a:p>
        </p:txBody>
      </p:sp>
      <p:sp>
        <p:nvSpPr>
          <p:cNvPr id="12" name="TextBox 11">
            <a:extLst>
              <a:ext uri="{FF2B5EF4-FFF2-40B4-BE49-F238E27FC236}">
                <a16:creationId xmlns:a16="http://schemas.microsoft.com/office/drawing/2014/main" id="{04B37C02-BE6F-B37F-C139-25BB6C76F113}"/>
              </a:ext>
            </a:extLst>
          </p:cNvPr>
          <p:cNvSpPr txBox="1"/>
          <p:nvPr/>
        </p:nvSpPr>
        <p:spPr>
          <a:xfrm>
            <a:off x="7273138" y="4327702"/>
            <a:ext cx="2019300" cy="2162175"/>
          </a:xfrm>
          <a:prstGeom prst="rect">
            <a:avLst/>
          </a:prstGeom>
          <a:solidFill>
            <a:srgbClr val="92D050"/>
          </a:solidFill>
        </p:spPr>
        <p:txBody>
          <a:bodyPr wrap="square" rtlCol="0">
            <a:noAutofit/>
          </a:bodyPr>
          <a:lstStyle/>
          <a:p>
            <a:r>
              <a:rPr lang="en-US" sz="1200" dirty="0"/>
              <a:t>5.5.1. </a:t>
            </a:r>
          </a:p>
          <a:p>
            <a:r>
              <a:rPr lang="en-US" sz="1200" dirty="0"/>
              <a:t>The DDAW system shall detect driver drowsiness</a:t>
            </a:r>
          </a:p>
          <a:p>
            <a:r>
              <a:rPr lang="en-US" sz="1200" dirty="0"/>
              <a:t> by indirect and/or direct means as declared by the manufacturer.</a:t>
            </a:r>
          </a:p>
          <a:p>
            <a:endParaRPr lang="en-US" sz="1200" dirty="0"/>
          </a:p>
        </p:txBody>
      </p:sp>
      <p:sp>
        <p:nvSpPr>
          <p:cNvPr id="13" name="Arrow: Right 12">
            <a:extLst>
              <a:ext uri="{FF2B5EF4-FFF2-40B4-BE49-F238E27FC236}">
                <a16:creationId xmlns:a16="http://schemas.microsoft.com/office/drawing/2014/main" id="{BEF6E3F5-C61E-89A1-4F60-EE973DA79670}"/>
              </a:ext>
            </a:extLst>
          </p:cNvPr>
          <p:cNvSpPr/>
          <p:nvPr/>
        </p:nvSpPr>
        <p:spPr>
          <a:xfrm>
            <a:off x="6313820" y="4917049"/>
            <a:ext cx="428625" cy="400050"/>
          </a:xfrm>
          <a:prstGeom prst="rightArrow">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5E78D9B3-B2BB-6066-8DC4-17E8EA4CDDF0}"/>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14" name="Picture 13">
            <a:extLst>
              <a:ext uri="{FF2B5EF4-FFF2-40B4-BE49-F238E27FC236}">
                <a16:creationId xmlns:a16="http://schemas.microsoft.com/office/drawing/2014/main" id="{7251527E-770D-9593-3AAA-2BE44EC373B3}"/>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3412449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F1A04E-582E-3798-9226-13FB36365F97}"/>
              </a:ext>
            </a:extLst>
          </p:cNvPr>
          <p:cNvSpPr>
            <a:spLocks noGrp="1"/>
          </p:cNvSpPr>
          <p:nvPr>
            <p:ph idx="1"/>
          </p:nvPr>
        </p:nvSpPr>
        <p:spPr>
          <a:xfrm>
            <a:off x="865095" y="1663517"/>
            <a:ext cx="11102788" cy="4982817"/>
          </a:xfrm>
        </p:spPr>
        <p:txBody>
          <a:bodyPr/>
          <a:lstStyle/>
          <a:p>
            <a:pPr marL="0" indent="0" algn="just">
              <a:lnSpc>
                <a:spcPts val="1200"/>
              </a:lnSpc>
              <a:spcAft>
                <a:spcPts val="600"/>
              </a:spcAft>
              <a:buNone/>
            </a:pPr>
            <a:r>
              <a:rPr lang="en-GB" sz="1400" dirty="0">
                <a:solidFill>
                  <a:srgbClr val="00B050"/>
                </a:solidFill>
              </a:rPr>
              <a:t>5.5.	Monitoring driver drowsiness</a:t>
            </a:r>
          </a:p>
          <a:p>
            <a:pPr marL="0" indent="0" algn="just">
              <a:lnSpc>
                <a:spcPts val="1200"/>
              </a:lnSpc>
              <a:spcAft>
                <a:spcPts val="600"/>
              </a:spcAft>
              <a:buNone/>
            </a:pPr>
            <a:r>
              <a:rPr lang="en-GB" sz="1400" dirty="0">
                <a:solidFill>
                  <a:srgbClr val="00B050"/>
                </a:solidFill>
              </a:rPr>
              <a:t>5.5.1.	</a:t>
            </a:r>
            <a:r>
              <a:rPr lang="en-US" sz="1400" b="1" dirty="0">
                <a:solidFill>
                  <a:srgbClr val="00B050"/>
                </a:solidFill>
              </a:rPr>
              <a:t>The DDAW system shall detect driver drowsiness by indirect and/or direct means as declared by the manufacturer. </a:t>
            </a:r>
          </a:p>
          <a:p>
            <a:pPr marL="0" indent="0" algn="just">
              <a:lnSpc>
                <a:spcPts val="1200"/>
              </a:lnSpc>
              <a:spcAft>
                <a:spcPts val="600"/>
              </a:spcAft>
              <a:buNone/>
            </a:pPr>
            <a:r>
              <a:rPr lang="de-DE" sz="1400" dirty="0">
                <a:solidFill>
                  <a:srgbClr val="00B050"/>
                </a:solidFill>
              </a:rPr>
              <a:t>5.5.2.	</a:t>
            </a:r>
            <a:r>
              <a:rPr lang="en-US" sz="1400" dirty="0">
                <a:solidFill>
                  <a:srgbClr val="00B050"/>
                </a:solidFill>
              </a:rPr>
              <a:t>The DDAW system shall provide a warning to the driver at a level of drowsiness which is equivalent to or above 8 on the reference 	sleepiness scale defined in paragraph 2.7. of this Regulation (the Karolinska Sleepiness Scale, hereinafter referred to as the ‘KSS’).</a:t>
            </a:r>
          </a:p>
          <a:p>
            <a:pPr marL="0" indent="0" algn="just">
              <a:lnSpc>
                <a:spcPts val="1200"/>
              </a:lnSpc>
              <a:spcAft>
                <a:spcPts val="600"/>
              </a:spcAft>
              <a:buNone/>
            </a:pPr>
            <a:r>
              <a:rPr lang="en-US" sz="1400" dirty="0">
                <a:solidFill>
                  <a:srgbClr val="00B050"/>
                </a:solidFill>
              </a:rPr>
              <a:t>5.5.2.1.	The DDAW system may provide a warning to the driver at a level of drowsiness which is equivalent to level 7 on the KSS.</a:t>
            </a:r>
          </a:p>
          <a:p>
            <a:pPr marL="0" indent="0" algn="just">
              <a:lnSpc>
                <a:spcPts val="1200"/>
              </a:lnSpc>
              <a:spcAft>
                <a:spcPts val="600"/>
              </a:spcAft>
              <a:buNone/>
            </a:pPr>
            <a:r>
              <a:rPr lang="en-US" sz="1400" dirty="0">
                <a:solidFill>
                  <a:srgbClr val="00B050"/>
                </a:solidFill>
              </a:rPr>
              <a:t>5.5.2.2.	In addition, the manufacturer may implement an information strategy on the HMI prior to the warning.</a:t>
            </a:r>
          </a:p>
          <a:p>
            <a:pPr marL="0" indent="0" algn="just">
              <a:lnSpc>
                <a:spcPts val="1200"/>
              </a:lnSpc>
              <a:spcAft>
                <a:spcPts val="600"/>
              </a:spcAft>
              <a:buNone/>
            </a:pPr>
            <a:r>
              <a:rPr lang="en-US" sz="1400" dirty="0">
                <a:solidFill>
                  <a:srgbClr val="00B050"/>
                </a:solidFill>
              </a:rPr>
              <a:t>5.5.2.3.	The manufacturer shall carry out validation testing in accordance with Annex 4 – Appendix 1, to ensure that DDAW systems are able to 	monitor driver drowsiness in a manner which is accurate, robust, and scientifically valid.</a:t>
            </a:r>
          </a:p>
          <a:p>
            <a:pPr marL="0" indent="0" algn="just">
              <a:lnSpc>
                <a:spcPts val="1200"/>
              </a:lnSpc>
              <a:spcAft>
                <a:spcPts val="600"/>
              </a:spcAft>
              <a:buNone/>
            </a:pPr>
            <a:endParaRPr lang="en-US" sz="1400" dirty="0"/>
          </a:p>
          <a:p>
            <a:pPr marL="0" indent="0">
              <a:buNone/>
            </a:pPr>
            <a:r>
              <a:rPr lang="en-US" sz="1400" dirty="0"/>
              <a:t>0.3.</a:t>
            </a:r>
            <a:r>
              <a:rPr lang="en-US" sz="1400" dirty="0">
                <a:solidFill>
                  <a:srgbClr val="00B050"/>
                </a:solidFill>
              </a:rPr>
              <a:t>	</a:t>
            </a:r>
            <a:r>
              <a:rPr lang="en-US" sz="1400" dirty="0"/>
              <a:t>A Driver Drowsiness and Attention Warning (DDAW) System can be used to monitor the driver’s physical state through indirect </a:t>
            </a:r>
            <a:r>
              <a:rPr lang="en-US" sz="1400" b="1" dirty="0">
                <a:solidFill>
                  <a:srgbClr val="00B050"/>
                </a:solidFill>
              </a:rPr>
              <a:t>and/or 	direct </a:t>
            </a:r>
            <a:r>
              <a:rPr lang="en-US" sz="1400" dirty="0"/>
              <a:t>means</a:t>
            </a:r>
            <a:r>
              <a:rPr lang="en-US" sz="1400" b="1" dirty="0"/>
              <a:t> </a:t>
            </a:r>
            <a:r>
              <a:rPr lang="en-US" sz="1400" dirty="0"/>
              <a:t>(e.g. by </a:t>
            </a:r>
            <a:r>
              <a:rPr lang="en-US" sz="1400" strike="sngStrike" dirty="0"/>
              <a:t>such as system </a:t>
            </a:r>
            <a:r>
              <a:rPr lang="en-US" sz="1400" dirty="0"/>
              <a:t>analysis and recognition of driving or steering patterns </a:t>
            </a:r>
            <a:r>
              <a:rPr lang="en-US" sz="1400" b="1" dirty="0">
                <a:solidFill>
                  <a:srgbClr val="00B050"/>
                </a:solidFill>
              </a:rPr>
              <a:t>or using driver monitoring cameras</a:t>
            </a:r>
            <a:r>
              <a:rPr lang="en-US" sz="1400" dirty="0"/>
              <a:t>). The 	system will be able to provide a warning if the driver is identified as drowsy.</a:t>
            </a:r>
          </a:p>
          <a:p>
            <a:pPr marL="0" indent="0">
              <a:buNone/>
            </a:pPr>
            <a:r>
              <a:rPr lang="en-US" sz="2600" dirty="0"/>
              <a:t>Annex 3 – documentation package</a:t>
            </a:r>
          </a:p>
          <a:p>
            <a:pPr marL="342900" indent="-342900">
              <a:buAutoNum type="arabicPeriod"/>
            </a:pPr>
            <a:r>
              <a:rPr lang="en-US" sz="1400" dirty="0"/>
              <a:t>(d) evidence on the relationship between </a:t>
            </a:r>
            <a:r>
              <a:rPr lang="en-US" sz="1400" b="1" dirty="0">
                <a:solidFill>
                  <a:srgbClr val="00B050"/>
                </a:solidFill>
              </a:rPr>
              <a:t>a drowsy driver</a:t>
            </a:r>
            <a:r>
              <a:rPr lang="en-US" sz="1400" dirty="0"/>
              <a:t>, </a:t>
            </a:r>
            <a:r>
              <a:rPr lang="en-US" sz="1400" strike="sngStrike" dirty="0"/>
              <a:t>drowsy driving</a:t>
            </a:r>
            <a:r>
              <a:rPr lang="en-US" sz="1400" b="1" dirty="0">
                <a:solidFill>
                  <a:srgbClr val="00B050"/>
                </a:solidFill>
              </a:rPr>
              <a:t> </a:t>
            </a:r>
            <a:r>
              <a:rPr lang="en-US" sz="1400" dirty="0"/>
              <a:t>and/or </a:t>
            </a:r>
            <a:r>
              <a:rPr lang="en-US" sz="1400" strike="sngStrike" dirty="0"/>
              <a:t>steering</a:t>
            </a:r>
            <a:r>
              <a:rPr lang="en-US" sz="1400" dirty="0"/>
              <a:t> </a:t>
            </a:r>
            <a:r>
              <a:rPr lang="en-US" sz="1400" b="1" dirty="0">
                <a:solidFill>
                  <a:srgbClr val="00B050"/>
                </a:solidFill>
              </a:rPr>
              <a:t> vehicle</a:t>
            </a:r>
            <a:r>
              <a:rPr lang="en-US" sz="1400" dirty="0"/>
              <a:t> </a:t>
            </a:r>
            <a:r>
              <a:rPr lang="en-US" sz="1400" dirty="0" err="1"/>
              <a:t>behaviour</a:t>
            </a:r>
            <a:r>
              <a:rPr lang="en-US" sz="1400" dirty="0"/>
              <a:t> and the chosen trigger </a:t>
            </a:r>
            <a:r>
              <a:rPr lang="en-US" sz="1400" dirty="0" err="1"/>
              <a:t>behaviour</a:t>
            </a:r>
            <a:r>
              <a:rPr lang="en-US" sz="1400" dirty="0"/>
              <a:t>;</a:t>
            </a:r>
          </a:p>
          <a:p>
            <a:pPr marL="0" indent="0" algn="just">
              <a:lnSpc>
                <a:spcPts val="1200"/>
              </a:lnSpc>
              <a:spcAft>
                <a:spcPts val="600"/>
              </a:spcAft>
              <a:buNone/>
            </a:pPr>
            <a:endParaRPr lang="de-DE" sz="1200" dirty="0">
              <a:effectLst/>
              <a:latin typeface="Times New Roman" panose="02020603050405020304" pitchFamily="18" charset="0"/>
              <a:ea typeface="Times New Roman" panose="02020603050405020304" pitchFamily="18" charset="0"/>
            </a:endParaRPr>
          </a:p>
        </p:txBody>
      </p:sp>
      <p:sp>
        <p:nvSpPr>
          <p:cNvPr id="5" name="Slide Number Placeholder 4">
            <a:extLst>
              <a:ext uri="{FF2B5EF4-FFF2-40B4-BE49-F238E27FC236}">
                <a16:creationId xmlns:a16="http://schemas.microsoft.com/office/drawing/2014/main" id="{D26430B6-BA6D-2C40-97A5-26B28A1A14E3}"/>
              </a:ext>
            </a:extLst>
          </p:cNvPr>
          <p:cNvSpPr>
            <a:spLocks noGrp="1"/>
          </p:cNvSpPr>
          <p:nvPr>
            <p:ph type="sldNum" sz="quarter" idx="12"/>
          </p:nvPr>
        </p:nvSpPr>
        <p:spPr/>
        <p:txBody>
          <a:bodyPr/>
          <a:lstStyle/>
          <a:p>
            <a:fld id="{01B5C898-0592-3242-8777-DDCECBCEF56A}" type="slidenum">
              <a:rPr lang="en-BE" smtClean="0"/>
              <a:pPr/>
              <a:t>12</a:t>
            </a:fld>
            <a:endParaRPr lang="en-BE"/>
          </a:p>
        </p:txBody>
      </p:sp>
      <p:sp>
        <p:nvSpPr>
          <p:cNvPr id="6" name="Text Placeholder 5">
            <a:extLst>
              <a:ext uri="{FF2B5EF4-FFF2-40B4-BE49-F238E27FC236}">
                <a16:creationId xmlns:a16="http://schemas.microsoft.com/office/drawing/2014/main" id="{E01CD280-2C6B-B350-B685-2EEA2BEC3EAA}"/>
              </a:ext>
            </a:extLst>
          </p:cNvPr>
          <p:cNvSpPr>
            <a:spLocks noGrp="1"/>
          </p:cNvSpPr>
          <p:nvPr>
            <p:ph type="body" sz="quarter" idx="13"/>
          </p:nvPr>
        </p:nvSpPr>
        <p:spPr>
          <a:xfrm>
            <a:off x="838752" y="1239079"/>
            <a:ext cx="9537700" cy="417444"/>
          </a:xfrm>
        </p:spPr>
        <p:txBody>
          <a:bodyPr>
            <a:normAutofit fontScale="92500" lnSpcReduction="10000"/>
          </a:bodyPr>
          <a:lstStyle/>
          <a:p>
            <a:r>
              <a:rPr lang="en-US" dirty="0">
                <a:solidFill>
                  <a:schemeClr val="tx1"/>
                </a:solidFill>
              </a:rPr>
              <a:t>Updated provision:</a:t>
            </a:r>
            <a:endParaRPr lang="en-BE" dirty="0">
              <a:solidFill>
                <a:schemeClr val="tx1"/>
              </a:solidFill>
            </a:endParaRPr>
          </a:p>
        </p:txBody>
      </p:sp>
      <p:sp>
        <p:nvSpPr>
          <p:cNvPr id="2" name="Text Placeholder 5">
            <a:extLst>
              <a:ext uri="{FF2B5EF4-FFF2-40B4-BE49-F238E27FC236}">
                <a16:creationId xmlns:a16="http://schemas.microsoft.com/office/drawing/2014/main" id="{29CB86AC-8D3C-8172-2CD4-06161DFB0258}"/>
              </a:ext>
            </a:extLst>
          </p:cNvPr>
          <p:cNvSpPr txBox="1">
            <a:spLocks/>
          </p:cNvSpPr>
          <p:nvPr/>
        </p:nvSpPr>
        <p:spPr>
          <a:xfrm>
            <a:off x="813353" y="4100812"/>
            <a:ext cx="9537700" cy="417444"/>
          </a:xfrm>
          <a:prstGeom prst="rect">
            <a:avLst/>
          </a:prstGeom>
        </p:spPr>
        <p:txBody>
          <a:bodyPr vert="horz" lIns="91440" tIns="45720" rIns="91440" bIns="45720" rtlCol="0" anchor="ctr">
            <a:normAutofit fontScale="92500" lnSpcReduction="10000"/>
          </a:bodyPr>
          <a:lstStyle>
            <a:lvl1pPr marL="0" indent="0" algn="l" defTabSz="914400" rtl="0" eaLnBrk="1" latinLnBrk="0" hangingPunct="1">
              <a:lnSpc>
                <a:spcPct val="90000"/>
              </a:lnSpc>
              <a:spcBef>
                <a:spcPts val="1000"/>
              </a:spcBef>
              <a:buFontTx/>
              <a:buNone/>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tx1"/>
                </a:solidFill>
              </a:rPr>
              <a:t>Update </a:t>
            </a:r>
            <a:r>
              <a:rPr lang="de-DE" dirty="0" err="1">
                <a:solidFill>
                  <a:schemeClr val="tx1"/>
                </a:solidFill>
              </a:rPr>
              <a:t>Scope</a:t>
            </a:r>
            <a:r>
              <a:rPr lang="de-DE" dirty="0">
                <a:solidFill>
                  <a:schemeClr val="tx1"/>
                </a:solidFill>
              </a:rPr>
              <a:t> </a:t>
            </a:r>
            <a:r>
              <a:rPr lang="de-DE" dirty="0" err="1">
                <a:solidFill>
                  <a:schemeClr val="tx1"/>
                </a:solidFill>
              </a:rPr>
              <a:t>according</a:t>
            </a:r>
            <a:r>
              <a:rPr lang="de-DE" dirty="0">
                <a:solidFill>
                  <a:schemeClr val="tx1"/>
                </a:solidFill>
              </a:rPr>
              <a:t> </a:t>
            </a:r>
            <a:r>
              <a:rPr lang="de-DE" dirty="0" err="1">
                <a:solidFill>
                  <a:schemeClr val="tx1"/>
                </a:solidFill>
              </a:rPr>
              <a:t>to</a:t>
            </a:r>
            <a:r>
              <a:rPr lang="de-DE" dirty="0">
                <a:solidFill>
                  <a:schemeClr val="tx1"/>
                </a:solidFill>
              </a:rPr>
              <a:t> </a:t>
            </a:r>
            <a:r>
              <a:rPr lang="de-DE" dirty="0" err="1">
                <a:solidFill>
                  <a:schemeClr val="tx1"/>
                </a:solidFill>
              </a:rPr>
              <a:t>adapted</a:t>
            </a:r>
            <a:r>
              <a:rPr lang="de-DE" dirty="0">
                <a:solidFill>
                  <a:schemeClr val="tx1"/>
                </a:solidFill>
              </a:rPr>
              <a:t> 5.5.2.</a:t>
            </a:r>
            <a:endParaRPr lang="en-BE" dirty="0">
              <a:solidFill>
                <a:schemeClr val="tx1"/>
              </a:solidFill>
            </a:endParaRPr>
          </a:p>
        </p:txBody>
      </p:sp>
      <p:pic>
        <p:nvPicPr>
          <p:cNvPr id="7" name="Picture 6">
            <a:extLst>
              <a:ext uri="{FF2B5EF4-FFF2-40B4-BE49-F238E27FC236}">
                <a16:creationId xmlns:a16="http://schemas.microsoft.com/office/drawing/2014/main" id="{4AB43C9C-7670-9205-1D0C-A34F2CC34C03}"/>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11" name="Picture 10">
            <a:extLst>
              <a:ext uri="{FF2B5EF4-FFF2-40B4-BE49-F238E27FC236}">
                <a16:creationId xmlns:a16="http://schemas.microsoft.com/office/drawing/2014/main" id="{F1877ACF-A71F-F44A-3E89-5B0ECA463D1B}"/>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
        <p:nvSpPr>
          <p:cNvPr id="12" name="Text Placeholder 3">
            <a:extLst>
              <a:ext uri="{FF2B5EF4-FFF2-40B4-BE49-F238E27FC236}">
                <a16:creationId xmlns:a16="http://schemas.microsoft.com/office/drawing/2014/main" id="{86FC105A-80B4-3442-CF57-8F385ECBFB03}"/>
              </a:ext>
            </a:extLst>
          </p:cNvPr>
          <p:cNvSpPr txBox="1">
            <a:spLocks/>
          </p:cNvSpPr>
          <p:nvPr/>
        </p:nvSpPr>
        <p:spPr>
          <a:xfrm>
            <a:off x="838200" y="193300"/>
            <a:ext cx="9537700" cy="417444"/>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Tx/>
              <a:buNone/>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dirty="0">
                <a:solidFill>
                  <a:schemeClr val="tx1"/>
                </a:solidFill>
                <a:latin typeface="+mj-lt"/>
                <a:ea typeface="+mj-ea"/>
                <a:cs typeface="+mj-cs"/>
              </a:rPr>
              <a:t>5.5. Monitoring driver drowsiness</a:t>
            </a:r>
          </a:p>
        </p:txBody>
      </p:sp>
    </p:spTree>
    <p:extLst>
      <p:ext uri="{BB962C8B-B14F-4D97-AF65-F5344CB8AC3E}">
        <p14:creationId xmlns:p14="http://schemas.microsoft.com/office/powerpoint/2010/main" val="1597990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38200" y="3352800"/>
            <a:ext cx="11125200" cy="3505200"/>
          </a:xfrm>
        </p:spPr>
        <p:txBody>
          <a:bodyPr/>
          <a:lstStyle/>
          <a:p>
            <a:pPr marL="0" indent="0">
              <a:buNone/>
            </a:pPr>
            <a:r>
              <a:rPr lang="en-US" sz="1400" u="sng" dirty="0">
                <a:latin typeface="Arial" panose="020B0604020202020204" pitchFamily="34" charset="0"/>
              </a:rPr>
              <a:t>Industry proposal: </a:t>
            </a:r>
          </a:p>
          <a:p>
            <a:pPr marL="0" indent="0">
              <a:buNone/>
            </a:pPr>
            <a:r>
              <a:rPr lang="en-US" sz="1400" b="1" i="0" u="none" strike="noStrike" baseline="0" dirty="0">
                <a:solidFill>
                  <a:srgbClr val="00B050"/>
                </a:solidFill>
                <a:latin typeface="EUAlbertina"/>
              </a:rPr>
              <a:t>5.3.1. It shall be possible for the driver to manually deactivate either the ADDW warning or the ADDW system, depending on which of the two possibilities (or both) the vehicle manufacturer chose to make possible.</a:t>
            </a:r>
          </a:p>
          <a:p>
            <a:pPr marL="0" indent="0">
              <a:buNone/>
            </a:pPr>
            <a:r>
              <a:rPr lang="en-US" sz="1400" b="1" dirty="0">
                <a:solidFill>
                  <a:srgbClr val="00B050"/>
                </a:solidFill>
                <a:latin typeface="EUAlbertina"/>
              </a:rPr>
              <a:t>5.3.2. </a:t>
            </a:r>
            <a:r>
              <a:rPr lang="en-US" sz="1400" b="1" i="0" u="none" strike="noStrike" baseline="0" dirty="0">
                <a:solidFill>
                  <a:srgbClr val="00B050"/>
                </a:solidFill>
                <a:latin typeface="EUAlbertina"/>
              </a:rPr>
              <a:t>The ADDW system may be automatically deactivated in the situations pre-defined by the manufacturer, specifically in situations:</a:t>
            </a:r>
          </a:p>
          <a:p>
            <a:pPr marL="0" indent="0">
              <a:buNone/>
            </a:pPr>
            <a:r>
              <a:rPr lang="en-US" sz="1400" b="1" i="0" u="none" strike="noStrike" baseline="0" dirty="0">
                <a:solidFill>
                  <a:srgbClr val="00B050"/>
                </a:solidFill>
                <a:latin typeface="EUAlbertina"/>
              </a:rPr>
              <a:t>(a) when another system takes over the entire dynamic driving task on a sustained basis and is supported with an appropriate driver monitoring system;</a:t>
            </a:r>
          </a:p>
          <a:p>
            <a:pPr marL="0" indent="0">
              <a:buNone/>
            </a:pPr>
            <a:r>
              <a:rPr lang="en-US" sz="1400" b="1" i="0" u="none" strike="noStrike" baseline="0" dirty="0">
                <a:solidFill>
                  <a:srgbClr val="00B050"/>
                </a:solidFill>
                <a:latin typeface="EUAlbertina"/>
              </a:rPr>
              <a:t>(b) when a driver-operated vehicle system, assisting a human driver in controlling the longitudinal and lateral motion on a sustained basis, is active and contains an appropriate driver monitoring system.</a:t>
            </a:r>
          </a:p>
          <a:p>
            <a:pPr marL="0" indent="0">
              <a:buNone/>
            </a:pPr>
            <a:r>
              <a:rPr lang="en-US" sz="1400" b="1" i="0" u="none" strike="noStrike" baseline="0" dirty="0">
                <a:solidFill>
                  <a:srgbClr val="00B050"/>
                </a:solidFill>
                <a:latin typeface="EUAlbertina"/>
              </a:rPr>
              <a:t>The ADDW system shall be automatically reactivated as soon as the conditions that led to its automatic deactivation are no longer present.</a:t>
            </a:r>
            <a:endParaRPr lang="en-AU" sz="1400" b="1" dirty="0">
              <a:solidFill>
                <a:srgbClr val="00B050"/>
              </a:solidFill>
              <a:latin typeface="Arial" panose="020B0604020202020204" pitchFamily="34" charset="0"/>
              <a:cs typeface="Arial" panose="020B0604020202020204" pitchFamily="34" charset="0"/>
            </a:endParaRPr>
          </a:p>
          <a:p>
            <a:pPr marL="0" indent="0">
              <a:buNone/>
            </a:pPr>
            <a:r>
              <a:rPr lang="en-US" sz="1400" u="sng" dirty="0">
                <a:latin typeface="Arial" panose="020B0604020202020204" pitchFamily="34" charset="0"/>
              </a:rPr>
              <a:t>Rational for proposal:</a:t>
            </a:r>
          </a:p>
          <a:p>
            <a:pPr marL="0" indent="0">
              <a:buNone/>
            </a:pPr>
            <a:r>
              <a:rPr lang="en-AU" sz="1400" dirty="0">
                <a:latin typeface="Arial" panose="020B0604020202020204" pitchFamily="34" charset="0"/>
                <a:cs typeface="Arial" panose="020B0604020202020204" pitchFamily="34" charset="0"/>
              </a:rPr>
              <a:t>A harmonisation with ADDW makes sense as it is clearer and aligns e.g. with other regulations. It is still possible to deactivate the warning and/or the system. The automatic deactivation is also allowed and allows as well to use the driver monitoring system as requested by other regulations (e.g. DCAS/ALKS).</a:t>
            </a:r>
          </a:p>
          <a:p>
            <a:pPr marL="0" indent="0">
              <a:buNone/>
            </a:pPr>
            <a:endParaRPr lang="en-AU" sz="1400" dirty="0">
              <a:latin typeface="Arial" panose="020B0604020202020204" pitchFamily="34" charset="0"/>
              <a:cs typeface="Arial" panose="020B0604020202020204" pitchFamily="34" charset="0"/>
            </a:endParaRPr>
          </a:p>
          <a:p>
            <a:pPr>
              <a:buFontTx/>
              <a:buChar char="-"/>
            </a:pPr>
            <a:endParaRPr lang="en-AU" sz="1400" dirty="0">
              <a:latin typeface="Calibri" panose="020F0502020204030204" pitchFamily="34" charset="0"/>
              <a:cs typeface="Calibri" panose="020F0502020204030204" pitchFamily="34" charset="0"/>
            </a:endParaRPr>
          </a:p>
          <a:p>
            <a:pPr marL="0" indent="0">
              <a:buNone/>
            </a:pPr>
            <a:endParaRPr lang="en-AU" sz="1400" dirty="0">
              <a:latin typeface="Calibri" panose="020F0502020204030204" pitchFamily="34" charset="0"/>
              <a:cs typeface="Calibri" panose="020F0502020204030204" pitchFamily="34" charset="0"/>
            </a:endParaRPr>
          </a:p>
          <a:p>
            <a:pPr marL="0" indent="0">
              <a:buNone/>
            </a:pPr>
            <a:endParaRPr lang="en-AU" sz="1400" dirty="0">
              <a:latin typeface="Calibri" panose="020F0502020204030204" pitchFamily="34" charset="0"/>
              <a:cs typeface="Calibri" panose="020F0502020204030204" pitchFamily="34" charset="0"/>
            </a:endParaRPr>
          </a:p>
          <a:p>
            <a:pPr marL="0" indent="0">
              <a:buNone/>
            </a:pPr>
            <a:endParaRPr lang="en-US" dirty="0"/>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400" dirty="0">
                <a:solidFill>
                  <a:schemeClr val="tx1"/>
                </a:solidFill>
                <a:latin typeface="+mj-lt"/>
                <a:ea typeface="+mj-ea"/>
                <a:cs typeface="+mj-cs"/>
              </a:rPr>
              <a:t>Deactivation</a:t>
            </a:r>
          </a:p>
        </p:txBody>
      </p:sp>
      <p:sp>
        <p:nvSpPr>
          <p:cNvPr id="10" name="Content Placeholder 2">
            <a:extLst>
              <a:ext uri="{FF2B5EF4-FFF2-40B4-BE49-F238E27FC236}">
                <a16:creationId xmlns:a16="http://schemas.microsoft.com/office/drawing/2014/main" id="{127F10D3-E5C5-CBC4-1E66-2B53AA67444A}"/>
              </a:ext>
            </a:extLst>
          </p:cNvPr>
          <p:cNvSpPr txBox="1">
            <a:spLocks/>
          </p:cNvSpPr>
          <p:nvPr/>
        </p:nvSpPr>
        <p:spPr>
          <a:xfrm>
            <a:off x="838200" y="889399"/>
            <a:ext cx="9194800" cy="2311001"/>
          </a:xfrm>
          <a:prstGeom prst="rect">
            <a:avLst/>
          </a:prstGeom>
          <a:solidFill>
            <a:schemeClr val="bg1"/>
          </a:solidFill>
          <a:effectLst>
            <a:outerShdw blurRad="50800" dist="38100" dir="5400000" algn="t" rotWithShape="0">
              <a:prstClr val="black">
                <a:alpha val="40000"/>
              </a:prstClr>
            </a:outerShdw>
          </a:effectLst>
        </p:spPr>
        <p:txBody>
          <a:bodyPr vert="horz" lIns="9000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en-US" sz="1200" b="1" dirty="0">
                <a:solidFill>
                  <a:prstClr val="black"/>
                </a:solidFill>
                <a:latin typeface="Times New Roman" panose="02020603050405020304" pitchFamily="18" charset="0"/>
                <a:cs typeface="Times New Roman" panose="02020603050405020304" pitchFamily="18" charset="0"/>
              </a:rPr>
              <a:t>Current text (DDADWS-02-03): </a:t>
            </a:r>
          </a:p>
          <a:p>
            <a:pPr marL="0" indent="0" algn="just">
              <a:lnSpc>
                <a:spcPts val="1200"/>
              </a:lnSpc>
              <a:spcAft>
                <a:spcPts val="600"/>
              </a:spcAft>
              <a:buFont typeface="Arial" panose="020B0604020202020204" pitchFamily="34" charset="0"/>
              <a:buNone/>
            </a:pPr>
            <a:r>
              <a:rPr lang="en-US" sz="1200" dirty="0">
                <a:latin typeface="Times New Roman" panose="02020603050405020304" pitchFamily="18" charset="0"/>
                <a:ea typeface="Times New Roman" panose="02020603050405020304" pitchFamily="18" charset="0"/>
              </a:rPr>
              <a:t>5.3. DDAW system control</a:t>
            </a:r>
            <a:endParaRPr lang="de-DE" sz="1200" dirty="0">
              <a:latin typeface="Times New Roman" panose="02020603050405020304" pitchFamily="18" charset="0"/>
              <a:ea typeface="Times New Roman" panose="02020603050405020304" pitchFamily="18" charset="0"/>
            </a:endParaRPr>
          </a:p>
          <a:p>
            <a:pPr marL="0" indent="0" algn="just">
              <a:lnSpc>
                <a:spcPts val="1200"/>
              </a:lnSpc>
              <a:spcAft>
                <a:spcPts val="600"/>
              </a:spcAft>
              <a:buFont typeface="Arial" panose="020B0604020202020204" pitchFamily="34" charset="0"/>
              <a:buNone/>
            </a:pPr>
            <a:r>
              <a:rPr lang="en-US" sz="1200" dirty="0">
                <a:latin typeface="Times New Roman" panose="02020603050405020304" pitchFamily="18" charset="0"/>
                <a:ea typeface="Times New Roman" panose="02020603050405020304" pitchFamily="18" charset="0"/>
              </a:rPr>
              <a:t>5.3.1. It shall not be possible for the driver to manually deactivate the DDAW system.</a:t>
            </a:r>
            <a:endParaRPr lang="de-DE" sz="1200" dirty="0">
              <a:latin typeface="Times New Roman" panose="02020603050405020304" pitchFamily="18" charset="0"/>
              <a:ea typeface="Times New Roman" panose="02020603050405020304" pitchFamily="18" charset="0"/>
            </a:endParaRPr>
          </a:p>
          <a:p>
            <a:pPr marL="0" indent="0" algn="just">
              <a:lnSpc>
                <a:spcPts val="1200"/>
              </a:lnSpc>
              <a:spcAft>
                <a:spcPts val="600"/>
              </a:spcAft>
              <a:buFont typeface="Arial" panose="020B0604020202020204" pitchFamily="34" charset="0"/>
              <a:buNone/>
            </a:pPr>
            <a:r>
              <a:rPr lang="en-US" sz="1200" dirty="0">
                <a:latin typeface="Times New Roman" panose="02020603050405020304" pitchFamily="18" charset="0"/>
                <a:ea typeface="Times New Roman" panose="02020603050405020304" pitchFamily="18" charset="0"/>
              </a:rPr>
              <a:t>5.3.1.1. It may however be possible for the driver to manually deactivate the DDAW system HMI warnings.</a:t>
            </a:r>
            <a:endParaRPr lang="de-DE" sz="1200" dirty="0">
              <a:latin typeface="Times New Roman" panose="02020603050405020304" pitchFamily="18" charset="0"/>
              <a:ea typeface="Times New Roman" panose="02020603050405020304" pitchFamily="18" charset="0"/>
            </a:endParaRPr>
          </a:p>
          <a:p>
            <a:pPr marL="0" indent="0" algn="just">
              <a:lnSpc>
                <a:spcPts val="1200"/>
              </a:lnSpc>
              <a:spcAft>
                <a:spcPts val="600"/>
              </a:spcAft>
              <a:buFont typeface="Arial" panose="020B0604020202020204" pitchFamily="34" charset="0"/>
              <a:buNone/>
            </a:pPr>
            <a:r>
              <a:rPr lang="en-US" sz="1200" dirty="0">
                <a:latin typeface="Times New Roman" panose="02020603050405020304" pitchFamily="18" charset="0"/>
                <a:ea typeface="Times New Roman" panose="02020603050405020304" pitchFamily="18" charset="0"/>
              </a:rPr>
              <a:t>5.3.1.2. Following manual deactivation of the DDAW system HMI warnings, it shall be possible for the driver to re-activate the system HMI warnings by taking no more than the same number of actions as were required to deactivate it.</a:t>
            </a:r>
            <a:endParaRPr lang="de-DE" sz="1200" dirty="0">
              <a:latin typeface="Times New Roman" panose="02020603050405020304" pitchFamily="18" charset="0"/>
              <a:ea typeface="Times New Roman" panose="02020603050405020304" pitchFamily="18" charset="0"/>
            </a:endParaRPr>
          </a:p>
          <a:p>
            <a:pPr marL="0" indent="0" algn="just">
              <a:lnSpc>
                <a:spcPts val="1200"/>
              </a:lnSpc>
              <a:spcAft>
                <a:spcPts val="600"/>
              </a:spcAft>
              <a:buFont typeface="Arial" panose="020B0604020202020204" pitchFamily="34" charset="0"/>
              <a:buNone/>
            </a:pPr>
            <a:r>
              <a:rPr lang="en-GB" sz="1200" dirty="0">
                <a:latin typeface="Times New Roman" panose="02020603050405020304" pitchFamily="18" charset="0"/>
                <a:ea typeface="Times New Roman" panose="02020603050405020304" pitchFamily="18" charset="0"/>
              </a:rPr>
              <a:t>5.3.2. The DDAW system may be automatically deactivated in the situations pre-defined by the manufacturer. Such situations include, for instance, the deactivation of the warnings by the driver defined in paragraph 5.3.1. above.</a:t>
            </a:r>
          </a:p>
          <a:p>
            <a:pPr marL="0" indent="0">
              <a:buFont typeface="Arial" panose="020B0604020202020204" pitchFamily="34" charset="0"/>
              <a:buNone/>
            </a:pPr>
            <a:endParaRPr lang="en-US" dirty="0"/>
          </a:p>
        </p:txBody>
      </p:sp>
      <p:pic>
        <p:nvPicPr>
          <p:cNvPr id="14" name="Picture 13">
            <a:extLst>
              <a:ext uri="{FF2B5EF4-FFF2-40B4-BE49-F238E27FC236}">
                <a16:creationId xmlns:a16="http://schemas.microsoft.com/office/drawing/2014/main" id="{B7B5C1F3-80D2-7515-A638-B1338132E697}"/>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15" name="Picture 14">
            <a:extLst>
              <a:ext uri="{FF2B5EF4-FFF2-40B4-BE49-F238E27FC236}">
                <a16:creationId xmlns:a16="http://schemas.microsoft.com/office/drawing/2014/main" id="{E8DF209D-648C-4195-F90A-63753139E4DF}"/>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4012553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38200" y="876699"/>
            <a:ext cx="10648950" cy="5981301"/>
          </a:xfrm>
          <a:ln>
            <a:noFill/>
          </a:ln>
        </p:spPr>
        <p:txBody>
          <a:bodyPr/>
          <a:lstStyle/>
          <a:p>
            <a:pPr marL="342900" lvl="0" indent="-342900">
              <a:buFont typeface="+mj-lt"/>
              <a:buAutoNum type="arabicPeriod"/>
            </a:pPr>
            <a:endParaRPr lang="en-GB" sz="1400" dirty="0">
              <a:solidFill>
                <a:srgbClr val="243783"/>
              </a:solidFill>
              <a:effectLst/>
              <a:latin typeface="Arial" panose="020B0604020202020204" pitchFamily="34" charset="0"/>
              <a:ea typeface="Times New Roman" panose="02020603050405020304" pitchFamily="18" charset="0"/>
            </a:endParaRPr>
          </a:p>
          <a:p>
            <a:pPr marL="0" indent="0">
              <a:buNone/>
            </a:pPr>
            <a:r>
              <a:rPr lang="en-US" sz="1400" u="sng" dirty="0">
                <a:latin typeface="Arial" panose="020B0604020202020204" pitchFamily="34" charset="0"/>
              </a:rPr>
              <a:t>Rational for proposal:</a:t>
            </a:r>
          </a:p>
          <a:p>
            <a:pPr marL="0" indent="0">
              <a:buNone/>
            </a:pPr>
            <a:r>
              <a:rPr lang="en-GB" sz="1400" dirty="0">
                <a:latin typeface="Arial" panose="020B0604020202020204" pitchFamily="34" charset="0"/>
              </a:rPr>
              <a:t>The wording </a:t>
            </a:r>
            <a:r>
              <a:rPr lang="en-GB" sz="1400" b="1" dirty="0">
                <a:latin typeface="Arial" panose="020B0604020202020204" pitchFamily="34" charset="0"/>
              </a:rPr>
              <a:t>“vehicle master switch” can be misleading</a:t>
            </a:r>
            <a:r>
              <a:rPr lang="en-GB" sz="1400" dirty="0">
                <a:latin typeface="Arial" panose="020B0604020202020204" pitchFamily="34" charset="0"/>
              </a:rPr>
              <a:t> for some electric or ADR vehicles. Industry suggest to align on the harmonization recently pushed for GRVA regulation based on the wording recommended by </a:t>
            </a:r>
            <a:r>
              <a:rPr lang="en-GB" sz="1400" b="1" dirty="0">
                <a:latin typeface="Arial" panose="020B0604020202020204" pitchFamily="34" charset="0"/>
              </a:rPr>
              <a:t>Mutual Resolution No. 2 </a:t>
            </a:r>
            <a:r>
              <a:rPr lang="en-GB" sz="1400" dirty="0">
                <a:latin typeface="Arial" panose="020B0604020202020204" pitchFamily="34" charset="0"/>
              </a:rPr>
              <a:t>(M.R.2). This Resolution was specifically created to establish </a:t>
            </a:r>
            <a:r>
              <a:rPr lang="en-GB" sz="1400" b="1" dirty="0">
                <a:latin typeface="Arial" panose="020B0604020202020204" pitchFamily="34" charset="0"/>
              </a:rPr>
              <a:t>uniform definitions for vehicle propulsion systems </a:t>
            </a:r>
            <a:r>
              <a:rPr lang="en-GB" sz="1400" dirty="0">
                <a:latin typeface="Arial" panose="020B0604020202020204" pitchFamily="34" charset="0"/>
              </a:rPr>
              <a:t>and created generic terms for components and aspects of propulsion systems that are independent of fuel type or technology used. Using the </a:t>
            </a:r>
            <a:r>
              <a:rPr lang="en-GB" sz="1400" b="1" dirty="0">
                <a:latin typeface="Arial" panose="020B0604020202020204" pitchFamily="34" charset="0"/>
              </a:rPr>
              <a:t>definition of ‘powertrain’</a:t>
            </a:r>
            <a:r>
              <a:rPr lang="en-GB" sz="1400" dirty="0">
                <a:latin typeface="Arial" panose="020B0604020202020204" pitchFamily="34" charset="0"/>
              </a:rPr>
              <a:t> from M.R.2 provides a generic term that sufficiently covers the aspect of a vehicle which needs to be referred to when considering the default state of systems following initialisation. See: </a:t>
            </a:r>
            <a:r>
              <a:rPr lang="en-GB" sz="1400" dirty="0">
                <a:latin typeface="Arial" panose="020B0604020202020204" pitchFamily="34" charset="0"/>
                <a:hlinkClick r:id="rId2">
                  <a:extLst>
                    <a:ext uri="{A12FA001-AC4F-418D-AE19-62706E023703}">
                      <ahyp:hlinkClr xmlns:ahyp="http://schemas.microsoft.com/office/drawing/2018/hyperlinkcolor" val="tx"/>
                    </a:ext>
                  </a:extLst>
                </a:hlinkClick>
              </a:rPr>
              <a:t>GRSG-128-16_(OICA/FVA)_changes WP29/24/155</a:t>
            </a:r>
            <a:endParaRPr lang="en-GB" sz="1400" dirty="0">
              <a:latin typeface="Arial" panose="020B0604020202020204" pitchFamily="34" charset="0"/>
            </a:endParaRPr>
          </a:p>
          <a:p>
            <a:pPr marL="0" indent="0">
              <a:buNone/>
            </a:pPr>
            <a:r>
              <a:rPr lang="en-GB" sz="1400" dirty="0">
                <a:latin typeface="Arial" panose="020B0604020202020204" pitchFamily="34" charset="0"/>
              </a:rPr>
              <a:t>In DDADWS the adaption should also address the “switch off” state into “</a:t>
            </a:r>
            <a:r>
              <a:rPr lang="en-GB" sz="1400" b="1" dirty="0">
                <a:latin typeface="Arial" panose="020B0604020202020204" pitchFamily="34" charset="0"/>
              </a:rPr>
              <a:t>inactive</a:t>
            </a:r>
            <a:r>
              <a:rPr lang="en-GB" sz="1400" dirty="0">
                <a:latin typeface="Arial" panose="020B0604020202020204" pitchFamily="34" charset="0"/>
              </a:rPr>
              <a:t>” (</a:t>
            </a:r>
            <a:r>
              <a:rPr lang="en-US" sz="1400" dirty="0">
                <a:latin typeface="Arial" panose="020B0604020202020204" pitchFamily="34" charset="0"/>
              </a:rPr>
              <a:t>Definition of “inactive powertrain” may be helpful.)</a:t>
            </a:r>
          </a:p>
          <a:p>
            <a:pPr marL="0" indent="0">
              <a:buNone/>
            </a:pPr>
            <a:r>
              <a:rPr lang="en-GB" sz="1400" dirty="0">
                <a:latin typeface="Arial" panose="020B0604020202020204" pitchFamily="34" charset="0"/>
              </a:rPr>
              <a:t>In addition, the exemption for </a:t>
            </a:r>
            <a:r>
              <a:rPr lang="en-GB" sz="1400" b="1" dirty="0">
                <a:latin typeface="Arial" panose="020B0604020202020204" pitchFamily="34" charset="0"/>
              </a:rPr>
              <a:t>start/stop system </a:t>
            </a:r>
            <a:r>
              <a:rPr lang="en-GB" sz="1400" dirty="0">
                <a:latin typeface="Arial" panose="020B0604020202020204" pitchFamily="34" charset="0"/>
              </a:rPr>
              <a:t>should be respect as done in UN-R 79 supplement proposal.</a:t>
            </a:r>
          </a:p>
          <a:p>
            <a:pPr marL="0" indent="0">
              <a:buNone/>
            </a:pPr>
            <a:endParaRPr lang="en-GB" sz="1400" dirty="0">
              <a:latin typeface="Arial" panose="020B0604020202020204" pitchFamily="34" charset="0"/>
            </a:endParaRPr>
          </a:p>
          <a:p>
            <a:pPr marL="0" indent="0">
              <a:buNone/>
            </a:pPr>
            <a:r>
              <a:rPr lang="en-US" sz="1400" u="sng" dirty="0">
                <a:latin typeface="Arial" panose="020B0604020202020204" pitchFamily="34" charset="0"/>
              </a:rPr>
              <a:t>Industry proposal:</a:t>
            </a:r>
            <a:endParaRPr lang="en-GB" sz="1400" dirty="0">
              <a:latin typeface="Arial" panose="020B0604020202020204" pitchFamily="34" charset="0"/>
            </a:endParaRPr>
          </a:p>
          <a:p>
            <a:pPr marL="0" indent="0">
              <a:buNone/>
            </a:pPr>
            <a:r>
              <a:rPr lang="en-GB" sz="1400" dirty="0">
                <a:latin typeface="Arial" panose="020B0604020202020204" pitchFamily="34" charset="0"/>
                <a:ea typeface="Times New Roman" panose="02020603050405020304" pitchFamily="18" charset="0"/>
                <a:cs typeface="Arial" panose="020B0604020202020204" pitchFamily="34" charset="0"/>
              </a:rPr>
              <a:t>5.3.3. 	</a:t>
            </a:r>
            <a:r>
              <a:rPr lang="en-US" sz="1400" dirty="0">
                <a:effectLst/>
                <a:latin typeface="Arial" panose="020B0604020202020204" pitchFamily="34" charset="0"/>
                <a:ea typeface="Times New Roman" panose="02020603050405020304" pitchFamily="18" charset="0"/>
                <a:cs typeface="Arial" panose="020B0604020202020204" pitchFamily="34" charset="0"/>
              </a:rPr>
              <a:t>The DDAW system, including HMI warnings, shall be automatically reinstated to normal operation mode upon each 	</a:t>
            </a:r>
            <a:r>
              <a:rPr lang="en-US" sz="1400" strike="sngStrike" dirty="0">
                <a:effectLst/>
                <a:latin typeface="Arial" panose="020B0604020202020204" pitchFamily="34" charset="0"/>
                <a:ea typeface="Times New Roman" panose="02020603050405020304" pitchFamily="18" charset="0"/>
                <a:cs typeface="Arial" panose="020B0604020202020204" pitchFamily="34" charset="0"/>
              </a:rPr>
              <a:t>activation of the vehicle master control switch</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GB" sz="1400" b="1" dirty="0">
                <a:effectLst/>
                <a:latin typeface="Arial" panose="020B0604020202020204" pitchFamily="34" charset="0"/>
                <a:ea typeface="Times New Roman" panose="02020603050405020304" pitchFamily="18" charset="0"/>
                <a:cs typeface="Arial" panose="020B0604020202020204" pitchFamily="34" charset="0"/>
              </a:rPr>
              <a:t>initiation of the powertrain</a:t>
            </a:r>
            <a:r>
              <a:rPr lang="en-US" sz="1400" dirty="0">
                <a:effectLst/>
                <a:latin typeface="Arial" panose="020B0604020202020204" pitchFamily="34" charset="0"/>
                <a:ea typeface="Times New Roman" panose="02020603050405020304" pitchFamily="18" charset="0"/>
                <a:cs typeface="Arial" panose="020B0604020202020204" pitchFamily="34" charset="0"/>
              </a:rPr>
              <a:t>. The vehicle manufacturer can choose to 	add 	a condition to such automatic reinstatement upon the driver’s door having been opened or the vehicle </a:t>
            </a:r>
            <a:r>
              <a:rPr lang="en-US" sz="1400" b="1" dirty="0">
                <a:effectLst/>
                <a:latin typeface="Arial" panose="020B0604020202020204" pitchFamily="34" charset="0"/>
                <a:ea typeface="Times New Roman" panose="02020603050405020304" pitchFamily="18" charset="0"/>
                <a:cs typeface="Arial" panose="020B0604020202020204" pitchFamily="34" charset="0"/>
              </a:rPr>
              <a:t>powertrain</a:t>
            </a:r>
            <a:r>
              <a:rPr lang="en-US" sz="1400" dirty="0">
                <a:effectLst/>
                <a:latin typeface="Arial" panose="020B0604020202020204" pitchFamily="34" charset="0"/>
                <a:ea typeface="Times New Roman" panose="02020603050405020304" pitchFamily="18" charset="0"/>
                <a:cs typeface="Arial" panose="020B0604020202020204" pitchFamily="34" charset="0"/>
              </a:rPr>
              <a:t> 	being </a:t>
            </a:r>
            <a:r>
              <a:rPr lang="en-US" sz="1400" b="1" dirty="0">
                <a:effectLst/>
                <a:latin typeface="Arial" panose="020B0604020202020204" pitchFamily="34" charset="0"/>
                <a:ea typeface="Times New Roman" panose="02020603050405020304" pitchFamily="18" charset="0"/>
                <a:cs typeface="Arial" panose="020B0604020202020204" pitchFamily="34" charset="0"/>
              </a:rPr>
              <a:t>inactive</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strike="sngStrike" dirty="0">
                <a:effectLst/>
                <a:latin typeface="Arial" panose="020B0604020202020204" pitchFamily="34" charset="0"/>
                <a:ea typeface="Times New Roman" panose="02020603050405020304" pitchFamily="18" charset="0"/>
                <a:cs typeface="Arial" panose="020B0604020202020204" pitchFamily="34" charset="0"/>
              </a:rPr>
              <a:t>switched off </a:t>
            </a:r>
            <a:r>
              <a:rPr lang="en-US" sz="1400" dirty="0">
                <a:effectLst/>
                <a:latin typeface="Arial" panose="020B0604020202020204" pitchFamily="34" charset="0"/>
                <a:ea typeface="Times New Roman" panose="02020603050405020304" pitchFamily="18" charset="0"/>
                <a:cs typeface="Arial" panose="020B0604020202020204" pitchFamily="34" charset="0"/>
              </a:rPr>
              <a:t>for a maximum period of 15 minutes</a:t>
            </a:r>
            <a:r>
              <a:rPr lang="en-GB"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A new engine start/run cycle (or run cycle) which 	is performed automatically, e.g. the operation of a stop/start system, shall not be considered an “initiation of 	the powertrain” wherever that term is used in this Regulation.</a:t>
            </a:r>
          </a:p>
          <a:p>
            <a:pPr marL="0" indent="0">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5.7.4.	Failures that activate the warning signal mentioned in paragraph 5.7.1., but which are not detected under static 	conditions, shall be retained upon detection and continue to be displayed from start-up of the vehicle after each 	</a:t>
            </a:r>
            <a:r>
              <a:rPr lang="en-US" sz="1400" b="1" dirty="0">
                <a:effectLst/>
                <a:latin typeface="Arial" panose="020B0604020202020204" pitchFamily="34" charset="0"/>
                <a:ea typeface="Times New Roman" panose="02020603050405020304" pitchFamily="18" charset="0"/>
                <a:cs typeface="Arial" panose="020B0604020202020204" pitchFamily="34" charset="0"/>
              </a:rPr>
              <a:t>initiation of the powertrain </a:t>
            </a:r>
            <a:r>
              <a:rPr lang="en-US" sz="1400" strike="sngStrike" dirty="0">
                <a:effectLst/>
                <a:latin typeface="Arial" panose="020B0604020202020204" pitchFamily="34" charset="0"/>
                <a:ea typeface="Times New Roman" panose="02020603050405020304" pitchFamily="18" charset="0"/>
                <a:cs typeface="Arial" panose="020B0604020202020204" pitchFamily="34" charset="0"/>
              </a:rPr>
              <a:t>activation of the vehicle master control switch</a:t>
            </a:r>
            <a:r>
              <a:rPr lang="en-US" sz="1400" dirty="0">
                <a:effectLst/>
                <a:latin typeface="Arial" panose="020B0604020202020204" pitchFamily="34" charset="0"/>
                <a:ea typeface="Times New Roman" panose="02020603050405020304" pitchFamily="18" charset="0"/>
                <a:cs typeface="Arial" panose="020B0604020202020204" pitchFamily="34" charset="0"/>
              </a:rPr>
              <a:t>, for as long as the failure or defect persists.</a:t>
            </a:r>
          </a:p>
          <a:p>
            <a:pPr marL="0" indent="0">
              <a:buNone/>
            </a:pPr>
            <a:r>
              <a:rPr lang="en-US" sz="1400" b="1" dirty="0">
                <a:effectLst/>
                <a:latin typeface="Arial" panose="020B0604020202020204" pitchFamily="34" charset="0"/>
                <a:ea typeface="Times New Roman" panose="02020603050405020304" pitchFamily="18" charset="0"/>
                <a:cs typeface="Arial" panose="020B0604020202020204" pitchFamily="34" charset="0"/>
              </a:rPr>
              <a:t>Delete definition 2.9. of “vehicle master control switch” </a:t>
            </a:r>
            <a:r>
              <a:rPr lang="en-US" sz="1400" dirty="0">
                <a:effectLst/>
                <a:latin typeface="Arial" panose="020B0604020202020204" pitchFamily="34" charset="0"/>
                <a:ea typeface="Times New Roman" panose="02020603050405020304" pitchFamily="18" charset="0"/>
                <a:cs typeface="Arial" panose="020B0604020202020204" pitchFamily="34" charset="0"/>
              </a:rPr>
              <a:t>as powertrain is in M.R.2:</a:t>
            </a:r>
            <a:endParaRPr lang="de-DE" sz="14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47725" y="440950"/>
            <a:ext cx="9537700" cy="417444"/>
          </a:xfrm>
        </p:spPr>
        <p:txBody>
          <a:bodyPr/>
          <a:lstStyle/>
          <a:p>
            <a:r>
              <a:rPr lang="en-US" sz="4400" dirty="0">
                <a:solidFill>
                  <a:schemeClr val="tx1"/>
                </a:solidFill>
                <a:latin typeface="+mj-lt"/>
                <a:ea typeface="+mj-ea"/>
                <a:cs typeface="+mj-cs"/>
              </a:rPr>
              <a:t>2.9. Vehicle master control switch  </a:t>
            </a:r>
          </a:p>
        </p:txBody>
      </p:sp>
      <p:sp>
        <p:nvSpPr>
          <p:cNvPr id="5" name="Rectangle 4">
            <a:extLst>
              <a:ext uri="{FF2B5EF4-FFF2-40B4-BE49-F238E27FC236}">
                <a16:creationId xmlns:a16="http://schemas.microsoft.com/office/drawing/2014/main" id="{179E9E31-84FB-5926-E90A-3A5A30E29EDB}"/>
              </a:ext>
            </a:extLst>
          </p:cNvPr>
          <p:cNvSpPr/>
          <p:nvPr/>
        </p:nvSpPr>
        <p:spPr>
          <a:xfrm>
            <a:off x="11210925" y="4681373"/>
            <a:ext cx="981075" cy="55179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dirty="0"/>
              <a:t>UN-R 79 supplement proposal</a:t>
            </a:r>
          </a:p>
        </p:txBody>
      </p:sp>
      <p:pic>
        <p:nvPicPr>
          <p:cNvPr id="9" name="Picture 8">
            <a:extLst>
              <a:ext uri="{FF2B5EF4-FFF2-40B4-BE49-F238E27FC236}">
                <a16:creationId xmlns:a16="http://schemas.microsoft.com/office/drawing/2014/main" id="{E6B19E20-DF08-138A-D304-5A960AB2CD14}"/>
              </a:ext>
            </a:extLst>
          </p:cNvPr>
          <p:cNvPicPr>
            <a:picLocks noChangeAspect="1"/>
          </p:cNvPicPr>
          <p:nvPr/>
        </p:nvPicPr>
        <p:blipFill>
          <a:blip r:embed="rId3"/>
          <a:stretch>
            <a:fillRect/>
          </a:stretch>
        </p:blipFill>
        <p:spPr>
          <a:xfrm>
            <a:off x="7813583" y="6124575"/>
            <a:ext cx="3581584" cy="482625"/>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979C5988-B1FC-26A0-E3AD-B9A5E945F2B6}"/>
              </a:ext>
            </a:extLst>
          </p:cNvPr>
          <p:cNvPicPr>
            <a:picLocks noChangeAspect="1"/>
          </p:cNvPicPr>
          <p:nvPr/>
        </p:nvPicPr>
        <p:blipFill rotWithShape="1">
          <a:blip r:embed="rId4">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8" name="Picture 7">
            <a:extLst>
              <a:ext uri="{FF2B5EF4-FFF2-40B4-BE49-F238E27FC236}">
                <a16:creationId xmlns:a16="http://schemas.microsoft.com/office/drawing/2014/main" id="{D3F2DAFB-195B-29B6-4AFE-265D80893E8C}"/>
              </a:ext>
            </a:extLst>
          </p:cNvPr>
          <p:cNvPicPr>
            <a:picLocks noChangeAspect="1"/>
          </p:cNvPicPr>
          <p:nvPr/>
        </p:nvPicPr>
        <p:blipFill rotWithShape="1">
          <a:blip r:embed="rId5">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cxnSp>
        <p:nvCxnSpPr>
          <p:cNvPr id="6" name="Straight Connector 5">
            <a:extLst>
              <a:ext uri="{FF2B5EF4-FFF2-40B4-BE49-F238E27FC236}">
                <a16:creationId xmlns:a16="http://schemas.microsoft.com/office/drawing/2014/main" id="{43EBC6E6-B722-9562-3C16-17E082A41B0F}"/>
              </a:ext>
            </a:extLst>
          </p:cNvPr>
          <p:cNvCxnSpPr/>
          <p:nvPr/>
        </p:nvCxnSpPr>
        <p:spPr>
          <a:xfrm flipV="1">
            <a:off x="8001000" y="6057900"/>
            <a:ext cx="2705100" cy="62865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0257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F1A04E-582E-3798-9226-13FB36365F97}"/>
              </a:ext>
            </a:extLst>
          </p:cNvPr>
          <p:cNvSpPr>
            <a:spLocks noGrp="1"/>
          </p:cNvSpPr>
          <p:nvPr>
            <p:ph idx="1"/>
          </p:nvPr>
        </p:nvSpPr>
        <p:spPr>
          <a:xfrm>
            <a:off x="406836" y="1744759"/>
            <a:ext cx="11785163" cy="4982817"/>
          </a:xfrm>
        </p:spPr>
        <p:txBody>
          <a:bodyPr/>
          <a:lstStyle/>
          <a:p>
            <a:pPr marL="457200" lvl="1" indent="0">
              <a:buNone/>
            </a:pPr>
            <a:r>
              <a:rPr lang="en-US" sz="1800" u="sng" dirty="0">
                <a:latin typeface="Arial" panose="020B0604020202020204" pitchFamily="34" charset="0"/>
              </a:rPr>
              <a:t>Rational for proposal:</a:t>
            </a:r>
          </a:p>
          <a:p>
            <a:pPr marL="457200" lvl="1" indent="0">
              <a:buNone/>
            </a:pPr>
            <a:r>
              <a:rPr lang="en-US" sz="1800" dirty="0"/>
              <a:t>To extend performance of the system we propose to keep the option of using primary and secondary metrics for the chosen means. As we see some misunderstanding with means, metrics and measurements we suggest to add definition for metrics as well: </a:t>
            </a:r>
          </a:p>
          <a:p>
            <a:pPr marL="457200" lvl="1" indent="0">
              <a:buNone/>
            </a:pPr>
            <a:endParaRPr lang="en-US" sz="1800" i="1" dirty="0">
              <a:solidFill>
                <a:srgbClr val="FF0000"/>
              </a:solidFill>
            </a:endParaRPr>
          </a:p>
          <a:p>
            <a:pPr marL="457200" lvl="1" indent="0">
              <a:buNone/>
            </a:pPr>
            <a:r>
              <a:rPr lang="en-US" sz="1800" u="sng" dirty="0">
                <a:latin typeface="Arial" panose="020B0604020202020204" pitchFamily="34" charset="0"/>
              </a:rPr>
              <a:t>Industry proposal: </a:t>
            </a:r>
          </a:p>
          <a:p>
            <a:pPr marL="457200" lvl="1" indent="0">
              <a:buNone/>
            </a:pPr>
            <a:r>
              <a:rPr lang="en-US" sz="1800" dirty="0"/>
              <a:t>Add two new definitions in 2.:</a:t>
            </a:r>
          </a:p>
          <a:p>
            <a:pPr marL="457200" lvl="1" indent="0">
              <a:buNone/>
            </a:pPr>
            <a:endParaRPr lang="en-US" sz="1800" i="1" dirty="0">
              <a:latin typeface="Times New Roman" panose="02020603050405020304" pitchFamily="18" charset="0"/>
              <a:ea typeface="Times New Roman" panose="02020603050405020304" pitchFamily="18" charset="0"/>
            </a:endParaRPr>
          </a:p>
          <a:p>
            <a:pPr marL="457200" lvl="1" indent="0">
              <a:buNone/>
            </a:pPr>
            <a:r>
              <a:rPr lang="en-US" sz="1800" b="1" dirty="0">
                <a:solidFill>
                  <a:srgbClr val="00B050"/>
                </a:solidFill>
              </a:rPr>
              <a:t>2.13. „Primary metrics“ is the main parameter that detects drowsiness as declared by the manufacturer.</a:t>
            </a:r>
          </a:p>
          <a:p>
            <a:pPr marL="457200" lvl="1" indent="0">
              <a:buNone/>
            </a:pPr>
            <a:r>
              <a:rPr lang="en-US" sz="1800" b="1" dirty="0">
                <a:solidFill>
                  <a:srgbClr val="00B050"/>
                </a:solidFill>
              </a:rPr>
              <a:t>2.14. „Secondary metrics“ is an additional and optional parameter that may increase robustness of the DDAW system.</a:t>
            </a:r>
          </a:p>
        </p:txBody>
      </p:sp>
      <p:sp>
        <p:nvSpPr>
          <p:cNvPr id="4" name="Date Placeholder 3">
            <a:extLst>
              <a:ext uri="{FF2B5EF4-FFF2-40B4-BE49-F238E27FC236}">
                <a16:creationId xmlns:a16="http://schemas.microsoft.com/office/drawing/2014/main" id="{F8D06457-5BCB-D2F2-FFA2-4971E249DE9C}"/>
              </a:ext>
            </a:extLst>
          </p:cNvPr>
          <p:cNvSpPr>
            <a:spLocks noGrp="1"/>
          </p:cNvSpPr>
          <p:nvPr>
            <p:ph type="dt" sz="half" idx="10"/>
          </p:nvPr>
        </p:nvSpPr>
        <p:spPr/>
        <p:txBody>
          <a:bodyPr/>
          <a:lstStyle/>
          <a:p>
            <a:fld id="{EB38F194-B895-A04E-9244-C628AFFF8B2B}" type="datetime3">
              <a:rPr lang="en-US" smtClean="0"/>
              <a:t>6 December 2024</a:t>
            </a:fld>
            <a:endParaRPr lang="en-BE"/>
          </a:p>
        </p:txBody>
      </p:sp>
      <p:sp>
        <p:nvSpPr>
          <p:cNvPr id="5" name="Slide Number Placeholder 4">
            <a:extLst>
              <a:ext uri="{FF2B5EF4-FFF2-40B4-BE49-F238E27FC236}">
                <a16:creationId xmlns:a16="http://schemas.microsoft.com/office/drawing/2014/main" id="{D26430B6-BA6D-2C40-97A5-26B28A1A14E3}"/>
              </a:ext>
            </a:extLst>
          </p:cNvPr>
          <p:cNvSpPr>
            <a:spLocks noGrp="1"/>
          </p:cNvSpPr>
          <p:nvPr>
            <p:ph type="sldNum" sz="quarter" idx="12"/>
          </p:nvPr>
        </p:nvSpPr>
        <p:spPr/>
        <p:txBody>
          <a:bodyPr/>
          <a:lstStyle/>
          <a:p>
            <a:fld id="{01B5C898-0592-3242-8777-DDCECBCEF56A}" type="slidenum">
              <a:rPr lang="en-BE" smtClean="0"/>
              <a:t>15</a:t>
            </a:fld>
            <a:endParaRPr lang="en-BE"/>
          </a:p>
        </p:txBody>
      </p:sp>
      <p:sp>
        <p:nvSpPr>
          <p:cNvPr id="2" name="Text Placeholder 3">
            <a:extLst>
              <a:ext uri="{FF2B5EF4-FFF2-40B4-BE49-F238E27FC236}">
                <a16:creationId xmlns:a16="http://schemas.microsoft.com/office/drawing/2014/main" id="{26B92F4A-23FE-8865-8DE6-FD7EC66F992F}"/>
              </a:ext>
            </a:extLst>
          </p:cNvPr>
          <p:cNvSpPr txBox="1">
            <a:spLocks/>
          </p:cNvSpPr>
          <p:nvPr/>
        </p:nvSpPr>
        <p:spPr>
          <a:xfrm>
            <a:off x="838200" y="193300"/>
            <a:ext cx="9537700" cy="417444"/>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Tx/>
              <a:buNone/>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dirty="0">
                <a:solidFill>
                  <a:schemeClr val="tx1"/>
                </a:solidFill>
                <a:latin typeface="+mj-lt"/>
                <a:ea typeface="+mj-ea"/>
                <a:cs typeface="+mj-cs"/>
              </a:rPr>
              <a:t>Primary/secondary metrics</a:t>
            </a:r>
            <a:endParaRPr lang="en-BE" sz="4400" dirty="0">
              <a:solidFill>
                <a:schemeClr val="tx1"/>
              </a:solidFill>
              <a:latin typeface="+mj-lt"/>
              <a:ea typeface="+mj-ea"/>
              <a:cs typeface="+mj-cs"/>
            </a:endParaRPr>
          </a:p>
        </p:txBody>
      </p:sp>
      <p:pic>
        <p:nvPicPr>
          <p:cNvPr id="10" name="Picture 9">
            <a:extLst>
              <a:ext uri="{FF2B5EF4-FFF2-40B4-BE49-F238E27FC236}">
                <a16:creationId xmlns:a16="http://schemas.microsoft.com/office/drawing/2014/main" id="{44262DBB-40FF-D3BC-9912-9D9D6C6E2F0E}"/>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11" name="Picture 10">
            <a:extLst>
              <a:ext uri="{FF2B5EF4-FFF2-40B4-BE49-F238E27FC236}">
                <a16:creationId xmlns:a16="http://schemas.microsoft.com/office/drawing/2014/main" id="{85F580E8-D154-B46B-A343-1618E492D16C}"/>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1460862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F1A04E-582E-3798-9226-13FB36365F97}"/>
              </a:ext>
            </a:extLst>
          </p:cNvPr>
          <p:cNvSpPr>
            <a:spLocks noGrp="1"/>
          </p:cNvSpPr>
          <p:nvPr>
            <p:ph idx="1"/>
          </p:nvPr>
        </p:nvSpPr>
        <p:spPr>
          <a:xfrm>
            <a:off x="406836" y="1744759"/>
            <a:ext cx="11497297" cy="4982817"/>
          </a:xfrm>
        </p:spPr>
        <p:txBody>
          <a:bodyPr/>
          <a:lstStyle/>
          <a:p>
            <a:pPr marL="457200" lvl="1" indent="0">
              <a:buNone/>
            </a:pPr>
            <a:r>
              <a:rPr lang="en-US" sz="1800" u="sng" dirty="0">
                <a:latin typeface="Arial" panose="020B0604020202020204" pitchFamily="34" charset="0"/>
              </a:rPr>
              <a:t>Rational for clarification:</a:t>
            </a:r>
          </a:p>
          <a:p>
            <a:pPr marL="457200" lvl="1" indent="0">
              <a:buNone/>
            </a:pPr>
            <a:r>
              <a:rPr lang="en-US" sz="1800" dirty="0"/>
              <a:t>As the wording “measurements” is in many provisions and part of many discussions industry would like to share its common understanding within the IWG (and to avoid mixing with the wording “metrics” and “means”).</a:t>
            </a:r>
          </a:p>
          <a:p>
            <a:pPr marL="457200" lvl="1" indent="0">
              <a:buNone/>
            </a:pPr>
            <a:endParaRPr lang="en-US" sz="1800" i="1" dirty="0">
              <a:solidFill>
                <a:srgbClr val="FF0000"/>
              </a:solidFill>
            </a:endParaRPr>
          </a:p>
          <a:p>
            <a:pPr marL="457200" lvl="1" indent="0">
              <a:buNone/>
            </a:pPr>
            <a:r>
              <a:rPr lang="en-US" sz="1800" u="sng" dirty="0">
                <a:latin typeface="Arial" panose="020B0604020202020204" pitchFamily="34" charset="0"/>
              </a:rPr>
              <a:t>Industry understanding: </a:t>
            </a:r>
          </a:p>
          <a:p>
            <a:pPr marL="457200" lvl="1" indent="0">
              <a:buNone/>
            </a:pPr>
            <a:r>
              <a:rPr lang="en-US" sz="1800" dirty="0">
                <a:latin typeface="Arial" panose="020B0604020202020204" pitchFamily="34" charset="0"/>
              </a:rPr>
              <a:t>For the purposes of the DDAW regulation “measurements” mean ground truth data which are collected/acquired for the calculation of metrics for drowsiness: </a:t>
            </a:r>
          </a:p>
          <a:p>
            <a:pPr lvl="2"/>
            <a:r>
              <a:rPr lang="en-US" sz="1800" dirty="0">
                <a:latin typeface="Arial" panose="020B0604020202020204" pitchFamily="34" charset="0"/>
              </a:rPr>
              <a:t>The primary measurement is the main measurement which is in general KSS based (alternatives measures as defined by the manufacturer are allowed, see test procedure 6.2.).</a:t>
            </a:r>
          </a:p>
          <a:p>
            <a:pPr lvl="2"/>
            <a:r>
              <a:rPr lang="en-US" sz="1800" dirty="0">
                <a:latin typeface="Arial" panose="020B0604020202020204" pitchFamily="34" charset="0"/>
              </a:rPr>
              <a:t>A complimentary measurement is the additional measurement which may be used to add robustness to the DDAW system as defined by the manufacturer (see test procedure 6.3.).</a:t>
            </a:r>
          </a:p>
          <a:p>
            <a:pPr marL="457200" lvl="1" indent="0">
              <a:buNone/>
            </a:pPr>
            <a:endParaRPr lang="en-US" sz="1800" u="sng" dirty="0">
              <a:latin typeface="Arial" panose="020B0604020202020204" pitchFamily="34" charset="0"/>
            </a:endParaRPr>
          </a:p>
        </p:txBody>
      </p:sp>
      <p:sp>
        <p:nvSpPr>
          <p:cNvPr id="4" name="Date Placeholder 3">
            <a:extLst>
              <a:ext uri="{FF2B5EF4-FFF2-40B4-BE49-F238E27FC236}">
                <a16:creationId xmlns:a16="http://schemas.microsoft.com/office/drawing/2014/main" id="{F8D06457-5BCB-D2F2-FFA2-4971E249DE9C}"/>
              </a:ext>
            </a:extLst>
          </p:cNvPr>
          <p:cNvSpPr>
            <a:spLocks noGrp="1"/>
          </p:cNvSpPr>
          <p:nvPr>
            <p:ph type="dt" sz="half" idx="10"/>
          </p:nvPr>
        </p:nvSpPr>
        <p:spPr/>
        <p:txBody>
          <a:bodyPr/>
          <a:lstStyle/>
          <a:p>
            <a:fld id="{EB38F194-B895-A04E-9244-C628AFFF8B2B}" type="datetime3">
              <a:rPr lang="en-US" smtClean="0"/>
              <a:t>6 December 2024</a:t>
            </a:fld>
            <a:endParaRPr lang="en-BE"/>
          </a:p>
        </p:txBody>
      </p:sp>
      <p:sp>
        <p:nvSpPr>
          <p:cNvPr id="5" name="Slide Number Placeholder 4">
            <a:extLst>
              <a:ext uri="{FF2B5EF4-FFF2-40B4-BE49-F238E27FC236}">
                <a16:creationId xmlns:a16="http://schemas.microsoft.com/office/drawing/2014/main" id="{D26430B6-BA6D-2C40-97A5-26B28A1A14E3}"/>
              </a:ext>
            </a:extLst>
          </p:cNvPr>
          <p:cNvSpPr>
            <a:spLocks noGrp="1"/>
          </p:cNvSpPr>
          <p:nvPr>
            <p:ph type="sldNum" sz="quarter" idx="12"/>
          </p:nvPr>
        </p:nvSpPr>
        <p:spPr/>
        <p:txBody>
          <a:bodyPr/>
          <a:lstStyle/>
          <a:p>
            <a:fld id="{01B5C898-0592-3242-8777-DDCECBCEF56A}" type="slidenum">
              <a:rPr lang="en-BE" smtClean="0"/>
              <a:t>16</a:t>
            </a:fld>
            <a:endParaRPr lang="en-BE"/>
          </a:p>
        </p:txBody>
      </p:sp>
      <p:sp>
        <p:nvSpPr>
          <p:cNvPr id="2" name="Text Placeholder 3">
            <a:extLst>
              <a:ext uri="{FF2B5EF4-FFF2-40B4-BE49-F238E27FC236}">
                <a16:creationId xmlns:a16="http://schemas.microsoft.com/office/drawing/2014/main" id="{26B92F4A-23FE-8865-8DE6-FD7EC66F992F}"/>
              </a:ext>
            </a:extLst>
          </p:cNvPr>
          <p:cNvSpPr txBox="1">
            <a:spLocks/>
          </p:cNvSpPr>
          <p:nvPr/>
        </p:nvSpPr>
        <p:spPr>
          <a:xfrm>
            <a:off x="838200" y="193300"/>
            <a:ext cx="9537700" cy="417444"/>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Tx/>
              <a:buNone/>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dirty="0">
                <a:solidFill>
                  <a:schemeClr val="tx1"/>
                </a:solidFill>
                <a:latin typeface="+mj-lt"/>
                <a:ea typeface="+mj-ea"/>
                <a:cs typeface="+mj-cs"/>
              </a:rPr>
              <a:t>Clarification “measurements”</a:t>
            </a:r>
            <a:endParaRPr lang="en-BE" sz="4400" dirty="0">
              <a:solidFill>
                <a:schemeClr val="tx1"/>
              </a:solidFill>
              <a:latin typeface="+mj-lt"/>
              <a:ea typeface="+mj-ea"/>
              <a:cs typeface="+mj-cs"/>
            </a:endParaRPr>
          </a:p>
        </p:txBody>
      </p:sp>
      <p:pic>
        <p:nvPicPr>
          <p:cNvPr id="10" name="Picture 9">
            <a:extLst>
              <a:ext uri="{FF2B5EF4-FFF2-40B4-BE49-F238E27FC236}">
                <a16:creationId xmlns:a16="http://schemas.microsoft.com/office/drawing/2014/main" id="{44262DBB-40FF-D3BC-9912-9D9D6C6E2F0E}"/>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11" name="Picture 10">
            <a:extLst>
              <a:ext uri="{FF2B5EF4-FFF2-40B4-BE49-F238E27FC236}">
                <a16:creationId xmlns:a16="http://schemas.microsoft.com/office/drawing/2014/main" id="{85F580E8-D154-B46B-A343-1618E492D16C}"/>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138121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6019E-9BA1-7FE8-0D92-531D9DF7A01F}"/>
              </a:ext>
            </a:extLst>
          </p:cNvPr>
          <p:cNvSpPr>
            <a:spLocks noGrp="1"/>
          </p:cNvSpPr>
          <p:nvPr>
            <p:ph type="title"/>
          </p:nvPr>
        </p:nvSpPr>
        <p:spPr/>
        <p:txBody>
          <a:bodyPr>
            <a:normAutofit fontScale="90000"/>
          </a:bodyPr>
          <a:lstStyle/>
          <a:p>
            <a:r>
              <a:rPr lang="en-US" dirty="0"/>
              <a:t>2.3. Common space</a:t>
            </a:r>
            <a:br>
              <a:rPr lang="en-US" dirty="0"/>
            </a:br>
            <a:br>
              <a:rPr lang="en-US" dirty="0"/>
            </a:br>
            <a:endParaRPr lang="en-US" dirty="0"/>
          </a:p>
        </p:txBody>
      </p:sp>
      <p:pic>
        <p:nvPicPr>
          <p:cNvPr id="4" name="Picture 3">
            <a:extLst>
              <a:ext uri="{FF2B5EF4-FFF2-40B4-BE49-F238E27FC236}">
                <a16:creationId xmlns:a16="http://schemas.microsoft.com/office/drawing/2014/main" id="{C540C9CF-93DC-6059-3B58-69F524156930}"/>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5" name="Picture 4">
            <a:extLst>
              <a:ext uri="{FF2B5EF4-FFF2-40B4-BE49-F238E27FC236}">
                <a16:creationId xmlns:a16="http://schemas.microsoft.com/office/drawing/2014/main" id="{0B922067-9AAB-881F-8DDE-89F9CE5DA08A}"/>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
        <p:nvSpPr>
          <p:cNvPr id="8" name="Content Placeholder 2">
            <a:extLst>
              <a:ext uri="{FF2B5EF4-FFF2-40B4-BE49-F238E27FC236}">
                <a16:creationId xmlns:a16="http://schemas.microsoft.com/office/drawing/2014/main" id="{B757E6DB-FA94-A02E-638F-73958A152DB8}"/>
              </a:ext>
            </a:extLst>
          </p:cNvPr>
          <p:cNvSpPr txBox="1">
            <a:spLocks/>
          </p:cNvSpPr>
          <p:nvPr/>
        </p:nvSpPr>
        <p:spPr>
          <a:xfrm>
            <a:off x="852098" y="1014962"/>
            <a:ext cx="11252200" cy="5418267"/>
          </a:xfrm>
          <a:prstGeom prst="rect">
            <a:avLst/>
          </a:prstGeom>
          <a:noFill/>
          <a:ln>
            <a:noFill/>
          </a:ln>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1400" b="1"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1400" b="1" dirty="0">
                <a:latin typeface="Times New Roman" panose="02020603050405020304" pitchFamily="18" charset="0"/>
                <a:cs typeface="Times New Roman" panose="02020603050405020304" pitchFamily="18" charset="0"/>
              </a:rPr>
              <a:t>Current text (DDADWS-02-03):</a:t>
            </a:r>
          </a:p>
          <a:p>
            <a:pPr marL="0" indent="0">
              <a:buFont typeface="Arial" panose="020B0604020202020204" pitchFamily="34" charset="0"/>
              <a:buNone/>
            </a:pPr>
            <a:r>
              <a:rPr lang="en-US" sz="1400" b="1" strike="sngStrike" dirty="0">
                <a:latin typeface="Times New Roman" panose="02020603050405020304" pitchFamily="18" charset="0"/>
                <a:cs typeface="Times New Roman" panose="02020603050405020304" pitchFamily="18" charset="0"/>
              </a:rPr>
              <a:t>2.3.	“Common space” means an area on which two or more information functions (e.g. symbol) may be displayed, but not simultaneously.</a:t>
            </a:r>
          </a:p>
          <a:p>
            <a:pPr marL="0" indent="0">
              <a:buFont typeface="Arial" panose="020B0604020202020204" pitchFamily="34" charset="0"/>
              <a:buNone/>
            </a:pPr>
            <a:endParaRPr lang="en-US" sz="1400" b="1" dirty="0">
              <a:latin typeface="Times New Roman" panose="02020603050405020304" pitchFamily="18" charset="0"/>
              <a:cs typeface="Times New Roman" panose="02020603050405020304" pitchFamily="18" charset="0"/>
            </a:endParaRPr>
          </a:p>
          <a:p>
            <a:pPr marL="0" indent="0">
              <a:buNone/>
            </a:pPr>
            <a:r>
              <a:rPr lang="en-US" sz="1400" b="1" dirty="0">
                <a:latin typeface="Times New Roman" panose="02020603050405020304" pitchFamily="18" charset="0"/>
                <a:cs typeface="Times New Roman" panose="02020603050405020304" pitchFamily="18" charset="0"/>
              </a:rPr>
              <a:t>UN-R 121 Definition Common Space:</a:t>
            </a:r>
          </a:p>
          <a:p>
            <a:pPr marL="0" indent="0">
              <a:buNone/>
            </a:pPr>
            <a:endParaRPr lang="en-US" sz="1400" b="1" dirty="0">
              <a:latin typeface="Times New Roman" panose="02020603050405020304" pitchFamily="18" charset="0"/>
              <a:cs typeface="Times New Roman" panose="02020603050405020304" pitchFamily="18" charset="0"/>
            </a:endParaRPr>
          </a:p>
          <a:p>
            <a:pPr marL="0" indent="0">
              <a:buNone/>
            </a:pPr>
            <a:endParaRPr lang="en-US" sz="1400" b="1" dirty="0">
              <a:latin typeface="Times New Roman" panose="02020603050405020304" pitchFamily="18" charset="0"/>
              <a:cs typeface="Times New Roman" panose="02020603050405020304" pitchFamily="18" charset="0"/>
            </a:endParaRPr>
          </a:p>
          <a:p>
            <a:pPr marL="0" indent="0">
              <a:buNone/>
            </a:pPr>
            <a:endParaRPr lang="en-US" sz="1400" b="1" dirty="0">
              <a:latin typeface="Times New Roman" panose="02020603050405020304" pitchFamily="18" charset="0"/>
              <a:cs typeface="Times New Roman" panose="02020603050405020304" pitchFamily="18" charset="0"/>
            </a:endParaRPr>
          </a:p>
          <a:p>
            <a:pPr marL="0" indent="0">
              <a:buNone/>
            </a:pPr>
            <a:endParaRPr lang="en-US" sz="1400" b="1" dirty="0">
              <a:latin typeface="Times New Roman" panose="02020603050405020304" pitchFamily="18" charset="0"/>
              <a:cs typeface="Times New Roman" panose="02020603050405020304" pitchFamily="18" charset="0"/>
            </a:endParaRPr>
          </a:p>
          <a:p>
            <a:pPr marL="0" indent="0">
              <a:buNone/>
            </a:pPr>
            <a:r>
              <a:rPr lang="en-US" sz="1600" u="sng" dirty="0">
                <a:latin typeface="Arial" panose="020B0604020202020204" pitchFamily="34" charset="0"/>
              </a:rPr>
              <a:t>Industry proposal: </a:t>
            </a:r>
          </a:p>
          <a:p>
            <a:pPr marL="0" indent="0">
              <a:buNone/>
            </a:pPr>
            <a:r>
              <a:rPr lang="en-US" sz="1600" dirty="0">
                <a:latin typeface="Arial" panose="020B0604020202020204" pitchFamily="34" charset="0"/>
              </a:rPr>
              <a:t>Delete definition 2.3.</a:t>
            </a:r>
          </a:p>
          <a:p>
            <a:pPr marL="0" indent="0">
              <a:buNone/>
            </a:pPr>
            <a:endParaRPr lang="en-US" sz="1600" b="1" dirty="0">
              <a:latin typeface="Times New Roman" panose="02020603050405020304" pitchFamily="18" charset="0"/>
              <a:cs typeface="Times New Roman" panose="02020603050405020304" pitchFamily="18" charset="0"/>
            </a:endParaRPr>
          </a:p>
          <a:p>
            <a:pPr marL="0" indent="0">
              <a:buNone/>
            </a:pPr>
            <a:r>
              <a:rPr lang="en-US" sz="1600" u="sng" dirty="0">
                <a:latin typeface="Arial" panose="020B0604020202020204" pitchFamily="34" charset="0"/>
              </a:rPr>
              <a:t>Rational for proposal:</a:t>
            </a:r>
          </a:p>
          <a:p>
            <a:pPr marL="0" indent="0">
              <a:buNone/>
            </a:pPr>
            <a:r>
              <a:rPr lang="en-US" sz="1600" dirty="0"/>
              <a:t>Avoid writing redundant definitions which are defined in other UN-R regulation. No need to define HMI details in this UN-R. The term common space is well known wording out of the UN-R121 (hand controls, tell-tales and indicators) which is also referred for HMI concepts. </a:t>
            </a:r>
          </a:p>
          <a:p>
            <a:pPr marL="0" indent="0">
              <a:buNone/>
            </a:pPr>
            <a:endParaRPr lang="en-US" sz="1600" i="1" dirty="0">
              <a:solidFill>
                <a:srgbClr val="FF0000"/>
              </a:solidFill>
            </a:endParaRPr>
          </a:p>
          <a:p>
            <a:pPr marL="0" indent="0">
              <a:buNone/>
            </a:pPr>
            <a:endParaRPr lang="en-US" sz="1600" b="1"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400" b="1" dirty="0">
              <a:solidFill>
                <a:srgbClr val="0070C0"/>
              </a:solidFill>
            </a:endParaRPr>
          </a:p>
        </p:txBody>
      </p:sp>
      <p:pic>
        <p:nvPicPr>
          <p:cNvPr id="6" name="Picture 5">
            <a:extLst>
              <a:ext uri="{FF2B5EF4-FFF2-40B4-BE49-F238E27FC236}">
                <a16:creationId xmlns:a16="http://schemas.microsoft.com/office/drawing/2014/main" id="{F41B193B-52F7-B167-E983-F507C397099F}"/>
              </a:ext>
            </a:extLst>
          </p:cNvPr>
          <p:cNvPicPr>
            <a:picLocks noChangeAspect="1"/>
          </p:cNvPicPr>
          <p:nvPr/>
        </p:nvPicPr>
        <p:blipFill>
          <a:blip r:embed="rId4"/>
          <a:stretch>
            <a:fillRect/>
          </a:stretch>
        </p:blipFill>
        <p:spPr>
          <a:xfrm>
            <a:off x="855457" y="2656554"/>
            <a:ext cx="11013965" cy="43404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92668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2A390-EC74-93F7-6F8D-8878E94F4286}"/>
              </a:ext>
            </a:extLst>
          </p:cNvPr>
          <p:cNvSpPr>
            <a:spLocks noGrp="1"/>
          </p:cNvSpPr>
          <p:nvPr>
            <p:ph type="title"/>
          </p:nvPr>
        </p:nvSpPr>
        <p:spPr>
          <a:xfrm>
            <a:off x="838200" y="0"/>
            <a:ext cx="10515600" cy="1325563"/>
          </a:xfrm>
        </p:spPr>
        <p:txBody>
          <a:bodyPr/>
          <a:lstStyle/>
          <a:p>
            <a:r>
              <a:rPr lang="en-US" dirty="0"/>
              <a:t>Annex 4 – Appendix 1</a:t>
            </a:r>
            <a:br>
              <a:rPr lang="en-US" dirty="0"/>
            </a:br>
            <a:r>
              <a:rPr lang="en-US" dirty="0"/>
              <a:t>5.4. Environmental conditions </a:t>
            </a:r>
          </a:p>
        </p:txBody>
      </p:sp>
      <p:sp>
        <p:nvSpPr>
          <p:cNvPr id="4" name="Content Placeholder 1">
            <a:extLst>
              <a:ext uri="{FF2B5EF4-FFF2-40B4-BE49-F238E27FC236}">
                <a16:creationId xmlns:a16="http://schemas.microsoft.com/office/drawing/2014/main" id="{EC0E600A-12E2-24F6-F209-6B9BF338B3EC}"/>
              </a:ext>
            </a:extLst>
          </p:cNvPr>
          <p:cNvSpPr txBox="1">
            <a:spLocks/>
          </p:cNvSpPr>
          <p:nvPr/>
        </p:nvSpPr>
        <p:spPr>
          <a:xfrm>
            <a:off x="414868" y="1520826"/>
            <a:ext cx="11040533" cy="4824413"/>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u="sng" dirty="0">
                <a:latin typeface="Arial" panose="020B0604020202020204" pitchFamily="34" charset="0"/>
              </a:rPr>
              <a:t>Industry proposal: </a:t>
            </a:r>
          </a:p>
          <a:p>
            <a:pPr lvl="1"/>
            <a:r>
              <a:rPr lang="en-US" sz="1600" dirty="0">
                <a:latin typeface="Arial" panose="020B0604020202020204" pitchFamily="34" charset="0"/>
              </a:rPr>
              <a:t>As the type-approval is for assessing the system, not the participants (circadian rhythm) to the tests, we suggest adding the following in green:</a:t>
            </a:r>
          </a:p>
          <a:p>
            <a:pPr lvl="1"/>
            <a:endParaRPr lang="en-US" sz="1600" dirty="0">
              <a:latin typeface="Arial" panose="020B0604020202020204" pitchFamily="34" charset="0"/>
            </a:endParaRPr>
          </a:p>
          <a:p>
            <a:pPr lvl="1"/>
            <a:endParaRPr lang="en-US" sz="1600" dirty="0">
              <a:latin typeface="Arial" panose="020B0604020202020204" pitchFamily="34" charset="0"/>
            </a:endParaRPr>
          </a:p>
          <a:p>
            <a:pPr lvl="1"/>
            <a:r>
              <a:rPr lang="en-US" sz="1600" dirty="0">
                <a:latin typeface="Arial" panose="020B0604020202020204" pitchFamily="34" charset="0"/>
              </a:rPr>
              <a:t>5.		Environmental conditions</a:t>
            </a:r>
          </a:p>
          <a:p>
            <a:pPr lvl="1"/>
            <a:r>
              <a:rPr lang="en-US" sz="1600" dirty="0">
                <a:latin typeface="Arial" panose="020B0604020202020204" pitchFamily="34" charset="0"/>
              </a:rPr>
              <a:t>5.1.		At a minimum, the system shall be tested in both the day and night conditions listed below in 		paragraphs 5.1.1. and 5.1.2., and record at least a true positive event in each condition (overall, not 		for each participant tested in the condition). </a:t>
            </a:r>
            <a:r>
              <a:rPr lang="en-US" sz="1600" b="1" dirty="0">
                <a:solidFill>
                  <a:srgbClr val="00B050"/>
                </a:solidFill>
                <a:latin typeface="Arial" panose="020B0604020202020204" pitchFamily="34" charset="0"/>
              </a:rPr>
              <a:t>The variation is aimed at assessing the system, but 		not the participants (circadian rhythm) in the tests.</a:t>
            </a:r>
            <a:endParaRPr lang="en-BE" sz="1600" b="1" dirty="0">
              <a:solidFill>
                <a:srgbClr val="00B050"/>
              </a:solidFill>
              <a:latin typeface="Arial" panose="020B0604020202020204" pitchFamily="34" charset="0"/>
            </a:endParaRPr>
          </a:p>
          <a:p>
            <a:pPr lvl="1"/>
            <a:r>
              <a:rPr lang="en-US" sz="1600" dirty="0">
                <a:latin typeface="Arial" panose="020B0604020202020204" pitchFamily="34" charset="0"/>
              </a:rPr>
              <a:t>5.1.1.	It is not necessary for all participants to test both conditions.</a:t>
            </a:r>
          </a:p>
          <a:p>
            <a:pPr lvl="1"/>
            <a:r>
              <a:rPr lang="en-US" sz="1600" dirty="0">
                <a:latin typeface="Arial" panose="020B0604020202020204" pitchFamily="34" charset="0"/>
              </a:rPr>
              <a:t>5.1.2.	Systems not affected by light do not need to meet the minimum number of true positive 			events in each condition.</a:t>
            </a:r>
          </a:p>
          <a:p>
            <a:pPr lvl="1"/>
            <a:r>
              <a:rPr lang="en-US" sz="1600" dirty="0">
                <a:latin typeface="Arial" panose="020B0604020202020204" pitchFamily="34" charset="0"/>
              </a:rPr>
              <a:t>…</a:t>
            </a:r>
            <a:endParaRPr lang="en-BE" sz="1600" dirty="0">
              <a:latin typeface="Arial" panose="020B0604020202020204" pitchFamily="34" charset="0"/>
            </a:endParaRPr>
          </a:p>
        </p:txBody>
      </p:sp>
      <p:pic>
        <p:nvPicPr>
          <p:cNvPr id="5" name="Picture 4">
            <a:extLst>
              <a:ext uri="{FF2B5EF4-FFF2-40B4-BE49-F238E27FC236}">
                <a16:creationId xmlns:a16="http://schemas.microsoft.com/office/drawing/2014/main" id="{F8E7CF68-FC9F-3F8F-C887-930C7722B392}"/>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6" name="Picture 5">
            <a:extLst>
              <a:ext uri="{FF2B5EF4-FFF2-40B4-BE49-F238E27FC236}">
                <a16:creationId xmlns:a16="http://schemas.microsoft.com/office/drawing/2014/main" id="{AF1D7F6C-3994-D626-787C-222AB604D803}"/>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9717013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38200" y="876699"/>
            <a:ext cx="10515600" cy="5765402"/>
          </a:xfrm>
        </p:spPr>
        <p:txBody>
          <a:bodyPr/>
          <a:lstStyle/>
          <a:p>
            <a:pPr marL="0" indent="0">
              <a:buNone/>
            </a:pPr>
            <a:endParaRPr lang="en-US" sz="1400" u="sng" dirty="0">
              <a:latin typeface="Arial" panose="020B0604020202020204" pitchFamily="34" charset="0"/>
            </a:endParaRPr>
          </a:p>
          <a:p>
            <a:pPr marL="0" indent="0">
              <a:buNone/>
            </a:pPr>
            <a:endParaRPr lang="en-US" sz="1400" u="sng" dirty="0">
              <a:latin typeface="Arial" panose="020B0604020202020204" pitchFamily="34" charset="0"/>
            </a:endParaRPr>
          </a:p>
          <a:p>
            <a:pPr marL="0" indent="0">
              <a:buNone/>
            </a:pPr>
            <a:r>
              <a:rPr lang="en-US" sz="1400" u="sng" dirty="0">
                <a:latin typeface="Arial" panose="020B0604020202020204" pitchFamily="34" charset="0"/>
              </a:rPr>
              <a:t>Industry feedback: </a:t>
            </a:r>
            <a:endParaRPr lang="en-US" sz="1400" dirty="0">
              <a:latin typeface="Arial" panose="020B0604020202020204" pitchFamily="34" charset="0"/>
            </a:endParaRPr>
          </a:p>
          <a:p>
            <a:pPr marL="0" indent="0">
              <a:buNone/>
            </a:pPr>
            <a:r>
              <a:rPr lang="en-US" sz="1400" dirty="0">
                <a:latin typeface="Arial" panose="020B0604020202020204" pitchFamily="34" charset="0"/>
              </a:rPr>
              <a:t>As already in </a:t>
            </a:r>
            <a:r>
              <a:rPr lang="en-US" sz="1400" dirty="0" err="1">
                <a:latin typeface="Arial" panose="020B0604020202020204" pitchFamily="34" charset="0"/>
              </a:rPr>
              <a:t>ToR</a:t>
            </a:r>
            <a:r>
              <a:rPr lang="en-US" sz="1400" dirty="0">
                <a:latin typeface="Arial" panose="020B0604020202020204" pitchFamily="34" charset="0"/>
              </a:rPr>
              <a:t> we are fine with continue to draft to separate regulations for drowsiness and distraction.</a:t>
            </a:r>
          </a:p>
          <a:p>
            <a:pPr marL="0" indent="0">
              <a:buNone/>
            </a:pPr>
            <a:endParaRPr lang="en-US" sz="1400" dirty="0">
              <a:latin typeface="Arial" panose="020B0604020202020204" pitchFamily="34" charset="0"/>
            </a:endParaRPr>
          </a:p>
          <a:p>
            <a:pPr marL="0" indent="0">
              <a:buNone/>
            </a:pPr>
            <a:r>
              <a:rPr lang="en-US" sz="1400" u="sng" dirty="0">
                <a:latin typeface="Arial" panose="020B0604020202020204" pitchFamily="34" charset="0"/>
              </a:rPr>
              <a:t>Rational for proposal:</a:t>
            </a:r>
          </a:p>
          <a:p>
            <a:r>
              <a:rPr lang="en-US" sz="1400" dirty="0">
                <a:latin typeface="Arial" panose="020B0604020202020204" pitchFamily="34" charset="0"/>
              </a:rPr>
              <a:t>“Two regulations” already adopted by GRSG via </a:t>
            </a:r>
            <a:r>
              <a:rPr lang="en-US" sz="1400" dirty="0" err="1">
                <a:latin typeface="Arial" panose="020B0604020202020204" pitchFamily="34" charset="0"/>
              </a:rPr>
              <a:t>ToR</a:t>
            </a:r>
            <a:endParaRPr lang="en-US" sz="1400" dirty="0">
              <a:latin typeface="Arial" panose="020B0604020202020204" pitchFamily="34" charset="0"/>
            </a:endParaRPr>
          </a:p>
          <a:p>
            <a:r>
              <a:rPr lang="en-US" sz="1400" dirty="0">
                <a:latin typeface="Arial" panose="020B0604020202020204" pitchFamily="34" charset="0"/>
              </a:rPr>
              <a:t>Ease up the phase 1 for 00 series which is based on two EU regulations</a:t>
            </a:r>
          </a:p>
          <a:p>
            <a:r>
              <a:rPr lang="en-US" sz="1400" dirty="0">
                <a:latin typeface="Arial" panose="020B0604020202020204" pitchFamily="34" charset="0"/>
              </a:rPr>
              <a:t>Allows to follow different timeline and/or transitional provisions to align with EU timing (e.g. small series for ADDW)</a:t>
            </a:r>
          </a:p>
          <a:p>
            <a:pPr marL="0" indent="0">
              <a:buNone/>
            </a:pPr>
            <a:endParaRPr lang="en-US" sz="1400" b="1" dirty="0">
              <a:solidFill>
                <a:srgbClr val="FF0000"/>
              </a:solidFill>
              <a:highlight>
                <a:srgbClr val="FFFF00"/>
              </a:highlight>
              <a:latin typeface="Times New Roman" panose="02020603050405020304" pitchFamily="18" charset="0"/>
            </a:endParaRPr>
          </a:p>
          <a:p>
            <a:pPr>
              <a:buFontTx/>
              <a:buChar char="-"/>
            </a:pPr>
            <a:endParaRPr lang="en-US" sz="1400" dirty="0">
              <a:solidFill>
                <a:schemeClr val="accent1"/>
              </a:solidFill>
            </a:endParaRPr>
          </a:p>
          <a:p>
            <a:pPr marL="0" indent="0">
              <a:buNone/>
            </a:pPr>
            <a:endParaRPr lang="en-US" sz="1400" dirty="0"/>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400" dirty="0">
                <a:solidFill>
                  <a:schemeClr val="tx1"/>
                </a:solidFill>
                <a:latin typeface="+mj-lt"/>
                <a:ea typeface="+mj-ea"/>
                <a:cs typeface="+mj-cs"/>
              </a:rPr>
              <a:t>Regulation scope - 1 or 2 regulations?</a:t>
            </a:r>
          </a:p>
        </p:txBody>
      </p:sp>
      <p:pic>
        <p:nvPicPr>
          <p:cNvPr id="5" name="Picture 4">
            <a:extLst>
              <a:ext uri="{FF2B5EF4-FFF2-40B4-BE49-F238E27FC236}">
                <a16:creationId xmlns:a16="http://schemas.microsoft.com/office/drawing/2014/main" id="{F6CA31BF-A30F-A163-78AE-CDC0BEEE824B}"/>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6" name="Picture 5">
            <a:extLst>
              <a:ext uri="{FF2B5EF4-FFF2-40B4-BE49-F238E27FC236}">
                <a16:creationId xmlns:a16="http://schemas.microsoft.com/office/drawing/2014/main" id="{D467269A-D27D-5BDA-3AFC-ECC44BF6FDE7}"/>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438369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6019E-9BA1-7FE8-0D92-531D9DF7A01F}"/>
              </a:ext>
            </a:extLst>
          </p:cNvPr>
          <p:cNvSpPr>
            <a:spLocks noGrp="1"/>
          </p:cNvSpPr>
          <p:nvPr>
            <p:ph type="title"/>
          </p:nvPr>
        </p:nvSpPr>
        <p:spPr/>
        <p:txBody>
          <a:bodyPr/>
          <a:lstStyle/>
          <a:p>
            <a:r>
              <a:rPr lang="en-US" dirty="0"/>
              <a:t>Topic Overview</a:t>
            </a:r>
            <a:br>
              <a:rPr lang="en-US" dirty="0"/>
            </a:br>
            <a:endParaRPr lang="en-US" dirty="0"/>
          </a:p>
        </p:txBody>
      </p:sp>
      <p:sp>
        <p:nvSpPr>
          <p:cNvPr id="3" name="Content Placeholder 2">
            <a:extLst>
              <a:ext uri="{FF2B5EF4-FFF2-40B4-BE49-F238E27FC236}">
                <a16:creationId xmlns:a16="http://schemas.microsoft.com/office/drawing/2014/main" id="{327CEC63-DDF7-294F-82AD-034D7BFC114A}"/>
              </a:ext>
            </a:extLst>
          </p:cNvPr>
          <p:cNvSpPr>
            <a:spLocks noGrp="1"/>
          </p:cNvSpPr>
          <p:nvPr>
            <p:ph idx="1"/>
          </p:nvPr>
        </p:nvSpPr>
        <p:spPr/>
        <p:txBody>
          <a:bodyPr>
            <a:normAutofit fontScale="92500" lnSpcReduction="10000"/>
          </a:bodyPr>
          <a:lstStyle/>
          <a:p>
            <a:pPr marL="449580"/>
            <a:r>
              <a:rPr lang="en-US" sz="1800" dirty="0">
                <a:effectLst/>
                <a:latin typeface="Calibri" panose="020F0502020204030204" pitchFamily="34" charset="0"/>
                <a:ea typeface="Calibri" panose="020F0502020204030204" pitchFamily="34" charset="0"/>
              </a:rPr>
              <a:t>Vehicle type definition</a:t>
            </a:r>
          </a:p>
          <a:p>
            <a:pPr marL="449580"/>
            <a:r>
              <a:rPr lang="en-US" sz="1800" dirty="0">
                <a:effectLst/>
                <a:latin typeface="Calibri" panose="020F0502020204030204" pitchFamily="34" charset="0"/>
                <a:ea typeface="Calibri" panose="020F0502020204030204" pitchFamily="34" charset="0"/>
              </a:rPr>
              <a:t>DDAW system definition</a:t>
            </a:r>
          </a:p>
          <a:p>
            <a:pPr marL="449580"/>
            <a:r>
              <a:rPr lang="en-US" sz="1800" dirty="0">
                <a:effectLst/>
                <a:latin typeface="Calibri" panose="020F0502020204030204" pitchFamily="34" charset="0"/>
                <a:ea typeface="Calibri" panose="020F0502020204030204" pitchFamily="34" charset="0"/>
              </a:rPr>
              <a:t>Link to R155/R10</a:t>
            </a:r>
          </a:p>
          <a:p>
            <a:pPr marL="449580"/>
            <a:r>
              <a:rPr lang="en-US" sz="1800" dirty="0">
                <a:effectLst/>
                <a:latin typeface="Calibri" panose="020F0502020204030204" pitchFamily="34" charset="0"/>
                <a:ea typeface="Calibri" panose="020F0502020204030204" pitchFamily="34" charset="0"/>
              </a:rPr>
              <a:t>PTI</a:t>
            </a:r>
          </a:p>
          <a:p>
            <a:pPr marL="449580"/>
            <a:r>
              <a:rPr lang="en-US" sz="1800" dirty="0">
                <a:effectLst/>
                <a:latin typeface="Calibri" panose="020F0502020204030204" pitchFamily="34" charset="0"/>
                <a:ea typeface="Calibri" panose="020F0502020204030204" pitchFamily="34" charset="0"/>
              </a:rPr>
              <a:t>Privacy and Data protection</a:t>
            </a:r>
          </a:p>
          <a:p>
            <a:pPr marL="449580"/>
            <a:r>
              <a:rPr lang="en-US" sz="1800" dirty="0">
                <a:latin typeface="Calibri" panose="020F0502020204030204" pitchFamily="34" charset="0"/>
                <a:ea typeface="Calibri" panose="020F0502020204030204" pitchFamily="34" charset="0"/>
              </a:rPr>
              <a:t>Extension of scope (multiple means, exemption for M/N)</a:t>
            </a:r>
            <a:endParaRPr lang="en-US" sz="1800" dirty="0">
              <a:effectLst/>
              <a:latin typeface="Calibri" panose="020F0502020204030204" pitchFamily="34" charset="0"/>
              <a:ea typeface="Calibri" panose="020F0502020204030204" pitchFamily="34" charset="0"/>
            </a:endParaRPr>
          </a:p>
          <a:p>
            <a:pPr marL="449580"/>
            <a:r>
              <a:rPr lang="en-US" sz="1800" dirty="0">
                <a:effectLst/>
                <a:latin typeface="Calibri" panose="020F0502020204030204" pitchFamily="34" charset="0"/>
                <a:ea typeface="Calibri" panose="020F0502020204030204" pitchFamily="34" charset="0"/>
              </a:rPr>
              <a:t>Monitoring driver drowsiness (indirect/direct)</a:t>
            </a:r>
          </a:p>
          <a:p>
            <a:pPr marL="449580"/>
            <a:r>
              <a:rPr lang="en-US" sz="1800" dirty="0">
                <a:effectLst/>
                <a:latin typeface="Calibri" panose="020F0502020204030204" pitchFamily="34" charset="0"/>
                <a:ea typeface="Calibri" panose="020F0502020204030204" pitchFamily="34" charset="0"/>
              </a:rPr>
              <a:t>Deactivation</a:t>
            </a:r>
          </a:p>
          <a:p>
            <a:pPr marL="449580"/>
            <a:r>
              <a:rPr lang="en-US" sz="1800" dirty="0">
                <a:effectLst/>
                <a:latin typeface="Calibri" panose="020F0502020204030204" pitchFamily="34" charset="0"/>
                <a:ea typeface="Calibri" panose="020F0502020204030204" pitchFamily="34" charset="0"/>
              </a:rPr>
              <a:t>Vehicle master control switch  </a:t>
            </a:r>
          </a:p>
          <a:p>
            <a:pPr marL="449580"/>
            <a:r>
              <a:rPr lang="en-US" sz="1800" dirty="0">
                <a:effectLst/>
                <a:latin typeface="Calibri" panose="020F0502020204030204" pitchFamily="34" charset="0"/>
                <a:ea typeface="Calibri" panose="020F0502020204030204" pitchFamily="34" charset="0"/>
              </a:rPr>
              <a:t>Wording primary/secondary metrics and measurements</a:t>
            </a:r>
          </a:p>
          <a:p>
            <a:pPr marL="449580"/>
            <a:r>
              <a:rPr lang="en-US" sz="1800" dirty="0">
                <a:effectLst/>
                <a:latin typeface="Calibri" panose="020F0502020204030204" pitchFamily="34" charset="0"/>
                <a:ea typeface="Calibri" panose="020F0502020204030204" pitchFamily="34" charset="0"/>
              </a:rPr>
              <a:t>Common space definition</a:t>
            </a:r>
          </a:p>
          <a:p>
            <a:pPr marL="449580"/>
            <a:r>
              <a:rPr lang="en-US" sz="1800" dirty="0">
                <a:effectLst/>
                <a:latin typeface="Calibri" panose="020F0502020204030204" pitchFamily="34" charset="0"/>
                <a:ea typeface="Calibri" panose="020F0502020204030204" pitchFamily="34" charset="0"/>
              </a:rPr>
              <a:t>Environmental conditions </a:t>
            </a:r>
          </a:p>
          <a:p>
            <a:pPr marL="449580"/>
            <a:r>
              <a:rPr lang="en-US" sz="1800" dirty="0">
                <a:effectLst/>
                <a:latin typeface="Calibri" panose="020F0502020204030204" pitchFamily="34" charset="0"/>
                <a:ea typeface="Calibri" panose="020F0502020204030204" pitchFamily="34" charset="0"/>
              </a:rPr>
              <a:t>Regulation scope - 1 or 2 regulations</a:t>
            </a:r>
          </a:p>
          <a:p>
            <a:pPr marL="906780" lvl="1"/>
            <a:endParaRPr lang="en-US" sz="1400" dirty="0">
              <a:effectLst/>
              <a:latin typeface="Calibri" panose="020F0502020204030204" pitchFamily="34" charset="0"/>
              <a:ea typeface="Calibri" panose="020F0502020204030204" pitchFamily="34" charset="0"/>
            </a:endParaRPr>
          </a:p>
          <a:p>
            <a:pPr marL="0" indent="0">
              <a:buNone/>
            </a:pPr>
            <a:endParaRPr lang="en-US" dirty="0"/>
          </a:p>
        </p:txBody>
      </p:sp>
      <p:pic>
        <p:nvPicPr>
          <p:cNvPr id="4" name="Picture 3">
            <a:extLst>
              <a:ext uri="{FF2B5EF4-FFF2-40B4-BE49-F238E27FC236}">
                <a16:creationId xmlns:a16="http://schemas.microsoft.com/office/drawing/2014/main" id="{C540C9CF-93DC-6059-3B58-69F524156930}"/>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5" name="Picture 4">
            <a:extLst>
              <a:ext uri="{FF2B5EF4-FFF2-40B4-BE49-F238E27FC236}">
                <a16:creationId xmlns:a16="http://schemas.microsoft.com/office/drawing/2014/main" id="{0B922067-9AAB-881F-8DDE-89F9CE5DA08A}"/>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2013228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6019E-9BA1-7FE8-0D92-531D9DF7A01F}"/>
              </a:ext>
            </a:extLst>
          </p:cNvPr>
          <p:cNvSpPr>
            <a:spLocks noGrp="1"/>
          </p:cNvSpPr>
          <p:nvPr>
            <p:ph type="title"/>
          </p:nvPr>
        </p:nvSpPr>
        <p:spPr>
          <a:xfrm>
            <a:off x="169333" y="365125"/>
            <a:ext cx="10515600" cy="1325563"/>
          </a:xfrm>
        </p:spPr>
        <p:txBody>
          <a:bodyPr>
            <a:normAutofit fontScale="90000"/>
          </a:bodyPr>
          <a:lstStyle/>
          <a:p>
            <a:pPr marL="449580"/>
            <a:r>
              <a:rPr lang="en-US" dirty="0"/>
              <a:t>2.10. Vehicle type</a:t>
            </a:r>
            <a:br>
              <a:rPr lang="en-US" dirty="0"/>
            </a:br>
            <a:br>
              <a:rPr lang="en-US" dirty="0"/>
            </a:br>
            <a:endParaRPr lang="en-US" dirty="0"/>
          </a:p>
        </p:txBody>
      </p:sp>
      <p:sp>
        <p:nvSpPr>
          <p:cNvPr id="3" name="Content Placeholder 2">
            <a:extLst>
              <a:ext uri="{FF2B5EF4-FFF2-40B4-BE49-F238E27FC236}">
                <a16:creationId xmlns:a16="http://schemas.microsoft.com/office/drawing/2014/main" id="{327CEC63-DDF7-294F-82AD-034D7BFC114A}"/>
              </a:ext>
            </a:extLst>
          </p:cNvPr>
          <p:cNvSpPr>
            <a:spLocks noGrp="1"/>
          </p:cNvSpPr>
          <p:nvPr>
            <p:ph idx="1"/>
          </p:nvPr>
        </p:nvSpPr>
        <p:spPr>
          <a:xfrm>
            <a:off x="215899" y="1202267"/>
            <a:ext cx="11696701" cy="5452533"/>
          </a:xfrm>
        </p:spPr>
        <p:txBody>
          <a:bodyPr>
            <a:normAutofit/>
          </a:bodyPr>
          <a:lstStyle/>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rPr>
              <a:t>Industry proposal:</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lvl="1" indent="0">
              <a:lnSpc>
                <a:spcPct val="100000"/>
              </a:lnSpc>
              <a:spcBef>
                <a:spcPts val="0"/>
              </a:spcBef>
              <a:spcAft>
                <a:spcPts val="600"/>
              </a:spcAft>
              <a:buNone/>
              <a:defRPr/>
            </a:pPr>
            <a:r>
              <a:rPr lang="en-US" sz="1400" dirty="0">
                <a:solidFill>
                  <a:prstClr val="black"/>
                </a:solidFill>
                <a:latin typeface="Times New Roman" panose="02020603050405020304" pitchFamily="18" charset="0"/>
                <a:ea typeface="Times New Roman" panose="02020603050405020304" pitchFamily="18" charset="0"/>
              </a:rPr>
              <a:t>2.10.	</a:t>
            </a: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Vehicle type with regard to its DDAW system” means a category of vehicles which do not differ in such essential respects such as:</a:t>
            </a:r>
          </a:p>
          <a:p>
            <a:pPr marL="1371600" lvl="3" indent="0">
              <a:lnSpc>
                <a:spcPct val="100000"/>
              </a:lnSpc>
              <a:spcBef>
                <a:spcPts val="0"/>
              </a:spcBef>
              <a:spcAft>
                <a:spcPts val="600"/>
              </a:spcAft>
              <a:buNone/>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(a) the manufacturer’s trade name or mark;</a:t>
            </a:r>
          </a:p>
          <a:p>
            <a:pPr marL="1371600" lvl="3" indent="0">
              <a:lnSpc>
                <a:spcPct val="100000"/>
              </a:lnSpc>
              <a:spcBef>
                <a:spcPts val="0"/>
              </a:spcBef>
              <a:spcAft>
                <a:spcPts val="600"/>
              </a:spcAft>
              <a:buNone/>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(b) the type and design of the DDAW system, including but not limited to:</a:t>
            </a:r>
          </a:p>
          <a:p>
            <a:pPr marL="1828800" lvl="4" indent="0">
              <a:lnSpc>
                <a:spcPct val="100000"/>
              </a:lnSpc>
              <a:spcBef>
                <a:spcPts val="0"/>
              </a:spcBef>
              <a:spcAft>
                <a:spcPts val="600"/>
              </a:spcAft>
              <a:buNone/>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a:t>
            </a:r>
            <a:r>
              <a:rPr kumimoji="0" lang="en-US" sz="1400" b="0" i="0" u="none" strike="noStrike" kern="120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mn-cs"/>
              </a:rPr>
              <a:t>i</a:t>
            </a: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 the method(s) used in detection of a drowsy driver;</a:t>
            </a:r>
          </a:p>
          <a:p>
            <a:pPr marL="1828800" lvl="4" indent="0">
              <a:lnSpc>
                <a:spcPct val="100000"/>
              </a:lnSpc>
              <a:spcBef>
                <a:spcPts val="0"/>
              </a:spcBef>
              <a:spcAft>
                <a:spcPts val="600"/>
              </a:spcAft>
              <a:buNone/>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(ii) the specifications for the sensor(s) used in the detection system;</a:t>
            </a:r>
          </a:p>
          <a:p>
            <a:pPr marL="1828800" lvl="4" indent="0">
              <a:lnSpc>
                <a:spcPct val="100000"/>
              </a:lnSpc>
              <a:spcBef>
                <a:spcPts val="0"/>
              </a:spcBef>
              <a:spcAft>
                <a:spcPts val="600"/>
              </a:spcAft>
              <a:buNone/>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(iii) the warning system methods, strategy and characteristics;</a:t>
            </a:r>
          </a:p>
          <a:p>
            <a:pPr marL="1371600" lvl="3" indent="0">
              <a:lnSpc>
                <a:spcPct val="100000"/>
              </a:lnSpc>
              <a:spcBef>
                <a:spcPts val="0"/>
              </a:spcBef>
              <a:spcAft>
                <a:spcPts val="600"/>
              </a:spcAft>
              <a:buNone/>
              <a:defRPr/>
            </a:pPr>
            <a:r>
              <a:rPr kumimoji="0" lang="en-US" sz="1400" b="1" i="0" u="none" strike="sng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(c) the other vehicle systems which integrate with the DDAW system for the purpose of it performing its safety function; and</a:t>
            </a:r>
          </a:p>
          <a:p>
            <a:pPr marL="1371600" lvl="3" indent="0">
              <a:lnSpc>
                <a:spcPct val="100000"/>
              </a:lnSpc>
              <a:spcBef>
                <a:spcPts val="0"/>
              </a:spcBef>
              <a:spcAft>
                <a:spcPts val="600"/>
              </a:spcAft>
              <a:buNone/>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(d) the vehicle features which significantly influence the performance of the DDAW system </a:t>
            </a:r>
            <a:r>
              <a:rPr lang="en-US" sz="1400" b="1" dirty="0">
                <a:latin typeface="Times New Roman" panose="02020603050405020304" pitchFamily="18" charset="0"/>
                <a:cs typeface="Times New Roman" panose="02020603050405020304" pitchFamily="18" charset="0"/>
              </a:rPr>
              <a:t>as mentioned in the documentation</a:t>
            </a:r>
            <a:r>
              <a:rPr lang="en-US" sz="1000" dirty="0">
                <a:latin typeface="Times New Roman" panose="02020603050405020304" pitchFamily="18" charset="0"/>
                <a:cs typeface="Times New Roman" panose="02020603050405020304" pitchFamily="18" charset="0"/>
              </a:rPr>
              <a:t>.</a:t>
            </a:r>
          </a:p>
          <a:p>
            <a:pPr marL="914400" marR="0" lvl="2" indent="0" algn="l" defTabSz="914400" rtl="0" eaLnBrk="1" fontAlgn="auto" latinLnBrk="0" hangingPunct="1">
              <a:lnSpc>
                <a:spcPct val="100000"/>
              </a:lnSpc>
              <a:spcBef>
                <a:spcPts val="0"/>
              </a:spcBef>
              <a:spcAft>
                <a:spcPts val="60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lvl="1" indent="0">
              <a:lnSpc>
                <a:spcPct val="100000"/>
              </a:lnSpc>
              <a:spcBef>
                <a:spcPts val="0"/>
              </a:spcBef>
              <a:spcAft>
                <a:spcPts val="600"/>
              </a:spcAft>
              <a:buNone/>
              <a:defRPr/>
            </a:pPr>
            <a:r>
              <a:rPr lang="en-US" sz="1800" u="sng" dirty="0">
                <a:solidFill>
                  <a:prstClr val="black"/>
                </a:solidFill>
                <a:latin typeface="Arial" panose="020B0604020202020204" pitchFamily="34" charset="0"/>
              </a:rPr>
              <a:t>Rational for proposal:</a:t>
            </a:r>
          </a:p>
          <a:p>
            <a:pPr lvl="2">
              <a:lnSpc>
                <a:spcPct val="100000"/>
              </a:lnSpc>
              <a:spcBef>
                <a:spcPts val="0"/>
              </a:spcBef>
              <a:spcAft>
                <a:spcPts val="600"/>
              </a:spcAft>
              <a:defRPr/>
            </a:pPr>
            <a:r>
              <a:rPr lang="en-US" sz="1400" dirty="0">
                <a:solidFill>
                  <a:prstClr val="black"/>
                </a:solidFill>
                <a:latin typeface="Arial" panose="020B0604020202020204" pitchFamily="34" charset="0"/>
              </a:rPr>
              <a:t>Deleting of (c): DDAW is the system that provides the data (output) and cannot regulate the systems that use the data as an input. </a:t>
            </a:r>
          </a:p>
          <a:p>
            <a:pPr lvl="2">
              <a:lnSpc>
                <a:spcPct val="100000"/>
              </a:lnSpc>
              <a:spcBef>
                <a:spcPts val="0"/>
              </a:spcBef>
              <a:spcAft>
                <a:spcPts val="600"/>
              </a:spcAft>
              <a:defRPr/>
            </a:pPr>
            <a:r>
              <a:rPr lang="en-US" sz="1400" dirty="0">
                <a:solidFill>
                  <a:prstClr val="black"/>
                </a:solidFill>
                <a:latin typeface="Arial" panose="020B0604020202020204" pitchFamily="34" charset="0"/>
              </a:rPr>
              <a:t>In (d) referring to the described/used DDAW system </a:t>
            </a:r>
          </a:p>
          <a:p>
            <a:pPr marL="914400" marR="0" lvl="2" indent="0" algn="l" defTabSz="914400" rtl="0" eaLnBrk="1" fontAlgn="auto" latinLnBrk="0" hangingPunct="1">
              <a:lnSpc>
                <a:spcPct val="100000"/>
              </a:lnSpc>
              <a:spcBef>
                <a:spcPts val="0"/>
              </a:spcBef>
              <a:spcAft>
                <a:spcPts val="60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lang="en-US" dirty="0"/>
          </a:p>
        </p:txBody>
      </p:sp>
      <p:pic>
        <p:nvPicPr>
          <p:cNvPr id="4" name="Picture 3">
            <a:extLst>
              <a:ext uri="{FF2B5EF4-FFF2-40B4-BE49-F238E27FC236}">
                <a16:creationId xmlns:a16="http://schemas.microsoft.com/office/drawing/2014/main" id="{C540C9CF-93DC-6059-3B58-69F524156930}"/>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5" name="Picture 4">
            <a:extLst>
              <a:ext uri="{FF2B5EF4-FFF2-40B4-BE49-F238E27FC236}">
                <a16:creationId xmlns:a16="http://schemas.microsoft.com/office/drawing/2014/main" id="{0B922067-9AAB-881F-8DDE-89F9CE5DA08A}"/>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1866581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6019E-9BA1-7FE8-0D92-531D9DF7A01F}"/>
              </a:ext>
            </a:extLst>
          </p:cNvPr>
          <p:cNvSpPr>
            <a:spLocks noGrp="1"/>
          </p:cNvSpPr>
          <p:nvPr>
            <p:ph type="title"/>
          </p:nvPr>
        </p:nvSpPr>
        <p:spPr>
          <a:xfrm>
            <a:off x="169333" y="365125"/>
            <a:ext cx="10515600" cy="1325563"/>
          </a:xfrm>
        </p:spPr>
        <p:txBody>
          <a:bodyPr>
            <a:normAutofit fontScale="90000"/>
          </a:bodyPr>
          <a:lstStyle/>
          <a:p>
            <a:pPr marL="449580"/>
            <a:r>
              <a:rPr lang="en-US" dirty="0"/>
              <a:t>2.4. DDAW System Definition</a:t>
            </a:r>
            <a:br>
              <a:rPr lang="en-US" dirty="0"/>
            </a:br>
            <a:br>
              <a:rPr lang="en-US" dirty="0"/>
            </a:br>
            <a:endParaRPr lang="en-US" dirty="0"/>
          </a:p>
        </p:txBody>
      </p:sp>
      <p:sp>
        <p:nvSpPr>
          <p:cNvPr id="3" name="Content Placeholder 2">
            <a:extLst>
              <a:ext uri="{FF2B5EF4-FFF2-40B4-BE49-F238E27FC236}">
                <a16:creationId xmlns:a16="http://schemas.microsoft.com/office/drawing/2014/main" id="{327CEC63-DDF7-294F-82AD-034D7BFC114A}"/>
              </a:ext>
            </a:extLst>
          </p:cNvPr>
          <p:cNvSpPr>
            <a:spLocks noGrp="1"/>
          </p:cNvSpPr>
          <p:nvPr>
            <p:ph idx="1"/>
          </p:nvPr>
        </p:nvSpPr>
        <p:spPr>
          <a:xfrm>
            <a:off x="215899" y="1202267"/>
            <a:ext cx="11696701" cy="5452533"/>
          </a:xfrm>
        </p:spPr>
        <p:txBody>
          <a:bodyPr>
            <a:normAutofit lnSpcReduction="10000"/>
          </a:bodyPr>
          <a:lstStyle/>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lang="en-US" sz="1800" u="sng" dirty="0">
              <a:solidFill>
                <a:prstClr val="black"/>
              </a:solidFill>
              <a:latin typeface="Arial" panose="020B0604020202020204" pitchFamily="34"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lang="en-US" sz="1800" u="sng" dirty="0">
              <a:solidFill>
                <a:prstClr val="black"/>
              </a:solidFill>
              <a:latin typeface="Arial" panose="020B0604020202020204" pitchFamily="34"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lang="en-US" sz="1800" u="sng" dirty="0">
              <a:solidFill>
                <a:prstClr val="black"/>
              </a:solidFill>
              <a:latin typeface="Arial" panose="020B0604020202020204" pitchFamily="34"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rPr>
              <a:t>Industry proposal:</a:t>
            </a:r>
          </a:p>
          <a:p>
            <a:pPr marL="457200" lvl="1" indent="0">
              <a:buNone/>
              <a:defRPr/>
            </a:pPr>
            <a:r>
              <a:rPr lang="en-US" sz="1800" b="1" dirty="0">
                <a:solidFill>
                  <a:schemeClr val="accent1"/>
                </a:solidFill>
              </a:rPr>
              <a:t>2.4. “Driver Drowsiness and Attention Warning (DDAW) System” means a system that assesses the driver’s alertness </a:t>
            </a:r>
            <a:r>
              <a:rPr lang="en-US" sz="1800" b="1" strike="sngStrike" dirty="0">
                <a:solidFill>
                  <a:schemeClr val="accent1"/>
                </a:solidFill>
              </a:rPr>
              <a:t>through vehicle systems analysis </a:t>
            </a:r>
            <a:r>
              <a:rPr lang="en-US" sz="1800" b="1" dirty="0">
                <a:solidFill>
                  <a:schemeClr val="accent1"/>
                </a:solidFill>
              </a:rPr>
              <a:t>and warns the driver if needed via the vehicle’s human- machine interface.</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1800" b="0" i="0" u="sng"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914400" marR="0" lvl="2" indent="0" algn="l" defTabSz="914400" rtl="0" eaLnBrk="1" fontAlgn="auto" latinLnBrk="0" hangingPunct="1">
              <a:lnSpc>
                <a:spcPct val="100000"/>
              </a:lnSpc>
              <a:spcBef>
                <a:spcPts val="0"/>
              </a:spcBef>
              <a:spcAft>
                <a:spcPts val="60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lvl="1" indent="0">
              <a:lnSpc>
                <a:spcPct val="100000"/>
              </a:lnSpc>
              <a:spcBef>
                <a:spcPts val="0"/>
              </a:spcBef>
              <a:spcAft>
                <a:spcPts val="600"/>
              </a:spcAft>
              <a:buNone/>
              <a:defRPr/>
            </a:pPr>
            <a:r>
              <a:rPr lang="en-US" sz="1800" u="sng" dirty="0">
                <a:solidFill>
                  <a:prstClr val="black"/>
                </a:solidFill>
                <a:latin typeface="Arial" panose="020B0604020202020204" pitchFamily="34" charset="0"/>
              </a:rPr>
              <a:t>Rational for proposal:</a:t>
            </a:r>
          </a:p>
          <a:p>
            <a:pPr lvl="1">
              <a:lnSpc>
                <a:spcPct val="100000"/>
              </a:lnSpc>
              <a:spcBef>
                <a:spcPts val="0"/>
              </a:spcBef>
              <a:spcAft>
                <a:spcPts val="600"/>
              </a:spcAft>
              <a:defRPr/>
            </a:pPr>
            <a:r>
              <a:rPr lang="en-US" sz="1600" dirty="0">
                <a:solidFill>
                  <a:prstClr val="black"/>
                </a:solidFill>
                <a:latin typeface="Arial" panose="020B0604020202020204" pitchFamily="34" charset="0"/>
              </a:rPr>
              <a:t>Do not add new definitions on system level but keep used/established definitions</a:t>
            </a:r>
          </a:p>
          <a:p>
            <a:pPr lvl="1">
              <a:lnSpc>
                <a:spcPct val="100000"/>
              </a:lnSpc>
              <a:spcBef>
                <a:spcPts val="0"/>
              </a:spcBef>
              <a:spcAft>
                <a:spcPts val="600"/>
              </a:spcAft>
              <a:defRPr/>
            </a:pPr>
            <a:r>
              <a:rPr lang="en-US" sz="1600" dirty="0">
                <a:solidFill>
                  <a:prstClr val="black"/>
                </a:solidFill>
                <a:latin typeface="Arial" panose="020B0604020202020204" pitchFamily="34" charset="0"/>
              </a:rPr>
              <a:t>If system definition is changed regulation/concept in whole needs to be adapted which is contradicting the goal of 00 series and is not doable on the agreed timeline in </a:t>
            </a:r>
            <a:r>
              <a:rPr lang="en-US" sz="1600" dirty="0" err="1">
                <a:solidFill>
                  <a:prstClr val="black"/>
                </a:solidFill>
                <a:latin typeface="Arial" panose="020B0604020202020204" pitchFamily="34" charset="0"/>
              </a:rPr>
              <a:t>ToR</a:t>
            </a:r>
            <a:endParaRPr lang="en-US" sz="1600" dirty="0">
              <a:solidFill>
                <a:prstClr val="black"/>
              </a:solidFill>
              <a:latin typeface="Arial" panose="020B0604020202020204" pitchFamily="34" charset="0"/>
            </a:endParaRPr>
          </a:p>
          <a:p>
            <a:pPr lvl="1">
              <a:lnSpc>
                <a:spcPct val="100000"/>
              </a:lnSpc>
              <a:spcBef>
                <a:spcPts val="0"/>
              </a:spcBef>
              <a:spcAft>
                <a:spcPts val="600"/>
              </a:spcAft>
              <a:defRPr/>
            </a:pPr>
            <a:r>
              <a:rPr lang="en-US" sz="1600" dirty="0">
                <a:solidFill>
                  <a:prstClr val="black"/>
                </a:solidFill>
                <a:latin typeface="Arial" panose="020B0604020202020204" pitchFamily="34" charset="0"/>
              </a:rPr>
              <a:t>Cross out the mentioned “mean” as it is limiting the assessment </a:t>
            </a:r>
          </a:p>
          <a:p>
            <a:pPr marL="457200" lvl="1" indent="0">
              <a:lnSpc>
                <a:spcPct val="100000"/>
              </a:lnSpc>
              <a:spcBef>
                <a:spcPts val="0"/>
              </a:spcBef>
              <a:spcAft>
                <a:spcPts val="600"/>
              </a:spcAft>
              <a:buNone/>
              <a:defRPr/>
            </a:pPr>
            <a:endParaRPr lang="en-US" sz="1800" u="sng" dirty="0">
              <a:solidFill>
                <a:prstClr val="black"/>
              </a:solidFill>
              <a:latin typeface="Arial" panose="020B0604020202020204" pitchFamily="34"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lang="en-US" dirty="0"/>
          </a:p>
        </p:txBody>
      </p:sp>
      <p:pic>
        <p:nvPicPr>
          <p:cNvPr id="4" name="Picture 3">
            <a:extLst>
              <a:ext uri="{FF2B5EF4-FFF2-40B4-BE49-F238E27FC236}">
                <a16:creationId xmlns:a16="http://schemas.microsoft.com/office/drawing/2014/main" id="{C540C9CF-93DC-6059-3B58-69F524156930}"/>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5" name="Picture 4">
            <a:extLst>
              <a:ext uri="{FF2B5EF4-FFF2-40B4-BE49-F238E27FC236}">
                <a16:creationId xmlns:a16="http://schemas.microsoft.com/office/drawing/2014/main" id="{0B922067-9AAB-881F-8DDE-89F9CE5DA08A}"/>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pic>
        <p:nvPicPr>
          <p:cNvPr id="7" name="Picture 6">
            <a:extLst>
              <a:ext uri="{FF2B5EF4-FFF2-40B4-BE49-F238E27FC236}">
                <a16:creationId xmlns:a16="http://schemas.microsoft.com/office/drawing/2014/main" id="{D4C8B887-1E52-DE40-C64A-9B5130FFDEEF}"/>
              </a:ext>
            </a:extLst>
          </p:cNvPr>
          <p:cNvPicPr>
            <a:picLocks noChangeAspect="1"/>
          </p:cNvPicPr>
          <p:nvPr/>
        </p:nvPicPr>
        <p:blipFill>
          <a:blip r:embed="rId4"/>
          <a:stretch>
            <a:fillRect/>
          </a:stretch>
        </p:blipFill>
        <p:spPr>
          <a:xfrm>
            <a:off x="691648" y="1122628"/>
            <a:ext cx="6477333" cy="704886"/>
          </a:xfrm>
          <a:prstGeom prst="rect">
            <a:avLst/>
          </a:prstGeom>
          <a:ln>
            <a:noFill/>
          </a:ln>
          <a:effectLst>
            <a:outerShdw blurRad="292100" dist="139700" dir="2700000" algn="tl" rotWithShape="0">
              <a:srgbClr val="333333">
                <a:alpha val="65000"/>
              </a:srgbClr>
            </a:outerShdw>
          </a:effectLst>
        </p:spPr>
      </p:pic>
      <p:sp>
        <p:nvSpPr>
          <p:cNvPr id="8" name="Content Placeholder 2">
            <a:extLst>
              <a:ext uri="{FF2B5EF4-FFF2-40B4-BE49-F238E27FC236}">
                <a16:creationId xmlns:a16="http://schemas.microsoft.com/office/drawing/2014/main" id="{6BB7BEAD-2276-589A-305F-CFCB2199CA07}"/>
              </a:ext>
            </a:extLst>
          </p:cNvPr>
          <p:cNvSpPr txBox="1">
            <a:spLocks/>
          </p:cNvSpPr>
          <p:nvPr/>
        </p:nvSpPr>
        <p:spPr>
          <a:xfrm>
            <a:off x="687227" y="838555"/>
            <a:ext cx="2681615" cy="258725"/>
          </a:xfrm>
          <a:prstGeom prst="rect">
            <a:avLst/>
          </a:prstGeom>
          <a:solidFill>
            <a:schemeClr val="bg1"/>
          </a:solidFill>
          <a:effectLst>
            <a:outerShdw blurRad="50800" dist="38100" dir="5400000" algn="t"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en-US" sz="1000" b="1" dirty="0">
                <a:solidFill>
                  <a:prstClr val="black"/>
                </a:solidFill>
                <a:latin typeface="Times New Roman" panose="02020603050405020304" pitchFamily="18" charset="0"/>
                <a:cs typeface="Times New Roman" panose="02020603050405020304" pitchFamily="18" charset="0"/>
              </a:rPr>
              <a:t>Current text (DDADWS-02-03): </a:t>
            </a:r>
          </a:p>
          <a:p>
            <a:pPr marL="0" indent="0">
              <a:buFont typeface="Arial" panose="020B0604020202020204" pitchFamily="34" charset="0"/>
              <a:buNone/>
              <a:defRPr/>
            </a:pPr>
            <a:endParaRPr lang="en-US" sz="1000" b="1" dirty="0">
              <a:solidFill>
                <a:prstClr val="black"/>
              </a:solidFill>
              <a:latin typeface="Calibri" panose="020F0502020204030204"/>
            </a:endParaRPr>
          </a:p>
        </p:txBody>
      </p:sp>
      <p:pic>
        <p:nvPicPr>
          <p:cNvPr id="10" name="Picture 9">
            <a:extLst>
              <a:ext uri="{FF2B5EF4-FFF2-40B4-BE49-F238E27FC236}">
                <a16:creationId xmlns:a16="http://schemas.microsoft.com/office/drawing/2014/main" id="{F3848D0F-F290-0AD8-5591-C4F49439FC28}"/>
              </a:ext>
            </a:extLst>
          </p:cNvPr>
          <p:cNvPicPr>
            <a:picLocks noChangeAspect="1"/>
          </p:cNvPicPr>
          <p:nvPr/>
        </p:nvPicPr>
        <p:blipFill>
          <a:blip r:embed="rId5"/>
          <a:stretch>
            <a:fillRect/>
          </a:stretch>
        </p:blipFill>
        <p:spPr>
          <a:xfrm>
            <a:off x="690570" y="2447240"/>
            <a:ext cx="6883754" cy="615982"/>
          </a:xfrm>
          <a:prstGeom prst="rect">
            <a:avLst/>
          </a:prstGeom>
          <a:ln>
            <a:noFill/>
          </a:ln>
          <a:effectLst>
            <a:outerShdw blurRad="292100" dist="139700" dir="2700000" algn="tl" rotWithShape="0">
              <a:srgbClr val="333333">
                <a:alpha val="65000"/>
              </a:srgbClr>
            </a:outerShdw>
          </a:effectLst>
        </p:spPr>
      </p:pic>
      <p:sp>
        <p:nvSpPr>
          <p:cNvPr id="11" name="Content Placeholder 2">
            <a:extLst>
              <a:ext uri="{FF2B5EF4-FFF2-40B4-BE49-F238E27FC236}">
                <a16:creationId xmlns:a16="http://schemas.microsoft.com/office/drawing/2014/main" id="{F05EDF89-E346-92D3-F4CD-DDFDA44EF2F3}"/>
              </a:ext>
            </a:extLst>
          </p:cNvPr>
          <p:cNvSpPr txBox="1">
            <a:spLocks/>
          </p:cNvSpPr>
          <p:nvPr/>
        </p:nvSpPr>
        <p:spPr>
          <a:xfrm>
            <a:off x="704873" y="2174863"/>
            <a:ext cx="2681615" cy="258725"/>
          </a:xfrm>
          <a:prstGeom prst="rect">
            <a:avLst/>
          </a:prstGeom>
          <a:solidFill>
            <a:schemeClr val="bg1"/>
          </a:solidFill>
          <a:effectLst>
            <a:outerShdw blurRad="50800" dist="38100" dir="5400000" algn="t"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en-US" sz="1000" b="1" dirty="0">
                <a:solidFill>
                  <a:prstClr val="black"/>
                </a:solidFill>
                <a:latin typeface="Times New Roman" panose="02020603050405020304" pitchFamily="18" charset="0"/>
                <a:cs typeface="Times New Roman" panose="02020603050405020304" pitchFamily="18" charset="0"/>
              </a:rPr>
              <a:t>DDAW introduction: </a:t>
            </a:r>
          </a:p>
          <a:p>
            <a:pPr marL="0" indent="0">
              <a:buFont typeface="Arial" panose="020B0604020202020204" pitchFamily="34" charset="0"/>
              <a:buNone/>
              <a:defRPr/>
            </a:pPr>
            <a:endParaRPr lang="en-US" sz="1000" b="1" dirty="0">
              <a:solidFill>
                <a:prstClr val="black"/>
              </a:solidFill>
              <a:latin typeface="Calibri" panose="020F0502020204030204"/>
            </a:endParaRPr>
          </a:p>
        </p:txBody>
      </p:sp>
    </p:spTree>
    <p:extLst>
      <p:ext uri="{BB962C8B-B14F-4D97-AF65-F5344CB8AC3E}">
        <p14:creationId xmlns:p14="http://schemas.microsoft.com/office/powerpoint/2010/main" val="808850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F9241-A553-3360-7319-A902AE6EF2CF}"/>
              </a:ext>
            </a:extLst>
          </p:cNvPr>
          <p:cNvSpPr>
            <a:spLocks noGrp="1"/>
          </p:cNvSpPr>
          <p:nvPr>
            <p:ph type="title"/>
          </p:nvPr>
        </p:nvSpPr>
        <p:spPr>
          <a:xfrm>
            <a:off x="787400" y="187325"/>
            <a:ext cx="10515600" cy="1325563"/>
          </a:xfrm>
        </p:spPr>
        <p:txBody>
          <a:bodyPr>
            <a:normAutofit/>
          </a:bodyPr>
          <a:lstStyle/>
          <a:p>
            <a:r>
              <a:rPr lang="en-US" dirty="0"/>
              <a:t>Link to R155</a:t>
            </a:r>
            <a:br>
              <a:rPr lang="en-US" dirty="0"/>
            </a:br>
            <a:endParaRPr lang="en-US" dirty="0"/>
          </a:p>
        </p:txBody>
      </p:sp>
      <p:sp>
        <p:nvSpPr>
          <p:cNvPr id="4" name="Content Placeholder 2">
            <a:extLst>
              <a:ext uri="{FF2B5EF4-FFF2-40B4-BE49-F238E27FC236}">
                <a16:creationId xmlns:a16="http://schemas.microsoft.com/office/drawing/2014/main" id="{B88211D4-7485-FA89-0E5D-040F50DAB7F8}"/>
              </a:ext>
            </a:extLst>
          </p:cNvPr>
          <p:cNvSpPr>
            <a:spLocks noGrp="1"/>
          </p:cNvSpPr>
          <p:nvPr>
            <p:ph idx="1"/>
          </p:nvPr>
        </p:nvSpPr>
        <p:spPr>
          <a:xfrm>
            <a:off x="838199" y="1570383"/>
            <a:ext cx="10710333" cy="4906617"/>
          </a:xfrm>
        </p:spPr>
        <p:txBody>
          <a:bodyPr>
            <a:normAutofit/>
          </a:bodyPr>
          <a:lstStyle/>
          <a:p>
            <a:pPr marL="0" indent="0">
              <a:buNone/>
            </a:pPr>
            <a:r>
              <a:rPr lang="en-US" sz="1800" u="sng" dirty="0">
                <a:latin typeface="Arial" panose="020B0604020202020204" pitchFamily="34" charset="0"/>
              </a:rPr>
              <a:t>Industry proposal &amp; rational: </a:t>
            </a:r>
          </a:p>
          <a:p>
            <a:r>
              <a:rPr lang="en-US" sz="1800" dirty="0">
                <a:effectLst/>
                <a:latin typeface="Calibri" panose="020F0502020204030204" pitchFamily="34" charset="0"/>
                <a:ea typeface="Calibri" panose="020F0502020204030204" pitchFamily="34" charset="0"/>
              </a:rPr>
              <a:t>no reference to UN-R155 in DDADWS</a:t>
            </a:r>
          </a:p>
          <a:p>
            <a:r>
              <a:rPr lang="en-US" sz="1800" dirty="0">
                <a:effectLst/>
                <a:latin typeface="Calibri" panose="020F0502020204030204" pitchFamily="34" charset="0"/>
                <a:ea typeface="Calibri" panose="020F0502020204030204" pitchFamily="34" charset="0"/>
              </a:rPr>
              <a:t>if cybersecurity is relevant to DDAW system then the respective regulation is applicable anyhow</a:t>
            </a:r>
            <a:r>
              <a:rPr lang="en-US" sz="1800" dirty="0">
                <a:latin typeface="Calibri" panose="020F0502020204030204" pitchFamily="34" charset="0"/>
                <a:ea typeface="Calibri" panose="020F0502020204030204" pitchFamily="34" charset="0"/>
              </a:rPr>
              <a:t>, hence no link in DDADWS needed</a:t>
            </a:r>
          </a:p>
          <a:p>
            <a:r>
              <a:rPr lang="en-US" sz="1800" dirty="0">
                <a:latin typeface="Calibri" panose="020F0502020204030204" pitchFamily="34" charset="0"/>
                <a:ea typeface="Calibri" panose="020F0502020204030204" pitchFamily="34" charset="0"/>
              </a:rPr>
              <a:t>Way forward:</a:t>
            </a:r>
          </a:p>
          <a:p>
            <a:pPr lvl="1"/>
            <a:r>
              <a:rPr lang="en-US" sz="1600" dirty="0">
                <a:latin typeface="Calibri" panose="020F0502020204030204" pitchFamily="34" charset="0"/>
                <a:ea typeface="Calibri" panose="020F0502020204030204" pitchFamily="34" charset="0"/>
              </a:rPr>
              <a:t>If cybersecurity is important to CPs, i</a:t>
            </a:r>
            <a:r>
              <a:rPr lang="en-US" sz="1600" dirty="0">
                <a:effectLst/>
                <a:latin typeface="Calibri" panose="020F0502020204030204" pitchFamily="34" charset="0"/>
                <a:ea typeface="Calibri" panose="020F0502020204030204" pitchFamily="34" charset="0"/>
              </a:rPr>
              <a:t>ndustry suggest to address it to the experts of the GRVA IWG on Cyber Security and OTA issues (TF CS/OT) directly to include DDADWS</a:t>
            </a:r>
          </a:p>
          <a:p>
            <a:pPr lvl="1"/>
            <a:r>
              <a:rPr lang="en-US" sz="1600" dirty="0">
                <a:latin typeface="Calibri" panose="020F0502020204030204" pitchFamily="34" charset="0"/>
                <a:ea typeface="Calibri" panose="020F0502020204030204" pitchFamily="34" charset="0"/>
              </a:rPr>
              <a:t>If CPs have not adopted UN-R 155 for whatever reasons, implementing such UN-R regulation via the provisions of this regulation is not scope of this IWG.  CPs may adopt the UN-R155/10. If further concerns are raised, this shall be discussed with the respective CP in WP.29 Forum</a:t>
            </a:r>
          </a:p>
          <a:p>
            <a:pPr marL="457200" lvl="1" indent="0">
              <a:buNone/>
            </a:pPr>
            <a:r>
              <a:rPr lang="en-US" sz="1600" dirty="0">
                <a:latin typeface="Calibri" panose="020F0502020204030204" pitchFamily="34" charset="0"/>
                <a:ea typeface="Calibri" panose="020F0502020204030204" pitchFamily="34" charset="0"/>
              </a:rPr>
              <a:t> </a:t>
            </a:r>
          </a:p>
          <a:p>
            <a:pPr marL="0" indent="0">
              <a:buNone/>
            </a:pPr>
            <a:endParaRPr lang="en-US" dirty="0"/>
          </a:p>
        </p:txBody>
      </p:sp>
      <p:pic>
        <p:nvPicPr>
          <p:cNvPr id="6" name="Picture 5">
            <a:extLst>
              <a:ext uri="{FF2B5EF4-FFF2-40B4-BE49-F238E27FC236}">
                <a16:creationId xmlns:a16="http://schemas.microsoft.com/office/drawing/2014/main" id="{44A3F47F-8200-0501-7041-F52DCB5351C8}"/>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7" name="Picture 6">
            <a:extLst>
              <a:ext uri="{FF2B5EF4-FFF2-40B4-BE49-F238E27FC236}">
                <a16:creationId xmlns:a16="http://schemas.microsoft.com/office/drawing/2014/main" id="{448ADF7D-213C-9567-617B-F07FC2BCE1B6}"/>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1924196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F9241-A553-3360-7319-A902AE6EF2CF}"/>
              </a:ext>
            </a:extLst>
          </p:cNvPr>
          <p:cNvSpPr>
            <a:spLocks noGrp="1"/>
          </p:cNvSpPr>
          <p:nvPr>
            <p:ph type="title"/>
          </p:nvPr>
        </p:nvSpPr>
        <p:spPr>
          <a:xfrm>
            <a:off x="787400" y="187325"/>
            <a:ext cx="10515600" cy="1325563"/>
          </a:xfrm>
        </p:spPr>
        <p:txBody>
          <a:bodyPr>
            <a:normAutofit/>
          </a:bodyPr>
          <a:lstStyle/>
          <a:p>
            <a:r>
              <a:rPr lang="en-US" dirty="0"/>
              <a:t>Link to R10</a:t>
            </a:r>
            <a:br>
              <a:rPr lang="en-US" dirty="0"/>
            </a:br>
            <a:endParaRPr lang="en-US" dirty="0"/>
          </a:p>
        </p:txBody>
      </p:sp>
      <p:sp>
        <p:nvSpPr>
          <p:cNvPr id="4" name="Content Placeholder 2">
            <a:extLst>
              <a:ext uri="{FF2B5EF4-FFF2-40B4-BE49-F238E27FC236}">
                <a16:creationId xmlns:a16="http://schemas.microsoft.com/office/drawing/2014/main" id="{B88211D4-7485-FA89-0E5D-040F50DAB7F8}"/>
              </a:ext>
            </a:extLst>
          </p:cNvPr>
          <p:cNvSpPr>
            <a:spLocks noGrp="1"/>
          </p:cNvSpPr>
          <p:nvPr>
            <p:ph idx="1"/>
          </p:nvPr>
        </p:nvSpPr>
        <p:spPr>
          <a:xfrm>
            <a:off x="838199" y="1570383"/>
            <a:ext cx="11091334" cy="4906617"/>
          </a:xfrm>
        </p:spPr>
        <p:txBody>
          <a:bodyPr>
            <a:normAutofit/>
          </a:bodyPr>
          <a:lstStyle/>
          <a:p>
            <a:pPr marL="0" indent="0">
              <a:buNone/>
            </a:pPr>
            <a:r>
              <a:rPr lang="en-US" sz="1800" u="sng" dirty="0">
                <a:latin typeface="Arial" panose="020B0604020202020204" pitchFamily="34" charset="0"/>
              </a:rPr>
              <a:t>Industry position: </a:t>
            </a:r>
          </a:p>
          <a:p>
            <a:pPr marL="0" indent="0">
              <a:buNone/>
            </a:pPr>
            <a:r>
              <a:rPr lang="en-AU" sz="1800" dirty="0">
                <a:latin typeface="Calibri" panose="020F0502020204030204" pitchFamily="34" charset="0"/>
                <a:ea typeface="Calibri" panose="020F0502020204030204" pitchFamily="34" charset="0"/>
              </a:rPr>
              <a:t>Industry does not see the need to add this link to R10, but we can accommodate with the extra documentation effort. </a:t>
            </a:r>
          </a:p>
          <a:p>
            <a:pPr marL="0" indent="0">
              <a:buNone/>
            </a:pPr>
            <a:r>
              <a:rPr lang="en-AU" sz="1800" dirty="0">
                <a:latin typeface="Calibri" panose="020F0502020204030204" pitchFamily="34" charset="0"/>
                <a:ea typeface="Calibri" panose="020F0502020204030204" pitchFamily="34" charset="0"/>
              </a:rPr>
              <a:t>Note: If EMC is proven on vehicle level, there is no need for doubling requirements.</a:t>
            </a:r>
          </a:p>
          <a:p>
            <a:pPr marL="0" indent="0">
              <a:buNone/>
            </a:pPr>
            <a:endParaRPr lang="en-AU" sz="1800" dirty="0">
              <a:latin typeface="Calibri" panose="020F0502020204030204" pitchFamily="34" charset="0"/>
              <a:ea typeface="Calibri" panose="020F0502020204030204" pitchFamily="34" charset="0"/>
            </a:endParaRPr>
          </a:p>
          <a:p>
            <a:pPr marL="0" indent="0">
              <a:buNone/>
            </a:pPr>
            <a:r>
              <a:rPr lang="en-AU" sz="1800" u="sng" dirty="0">
                <a:latin typeface="Calibri" panose="020F0502020204030204" pitchFamily="34" charset="0"/>
                <a:ea typeface="Calibri" panose="020F0502020204030204" pitchFamily="34" charset="0"/>
              </a:rPr>
              <a:t>Industry proposal – as suggested by AUS:</a:t>
            </a:r>
          </a:p>
          <a:p>
            <a:pPr marL="0" indent="0">
              <a:buNone/>
            </a:pPr>
            <a:r>
              <a:rPr lang="en-US" sz="1800" dirty="0">
                <a:effectLst/>
                <a:latin typeface="Calibri" panose="020F0502020204030204" pitchFamily="34" charset="0"/>
                <a:ea typeface="Calibri" panose="020F0502020204030204" pitchFamily="34" charset="0"/>
              </a:rPr>
              <a:t>The effectiveness of the system shall not be adversely affected by magnetic or electrical fields. This shall be demonstrated by fulfilling the technical requirements and respecting the transitional provisions of the 06 or later series of amendments to UN Regulation No. 10.</a:t>
            </a:r>
            <a:endParaRPr lang="en-AU" sz="1800" dirty="0">
              <a:latin typeface="Calibri" panose="020F0502020204030204" pitchFamily="34" charset="0"/>
              <a:ea typeface="Calibri" panose="020F0502020204030204" pitchFamily="34" charset="0"/>
            </a:endParaRPr>
          </a:p>
          <a:p>
            <a:pPr marL="0" indent="0">
              <a:buNone/>
            </a:pPr>
            <a:endParaRPr lang="en-US" dirty="0"/>
          </a:p>
        </p:txBody>
      </p:sp>
      <p:pic>
        <p:nvPicPr>
          <p:cNvPr id="6" name="Picture 5">
            <a:extLst>
              <a:ext uri="{FF2B5EF4-FFF2-40B4-BE49-F238E27FC236}">
                <a16:creationId xmlns:a16="http://schemas.microsoft.com/office/drawing/2014/main" id="{44A3F47F-8200-0501-7041-F52DCB5351C8}"/>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7" name="Picture 6">
            <a:extLst>
              <a:ext uri="{FF2B5EF4-FFF2-40B4-BE49-F238E27FC236}">
                <a16:creationId xmlns:a16="http://schemas.microsoft.com/office/drawing/2014/main" id="{448ADF7D-213C-9567-617B-F07FC2BCE1B6}"/>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4115963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956734" y="944433"/>
            <a:ext cx="7036858" cy="3080409"/>
          </a:xfrm>
          <a:solidFill>
            <a:schemeClr val="bg1"/>
          </a:solidFill>
          <a:effectLst>
            <a:outerShdw blurRad="50800" dist="38100" dir="5400000" algn="t" rotWithShape="0">
              <a:prstClr val="black">
                <a:alpha val="40000"/>
              </a:prstClr>
            </a:outerShdw>
          </a:effectLst>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Current text (DDADWS-02-03): </a:t>
            </a:r>
          </a:p>
          <a:p>
            <a:pPr marL="0" indent="0" algn="just">
              <a:lnSpc>
                <a:spcPts val="1200"/>
              </a:lnSpc>
              <a:spcAft>
                <a:spcPts val="600"/>
              </a:spcAft>
              <a:buNone/>
            </a:pPr>
            <a:r>
              <a:rPr lang="en-GB" sz="1000" b="1" dirty="0">
                <a:effectLst/>
                <a:latin typeface="Times New Roman" panose="02020603050405020304" pitchFamily="18" charset="0"/>
                <a:ea typeface="Times New Roman" panose="02020603050405020304" pitchFamily="18" charset="0"/>
              </a:rPr>
              <a:t>5.8. Provisions for the Periodic Technical Inspection</a:t>
            </a:r>
            <a:endParaRPr lang="de-DE" sz="1000" b="1" dirty="0">
              <a:effectLst/>
              <a:latin typeface="Times New Roman" panose="02020603050405020304" pitchFamily="18" charset="0"/>
              <a:ea typeface="Times New Roman" panose="02020603050405020304" pitchFamily="18" charset="0"/>
            </a:endParaRPr>
          </a:p>
          <a:p>
            <a:pPr marL="0" indent="0" algn="just">
              <a:lnSpc>
                <a:spcPts val="1200"/>
              </a:lnSpc>
              <a:spcAft>
                <a:spcPts val="600"/>
              </a:spcAft>
              <a:buNone/>
            </a:pPr>
            <a:r>
              <a:rPr lang="en-GB" sz="1000" dirty="0">
                <a:effectLst/>
                <a:latin typeface="Times New Roman" panose="02020603050405020304" pitchFamily="18" charset="0"/>
                <a:ea typeface="Times New Roman" panose="02020603050405020304" pitchFamily="18" charset="0"/>
              </a:rPr>
              <a:t>5.8.1. At a Periodic Technical Inspection, it shall be possible to verify the following features of the DDAW system:</a:t>
            </a:r>
            <a:endParaRPr lang="de-DE" sz="1000" dirty="0">
              <a:effectLst/>
              <a:latin typeface="Times New Roman" panose="02020603050405020304" pitchFamily="18" charset="0"/>
              <a:ea typeface="Times New Roman" panose="02020603050405020304" pitchFamily="18" charset="0"/>
            </a:endParaRPr>
          </a:p>
          <a:p>
            <a:pPr marL="342900" lvl="0" indent="-342900" algn="just">
              <a:lnSpc>
                <a:spcPts val="1200"/>
              </a:lnSpc>
              <a:spcAft>
                <a:spcPts val="600"/>
              </a:spcAft>
              <a:buFont typeface="+mj-lt"/>
              <a:buAutoNum type="alphaLcParenBoth"/>
            </a:pPr>
            <a:r>
              <a:rPr lang="en-GB" sz="1000" dirty="0">
                <a:effectLst/>
                <a:latin typeface="Times New Roman" panose="02020603050405020304" pitchFamily="18" charset="0"/>
                <a:ea typeface="Times New Roman" panose="02020603050405020304" pitchFamily="18" charset="0"/>
              </a:rPr>
              <a:t>Its correct operational status, by visible observation of the failure warning signal status following the activation of the vehicle master control switch and any bulb check. Where the failure warning signal is displayed in a common space, it must be checked first that the common space is functional prior to the failure warning signal status check;</a:t>
            </a:r>
            <a:endParaRPr lang="de-DE" sz="1000" dirty="0">
              <a:effectLst/>
              <a:latin typeface="Times New Roman" panose="02020603050405020304" pitchFamily="18" charset="0"/>
              <a:ea typeface="Times New Roman" panose="02020603050405020304" pitchFamily="18" charset="0"/>
            </a:endParaRPr>
          </a:p>
          <a:p>
            <a:pPr marL="342900" lvl="0" indent="-342900" algn="just">
              <a:lnSpc>
                <a:spcPts val="1200"/>
              </a:lnSpc>
              <a:spcAft>
                <a:spcPts val="600"/>
              </a:spcAft>
              <a:buFont typeface="+mj-lt"/>
              <a:buAutoNum type="alphaLcParenBoth"/>
            </a:pPr>
            <a:r>
              <a:rPr lang="en-GB" sz="1000" dirty="0">
                <a:effectLst/>
                <a:latin typeface="Times New Roman" panose="02020603050405020304" pitchFamily="18" charset="0"/>
                <a:ea typeface="Times New Roman" panose="02020603050405020304" pitchFamily="18" charset="0"/>
              </a:rPr>
              <a:t>Its correct functionality and the software integrity, by the use of an electronic vehicle interface. </a:t>
            </a:r>
            <a:endParaRPr lang="de-DE" sz="1000" dirty="0">
              <a:effectLst/>
              <a:latin typeface="Times New Roman" panose="02020603050405020304" pitchFamily="18" charset="0"/>
              <a:ea typeface="Times New Roman" panose="02020603050405020304" pitchFamily="18" charset="0"/>
            </a:endParaRPr>
          </a:p>
          <a:p>
            <a:pPr marL="0" indent="0" algn="just">
              <a:lnSpc>
                <a:spcPts val="1200"/>
              </a:lnSpc>
              <a:spcAft>
                <a:spcPts val="600"/>
              </a:spcAft>
              <a:buNone/>
            </a:pPr>
            <a:r>
              <a:rPr lang="en-GB" sz="1000" dirty="0">
                <a:effectLst/>
                <a:latin typeface="Times New Roman" panose="02020603050405020304" pitchFamily="18" charset="0"/>
                <a:ea typeface="Times New Roman" panose="02020603050405020304" pitchFamily="18" charset="0"/>
              </a:rPr>
              <a:t>5.8.1.1. Manufacturers shall ensure to make available the technical information for the use of the electronic vehicle interface.</a:t>
            </a:r>
          </a:p>
          <a:p>
            <a:pPr marL="0" indent="0" algn="just">
              <a:lnSpc>
                <a:spcPts val="1200"/>
              </a:lnSpc>
              <a:spcAft>
                <a:spcPts val="600"/>
              </a:spcAft>
              <a:buNone/>
            </a:pPr>
            <a:r>
              <a:rPr lang="en-GB" sz="1000" dirty="0">
                <a:latin typeface="Times New Roman" panose="02020603050405020304" pitchFamily="18" charset="0"/>
                <a:ea typeface="Times New Roman" panose="02020603050405020304" pitchFamily="18" charset="0"/>
              </a:rPr>
              <a:t>5.8.2 </a:t>
            </a:r>
            <a:r>
              <a:rPr lang="en-GB" sz="1000" dirty="0">
                <a:effectLst/>
                <a:latin typeface="Times New Roman" panose="02020603050405020304" pitchFamily="18" charset="0"/>
                <a:ea typeface="Times New Roman" panose="02020603050405020304" pitchFamily="18" charset="0"/>
              </a:rPr>
              <a:t>At the time of type-approval, the means to protect against simple unauthorised modification of the operation of the failure warning signal chosen by the manufacturer shall be confidentially outlined. Alternatively, this protection requirement is fulfilled when a secondary means of checking the correct operational status of the DDAW system is available.</a:t>
            </a:r>
            <a:endParaRPr lang="de-DE" sz="10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400" dirty="0">
                <a:solidFill>
                  <a:schemeClr val="tx1"/>
                </a:solidFill>
                <a:latin typeface="+mj-lt"/>
                <a:ea typeface="+mj-ea"/>
                <a:cs typeface="+mj-cs"/>
              </a:rPr>
              <a:t>5.8. Provisions for the PTI </a:t>
            </a:r>
          </a:p>
        </p:txBody>
      </p:sp>
      <p:grpSp>
        <p:nvGrpSpPr>
          <p:cNvPr id="9" name="Group 8">
            <a:extLst>
              <a:ext uri="{FF2B5EF4-FFF2-40B4-BE49-F238E27FC236}">
                <a16:creationId xmlns:a16="http://schemas.microsoft.com/office/drawing/2014/main" id="{75B8912E-5D0D-180E-EA8A-9F63FC009C30}"/>
              </a:ext>
            </a:extLst>
          </p:cNvPr>
          <p:cNvGrpSpPr/>
          <p:nvPr/>
        </p:nvGrpSpPr>
        <p:grpSpPr>
          <a:xfrm>
            <a:off x="8650469" y="899619"/>
            <a:ext cx="3541531" cy="1429927"/>
            <a:chOff x="8687505" y="3309444"/>
            <a:chExt cx="3093546" cy="1429927"/>
          </a:xfrm>
        </p:grpSpPr>
        <p:sp>
          <p:nvSpPr>
            <p:cNvPr id="11" name="TextBox 10">
              <a:extLst>
                <a:ext uri="{FF2B5EF4-FFF2-40B4-BE49-F238E27FC236}">
                  <a16:creationId xmlns:a16="http://schemas.microsoft.com/office/drawing/2014/main" id="{AE905518-E22E-FB3D-FAE6-AF9A629703F9}"/>
                </a:ext>
              </a:extLst>
            </p:cNvPr>
            <p:cNvSpPr txBox="1"/>
            <p:nvPr/>
          </p:nvSpPr>
          <p:spPr>
            <a:xfrm>
              <a:off x="8687505" y="3309444"/>
              <a:ext cx="2870104" cy="2308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1" i="0" u="none" strike="noStrike" kern="1200" cap="none" spc="0" normalizeH="0" baseline="0" noProof="0" dirty="0">
                  <a:ln>
                    <a:noFill/>
                  </a:ln>
                  <a:solidFill>
                    <a:prstClr val="black"/>
                  </a:solidFill>
                  <a:effectLst/>
                  <a:uLnTx/>
                  <a:uFillTx/>
                  <a:latin typeface="Calibri" panose="020F0502020204030204"/>
                  <a:ea typeface="+mn-ea"/>
                  <a:cs typeface="+mn-cs"/>
                </a:rPr>
                <a:t>UN-R 171  Reference – as in documentation package</a:t>
              </a:r>
            </a:p>
          </p:txBody>
        </p:sp>
        <p:pic>
          <p:nvPicPr>
            <p:cNvPr id="7" name="Picture 6">
              <a:extLst>
                <a:ext uri="{FF2B5EF4-FFF2-40B4-BE49-F238E27FC236}">
                  <a16:creationId xmlns:a16="http://schemas.microsoft.com/office/drawing/2014/main" id="{52CD9263-32AA-1AB5-12DC-0AE219261E94}"/>
                </a:ext>
              </a:extLst>
            </p:cNvPr>
            <p:cNvPicPr>
              <a:picLocks noChangeAspect="1"/>
            </p:cNvPicPr>
            <p:nvPr/>
          </p:nvPicPr>
          <p:blipFill>
            <a:blip r:embed="rId2"/>
            <a:stretch>
              <a:fillRect/>
            </a:stretch>
          </p:blipFill>
          <p:spPr>
            <a:xfrm>
              <a:off x="8706574" y="3545242"/>
              <a:ext cx="3074477" cy="1194129"/>
            </a:xfrm>
            <a:prstGeom prst="rect">
              <a:avLst/>
            </a:prstGeom>
            <a:ln>
              <a:noFill/>
            </a:ln>
            <a:effectLst>
              <a:outerShdw blurRad="292100" dist="139700" dir="2700000" algn="tl" rotWithShape="0">
                <a:srgbClr val="333333">
                  <a:alpha val="65000"/>
                </a:srgbClr>
              </a:outerShdw>
            </a:effectLst>
          </p:spPr>
        </p:pic>
      </p:grpSp>
      <p:sp>
        <p:nvSpPr>
          <p:cNvPr id="10" name="TextBox 9">
            <a:extLst>
              <a:ext uri="{FF2B5EF4-FFF2-40B4-BE49-F238E27FC236}">
                <a16:creationId xmlns:a16="http://schemas.microsoft.com/office/drawing/2014/main" id="{DA337137-BDBF-0A2F-C4A9-99B07A14C92E}"/>
              </a:ext>
            </a:extLst>
          </p:cNvPr>
          <p:cNvSpPr txBox="1"/>
          <p:nvPr/>
        </p:nvSpPr>
        <p:spPr>
          <a:xfrm>
            <a:off x="8754534" y="3687082"/>
            <a:ext cx="3362326" cy="1323439"/>
          </a:xfrm>
          <a:prstGeom prst="rect">
            <a:avLst/>
          </a:prstGeom>
          <a:solidFill>
            <a:schemeClr val="bg1"/>
          </a:solidFill>
          <a:effectLst>
            <a:outerShdw blurRad="50800" dist="38100" dir="5400000" algn="t" rotWithShape="0">
              <a:prstClr val="black">
                <a:alpha val="40000"/>
              </a:prstClr>
            </a:outerShdw>
          </a:effectLst>
        </p:spPr>
        <p:txBody>
          <a:bodyPr wrap="square">
            <a:spAutoFit/>
          </a:bodyPr>
          <a:lstStyle/>
          <a:p>
            <a:r>
              <a:rPr lang="en-US" sz="1000" b="1" dirty="0">
                <a:effectLst/>
                <a:latin typeface="Calibri" panose="020F0502020204030204" pitchFamily="34" charset="0"/>
                <a:ea typeface="Calibri" panose="020F0502020204030204" pitchFamily="34" charset="0"/>
              </a:rPr>
              <a:t>UN-R159 MOIS</a:t>
            </a:r>
            <a:endParaRPr lang="de-DE" sz="1000" dirty="0">
              <a:effectLst/>
              <a:latin typeface="Calibri" panose="020F0502020204030204" pitchFamily="34" charset="0"/>
              <a:ea typeface="Calibri" panose="020F0502020204030204" pitchFamily="34" charset="0"/>
            </a:endParaRPr>
          </a:p>
          <a:p>
            <a:r>
              <a:rPr lang="en-US" sz="1000" b="1" dirty="0">
                <a:effectLst/>
                <a:latin typeface="Calibri" panose="020F0502020204030204" pitchFamily="34" charset="0"/>
                <a:ea typeface="Calibri" panose="020F0502020204030204" pitchFamily="34" charset="0"/>
              </a:rPr>
              <a:t>5.9. Provisions for Periodic Technical Inspection</a:t>
            </a:r>
            <a:endParaRPr lang="de-DE" sz="1000" dirty="0">
              <a:effectLst/>
              <a:latin typeface="Calibri" panose="020F0502020204030204" pitchFamily="34" charset="0"/>
              <a:ea typeface="Calibri" panose="020F0502020204030204" pitchFamily="34" charset="0"/>
            </a:endParaRPr>
          </a:p>
          <a:p>
            <a:r>
              <a:rPr lang="en-US" sz="1000" dirty="0">
                <a:effectLst/>
                <a:latin typeface="Calibri" panose="020F0502020204030204" pitchFamily="34" charset="0"/>
                <a:ea typeface="Calibri" panose="020F0502020204030204" pitchFamily="34" charset="0"/>
              </a:rPr>
              <a:t>5.9.1. At a Periodic Technical Inspection, it shall be possible to confirm the correct operational status of the MOIS by a</a:t>
            </a:r>
            <a:endParaRPr lang="de-DE" sz="1000" dirty="0">
              <a:effectLst/>
              <a:latin typeface="Calibri" panose="020F0502020204030204" pitchFamily="34" charset="0"/>
              <a:ea typeface="Calibri" panose="020F0502020204030204" pitchFamily="34" charset="0"/>
            </a:endParaRPr>
          </a:p>
          <a:p>
            <a:r>
              <a:rPr lang="en-US" sz="1000" dirty="0">
                <a:effectLst/>
                <a:latin typeface="Calibri" panose="020F0502020204030204" pitchFamily="34" charset="0"/>
                <a:ea typeface="Calibri" panose="020F0502020204030204" pitchFamily="34" charset="0"/>
              </a:rPr>
              <a:t>visible observation of the failure warning signal status.</a:t>
            </a:r>
            <a:endParaRPr lang="de-DE" sz="1000" dirty="0">
              <a:effectLst/>
              <a:latin typeface="Calibri" panose="020F0502020204030204" pitchFamily="34" charset="0"/>
              <a:ea typeface="Calibri" panose="020F0502020204030204" pitchFamily="34" charset="0"/>
            </a:endParaRPr>
          </a:p>
          <a:p>
            <a:r>
              <a:rPr lang="en-US" sz="1000" dirty="0">
                <a:effectLst/>
                <a:latin typeface="Calibri" panose="020F0502020204030204" pitchFamily="34" charset="0"/>
                <a:ea typeface="Calibri" panose="020F0502020204030204" pitchFamily="34" charset="0"/>
              </a:rPr>
              <a:t>In case of the failure warning signal being in a common space, the common space must be observed to be functional</a:t>
            </a:r>
            <a:endParaRPr lang="de-DE" sz="1000" dirty="0">
              <a:effectLst/>
              <a:latin typeface="Calibri" panose="020F0502020204030204" pitchFamily="34" charset="0"/>
              <a:ea typeface="Calibri" panose="020F0502020204030204" pitchFamily="34" charset="0"/>
            </a:endParaRPr>
          </a:p>
          <a:p>
            <a:r>
              <a:rPr lang="en-US" sz="1000" dirty="0">
                <a:effectLst/>
                <a:latin typeface="Calibri" panose="020F0502020204030204" pitchFamily="34" charset="0"/>
                <a:ea typeface="Calibri" panose="020F0502020204030204" pitchFamily="34" charset="0"/>
              </a:rPr>
              <a:t>prior to the failure warning signal status check.</a:t>
            </a:r>
            <a:endParaRPr lang="de-DE" sz="1000" dirty="0">
              <a:effectLst/>
              <a:latin typeface="Calibri" panose="020F0502020204030204" pitchFamily="34" charset="0"/>
              <a:ea typeface="Calibri" panose="020F0502020204030204" pitchFamily="34" charset="0"/>
            </a:endParaRPr>
          </a:p>
        </p:txBody>
      </p:sp>
      <p:sp>
        <p:nvSpPr>
          <p:cNvPr id="12" name="TextBox 11">
            <a:extLst>
              <a:ext uri="{FF2B5EF4-FFF2-40B4-BE49-F238E27FC236}">
                <a16:creationId xmlns:a16="http://schemas.microsoft.com/office/drawing/2014/main" id="{BA52C0F1-4788-DEE0-D12A-AF140DBEFF66}"/>
              </a:ext>
            </a:extLst>
          </p:cNvPr>
          <p:cNvSpPr txBox="1"/>
          <p:nvPr/>
        </p:nvSpPr>
        <p:spPr>
          <a:xfrm>
            <a:off x="8705850" y="2501481"/>
            <a:ext cx="3181350" cy="1015663"/>
          </a:xfrm>
          <a:prstGeom prst="rect">
            <a:avLst/>
          </a:prstGeom>
          <a:solidFill>
            <a:schemeClr val="bg1"/>
          </a:solidFill>
          <a:effectLst>
            <a:outerShdw blurRad="50800" dist="38100" dir="5400000" algn="t" rotWithShape="0">
              <a:prstClr val="black">
                <a:alpha val="40000"/>
              </a:prstClr>
            </a:outerShdw>
          </a:effectLst>
        </p:spPr>
        <p:txBody>
          <a:bodyPr wrap="square" rtlCol="0">
            <a:spAutoFit/>
          </a:bodyPr>
          <a:lstStyle/>
          <a:p>
            <a:r>
              <a:rPr lang="en-US" sz="1000" b="1" dirty="0">
                <a:effectLst/>
                <a:latin typeface="Calibri" panose="020F0502020204030204" pitchFamily="34" charset="0"/>
                <a:ea typeface="Calibri" panose="020F0502020204030204" pitchFamily="34" charset="0"/>
              </a:rPr>
              <a:t>UN-R151 BSIS</a:t>
            </a:r>
            <a:endParaRPr lang="de-DE" sz="1000" dirty="0">
              <a:effectLst/>
              <a:latin typeface="Calibri" panose="020F0502020204030204" pitchFamily="34" charset="0"/>
              <a:ea typeface="Calibri" panose="020F0502020204030204" pitchFamily="34" charset="0"/>
            </a:endParaRPr>
          </a:p>
          <a:p>
            <a:r>
              <a:rPr lang="en-US" sz="1000" b="1" dirty="0">
                <a:effectLst/>
                <a:latin typeface="Calibri" panose="020F0502020204030204" pitchFamily="34" charset="0"/>
                <a:ea typeface="Calibri" panose="020F0502020204030204" pitchFamily="34" charset="0"/>
              </a:rPr>
              <a:t>5.7. Provisions for inspection</a:t>
            </a:r>
            <a:endParaRPr lang="de-DE" sz="1000" dirty="0">
              <a:effectLst/>
              <a:latin typeface="Calibri" panose="020F0502020204030204" pitchFamily="34" charset="0"/>
              <a:ea typeface="Calibri" panose="020F0502020204030204" pitchFamily="34" charset="0"/>
            </a:endParaRPr>
          </a:p>
          <a:p>
            <a:r>
              <a:rPr lang="en-US" sz="1000" dirty="0">
                <a:effectLst/>
                <a:latin typeface="Calibri" panose="020F0502020204030204" pitchFamily="34" charset="0"/>
                <a:ea typeface="Calibri" panose="020F0502020204030204" pitchFamily="34" charset="0"/>
              </a:rPr>
              <a:t>5.7.1. It shall be possible to confirm the correct operational status of the BSIS by a visible observation of the failure warning signal status.</a:t>
            </a:r>
            <a:endParaRPr lang="de-DE" sz="1000" dirty="0">
              <a:effectLst/>
              <a:latin typeface="Calibri" panose="020F0502020204030204" pitchFamily="34" charset="0"/>
              <a:ea typeface="Calibri" panose="020F0502020204030204" pitchFamily="34" charset="0"/>
            </a:endParaRPr>
          </a:p>
          <a:p>
            <a:endParaRPr lang="en-US" sz="1000" dirty="0"/>
          </a:p>
        </p:txBody>
      </p:sp>
      <p:sp>
        <p:nvSpPr>
          <p:cNvPr id="6" name="Content Placeholder 2">
            <a:extLst>
              <a:ext uri="{FF2B5EF4-FFF2-40B4-BE49-F238E27FC236}">
                <a16:creationId xmlns:a16="http://schemas.microsoft.com/office/drawing/2014/main" id="{95E389FD-801E-6AF1-753E-8D416C8DBB0A}"/>
              </a:ext>
            </a:extLst>
          </p:cNvPr>
          <p:cNvSpPr txBox="1">
            <a:spLocks/>
          </p:cNvSpPr>
          <p:nvPr/>
        </p:nvSpPr>
        <p:spPr>
          <a:xfrm>
            <a:off x="902759" y="4268658"/>
            <a:ext cx="7919508" cy="2470809"/>
          </a:xfrm>
          <a:prstGeom prst="rect">
            <a:avLst/>
          </a:prstGeom>
        </p:spPr>
        <p:txBody>
          <a:bodyPr vert="horz" lIns="9000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u="sng" dirty="0">
                <a:latin typeface="Arial" panose="020B0604020202020204" pitchFamily="34" charset="0"/>
              </a:rPr>
              <a:t>Rational for proposal:</a:t>
            </a:r>
          </a:p>
          <a:p>
            <a:pPr marL="0" indent="0">
              <a:buNone/>
            </a:pPr>
            <a:r>
              <a:rPr lang="en-US" sz="1400" dirty="0">
                <a:sym typeface="Wingdings" panose="05000000000000000000" pitchFamily="2" charset="2"/>
              </a:rPr>
              <a:t>PTI requirements shall be kept aligned with minimal requirements and provisions of other regulations. DDADWS has not the mandate to regulate PTI but of course request needed information for PTI.         Analog to R159 we suggest to request the following below:</a:t>
            </a:r>
          </a:p>
          <a:p>
            <a:pPr marL="0" indent="0">
              <a:buFont typeface="Arial" panose="020B0604020202020204" pitchFamily="34" charset="0"/>
              <a:buNone/>
            </a:pPr>
            <a:r>
              <a:rPr lang="en-US" sz="1400" u="sng" dirty="0">
                <a:latin typeface="Arial" panose="020B0604020202020204" pitchFamily="34" charset="0"/>
              </a:rPr>
              <a:t>Industry proposal: </a:t>
            </a:r>
          </a:p>
          <a:p>
            <a:pPr marL="0" indent="0">
              <a:buFont typeface="Arial" panose="020B0604020202020204" pitchFamily="34" charset="0"/>
              <a:buNone/>
              <a:defRPr/>
            </a:pPr>
            <a:r>
              <a:rPr lang="en-US" sz="1400" b="1" dirty="0">
                <a:solidFill>
                  <a:srgbClr val="00B050"/>
                </a:solidFill>
                <a:cs typeface="Arial" panose="020B0604020202020204" pitchFamily="34" charset="0"/>
              </a:rPr>
              <a:t>5.8. </a:t>
            </a:r>
            <a:r>
              <a:rPr lang="en-GB" sz="1400" b="1" dirty="0">
                <a:solidFill>
                  <a:srgbClr val="00B050"/>
                </a:solidFill>
                <a:ea typeface="Times New Roman" panose="02020603050405020304" pitchFamily="18" charset="0"/>
                <a:cs typeface="Arial" panose="020B0604020202020204" pitchFamily="34" charset="0"/>
              </a:rPr>
              <a:t>Provisions for the Periodic Technical Inspection</a:t>
            </a:r>
          </a:p>
          <a:p>
            <a:pPr marL="0" indent="0">
              <a:buFont typeface="Arial" panose="020B0604020202020204" pitchFamily="34" charset="0"/>
              <a:buNone/>
            </a:pPr>
            <a:r>
              <a:rPr lang="en-GB" sz="1400" b="1" dirty="0">
                <a:solidFill>
                  <a:srgbClr val="00B050"/>
                </a:solidFill>
                <a:cs typeface="Arial" panose="020B0604020202020204" pitchFamily="34" charset="0"/>
              </a:rPr>
              <a:t>5.8.1. </a:t>
            </a:r>
            <a:r>
              <a:rPr lang="en-US" sz="1400" b="1" dirty="0">
                <a:solidFill>
                  <a:srgbClr val="00B050"/>
                </a:solidFill>
                <a:ea typeface="Calibri" panose="020F0502020204030204" pitchFamily="34" charset="0"/>
                <a:cs typeface="Arial" panose="020B0604020202020204" pitchFamily="34" charset="0"/>
              </a:rPr>
              <a:t>At a Periodic Technical Inspection, it shall be possible to confirm the correct operational status of the DDAW by a visible observation of the failure warning signal status. In case of the failure warning signal being in a common space, the common space must be observed to be functional prior to the failure warning signal status check.</a:t>
            </a:r>
            <a:endParaRPr lang="en-US" sz="1400" b="1" dirty="0">
              <a:solidFill>
                <a:srgbClr val="00B050"/>
              </a:solidFill>
              <a:cs typeface="Arial" panose="020B0604020202020204" pitchFamily="34" charset="0"/>
            </a:endParaRPr>
          </a:p>
          <a:p>
            <a:pPr marL="0" indent="0">
              <a:buFont typeface="Arial" panose="020B0604020202020204" pitchFamily="34" charset="0"/>
              <a:buNone/>
              <a:defRPr/>
            </a:pPr>
            <a:endParaRPr lang="en-US" sz="1200" b="1" dirty="0">
              <a:solidFill>
                <a:prstClr val="black"/>
              </a:solidFill>
              <a:latin typeface="Calibri" panose="020F0502020204030204"/>
            </a:endParaRPr>
          </a:p>
        </p:txBody>
      </p:sp>
      <p:cxnSp>
        <p:nvCxnSpPr>
          <p:cNvPr id="14" name="Straight Arrow Connector 13">
            <a:extLst>
              <a:ext uri="{FF2B5EF4-FFF2-40B4-BE49-F238E27FC236}">
                <a16:creationId xmlns:a16="http://schemas.microsoft.com/office/drawing/2014/main" id="{5F53B270-A47A-E55A-F4F0-399D48E4F271}"/>
              </a:ext>
            </a:extLst>
          </p:cNvPr>
          <p:cNvCxnSpPr>
            <a:cxnSpLocks/>
          </p:cNvCxnSpPr>
          <p:nvPr/>
        </p:nvCxnSpPr>
        <p:spPr>
          <a:xfrm flipH="1">
            <a:off x="8602133" y="5009203"/>
            <a:ext cx="431801" cy="8158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AF95AADC-CD20-9B47-212A-7D9C7341AD25}"/>
              </a:ext>
            </a:extLst>
          </p:cNvPr>
          <p:cNvPicPr>
            <a:picLocks noChangeAspect="1"/>
          </p:cNvPicPr>
          <p:nvPr/>
        </p:nvPicPr>
        <p:blipFill rotWithShape="1">
          <a:blip r:embed="rId3">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5" name="Picture 4">
            <a:extLst>
              <a:ext uri="{FF2B5EF4-FFF2-40B4-BE49-F238E27FC236}">
                <a16:creationId xmlns:a16="http://schemas.microsoft.com/office/drawing/2014/main" id="{3E67D4D7-3AFF-E33F-1742-4227E7F57B27}"/>
              </a:ext>
            </a:extLst>
          </p:cNvPr>
          <p:cNvPicPr>
            <a:picLocks noChangeAspect="1"/>
          </p:cNvPicPr>
          <p:nvPr/>
        </p:nvPicPr>
        <p:blipFill rotWithShape="1">
          <a:blip r:embed="rId4">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Tree>
    <p:extLst>
      <p:ext uri="{BB962C8B-B14F-4D97-AF65-F5344CB8AC3E}">
        <p14:creationId xmlns:p14="http://schemas.microsoft.com/office/powerpoint/2010/main" val="3413547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18950" y="924825"/>
            <a:ext cx="10515600" cy="5649230"/>
          </a:xfrm>
        </p:spPr>
        <p:txBody>
          <a:bodyPr/>
          <a:lstStyle/>
          <a:p>
            <a:pPr marL="0" indent="0">
              <a:buNone/>
            </a:pPr>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pPr marL="0" indent="0">
              <a:buFont typeface="Arial" panose="020B0604020202020204" pitchFamily="34" charset="0"/>
              <a:buNone/>
            </a:pPr>
            <a:r>
              <a:rPr lang="en-US" sz="1400" u="sng" dirty="0">
                <a:latin typeface="Arial" panose="020B0604020202020204" pitchFamily="34" charset="0"/>
              </a:rPr>
              <a:t>Industry proposal: </a:t>
            </a:r>
          </a:p>
          <a:p>
            <a:pPr marL="0" indent="0">
              <a:buNone/>
            </a:pPr>
            <a:r>
              <a:rPr lang="en-US" sz="1400" dirty="0">
                <a:latin typeface="Arial" panose="020B0604020202020204" pitchFamily="34" charset="0"/>
              </a:rPr>
              <a:t>Delete 5.2. and keep scope 1.2. for privacy and data protection target.</a:t>
            </a:r>
          </a:p>
          <a:p>
            <a:pPr marL="0" indent="0">
              <a:buNone/>
            </a:pPr>
            <a:endParaRPr lang="en-US" sz="1400" u="sng" dirty="0">
              <a:latin typeface="Arial" panose="020B0604020202020204" pitchFamily="34" charset="0"/>
            </a:endParaRPr>
          </a:p>
          <a:p>
            <a:pPr marL="0" indent="0">
              <a:buNone/>
            </a:pPr>
            <a:r>
              <a:rPr lang="en-US" sz="1400" u="sng" dirty="0">
                <a:latin typeface="Arial" panose="020B0604020202020204" pitchFamily="34" charset="0"/>
              </a:rPr>
              <a:t>Rational for proposal:</a:t>
            </a:r>
          </a:p>
          <a:p>
            <a:pPr lvl="1"/>
            <a:r>
              <a:rPr lang="en-US" sz="1400" dirty="0">
                <a:latin typeface="Arial" panose="020B0604020202020204" pitchFamily="34" charset="0"/>
              </a:rPr>
              <a:t>Privacy and data protection is and should be handled nationally</a:t>
            </a:r>
          </a:p>
          <a:p>
            <a:pPr lvl="1"/>
            <a:r>
              <a:rPr lang="en-US" sz="1400" dirty="0">
                <a:latin typeface="Arial" panose="020B0604020202020204" pitchFamily="34" charset="0"/>
              </a:rPr>
              <a:t>1.2. keeps the topic open to future technologies (e.g. better impaired assessment by using historical data of a driver)</a:t>
            </a:r>
          </a:p>
          <a:p>
            <a:pPr lvl="1"/>
            <a:r>
              <a:rPr lang="en-US" sz="1400" dirty="0">
                <a:latin typeface="Arial" panose="020B0604020202020204" pitchFamily="34" charset="0"/>
              </a:rPr>
              <a:t>Identification should be allowed, and it is – after driver acceptance (e.g. following GDPR in EU) – already used (e.g. comfort features, DCAS driver manual recognition)</a:t>
            </a:r>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400" dirty="0">
                <a:solidFill>
                  <a:schemeClr val="tx1"/>
                </a:solidFill>
                <a:latin typeface="+mj-lt"/>
                <a:ea typeface="+mj-ea"/>
                <a:cs typeface="+mj-cs"/>
              </a:rPr>
              <a:t>5.2. Privacy and Data Protection</a:t>
            </a:r>
          </a:p>
        </p:txBody>
      </p:sp>
      <p:pic>
        <p:nvPicPr>
          <p:cNvPr id="2" name="Picture 1">
            <a:extLst>
              <a:ext uri="{FF2B5EF4-FFF2-40B4-BE49-F238E27FC236}">
                <a16:creationId xmlns:a16="http://schemas.microsoft.com/office/drawing/2014/main" id="{28471E02-F3CC-EE98-5F7C-46CEBF0592F5}"/>
              </a:ext>
            </a:extLst>
          </p:cNvPr>
          <p:cNvPicPr>
            <a:picLocks noChangeAspect="1"/>
          </p:cNvPicPr>
          <p:nvPr/>
        </p:nvPicPr>
        <p:blipFill>
          <a:blip r:embed="rId2"/>
          <a:stretch>
            <a:fillRect/>
          </a:stretch>
        </p:blipFill>
        <p:spPr>
          <a:xfrm>
            <a:off x="1063550" y="1786534"/>
            <a:ext cx="4502659" cy="1782779"/>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3EF14091-E552-BAE6-E582-B8A2B2760D9E}"/>
              </a:ext>
            </a:extLst>
          </p:cNvPr>
          <p:cNvPicPr>
            <a:picLocks noChangeAspect="1"/>
          </p:cNvPicPr>
          <p:nvPr/>
        </p:nvPicPr>
        <p:blipFill rotWithShape="1">
          <a:blip r:embed="rId3"/>
          <a:srcRect t="63798"/>
          <a:stretch/>
        </p:blipFill>
        <p:spPr>
          <a:xfrm>
            <a:off x="1039711" y="1326193"/>
            <a:ext cx="4290614" cy="368576"/>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4171A9B3-FB14-1C39-AA3E-91B1BA53D1BE}"/>
              </a:ext>
            </a:extLst>
          </p:cNvPr>
          <p:cNvPicPr>
            <a:picLocks noChangeAspect="1"/>
          </p:cNvPicPr>
          <p:nvPr/>
        </p:nvPicPr>
        <p:blipFill>
          <a:blip r:embed="rId4"/>
          <a:stretch>
            <a:fillRect/>
          </a:stretch>
        </p:blipFill>
        <p:spPr>
          <a:xfrm>
            <a:off x="6635130" y="1266968"/>
            <a:ext cx="5483411" cy="1745739"/>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C0B613CC-FC6B-6530-63CC-D7E27B7217ED}"/>
              </a:ext>
            </a:extLst>
          </p:cNvPr>
          <p:cNvSpPr txBox="1"/>
          <p:nvPr/>
        </p:nvSpPr>
        <p:spPr>
          <a:xfrm>
            <a:off x="6551506" y="889535"/>
            <a:ext cx="1440074" cy="369332"/>
          </a:xfrm>
          <a:prstGeom prst="rect">
            <a:avLst/>
          </a:prstGeom>
          <a:noFill/>
        </p:spPr>
        <p:txBody>
          <a:bodyPr wrap="none" rtlCol="0">
            <a:spAutoFit/>
          </a:bodyPr>
          <a:lstStyle/>
          <a:p>
            <a:r>
              <a:rPr lang="en-US" sz="1800" dirty="0"/>
              <a:t>DDAW today:</a:t>
            </a:r>
            <a:endParaRPr lang="en-US" dirty="0">
              <a:solidFill>
                <a:srgbClr val="FF0000"/>
              </a:solidFill>
            </a:endParaRPr>
          </a:p>
        </p:txBody>
      </p:sp>
      <p:pic>
        <p:nvPicPr>
          <p:cNvPr id="10" name="Picture 9">
            <a:extLst>
              <a:ext uri="{FF2B5EF4-FFF2-40B4-BE49-F238E27FC236}">
                <a16:creationId xmlns:a16="http://schemas.microsoft.com/office/drawing/2014/main" id="{40F7EEDF-7CA1-6B93-16E3-58C2F73C0A2D}"/>
              </a:ext>
            </a:extLst>
          </p:cNvPr>
          <p:cNvPicPr>
            <a:picLocks noChangeAspect="1"/>
          </p:cNvPicPr>
          <p:nvPr/>
        </p:nvPicPr>
        <p:blipFill rotWithShape="1">
          <a:blip r:embed="rId5">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11" name="Picture 10">
            <a:extLst>
              <a:ext uri="{FF2B5EF4-FFF2-40B4-BE49-F238E27FC236}">
                <a16:creationId xmlns:a16="http://schemas.microsoft.com/office/drawing/2014/main" id="{CA15FCC0-F947-AE60-8B9C-9CDBEE6F6C74}"/>
              </a:ext>
            </a:extLst>
          </p:cNvPr>
          <p:cNvPicPr>
            <a:picLocks noChangeAspect="1"/>
          </p:cNvPicPr>
          <p:nvPr/>
        </p:nvPicPr>
        <p:blipFill rotWithShape="1">
          <a:blip r:embed="rId6">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sp>
        <p:nvSpPr>
          <p:cNvPr id="12" name="TextBox 11">
            <a:extLst>
              <a:ext uri="{FF2B5EF4-FFF2-40B4-BE49-F238E27FC236}">
                <a16:creationId xmlns:a16="http://schemas.microsoft.com/office/drawing/2014/main" id="{8CDEFACA-8BDD-A68F-E9F3-E149165B6A5C}"/>
              </a:ext>
            </a:extLst>
          </p:cNvPr>
          <p:cNvSpPr txBox="1"/>
          <p:nvPr/>
        </p:nvSpPr>
        <p:spPr>
          <a:xfrm>
            <a:off x="952900" y="875899"/>
            <a:ext cx="3047116" cy="369332"/>
          </a:xfrm>
          <a:prstGeom prst="rect">
            <a:avLst/>
          </a:prstGeom>
          <a:noFill/>
        </p:spPr>
        <p:txBody>
          <a:bodyPr wrap="none" rtlCol="0">
            <a:spAutoFit/>
          </a:bodyPr>
          <a:lstStyle>
            <a:defPPr>
              <a:defRPr lang="de-DE"/>
            </a:defPPr>
          </a:lstStyle>
          <a:p>
            <a:r>
              <a:rPr lang="en-US" dirty="0"/>
              <a:t>Current text (DDADWS-02-03):</a:t>
            </a:r>
          </a:p>
        </p:txBody>
      </p:sp>
    </p:spTree>
    <p:extLst>
      <p:ext uri="{BB962C8B-B14F-4D97-AF65-F5344CB8AC3E}">
        <p14:creationId xmlns:p14="http://schemas.microsoft.com/office/powerpoint/2010/main" val="1726807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ADEE5-F629-DDA4-0E50-12082DB8C5BF}"/>
              </a:ext>
            </a:extLst>
          </p:cNvPr>
          <p:cNvSpPr>
            <a:spLocks noGrp="1"/>
          </p:cNvSpPr>
          <p:nvPr>
            <p:ph idx="1"/>
          </p:nvPr>
        </p:nvSpPr>
        <p:spPr>
          <a:xfrm>
            <a:off x="818950" y="924825"/>
            <a:ext cx="6360783" cy="5649230"/>
          </a:xfrm>
        </p:spPr>
        <p:txBody>
          <a:bodyPr/>
          <a:lstStyle/>
          <a:p>
            <a:pPr marL="0" indent="0">
              <a:buFont typeface="Arial" panose="020B0604020202020204" pitchFamily="34" charset="0"/>
              <a:buNone/>
            </a:pPr>
            <a:r>
              <a:rPr lang="en-US" sz="1400" u="sng" dirty="0">
                <a:latin typeface="Arial" panose="020B0604020202020204" pitchFamily="34" charset="0"/>
              </a:rPr>
              <a:t>Industry proposal: </a:t>
            </a:r>
          </a:p>
          <a:p>
            <a:pPr marL="0" indent="0">
              <a:buFont typeface="Arial" panose="020B0604020202020204" pitchFamily="34" charset="0"/>
              <a:buNone/>
            </a:pPr>
            <a:r>
              <a:rPr lang="en-US" sz="1400" dirty="0">
                <a:latin typeface="Arial" panose="020B0604020202020204" pitchFamily="34" charset="0"/>
              </a:rPr>
              <a:t>Add additional provision in scope:</a:t>
            </a:r>
          </a:p>
          <a:p>
            <a:pPr marL="0" indent="0">
              <a:buNone/>
            </a:pPr>
            <a:r>
              <a:rPr lang="en-US" sz="1400" b="1" dirty="0">
                <a:solidFill>
                  <a:schemeClr val="accent6"/>
                </a:solidFill>
                <a:latin typeface="Arial" panose="020B0604020202020204" pitchFamily="34" charset="0"/>
              </a:rPr>
              <a:t>1.3.	If vehicle has multiple means (direct/indirect), the 	manufacturer shall designate the means that meets the 	provisions of the regulation.</a:t>
            </a:r>
          </a:p>
          <a:p>
            <a:pPr marL="0" indent="0">
              <a:buNone/>
            </a:pPr>
            <a:endParaRPr lang="en-US" sz="1400" b="1" dirty="0">
              <a:solidFill>
                <a:schemeClr val="accent6"/>
              </a:solidFill>
              <a:latin typeface="Arial" panose="020B0604020202020204" pitchFamily="34" charset="0"/>
            </a:endParaRPr>
          </a:p>
          <a:p>
            <a:pPr marL="0" indent="0">
              <a:buNone/>
            </a:pPr>
            <a:r>
              <a:rPr lang="en-US" sz="1400" u="sng" dirty="0">
                <a:latin typeface="Arial" panose="020B0604020202020204" pitchFamily="34" charset="0"/>
              </a:rPr>
              <a:t>Rational for proposal:</a:t>
            </a:r>
          </a:p>
          <a:p>
            <a:pPr marL="0" indent="0">
              <a:buNone/>
            </a:pPr>
            <a:r>
              <a:rPr lang="en-US" sz="1400" dirty="0">
                <a:latin typeface="Arial" panose="020B0604020202020204" pitchFamily="34" charset="0"/>
              </a:rPr>
              <a:t>If there are multiple means available in the car, the OEM may decide which one/ones shall meet the regulation (see example UN-R 158).</a:t>
            </a:r>
          </a:p>
          <a:p>
            <a:pPr marL="0" indent="0">
              <a:buNone/>
            </a:pPr>
            <a:endParaRPr lang="en-US" sz="1400" u="sng" dirty="0">
              <a:latin typeface="Arial" panose="020B0604020202020204" pitchFamily="34" charset="0"/>
            </a:endParaRPr>
          </a:p>
        </p:txBody>
      </p:sp>
      <p:sp>
        <p:nvSpPr>
          <p:cNvPr id="4" name="Text Placeholder 3">
            <a:extLst>
              <a:ext uri="{FF2B5EF4-FFF2-40B4-BE49-F238E27FC236}">
                <a16:creationId xmlns:a16="http://schemas.microsoft.com/office/drawing/2014/main" id="{CE4EE3E0-CB68-95BC-D234-C1CD87FAB293}"/>
              </a:ext>
            </a:extLst>
          </p:cNvPr>
          <p:cNvSpPr>
            <a:spLocks noGrp="1"/>
          </p:cNvSpPr>
          <p:nvPr>
            <p:ph type="body" sz="quarter" idx="13"/>
          </p:nvPr>
        </p:nvSpPr>
        <p:spPr>
          <a:xfrm>
            <a:off x="838200" y="193300"/>
            <a:ext cx="9537700" cy="417444"/>
          </a:xfrm>
        </p:spPr>
        <p:txBody>
          <a:bodyPr/>
          <a:lstStyle/>
          <a:p>
            <a:r>
              <a:rPr lang="en-US" sz="4400" dirty="0">
                <a:solidFill>
                  <a:schemeClr val="tx1"/>
                </a:solidFill>
                <a:latin typeface="+mj-lt"/>
                <a:ea typeface="+mj-ea"/>
                <a:cs typeface="+mj-cs"/>
              </a:rPr>
              <a:t>1. Scope</a:t>
            </a:r>
          </a:p>
        </p:txBody>
      </p:sp>
      <p:pic>
        <p:nvPicPr>
          <p:cNvPr id="10" name="Picture 9">
            <a:extLst>
              <a:ext uri="{FF2B5EF4-FFF2-40B4-BE49-F238E27FC236}">
                <a16:creationId xmlns:a16="http://schemas.microsoft.com/office/drawing/2014/main" id="{40F7EEDF-7CA1-6B93-16E3-58C2F73C0A2D}"/>
              </a:ext>
            </a:extLst>
          </p:cNvPr>
          <p:cNvPicPr>
            <a:picLocks noChangeAspect="1"/>
          </p:cNvPicPr>
          <p:nvPr/>
        </p:nvPicPr>
        <p:blipFill rotWithShape="1">
          <a:blip r:embed="rId2">
            <a:extLst>
              <a:ext uri="{28A0092B-C50C-407E-A947-70E740481C1C}">
                <a14:useLocalDpi xmlns:a14="http://schemas.microsoft.com/office/drawing/2010/main" val="0"/>
              </a:ext>
            </a:extLst>
          </a:blip>
          <a:srcRect l="14345" t="17275" r="12570" b="13105"/>
          <a:stretch/>
        </p:blipFill>
        <p:spPr>
          <a:xfrm>
            <a:off x="9384632" y="125129"/>
            <a:ext cx="1251283" cy="758521"/>
          </a:xfrm>
          <a:prstGeom prst="rect">
            <a:avLst/>
          </a:prstGeom>
        </p:spPr>
      </p:pic>
      <p:pic>
        <p:nvPicPr>
          <p:cNvPr id="11" name="Picture 10">
            <a:extLst>
              <a:ext uri="{FF2B5EF4-FFF2-40B4-BE49-F238E27FC236}">
                <a16:creationId xmlns:a16="http://schemas.microsoft.com/office/drawing/2014/main" id="{CA15FCC0-F947-AE60-8B9C-9CDBEE6F6C74}"/>
              </a:ext>
            </a:extLst>
          </p:cNvPr>
          <p:cNvPicPr>
            <a:picLocks noChangeAspect="1"/>
          </p:cNvPicPr>
          <p:nvPr/>
        </p:nvPicPr>
        <p:blipFill rotWithShape="1">
          <a:blip r:embed="rId3">
            <a:extLst>
              <a:ext uri="{28A0092B-C50C-407E-A947-70E740481C1C}">
                <a14:useLocalDpi xmlns:a14="http://schemas.microsoft.com/office/drawing/2010/main" val="0"/>
              </a:ext>
            </a:extLst>
          </a:blip>
          <a:srcRect l="-1" t="29870" r="26443" b="8869"/>
          <a:stretch/>
        </p:blipFill>
        <p:spPr>
          <a:xfrm>
            <a:off x="10690275" y="192506"/>
            <a:ext cx="1347721" cy="596766"/>
          </a:xfrm>
          <a:prstGeom prst="rect">
            <a:avLst/>
          </a:prstGeom>
        </p:spPr>
      </p:pic>
      <p:pic>
        <p:nvPicPr>
          <p:cNvPr id="8" name="Picture 1">
            <a:extLst>
              <a:ext uri="{FF2B5EF4-FFF2-40B4-BE49-F238E27FC236}">
                <a16:creationId xmlns:a16="http://schemas.microsoft.com/office/drawing/2014/main" id="{89905976-9514-1599-8817-B1B173976B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4517" y="1782317"/>
            <a:ext cx="4068372" cy="25382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59667631-6B58-E5AC-612F-D514C5187BC7}"/>
              </a:ext>
            </a:extLst>
          </p:cNvPr>
          <p:cNvSpPr txBox="1"/>
          <p:nvPr/>
        </p:nvSpPr>
        <p:spPr>
          <a:xfrm>
            <a:off x="7696200" y="1456557"/>
            <a:ext cx="1659467" cy="369332"/>
          </a:xfrm>
          <a:prstGeom prst="rect">
            <a:avLst/>
          </a:prstGeom>
          <a:noFill/>
        </p:spPr>
        <p:txBody>
          <a:bodyPr wrap="square" rtlCol="0">
            <a:spAutoFit/>
          </a:bodyPr>
          <a:lstStyle/>
          <a:p>
            <a:r>
              <a:rPr lang="en-US" dirty="0"/>
              <a:t>See UN-R 158:</a:t>
            </a:r>
          </a:p>
        </p:txBody>
      </p:sp>
      <p:sp>
        <p:nvSpPr>
          <p:cNvPr id="13" name="TextBox 12">
            <a:extLst>
              <a:ext uri="{FF2B5EF4-FFF2-40B4-BE49-F238E27FC236}">
                <a16:creationId xmlns:a16="http://schemas.microsoft.com/office/drawing/2014/main" id="{1DA9BF25-893F-A897-B080-725E1A99542B}"/>
              </a:ext>
            </a:extLst>
          </p:cNvPr>
          <p:cNvSpPr txBox="1"/>
          <p:nvPr/>
        </p:nvSpPr>
        <p:spPr>
          <a:xfrm>
            <a:off x="7855606" y="3951559"/>
            <a:ext cx="3624026" cy="299000"/>
          </a:xfrm>
          <a:prstGeom prst="rect">
            <a:avLst/>
          </a:prstGeom>
          <a:noFill/>
          <a:ln w="28575">
            <a:solidFill>
              <a:srgbClr val="00B0F0"/>
            </a:solidFill>
          </a:ln>
        </p:spPr>
        <p:txBody>
          <a:bodyPr wrap="square" rtlCol="0">
            <a:spAutoFit/>
          </a:bodyPr>
          <a:lstStyle/>
          <a:p>
            <a:endParaRPr lang="en-US" dirty="0"/>
          </a:p>
        </p:txBody>
      </p:sp>
    </p:spTree>
    <p:extLst>
      <p:ext uri="{BB962C8B-B14F-4D97-AF65-F5344CB8AC3E}">
        <p14:creationId xmlns:p14="http://schemas.microsoft.com/office/powerpoint/2010/main" val="3209822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1ddfa38-858a-4d46-93e3-aa5b2949500f">
      <Terms xmlns="http://schemas.microsoft.com/office/infopath/2007/PartnerControls"/>
    </lcf76f155ced4ddcb4097134ff3c332f>
    <TaxCatchAll xmlns="5c2224d2-8641-4f03-a526-1f525856562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4E2CF3C5EE5124B981573B48A83C59A" ma:contentTypeVersion="16" ma:contentTypeDescription="Create a new document." ma:contentTypeScope="" ma:versionID="13766a35e41281d52420e6b3a118b709">
  <xsd:schema xmlns:xsd="http://www.w3.org/2001/XMLSchema" xmlns:xs="http://www.w3.org/2001/XMLSchema" xmlns:p="http://schemas.microsoft.com/office/2006/metadata/properties" xmlns:ns2="d1ddfa38-858a-4d46-93e3-aa5b2949500f" xmlns:ns3="5c2224d2-8641-4f03-a526-1f525856562e" targetNamespace="http://schemas.microsoft.com/office/2006/metadata/properties" ma:root="true" ma:fieldsID="ce0613f4a4cb7a466f6b6874d454da0a" ns2:_="" ns3:_="">
    <xsd:import namespace="d1ddfa38-858a-4d46-93e3-aa5b2949500f"/>
    <xsd:import namespace="5c2224d2-8641-4f03-a526-1f525856562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bjectDetectorVersions" minOccurs="0"/>
                <xsd:element ref="ns2:MediaLengthInSecond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ddfa38-858a-4d46-93e3-aa5b294950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ce50c28b-242c-4b51-be91-908d422433a4" ma:termSetId="09814cd3-568e-fe90-9814-8d621ff8fb84" ma:anchorId="fba54fb3-c3e1-fe81-a776-ca4b69148c4d" ma:open="true" ma:isKeyword="false">
      <xsd:complexType>
        <xsd:sequence>
          <xsd:element ref="pc:Terms" minOccurs="0" maxOccurs="1"/>
        </xsd:sequence>
      </xsd:complex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2224d2-8641-4f03-a526-1f525856562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a30a7e4d-8dac-415b-bc0a-8d18b31f3a25}" ma:internalName="TaxCatchAll" ma:showField="CatchAllData" ma:web="5c2224d2-8641-4f03-a526-1f525856562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C16468-7E82-468E-8CB2-CDFF770D4A94}">
  <ds:schemaRefs>
    <ds:schemaRef ds:uri="http://schemas.microsoft.com/office/2006/metadata/properties"/>
    <ds:schemaRef ds:uri="http://schemas.microsoft.com/office/infopath/2007/PartnerControls"/>
    <ds:schemaRef ds:uri="d1ddfa38-858a-4d46-93e3-aa5b2949500f"/>
    <ds:schemaRef ds:uri="5c2224d2-8641-4f03-a526-1f525856562e"/>
  </ds:schemaRefs>
</ds:datastoreItem>
</file>

<file path=customXml/itemProps2.xml><?xml version="1.0" encoding="utf-8"?>
<ds:datastoreItem xmlns:ds="http://schemas.openxmlformats.org/officeDocument/2006/customXml" ds:itemID="{EC95C070-523A-4F2E-9F9C-933777754884}">
  <ds:schemaRefs>
    <ds:schemaRef ds:uri="http://schemas.microsoft.com/sharepoint/v3/contenttype/forms"/>
  </ds:schemaRefs>
</ds:datastoreItem>
</file>

<file path=customXml/itemProps3.xml><?xml version="1.0" encoding="utf-8"?>
<ds:datastoreItem xmlns:ds="http://schemas.openxmlformats.org/officeDocument/2006/customXml" ds:itemID="{695D74E8-64E7-4615-A011-AFA07607BF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ddfa38-858a-4d46-93e3-aa5b2949500f"/>
    <ds:schemaRef ds:uri="5c2224d2-8641-4f03-a526-1f52585656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3337</Words>
  <Application>Microsoft Office PowerPoint</Application>
  <PresentationFormat>Widescreen</PresentationFormat>
  <Paragraphs>251</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EUAlbertina</vt:lpstr>
      <vt:lpstr>Times New Roman</vt:lpstr>
      <vt:lpstr>Wingdings</vt:lpstr>
      <vt:lpstr>Office Theme</vt:lpstr>
      <vt:lpstr>IWG DDADWS #3 (driver drowsiness and distraction warning system) </vt:lpstr>
      <vt:lpstr>Topic Overview </vt:lpstr>
      <vt:lpstr>2.10. Vehicle type  </vt:lpstr>
      <vt:lpstr>2.4. DDAW System Definition  </vt:lpstr>
      <vt:lpstr>Link to R155 </vt:lpstr>
      <vt:lpstr>Link to R10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2.3. Common space  </vt:lpstr>
      <vt:lpstr>Annex 4 – Appendix 1 5.4. Environmental conditions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Maiwald Daniela (XC/SPM)</dc:creator>
  <cp:lastModifiedBy>Maiwald Daniela (XC/SPM)</cp:lastModifiedBy>
  <cp:revision>118</cp:revision>
  <dcterms:created xsi:type="dcterms:W3CDTF">2024-11-14T06:34:00Z</dcterms:created>
  <dcterms:modified xsi:type="dcterms:W3CDTF">2024-12-06T10:07:16Z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0x01010054E2CF3C5EE5124B981573B48A83C59A</vt:lpwstr>
  </property>
  <property fmtid="{D5CDD505-2E9C-101B-9397-08002B2CF9AE}" pid="3" name="MediaServiceImageTags">
    <vt:lpwstr/>
  </property>
</Properties>
</file>