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1" r:id="rId5"/>
    <p:sldId id="329" r:id="rId6"/>
    <p:sldId id="314" r:id="rId7"/>
    <p:sldId id="312" r:id="rId8"/>
    <p:sldId id="333" r:id="rId9"/>
    <p:sldId id="331" r:id="rId10"/>
    <p:sldId id="341" r:id="rId11"/>
    <p:sldId id="335" r:id="rId12"/>
    <p:sldId id="342" r:id="rId13"/>
    <p:sldId id="336" r:id="rId14"/>
    <p:sldId id="322" r:id="rId15"/>
    <p:sldId id="278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8C5"/>
    <a:srgbClr val="D6492A"/>
    <a:srgbClr val="92D050"/>
    <a:srgbClr val="4E3227"/>
    <a:srgbClr val="FFFFFF"/>
    <a:srgbClr val="00869B"/>
    <a:srgbClr val="3595A9"/>
    <a:srgbClr val="DED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53"/>
    <p:restoredTop sz="95851"/>
  </p:normalViewPr>
  <p:slideViewPr>
    <p:cSldViewPr snapToGrid="0" snapToObjects="1">
      <p:cViewPr varScale="1">
        <p:scale>
          <a:sx n="152" d="100"/>
          <a:sy n="152" d="100"/>
        </p:scale>
        <p:origin x="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57" d="100"/>
          <a:sy n="157" d="100"/>
        </p:scale>
        <p:origin x="3928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7B24F42-A781-E746-8F2C-27FAB236CA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F7E8D-0E49-BD4B-9AC3-CAA43B0D00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2DD2D-D05E-FF40-9478-E8F58268BFC4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D14450-D708-DE47-835C-F55D92BA77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B5016-4CA6-2D4C-804F-9905572DF8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42896-8B31-3D4E-A40E-E5D7A8401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18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86B4E-B96F-BE47-AFFA-55C33010E00B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426B7-E01C-9941-995E-FC0DB3136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9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90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33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4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change in a unit of biofuel demand means on a global scale? Attempt to quantify this change using market-based, economic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26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Multicropping</a:t>
            </a:r>
            <a:r>
              <a:rPr lang="en-US" dirty="0"/>
              <a:t> and yield elasticity factors (how much yield will increase in response to change in price)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92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0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84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21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context of this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42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18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426B7-E01C-9941-995E-FC0DB31364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31292C-4E57-8E40-8FD0-DA0689FAEE9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53" y="424288"/>
            <a:ext cx="6148159" cy="2000251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4176" y="2719938"/>
            <a:ext cx="6148159" cy="1314450"/>
          </a:xfr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</a:t>
            </a:r>
          </a:p>
          <a:p>
            <a:r>
              <a:rPr lang="en-US" dirty="0"/>
              <a:t>Date</a:t>
            </a:r>
          </a:p>
          <a:p>
            <a:r>
              <a:rPr lang="en-US" dirty="0"/>
              <a:t>Venue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2400ADF-2E48-7D45-8A4A-4C36D08DA6B5}"/>
              </a:ext>
            </a:extLst>
          </p:cNvPr>
          <p:cNvSpPr/>
          <p:nvPr userDrawn="1"/>
        </p:nvSpPr>
        <p:spPr>
          <a:xfrm>
            <a:off x="7166034" y="593783"/>
            <a:ext cx="3955931" cy="3955931"/>
          </a:xfrm>
          <a:prstGeom prst="ellipse">
            <a:avLst/>
          </a:prstGeom>
          <a:noFill/>
          <a:ln w="920750">
            <a:solidFill>
              <a:srgbClr val="00869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5">
            <a:extLst>
              <a:ext uri="{FF2B5EF4-FFF2-40B4-BE49-F238E27FC236}">
                <a16:creationId xmlns:a16="http://schemas.microsoft.com/office/drawing/2014/main" id="{62C38D18-9242-8B4A-8E6A-D1B94BA6E6B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257175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BE592698-7782-C847-BFF7-2EACE37ABF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6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r 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2C77ACD-2CAF-F342-A781-3AE0EBE0D2A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0DAFBF7-02CF-C44C-B55D-EF427F1088DD}"/>
              </a:ext>
            </a:extLst>
          </p:cNvPr>
          <p:cNvSpPr/>
          <p:nvPr userDrawn="1"/>
        </p:nvSpPr>
        <p:spPr>
          <a:xfrm>
            <a:off x="2594034" y="593784"/>
            <a:ext cx="3955931" cy="3955931"/>
          </a:xfrm>
          <a:prstGeom prst="ellipse">
            <a:avLst/>
          </a:prstGeom>
          <a:noFill/>
          <a:ln w="920750">
            <a:solidFill>
              <a:srgbClr val="00869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F9AAC0-E032-344D-869D-A74B0BC788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25717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4176" y="536994"/>
            <a:ext cx="8275648" cy="1753319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1" name="Straight Connector 5">
            <a:extLst>
              <a:ext uri="{FF2B5EF4-FFF2-40B4-BE49-F238E27FC236}">
                <a16:creationId xmlns:a16="http://schemas.microsoft.com/office/drawing/2014/main" id="{1E09ECA9-EA59-D049-9AB5-C8D350EF0B2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257175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57C855E-4581-7845-B6B4-66250B2539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9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FE36681-1301-2C41-8B13-DAE260BD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5">
            <a:extLst>
              <a:ext uri="{FF2B5EF4-FFF2-40B4-BE49-F238E27FC236}">
                <a16:creationId xmlns:a16="http://schemas.microsoft.com/office/drawing/2014/main" id="{F96BE88F-E22C-A646-BCA5-120D32E001F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106784"/>
            <a:ext cx="9144000" cy="0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4DB4D50-AF7E-7947-84EB-4C259754F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286466"/>
            <a:ext cx="8275648" cy="3009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2pPr marL="346075" indent="-334963">
              <a:tabLst/>
              <a:defRPr/>
            </a:lvl2pPr>
            <a:lvl3pPr marL="685800" indent="-288925">
              <a:buSzPct val="100000"/>
              <a:buFont typeface="System Font Regular"/>
              <a:buChar char="◦"/>
              <a:tabLst/>
              <a:defRPr/>
            </a:lvl3pPr>
            <a:lvl4pPr marL="1031875" indent="-282575">
              <a:buSzPct val="80000"/>
              <a:buFont typeface="Wingdings" pitchFamily="2" charset="2"/>
              <a:buChar char="§"/>
              <a:tabLst/>
              <a:defRPr/>
            </a:lvl4pPr>
            <a:lvl5pPr marL="1430338" indent="-403225"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5F53E7-612C-C84D-AF91-B881E20CDE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A83A12-724B-3245-8002-D92A79614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199" y="4747528"/>
            <a:ext cx="21566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B676D4-B5F8-4145-998E-3318D2C953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42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re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FE36681-1301-2C41-8B13-DAE260BD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5">
            <a:extLst>
              <a:ext uri="{FF2B5EF4-FFF2-40B4-BE49-F238E27FC236}">
                <a16:creationId xmlns:a16="http://schemas.microsoft.com/office/drawing/2014/main" id="{F96BE88F-E22C-A646-BCA5-120D32E001F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106784"/>
            <a:ext cx="9144000" cy="0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4DB4D50-AF7E-7947-84EB-4C259754F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286467"/>
            <a:ext cx="8275648" cy="2806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2pPr marL="346075" indent="-341313">
              <a:buFont typeface="Arial" panose="020B0604020202020204" pitchFamily="34" charset="0"/>
              <a:buChar char="•"/>
              <a:tabLst/>
              <a:defRPr/>
            </a:lvl2pPr>
            <a:lvl3pPr marL="744538" indent="-341313">
              <a:buSzPct val="100000"/>
              <a:buFont typeface="System Font Regular"/>
              <a:buChar char="◦"/>
              <a:tabLst/>
              <a:defRPr/>
            </a:lvl3pPr>
            <a:lvl4pPr marL="1090613" indent="-346075">
              <a:buSzPct val="80000"/>
              <a:buFont typeface="Wingdings" pitchFamily="2" charset="2"/>
              <a:buChar char="§"/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5F53E7-612C-C84D-AF91-B881E20CDE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006DC5-2553-024B-BEA9-F096860E13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63725" y="4167188"/>
            <a:ext cx="6846888" cy="46831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US" dirty="0"/>
              <a:t>References go here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94156A4-42C7-CA4D-BC9A-1A974A946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199" y="4747528"/>
            <a:ext cx="21566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B676D4-B5F8-4145-998E-3318D2C953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08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FE36681-1301-2C41-8B13-DAE260BD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5">
            <a:extLst>
              <a:ext uri="{FF2B5EF4-FFF2-40B4-BE49-F238E27FC236}">
                <a16:creationId xmlns:a16="http://schemas.microsoft.com/office/drawing/2014/main" id="{F96BE88F-E22C-A646-BCA5-120D32E001F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106784"/>
            <a:ext cx="9144000" cy="0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8C8AAFF-39FB-9049-8DD6-1D65EF9E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280160"/>
            <a:ext cx="4034118" cy="3015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8036F2-97E2-1A49-AB15-C151F9D32A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050B286-D8CB-B848-BBFE-0A8B96A8676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86300" y="1280160"/>
            <a:ext cx="4034118" cy="3015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B36AFCB-82E9-8A44-B0AB-9EBBA42F1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199" y="4747528"/>
            <a:ext cx="21566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B676D4-B5F8-4145-998E-3318D2C953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9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11DEEF88-F825-4748-B37A-B28A7F1EF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23892417-80CF-0B42-B996-FD211E0C2ADD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106784"/>
            <a:ext cx="9144000" cy="0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B600ADE-30E3-AA4B-AA74-48B2FDFD94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853" y="4389472"/>
            <a:ext cx="894690" cy="56778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C034B-8B4D-9C44-85D8-A3EEBB4AB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199" y="4747528"/>
            <a:ext cx="21566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B676D4-B5F8-4145-998E-3318D2C953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1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89EE4-1A14-7F43-A9FF-22717B557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3" name="Straight Connector 5">
            <a:extLst>
              <a:ext uri="{FF2B5EF4-FFF2-40B4-BE49-F238E27FC236}">
                <a16:creationId xmlns:a16="http://schemas.microsoft.com/office/drawing/2014/main" id="{F5B56131-3EFB-F64D-95F9-25DEB6F46DA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106784"/>
            <a:ext cx="9144000" cy="0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9646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627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2C77ACD-2CAF-F342-A781-3AE0EBE0D2A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0DAFBF7-02CF-C44C-B55D-EF427F1088DD}"/>
              </a:ext>
            </a:extLst>
          </p:cNvPr>
          <p:cNvSpPr/>
          <p:nvPr userDrawn="1"/>
        </p:nvSpPr>
        <p:spPr>
          <a:xfrm>
            <a:off x="2100498" y="61209"/>
            <a:ext cx="4943002" cy="4943002"/>
          </a:xfrm>
          <a:prstGeom prst="ellipse">
            <a:avLst/>
          </a:prstGeom>
          <a:noFill/>
          <a:ln w="920750">
            <a:solidFill>
              <a:srgbClr val="00869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4176" y="818431"/>
            <a:ext cx="8275648" cy="175331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Questions?</a:t>
            </a:r>
            <a:br>
              <a:rPr lang="en-US" dirty="0"/>
            </a:br>
            <a:r>
              <a:rPr lang="en-US" dirty="0"/>
              <a:t>Contact </a:t>
            </a:r>
            <a:r>
              <a:rPr lang="en-US" dirty="0" err="1"/>
              <a:t>xxx@theicct.org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5">
            <a:extLst>
              <a:ext uri="{FF2B5EF4-FFF2-40B4-BE49-F238E27FC236}">
                <a16:creationId xmlns:a16="http://schemas.microsoft.com/office/drawing/2014/main" id="{1E09ECA9-EA59-D049-9AB5-C8D350EF0B2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257175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57C855E-4581-7845-B6B4-66250B2539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21206" y="2986418"/>
            <a:ext cx="1501586" cy="95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9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176" y="1279004"/>
            <a:ext cx="8275648" cy="3016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0271" y="4600558"/>
            <a:ext cx="21395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B676D4-B5F8-4145-998E-3318D2C953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5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9" r:id="rId4"/>
    <p:sldLayoutId id="2147483657" r:id="rId5"/>
    <p:sldLayoutId id="2147483652" r:id="rId6"/>
    <p:sldLayoutId id="2147483654" r:id="rId7"/>
    <p:sldLayoutId id="2147483653" r:id="rId8"/>
    <p:sldLayoutId id="2147483658" r:id="rId9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346075" indent="-34607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744538" indent="-341313" algn="l" defTabSz="342900" rtl="0" eaLnBrk="1" latinLnBrk="0" hangingPunct="1">
        <a:spcBef>
          <a:spcPct val="20000"/>
        </a:spcBef>
        <a:buFont typeface="System Font Regular"/>
        <a:buChar char="◦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090613" indent="-346075" algn="l" defTabSz="342900" rtl="0" eaLnBrk="1" latinLnBrk="0" hangingPunct="1">
        <a:spcBef>
          <a:spcPct val="20000"/>
        </a:spcBef>
        <a:buSzPct val="80000"/>
        <a:buFont typeface="Wingdings" pitchFamily="2" charset="2"/>
        <a:buChar char="§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662113" indent="-404813" algn="l" defTabSz="342900" rtl="0" eaLnBrk="1" latinLnBrk="0" hangingPunct="1">
        <a:spcBef>
          <a:spcPct val="20000"/>
        </a:spcBef>
        <a:buFont typeface="+mj-lt"/>
        <a:buAutoNum type="alphaLcPeriod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TXT/PDF/?uri=CELEX:32018L2001#page=122" TargetMode="External"/><Relationship Id="rId2" Type="http://schemas.openxmlformats.org/officeDocument/2006/relationships/hyperlink" Target="https://eur-lex.europa.eu/eli/dir/2018/2001/oj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icao.int/environmental-protection/CORSIA/Documents/CORSIA_Eligible_Fuels/ICAO%20document%2006%20-%20Default%20Life%20Cycle%20Emissions%20-%20June%202022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78D77-12DC-9B45-AF6B-2FC6A5632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175" y="750847"/>
            <a:ext cx="6148159" cy="2141822"/>
          </a:xfrm>
        </p:spPr>
        <p:txBody>
          <a:bodyPr>
            <a:noAutofit/>
          </a:bodyPr>
          <a:lstStyle/>
          <a:p>
            <a:br>
              <a:rPr lang="en-US" sz="2800" dirty="0"/>
            </a:br>
            <a:r>
              <a:rPr lang="en-US" sz="2800" dirty="0"/>
              <a:t>Indirect land use change emissions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UNECE GRPE IWG on Automotive Life Cycle Assessment</a:t>
            </a:r>
            <a:br>
              <a:rPr lang="en-US" sz="1600" dirty="0"/>
            </a:br>
            <a:r>
              <a:rPr lang="en-US" sz="1600" dirty="0"/>
              <a:t>Subgroup 6 (Fuel &amp; Energy Cycle) </a:t>
            </a:r>
            <a:br>
              <a:rPr lang="en-US" sz="1600" dirty="0"/>
            </a:br>
            <a:r>
              <a:rPr lang="en-US" sz="1600" dirty="0"/>
              <a:t>November 26, 2024</a:t>
            </a: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B016B-1682-4445-AAE8-0BB1089BF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175" y="3646006"/>
            <a:ext cx="6148159" cy="941564"/>
          </a:xfrm>
        </p:spPr>
        <p:txBody>
          <a:bodyPr>
            <a:normAutofit/>
          </a:bodyPr>
          <a:lstStyle/>
          <a:p>
            <a:r>
              <a:rPr lang="en-US" sz="1400" dirty="0"/>
              <a:t>Jane O’Malley &amp; Georg Bieker</a:t>
            </a:r>
          </a:p>
        </p:txBody>
      </p:sp>
    </p:spTree>
    <p:extLst>
      <p:ext uri="{BB962C8B-B14F-4D97-AF65-F5344CB8AC3E}">
        <p14:creationId xmlns:p14="http://schemas.microsoft.com/office/powerpoint/2010/main" val="4207122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10B9BE-3201-073B-4C78-A7ED39245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FDE77A-56A5-7DF8-99C0-58E73A97F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5" y="186244"/>
            <a:ext cx="8523393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 3: Not including LUC values, but counting high ILUC-risk biofuels as fossils (as in IMO)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49E35F9-E103-15FE-6C4D-B178F6BBB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782" y="1154767"/>
            <a:ext cx="8321880" cy="3450789"/>
          </a:xfrm>
        </p:spPr>
        <p:txBody>
          <a:bodyPr>
            <a:noAutofit/>
          </a:bodyPr>
          <a:lstStyle/>
          <a:p>
            <a:r>
              <a:rPr lang="en-US" sz="1470" b="1" dirty="0"/>
              <a:t>Approach: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High-ILUC risk defined as projects that displace food and feed crops leading to significant land expansion onto areas with high carbon stock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Biofuel pathways with high ILUC risk treated as fossil fuels within life-cycle GHG calculations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Biofuel pathways with moderate and low ILUC risk only consider direct, supply chain emissions</a:t>
            </a:r>
          </a:p>
          <a:p>
            <a:r>
              <a:rPr lang="en-US" sz="1470" b="1" dirty="0"/>
              <a:t>Advantages: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Does not combine elements of attributional and consequential LCA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Adopted definition has reached international, stakeholder consensus</a:t>
            </a:r>
          </a:p>
          <a:p>
            <a:r>
              <a:rPr lang="en-US" sz="1470" b="1" dirty="0"/>
              <a:t>Risks: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Omits emissions of LUC in most cases, accounting only in extreme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70" dirty="0"/>
              <a:t>Selection of eligibility threshold can be subjective</a:t>
            </a:r>
          </a:p>
        </p:txBody>
      </p:sp>
    </p:spTree>
    <p:extLst>
      <p:ext uri="{BB962C8B-B14F-4D97-AF65-F5344CB8AC3E}">
        <p14:creationId xmlns:p14="http://schemas.microsoft.com/office/powerpoint/2010/main" val="297313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D61A9-03CB-BB64-9213-9243E8CCB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5D0B85E-D1CC-2B42-5C57-6320135C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</p:spPr>
        <p:txBody>
          <a:bodyPr>
            <a:normAutofit/>
          </a:bodyPr>
          <a:lstStyle/>
          <a:p>
            <a:r>
              <a:rPr lang="en-US" dirty="0"/>
              <a:t>Proposals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E72D2AB-60BB-41E5-3391-9880014EF1E3}"/>
              </a:ext>
            </a:extLst>
          </p:cNvPr>
          <p:cNvSpPr txBox="1">
            <a:spLocks/>
          </p:cNvSpPr>
          <p:nvPr/>
        </p:nvSpPr>
        <p:spPr>
          <a:xfrm>
            <a:off x="532211" y="1257874"/>
            <a:ext cx="8061374" cy="3121179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en-US" sz="1600" dirty="0">
                <a:latin typeface="Helvetica"/>
                <a:cs typeface="Helvetica"/>
              </a:rPr>
              <a:t>Include ILUC values </a:t>
            </a:r>
            <a:r>
              <a:rPr lang="en-GB" sz="1600" dirty="0"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</a:rPr>
              <a:t>for biofuel pathways, either using values from regional fuels policies (e.g., EU’s </a:t>
            </a:r>
            <a:r>
              <a:rPr lang="en-GB" sz="1600" u="sng" dirty="0">
                <a:solidFill>
                  <a:srgbClr val="467886"/>
                </a:solidFill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  <a:hlinkClick r:id="rId2" tooltip="https://eur-lex.europa.eu/eli/dir/2018/2001/oj"/>
              </a:rPr>
              <a:t>Renewable Energy Directive</a:t>
            </a:r>
            <a:r>
              <a:rPr lang="en-GB" sz="1600" dirty="0"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</a:rPr>
              <a:t>, </a:t>
            </a:r>
            <a:r>
              <a:rPr lang="en-GB" sz="1600" u="sng" dirty="0">
                <a:solidFill>
                  <a:srgbClr val="467886"/>
                </a:solidFill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  <a:hlinkClick r:id="rId3" tooltip="https://eur-lex.europa.eu/legal-content/EN/TXT/PDF/?uri=CELEX:32018L2001#page=122"/>
              </a:rPr>
              <a:t>Annex VIII</a:t>
            </a:r>
            <a:r>
              <a:rPr lang="en-GB" sz="1600" dirty="0"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</a:rPr>
              <a:t> or the U.S. Renewable Fuel Standard Program) or, if not available, using internationally agreed values (e.g., ICAO’s </a:t>
            </a:r>
            <a:r>
              <a:rPr lang="en-GB" sz="1600" u="sng" dirty="0">
                <a:solidFill>
                  <a:srgbClr val="467886"/>
                </a:solidFill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  <a:hlinkClick r:id="rId4" tooltip="https://www.icao.int/environmental-protection/CORSIA/Documents/CORSIA_Eligible_Fuels/ICAO%20document%2006%20-%20Default%20Life%20Cycle%20Emissions%20-%20June%202022.pdf"/>
              </a:rPr>
              <a:t>Default Life Cycle Emissions Values for CORSIA Eligible Fuels</a:t>
            </a:r>
            <a:r>
              <a:rPr lang="en-GB" sz="1600" dirty="0">
                <a:effectLst/>
                <a:latin typeface="Helvetica"/>
                <a:ea typeface="Times New Roman" panose="02020603050405020304" pitchFamily="18" charset="0"/>
                <a:cs typeface="Aptos" panose="020B0004020202020204" pitchFamily="34" charset="0"/>
              </a:rPr>
              <a:t>).”</a:t>
            </a:r>
            <a:r>
              <a:rPr lang="en-GB" sz="1600" dirty="0">
                <a:effectLst/>
                <a:latin typeface="Helvetica"/>
                <a:cs typeface="Helvetica"/>
              </a:rPr>
              <a:t> </a:t>
            </a:r>
          </a:p>
          <a:p>
            <a:r>
              <a:rPr lang="en-GB" sz="1600" i="1" dirty="0">
                <a:latin typeface="Helvetica"/>
                <a:cs typeface="Helvetica"/>
              </a:rPr>
              <a:t>if not possible</a:t>
            </a:r>
            <a:r>
              <a:rPr lang="en-GB" i="1" dirty="0">
                <a:latin typeface="Helvetica"/>
                <a:cs typeface="Helvetica"/>
              </a:rPr>
              <a:t> 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GB" sz="1600" dirty="0">
                <a:latin typeface="Helvetica"/>
                <a:cs typeface="Helvetica"/>
              </a:rPr>
              <a:t>Include direct LUC values (e.g., </a:t>
            </a:r>
            <a:r>
              <a:rPr lang="en-US" sz="1600" dirty="0"/>
              <a:t>based on IPCC land-use, </a:t>
            </a:r>
            <a:r>
              <a:rPr lang="en-GB" sz="1600" dirty="0"/>
              <a:t>land-use change and forestry (</a:t>
            </a:r>
            <a:r>
              <a:rPr lang="en-US" sz="1600" dirty="0"/>
              <a:t>LULUCF) emission factors for primary land types and regions)</a:t>
            </a:r>
            <a:endParaRPr lang="en-GB" sz="1600" dirty="0">
              <a:latin typeface="Helvetica"/>
              <a:cs typeface="Helvetica"/>
            </a:endParaRPr>
          </a:p>
          <a:p>
            <a:r>
              <a:rPr lang="en-GB" sz="1600" i="1" dirty="0">
                <a:latin typeface="Helvetica"/>
                <a:cs typeface="Helvetica"/>
              </a:rPr>
              <a:t>if not possible</a:t>
            </a:r>
            <a:r>
              <a:rPr lang="en-GB" i="1" dirty="0">
                <a:latin typeface="Helvetica"/>
                <a:cs typeface="Helvetica"/>
              </a:rPr>
              <a:t> 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sz="1600" dirty="0">
                <a:latin typeface="Helvetica"/>
                <a:cs typeface="Helvetica"/>
              </a:rPr>
              <a:t>Do not include direct or indirect LUC values, but at least consider extreme cases of high ILUC-risk feedstock-based biofuels as fossil fuels (risk-based approach)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86967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D5471-B118-C94A-BF0C-26E6545DE9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br>
              <a:rPr lang="en-US" dirty="0"/>
            </a:br>
            <a:r>
              <a:rPr lang="en-US" dirty="0" err="1"/>
              <a:t>j.omalley@theicct.org</a:t>
            </a:r>
            <a:br>
              <a:rPr lang="en-US" dirty="0"/>
            </a:br>
            <a:r>
              <a:rPr lang="en-US" dirty="0" err="1"/>
              <a:t>g.bieker@theicct.org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13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D61A9-03CB-BB64-9213-9243E8CCB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EAC82D-4C23-9EBF-136A-C43ED8679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148" y="2928184"/>
            <a:ext cx="542891" cy="412258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CC8F06B6-9AA9-2E83-BBBF-B141B1BA5616}"/>
              </a:ext>
            </a:extLst>
          </p:cNvPr>
          <p:cNvSpPr/>
          <p:nvPr/>
        </p:nvSpPr>
        <p:spPr>
          <a:xfrm>
            <a:off x="5049442" y="3383307"/>
            <a:ext cx="1695450" cy="552450"/>
          </a:xfrm>
          <a:prstGeom prst="parallelogram">
            <a:avLst>
              <a:gd name="adj" fmla="val 162931"/>
            </a:avLst>
          </a:prstGeom>
          <a:solidFill>
            <a:schemeClr val="accent4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arallelogram 45">
            <a:extLst>
              <a:ext uri="{FF2B5EF4-FFF2-40B4-BE49-F238E27FC236}">
                <a16:creationId xmlns:a16="http://schemas.microsoft.com/office/drawing/2014/main" id="{9610DF2F-B9DD-FAB7-7D64-FA026CCD5FD6}"/>
              </a:ext>
            </a:extLst>
          </p:cNvPr>
          <p:cNvSpPr/>
          <p:nvPr/>
        </p:nvSpPr>
        <p:spPr>
          <a:xfrm>
            <a:off x="7258192" y="3383307"/>
            <a:ext cx="1695450" cy="552450"/>
          </a:xfrm>
          <a:prstGeom prst="parallelogram">
            <a:avLst>
              <a:gd name="adj" fmla="val 162931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arallelogram 47">
            <a:extLst>
              <a:ext uri="{FF2B5EF4-FFF2-40B4-BE49-F238E27FC236}">
                <a16:creationId xmlns:a16="http://schemas.microsoft.com/office/drawing/2014/main" id="{8466EC2F-16F8-BAE8-545D-961BAB06E127}"/>
              </a:ext>
            </a:extLst>
          </p:cNvPr>
          <p:cNvSpPr/>
          <p:nvPr/>
        </p:nvSpPr>
        <p:spPr>
          <a:xfrm>
            <a:off x="5071501" y="2151253"/>
            <a:ext cx="1695450" cy="552450"/>
          </a:xfrm>
          <a:prstGeom prst="parallelogram">
            <a:avLst>
              <a:gd name="adj" fmla="val 162931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arallelogram 48">
            <a:extLst>
              <a:ext uri="{FF2B5EF4-FFF2-40B4-BE49-F238E27FC236}">
                <a16:creationId xmlns:a16="http://schemas.microsoft.com/office/drawing/2014/main" id="{E69A564F-1DCC-F6C8-E455-42F5AD5A4C35}"/>
              </a:ext>
            </a:extLst>
          </p:cNvPr>
          <p:cNvSpPr/>
          <p:nvPr/>
        </p:nvSpPr>
        <p:spPr>
          <a:xfrm>
            <a:off x="7258192" y="2151253"/>
            <a:ext cx="1695450" cy="552450"/>
          </a:xfrm>
          <a:prstGeom prst="parallelogram">
            <a:avLst>
              <a:gd name="adj" fmla="val 162931"/>
            </a:avLst>
          </a:prstGeom>
          <a:solidFill>
            <a:schemeClr val="accent5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FF89AEE2-23C6-5952-5122-C299F3B52312}"/>
              </a:ext>
            </a:extLst>
          </p:cNvPr>
          <p:cNvSpPr txBox="1">
            <a:spLocks/>
          </p:cNvSpPr>
          <p:nvPr/>
        </p:nvSpPr>
        <p:spPr>
          <a:xfrm>
            <a:off x="4098783" y="2150205"/>
            <a:ext cx="1525344" cy="857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Before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E13325AE-9AB1-C545-6706-544706DF43C8}"/>
              </a:ext>
            </a:extLst>
          </p:cNvPr>
          <p:cNvSpPr txBox="1">
            <a:spLocks/>
          </p:cNvSpPr>
          <p:nvPr/>
        </p:nvSpPr>
        <p:spPr>
          <a:xfrm>
            <a:off x="4093780" y="3383306"/>
            <a:ext cx="1525344" cy="857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After</a:t>
            </a: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F04957DD-E60E-F351-C2BC-2FEA1A70BC86}"/>
              </a:ext>
            </a:extLst>
          </p:cNvPr>
          <p:cNvSpPr txBox="1">
            <a:spLocks/>
          </p:cNvSpPr>
          <p:nvPr/>
        </p:nvSpPr>
        <p:spPr>
          <a:xfrm>
            <a:off x="5744005" y="2857621"/>
            <a:ext cx="795809" cy="482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CO</a:t>
            </a:r>
            <a:r>
              <a:rPr lang="en-US" sz="1000" baseline="-25000" dirty="0"/>
              <a:t>2</a:t>
            </a:r>
            <a:endParaRPr lang="en-US" sz="1000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C03A83E-A144-675A-BE09-379FD06F74AC}"/>
              </a:ext>
            </a:extLst>
          </p:cNvPr>
          <p:cNvSpPr/>
          <p:nvPr/>
        </p:nvSpPr>
        <p:spPr>
          <a:xfrm>
            <a:off x="4916182" y="1477053"/>
            <a:ext cx="1966583" cy="2728336"/>
          </a:xfrm>
          <a:prstGeom prst="roundRect">
            <a:avLst>
              <a:gd name="adj" fmla="val 6308"/>
            </a:avLst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315BD4C-0730-65BB-66DE-37E48C7F0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5" y="1286466"/>
            <a:ext cx="3624366" cy="3240641"/>
          </a:xfrm>
        </p:spPr>
        <p:txBody>
          <a:bodyPr>
            <a:normAutofit/>
          </a:bodyPr>
          <a:lstStyle/>
          <a:p>
            <a:r>
              <a:rPr lang="en-US" sz="1600" b="1" i="1" dirty="0"/>
              <a:t>Direct</a:t>
            </a:r>
            <a:r>
              <a:rPr lang="en-US" sz="1600" dirty="0"/>
              <a:t> land use change emissions: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Scope limited to change in area used for biofuels production.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Indirect effects on land use elsewhere is not covered.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i="1" dirty="0"/>
              <a:t>Indirect</a:t>
            </a:r>
            <a:r>
              <a:rPr lang="en-US" sz="1600" dirty="0"/>
              <a:t> land use change emissions: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Global scope: global expansion of agricultural area resulting from increase in demand.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Market-based, economic models.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84CDF5C-9F6F-7F31-89D0-8E64FC2570B7}"/>
              </a:ext>
            </a:extLst>
          </p:cNvPr>
          <p:cNvSpPr txBox="1">
            <a:spLocks/>
          </p:cNvSpPr>
          <p:nvPr/>
        </p:nvSpPr>
        <p:spPr>
          <a:xfrm>
            <a:off x="4679315" y="1131955"/>
            <a:ext cx="243570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Direct land use change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C4E4DA9-395E-8FC2-829B-A0C6AAFE3E8E}"/>
              </a:ext>
            </a:extLst>
          </p:cNvPr>
          <p:cNvSpPr txBox="1">
            <a:spLocks/>
          </p:cNvSpPr>
          <p:nvPr/>
        </p:nvSpPr>
        <p:spPr>
          <a:xfrm>
            <a:off x="5360412" y="1619246"/>
            <a:ext cx="243570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Country 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81978F-F326-9854-E703-7C5FED0F1B43}"/>
              </a:ext>
            </a:extLst>
          </p:cNvPr>
          <p:cNvSpPr txBox="1">
            <a:spLocks/>
          </p:cNvSpPr>
          <p:nvPr/>
        </p:nvSpPr>
        <p:spPr>
          <a:xfrm>
            <a:off x="7435905" y="1647262"/>
            <a:ext cx="140029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Country 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923386-9D97-50D5-ACE1-9D47A4BBF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246" y="2920071"/>
            <a:ext cx="542891" cy="41225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F0145D-2361-BD1D-5C0B-D1278E5BB4DA}"/>
              </a:ext>
            </a:extLst>
          </p:cNvPr>
          <p:cNvSpPr txBox="1">
            <a:spLocks/>
          </p:cNvSpPr>
          <p:nvPr/>
        </p:nvSpPr>
        <p:spPr>
          <a:xfrm>
            <a:off x="8024103" y="2849508"/>
            <a:ext cx="795809" cy="482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CO</a:t>
            </a:r>
            <a:r>
              <a:rPr lang="en-US" sz="1000" baseline="-25000" dirty="0"/>
              <a:t>2</a:t>
            </a:r>
            <a:endParaRPr lang="en-US" sz="1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93DAD1-D15E-6034-83F7-5F3999499F38}"/>
              </a:ext>
            </a:extLst>
          </p:cNvPr>
          <p:cNvSpPr txBox="1">
            <a:spLocks/>
          </p:cNvSpPr>
          <p:nvPr/>
        </p:nvSpPr>
        <p:spPr>
          <a:xfrm rot="19714160">
            <a:off x="5442171" y="3370490"/>
            <a:ext cx="132914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2"/>
                </a:solidFill>
              </a:rPr>
              <a:t>Biofuels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8B75C9-A562-0838-819B-74C7B2388326}"/>
              </a:ext>
            </a:extLst>
          </p:cNvPr>
          <p:cNvSpPr txBox="1">
            <a:spLocks/>
          </p:cNvSpPr>
          <p:nvPr/>
        </p:nvSpPr>
        <p:spPr>
          <a:xfrm rot="19714160">
            <a:off x="7757434" y="3282704"/>
            <a:ext cx="132914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Other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CF7CE3E-2726-A92A-DF38-BE3FDE363014}"/>
              </a:ext>
            </a:extLst>
          </p:cNvPr>
          <p:cNvSpPr txBox="1">
            <a:spLocks/>
          </p:cNvSpPr>
          <p:nvPr/>
        </p:nvSpPr>
        <p:spPr>
          <a:xfrm rot="19714160">
            <a:off x="5509397" y="2081947"/>
            <a:ext cx="1329143" cy="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6075" indent="-334963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88925" algn="l" defTabSz="342900" rtl="0" eaLnBrk="1" latinLnBrk="0" hangingPunct="1">
              <a:spcBef>
                <a:spcPct val="20000"/>
              </a:spcBef>
              <a:buSzPct val="100000"/>
              <a:buFont typeface="System Font Regular"/>
              <a:buChar char="◦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31875" indent="-282575" algn="l" defTabSz="3429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§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30338" indent="-403225" algn="l" defTabSz="3429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Other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ABCE5D2-A5A0-24BE-4A84-F3E52EE68AF8}"/>
              </a:ext>
            </a:extLst>
          </p:cNvPr>
          <p:cNvCxnSpPr>
            <a:cxnSpLocks/>
          </p:cNvCxnSpPr>
          <p:nvPr/>
        </p:nvCxnSpPr>
        <p:spPr>
          <a:xfrm>
            <a:off x="7016262" y="1762989"/>
            <a:ext cx="0" cy="230259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Up Arrow 13">
            <a:extLst>
              <a:ext uri="{FF2B5EF4-FFF2-40B4-BE49-F238E27FC236}">
                <a16:creationId xmlns:a16="http://schemas.microsoft.com/office/drawing/2014/main" id="{218D80A6-11B0-6C47-B95A-8BC8300FA109}"/>
              </a:ext>
            </a:extLst>
          </p:cNvPr>
          <p:cNvSpPr/>
          <p:nvPr/>
        </p:nvSpPr>
        <p:spPr>
          <a:xfrm rot="7327894">
            <a:off x="6858044" y="2190637"/>
            <a:ext cx="311632" cy="1811363"/>
          </a:xfrm>
          <a:prstGeom prst="upArrow">
            <a:avLst>
              <a:gd name="adj1" fmla="val 25361"/>
              <a:gd name="adj2" fmla="val 71659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FB7989C-7741-1E61-00F4-0CA287255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</a:t>
            </a:r>
            <a:r>
              <a:rPr lang="en-US" i="1" dirty="0"/>
              <a:t>indirect</a:t>
            </a:r>
            <a:r>
              <a:rPr lang="en-US" dirty="0"/>
              <a:t> land use change emissions?</a:t>
            </a:r>
          </a:p>
        </p:txBody>
      </p:sp>
    </p:spTree>
    <p:extLst>
      <p:ext uri="{BB962C8B-B14F-4D97-AF65-F5344CB8AC3E}">
        <p14:creationId xmlns:p14="http://schemas.microsoft.com/office/powerpoint/2010/main" val="145165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F7866-DDF9-8847-AB95-0DD4EC4B7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286466"/>
            <a:ext cx="7782724" cy="3009239"/>
          </a:xfrm>
        </p:spPr>
        <p:txBody>
          <a:bodyPr>
            <a:normAutofit/>
          </a:bodyPr>
          <a:lstStyle/>
          <a:p>
            <a:r>
              <a:rPr lang="en-US" sz="1600" b="1" dirty="0"/>
              <a:t>Economic models</a:t>
            </a:r>
            <a:r>
              <a:rPr lang="en-US" sz="1600" dirty="0"/>
              <a:t>: Global expansion of agricultural area </a:t>
            </a:r>
            <a:br>
              <a:rPr lang="en-US" sz="1600" dirty="0"/>
            </a:br>
            <a:r>
              <a:rPr lang="en-US" sz="1600" dirty="0"/>
              <a:t>from increase in demand of a given feedstock.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GLOBIOM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(Global Biosphere Management Model)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GTAP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(Global Trade Analysis Project)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ADAGE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(Applied Dynamic Analysis of the Global Economy)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GCAM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(Global Change Assessment Model)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D61A9-03CB-BB64-9213-9243E8CCB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AAB0C4C-112F-5AC2-1853-F09511102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</a:t>
            </a:r>
            <a:r>
              <a:rPr lang="en-US" i="1" dirty="0"/>
              <a:t>indirect</a:t>
            </a:r>
            <a:r>
              <a:rPr lang="en-US" dirty="0"/>
              <a:t> land use change emissions?</a:t>
            </a:r>
          </a:p>
        </p:txBody>
      </p:sp>
    </p:spTree>
    <p:extLst>
      <p:ext uri="{BB962C8B-B14F-4D97-AF65-F5344CB8AC3E}">
        <p14:creationId xmlns:p14="http://schemas.microsoft.com/office/powerpoint/2010/main" val="11197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EA02AA-76F3-D94D-9E95-011164CFF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132" y="1606881"/>
            <a:ext cx="5751483" cy="28977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EB7A78-E6A5-2D43-AA9B-3451F713C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709823" cy="857250"/>
          </a:xfrm>
        </p:spPr>
        <p:txBody>
          <a:bodyPr>
            <a:normAutofit/>
          </a:bodyPr>
          <a:lstStyle/>
          <a:p>
            <a:r>
              <a:rPr lang="en-US" sz="3200" dirty="0"/>
              <a:t>How important are ILUC emissions?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39372-1FB7-0849-8F1F-33DE08DE3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96059A3-54A3-6E4B-969F-6BBC4A7C9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7" y="1286466"/>
            <a:ext cx="3245725" cy="3009239"/>
          </a:xfrm>
        </p:spPr>
        <p:txBody>
          <a:bodyPr>
            <a:noAutofit/>
          </a:bodyPr>
          <a:lstStyle/>
          <a:p>
            <a:r>
              <a:rPr lang="en-US" sz="1400" b="1" dirty="0"/>
              <a:t>Indirect land use change (ILUC) emission of biofuels:</a:t>
            </a:r>
          </a:p>
          <a:p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Food-based biofuels:</a:t>
            </a:r>
            <a:br>
              <a:rPr lang="en-US" sz="1400" dirty="0"/>
            </a:br>
            <a:r>
              <a:rPr lang="en-US" sz="1400" dirty="0"/>
              <a:t>high ILUC emissions</a:t>
            </a:r>
            <a:endParaRPr lang="en-US" sz="800" dirty="0"/>
          </a:p>
          <a:p>
            <a:pPr marL="688975" lvl="1" indent="-342900"/>
            <a:endParaRPr lang="en-US" sz="1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Residue- and waste-</a:t>
            </a:r>
            <a:br>
              <a:rPr lang="en-US" sz="1400" b="1" dirty="0"/>
            </a:br>
            <a:r>
              <a:rPr lang="en-US" sz="1400" b="1" dirty="0"/>
              <a:t>based biofuels:</a:t>
            </a:r>
            <a:br>
              <a:rPr lang="en-US" sz="1400" dirty="0"/>
            </a:br>
            <a:r>
              <a:rPr lang="en-US" sz="1400" dirty="0"/>
              <a:t>low ILUC emissions</a:t>
            </a:r>
          </a:p>
          <a:p>
            <a:endParaRPr lang="en-US" sz="1400" b="1" dirty="0"/>
          </a:p>
          <a:p>
            <a:r>
              <a:rPr lang="en-US" sz="1400" b="1" dirty="0"/>
              <a:t>Most biofuels are food-based!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F7DD56-591C-2141-B2D6-739D929ED9BA}"/>
              </a:ext>
            </a:extLst>
          </p:cNvPr>
          <p:cNvSpPr txBox="1"/>
          <p:nvPr/>
        </p:nvSpPr>
        <p:spPr>
          <a:xfrm>
            <a:off x="3908509" y="1286466"/>
            <a:ext cx="4801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Biofuel production and indirect land use change emissions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CB5E74-8A32-3A47-91D7-0A4655D11FD9}"/>
              </a:ext>
            </a:extLst>
          </p:cNvPr>
          <p:cNvSpPr txBox="1"/>
          <p:nvPr/>
        </p:nvSpPr>
        <p:spPr>
          <a:xfrm>
            <a:off x="3908509" y="2005244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ethanol 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pathways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FA1074-C427-4048-882C-26B2C05DB04F}"/>
              </a:ext>
            </a:extLst>
          </p:cNvPr>
          <p:cNvSpPr txBox="1"/>
          <p:nvPr/>
        </p:nvSpPr>
        <p:spPr>
          <a:xfrm>
            <a:off x="7557641" y="2005244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biodiesel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pathways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C151D4D-9DA4-E144-B31E-BCC335C3B406}"/>
              </a:ext>
            </a:extLst>
          </p:cNvPr>
          <p:cNvSpPr txBox="1"/>
          <p:nvPr/>
        </p:nvSpPr>
        <p:spPr>
          <a:xfrm>
            <a:off x="4077419" y="4590485"/>
            <a:ext cx="44294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Bieker (2021). A global comparison of the life-cycle GHG emissions </a:t>
            </a:r>
          </a:p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of combustion engine and electric passenger cars.</a:t>
            </a:r>
          </a:p>
        </p:txBody>
      </p:sp>
    </p:spTree>
    <p:extLst>
      <p:ext uri="{BB962C8B-B14F-4D97-AF65-F5344CB8AC3E}">
        <p14:creationId xmlns:p14="http://schemas.microsoft.com/office/powerpoint/2010/main" val="965026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63247-44D6-DD57-018C-E2A19F54A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91296C9-41F1-D0F1-5993-AF4D7CD0D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828" y="3015237"/>
            <a:ext cx="561975" cy="1590675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C31B3FF-D829-1680-CD72-7E0CD0A6DFA9}"/>
              </a:ext>
            </a:extLst>
          </p:cNvPr>
          <p:cNvSpPr/>
          <p:nvPr/>
        </p:nvSpPr>
        <p:spPr>
          <a:xfrm>
            <a:off x="5049297" y="4374292"/>
            <a:ext cx="820161" cy="570607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63EB65-F6BD-D1B9-1CD1-EE24793CB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709823" cy="857250"/>
          </a:xfrm>
        </p:spPr>
        <p:txBody>
          <a:bodyPr>
            <a:normAutofit/>
          </a:bodyPr>
          <a:lstStyle/>
          <a:p>
            <a:r>
              <a:rPr lang="en-US" sz="3200" dirty="0"/>
              <a:t>How important are ILUC emissions?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26F40-3BB1-F328-E21A-40B31EED5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89556BF-5AB4-9989-53B8-28C9A6035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8" y="1286466"/>
            <a:ext cx="2923704" cy="3009239"/>
          </a:xfrm>
        </p:spPr>
        <p:txBody>
          <a:bodyPr>
            <a:noAutofit/>
          </a:bodyPr>
          <a:lstStyle/>
          <a:p>
            <a:r>
              <a:rPr lang="en-US" sz="1400" b="1" dirty="0"/>
              <a:t>Indirect land use change (ILUC) emission of biofuels:</a:t>
            </a:r>
          </a:p>
          <a:p>
            <a:endParaRPr lang="en-US" sz="1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29% </a:t>
            </a:r>
            <a:r>
              <a:rPr lang="en-US" sz="1400" dirty="0"/>
              <a:t>of life-cycle emissions </a:t>
            </a:r>
            <a:br>
              <a:rPr lang="en-US" sz="1400" dirty="0"/>
            </a:br>
            <a:r>
              <a:rPr lang="en-US" sz="1400" dirty="0"/>
              <a:t>of </a:t>
            </a:r>
            <a:r>
              <a:rPr lang="en-US" sz="1400" b="1" dirty="0"/>
              <a:t>diesel ICEVs in Indonesia.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9% </a:t>
            </a:r>
            <a:r>
              <a:rPr lang="en-US" sz="1400" dirty="0"/>
              <a:t>of life-cycle emissions of </a:t>
            </a:r>
            <a:r>
              <a:rPr lang="en-US" sz="1400" b="1" dirty="0"/>
              <a:t>flex-fuel ICEVs in Brazil</a:t>
            </a:r>
            <a:r>
              <a:rPr lang="en-US" sz="1400" dirty="0"/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06D4CC-708E-AD2E-4E5D-867774498E61}"/>
              </a:ext>
            </a:extLst>
          </p:cNvPr>
          <p:cNvSpPr txBox="1"/>
          <p:nvPr/>
        </p:nvSpPr>
        <p:spPr>
          <a:xfrm>
            <a:off x="3679902" y="4616723"/>
            <a:ext cx="16401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Mera &amp; Bieker (2023a).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F92DBE-2D23-698A-6CC0-5ACCCBE72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8476" y="1578045"/>
            <a:ext cx="3357880" cy="30124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A74AFE-12D5-5D70-0FE1-1237615C7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525" y="1643637"/>
            <a:ext cx="1771650" cy="296227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21E5FBB-9BAB-2C3F-CD5B-44C08A00CA16}"/>
              </a:ext>
            </a:extLst>
          </p:cNvPr>
          <p:cNvSpPr txBox="1"/>
          <p:nvPr/>
        </p:nvSpPr>
        <p:spPr>
          <a:xfrm>
            <a:off x="3908509" y="1113468"/>
            <a:ext cx="3193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Life-cycle GHG emissions of SUVs in </a:t>
            </a:r>
          </a:p>
          <a:p>
            <a:r>
              <a:rPr lang="en-US" sz="1400" dirty="0"/>
              <a:t>a) Indonesia			b) Brazil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A7B84F-66F4-7969-A934-1EB300BCCC5B}"/>
              </a:ext>
            </a:extLst>
          </p:cNvPr>
          <p:cNvSpPr txBox="1"/>
          <p:nvPr/>
        </p:nvSpPr>
        <p:spPr>
          <a:xfrm>
            <a:off x="6036129" y="4641130"/>
            <a:ext cx="16401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Mera &amp; Bieker (2023b).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E8C39E6-9B84-81C3-2EA2-5D4C1AD22CAE}"/>
              </a:ext>
            </a:extLst>
          </p:cNvPr>
          <p:cNvSpPr/>
          <p:nvPr/>
        </p:nvSpPr>
        <p:spPr>
          <a:xfrm>
            <a:off x="6856225" y="2257677"/>
            <a:ext cx="820161" cy="314074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E48D03-FFCC-61A3-81EA-145FDAF6A5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8807" y="4409510"/>
            <a:ext cx="561975" cy="180975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5AEFBCA-DB9C-254F-34E1-B5CE2A3B2354}"/>
              </a:ext>
            </a:extLst>
          </p:cNvPr>
          <p:cNvSpPr/>
          <p:nvPr/>
        </p:nvSpPr>
        <p:spPr>
          <a:xfrm>
            <a:off x="6877478" y="3251383"/>
            <a:ext cx="820161" cy="314074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9B28189-9365-CF90-6CE5-B9E6767B5223}"/>
              </a:ext>
            </a:extLst>
          </p:cNvPr>
          <p:cNvSpPr/>
          <p:nvPr/>
        </p:nvSpPr>
        <p:spPr>
          <a:xfrm>
            <a:off x="5095180" y="3112478"/>
            <a:ext cx="572624" cy="128824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25A494-9C32-8B0F-EC6F-A789C08FE86C}"/>
              </a:ext>
            </a:extLst>
          </p:cNvPr>
          <p:cNvSpPr/>
          <p:nvPr/>
        </p:nvSpPr>
        <p:spPr>
          <a:xfrm>
            <a:off x="6434518" y="1896565"/>
            <a:ext cx="572624" cy="128824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E963289-F00B-4219-4A60-D4B81D0BB72B}"/>
              </a:ext>
            </a:extLst>
          </p:cNvPr>
          <p:cNvSpPr/>
          <p:nvPr/>
        </p:nvSpPr>
        <p:spPr>
          <a:xfrm>
            <a:off x="6401482" y="2965516"/>
            <a:ext cx="298256" cy="128824"/>
          </a:xfrm>
          <a:prstGeom prst="roundRect">
            <a:avLst/>
          </a:prstGeom>
          <a:solidFill>
            <a:srgbClr val="76B8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FA896D2-5895-9B67-B217-B2EA9B3DFB86}"/>
              </a:ext>
            </a:extLst>
          </p:cNvPr>
          <p:cNvSpPr/>
          <p:nvPr/>
        </p:nvSpPr>
        <p:spPr>
          <a:xfrm>
            <a:off x="4556094" y="2049281"/>
            <a:ext cx="691753" cy="187550"/>
          </a:xfrm>
          <a:prstGeom prst="round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DA341C4-0AE7-F9FC-659D-F1AB91EB9BAD}"/>
              </a:ext>
            </a:extLst>
          </p:cNvPr>
          <p:cNvSpPr/>
          <p:nvPr/>
        </p:nvSpPr>
        <p:spPr>
          <a:xfrm>
            <a:off x="4556094" y="2180161"/>
            <a:ext cx="477297" cy="633046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2EE33F6-C7A5-D7D9-E51B-81138471B095}"/>
              </a:ext>
            </a:extLst>
          </p:cNvPr>
          <p:cNvSpPr/>
          <p:nvPr/>
        </p:nvSpPr>
        <p:spPr>
          <a:xfrm>
            <a:off x="6330275" y="2358368"/>
            <a:ext cx="477297" cy="252734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BB02C-F829-E7F0-7D23-DCF7EE0A1403}"/>
              </a:ext>
            </a:extLst>
          </p:cNvPr>
          <p:cNvSpPr txBox="1"/>
          <p:nvPr/>
        </p:nvSpPr>
        <p:spPr>
          <a:xfrm>
            <a:off x="5014450" y="235393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2"/>
                </a:solidFill>
              </a:rPr>
              <a:t>29%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7458E2-996A-75B4-2DD0-167BAA45C1CD}"/>
              </a:ext>
            </a:extLst>
          </p:cNvPr>
          <p:cNvSpPr txBox="1"/>
          <p:nvPr/>
        </p:nvSpPr>
        <p:spPr>
          <a:xfrm>
            <a:off x="6773745" y="2353930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2"/>
                </a:solidFill>
              </a:rPr>
              <a:t>9%</a:t>
            </a:r>
          </a:p>
        </p:txBody>
      </p:sp>
    </p:spTree>
    <p:extLst>
      <p:ext uri="{BB962C8B-B14F-4D97-AF65-F5344CB8AC3E}">
        <p14:creationId xmlns:p14="http://schemas.microsoft.com/office/powerpoint/2010/main" val="3361083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F7866-DDF9-8847-AB95-0DD4EC4B7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286466"/>
            <a:ext cx="7782724" cy="3009239"/>
          </a:xfrm>
        </p:spPr>
        <p:txBody>
          <a:bodyPr>
            <a:normAutofit/>
          </a:bodyPr>
          <a:lstStyle/>
          <a:p>
            <a:r>
              <a:rPr lang="en-US" sz="1600" dirty="0"/>
              <a:t>Key consideration in </a:t>
            </a:r>
            <a:r>
              <a:rPr lang="en-US" sz="1600" b="1" dirty="0"/>
              <a:t>fuels policies &amp; analysis</a:t>
            </a:r>
            <a:r>
              <a:rPr lang="en-US" sz="1600" dirty="0"/>
              <a:t>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European Union 	Renewable Energy Directive (RED)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United States 		Renewable Fuels Standard (RFS)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California 			Low Carbon Fuels Standard (LCFS)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International Civil Aviation Organization (ICAO): </a:t>
            </a:r>
            <a:br>
              <a:rPr lang="en-US" sz="1600" dirty="0"/>
            </a:br>
            <a:r>
              <a:rPr lang="en-US" sz="1600" dirty="0"/>
              <a:t>	Carbon Offsetting and Reduction Scheme for International Aviation (CORSIA)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D61A9-03CB-BB64-9213-9243E8CCB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5D0B85E-D1CC-2B42-5C57-6320135C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76" y="186244"/>
            <a:ext cx="8275648" cy="857250"/>
          </a:xfrm>
        </p:spPr>
        <p:txBody>
          <a:bodyPr>
            <a:normAutofit/>
          </a:bodyPr>
          <a:lstStyle/>
          <a:p>
            <a:r>
              <a:rPr lang="en-US" dirty="0"/>
              <a:t>ILUC emissions in fuels policies</a:t>
            </a:r>
          </a:p>
        </p:txBody>
      </p:sp>
    </p:spTree>
    <p:extLst>
      <p:ext uri="{BB962C8B-B14F-4D97-AF65-F5344CB8AC3E}">
        <p14:creationId xmlns:p14="http://schemas.microsoft.com/office/powerpoint/2010/main" val="38369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E54F5-D5CC-92EA-9429-5D296B5AB6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implement indirect land-use change emissions in vehicle LCA?</a:t>
            </a:r>
          </a:p>
        </p:txBody>
      </p:sp>
    </p:spTree>
    <p:extLst>
      <p:ext uri="{BB962C8B-B14F-4D97-AF65-F5344CB8AC3E}">
        <p14:creationId xmlns:p14="http://schemas.microsoft.com/office/powerpoint/2010/main" val="1548056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F26C0-F88F-84C5-93F6-A5576FD66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1: Including </a:t>
            </a:r>
            <a:r>
              <a:rPr lang="en-US" i="1" dirty="0"/>
              <a:t>indirect</a:t>
            </a:r>
            <a:r>
              <a:rPr lang="en-US" dirty="0"/>
              <a:t> LUC values </a:t>
            </a:r>
            <a:br>
              <a:rPr lang="en-US" dirty="0"/>
            </a:br>
            <a:r>
              <a:rPr lang="en-US" dirty="0"/>
              <a:t>(as in ICAO CORSIA)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23F9F-73F8-0C5D-CE47-C9210CB92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179934"/>
            <a:ext cx="8275648" cy="3009239"/>
          </a:xfrm>
        </p:spPr>
        <p:txBody>
          <a:bodyPr>
            <a:noAutofit/>
          </a:bodyPr>
          <a:lstStyle/>
          <a:p>
            <a:r>
              <a:rPr lang="en-US" sz="1600" b="1" dirty="0"/>
              <a:t>Approach: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ILUC impact of biofuels from individual feedstock and pathways is estimated with economic models, such as GTAP and GLOBIOM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ICAO CORSIA uses average of the results from GTAP and GLOBIOM</a:t>
            </a:r>
            <a:br>
              <a:rPr lang="en-US" sz="1600" dirty="0"/>
            </a:br>
            <a:r>
              <a:rPr lang="en-US" sz="1600" dirty="0"/>
              <a:t>(If spread is &gt;8.9 gCO</a:t>
            </a:r>
            <a:r>
              <a:rPr lang="en-US" sz="1600" baseline="-25000" dirty="0"/>
              <a:t>2</a:t>
            </a:r>
            <a:r>
              <a:rPr lang="en-US" sz="1600" dirty="0"/>
              <a:t>e/MJ, choose lesser of two values and add 4.45 gCO</a:t>
            </a:r>
            <a:r>
              <a:rPr lang="en-US" sz="1600" baseline="-25000" dirty="0"/>
              <a:t>2</a:t>
            </a:r>
            <a:r>
              <a:rPr lang="en-US" sz="1600" dirty="0"/>
              <a:t>e/MJ)</a:t>
            </a:r>
          </a:p>
          <a:p>
            <a:r>
              <a:rPr lang="en-US" sz="1600" b="1" dirty="0"/>
              <a:t>Advantages: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Values are directionally representative of risk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CORSIA-adopted values have reached international, stakeholder consensus</a:t>
            </a:r>
            <a:endParaRPr lang="en-US" sz="1600" b="1" dirty="0"/>
          </a:p>
          <a:p>
            <a:r>
              <a:rPr lang="en-US" sz="1600" b="1" dirty="0"/>
              <a:t>Risks: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ILUC values add elements of consequential LCA to otherwise attributional approach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Selection of models and modelling assumptions can be subjective</a:t>
            </a:r>
          </a:p>
          <a:p>
            <a:pPr marL="688975" lvl="1" indent="-34290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6E932-B5ED-6E2F-C2AD-D06847F14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856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29C47-5D81-4B93-3BAE-5D2B483E0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05187-0097-D98B-1DE0-24EE7933D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Including </a:t>
            </a:r>
            <a:r>
              <a:rPr lang="en-US" i="1" dirty="0"/>
              <a:t>direct</a:t>
            </a:r>
            <a:r>
              <a:rPr lang="en-US" dirty="0"/>
              <a:t> LUC values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C5BE8-7A4F-2E2C-CDA5-AB8E5F9C2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179934"/>
            <a:ext cx="8275648" cy="3009239"/>
          </a:xfrm>
        </p:spPr>
        <p:txBody>
          <a:bodyPr>
            <a:noAutofit/>
          </a:bodyPr>
          <a:lstStyle/>
          <a:p>
            <a:r>
              <a:rPr lang="en-US" sz="1600" b="1" dirty="0"/>
              <a:t>Approach: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Estimate change in soil carbon and above-ground biomass associated with clearing land for biofuels: (A) based on IPCC land-use/</a:t>
            </a:r>
            <a:r>
              <a:rPr lang="en-GB" sz="1600" dirty="0"/>
              <a:t>land-use change (</a:t>
            </a:r>
            <a:r>
              <a:rPr lang="en-US" sz="1600" dirty="0"/>
              <a:t>LULUCF) emission factors for primary land types and regions or (B) based on site-level measurements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Combine with crop yields to convert into gCO</a:t>
            </a:r>
            <a:r>
              <a:rPr lang="en-US" sz="1600" baseline="-25000" dirty="0"/>
              <a:t>2</a:t>
            </a:r>
            <a:r>
              <a:rPr lang="en-US" sz="1600" dirty="0"/>
              <a:t>e/MJ</a:t>
            </a:r>
          </a:p>
          <a:p>
            <a:r>
              <a:rPr lang="en-US" sz="1600" b="1" dirty="0"/>
              <a:t>Advantages: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Covers at least the direct land-use impact of expanding biofuel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Does not combine elements of attributional and consequential LCA</a:t>
            </a:r>
          </a:p>
          <a:p>
            <a:r>
              <a:rPr lang="en-US" sz="1600" b="1" dirty="0"/>
              <a:t>Risks: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Omits secondary (indirect) impacts of feedstock displacement</a:t>
            </a: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High variability among site level estimates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D3EC4-AA8D-51A6-C295-A8278F89A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B676D4-B5F8-4145-998E-3318D2C9535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867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ICCT 2020">
      <a:dk1>
        <a:srgbClr val="007993"/>
      </a:dk1>
      <a:lt1>
        <a:srgbClr val="FFFFFF"/>
      </a:lt1>
      <a:dk2>
        <a:srgbClr val="364149"/>
      </a:dk2>
      <a:lt2>
        <a:srgbClr val="FFFFFF"/>
      </a:lt2>
      <a:accent1>
        <a:srgbClr val="007993"/>
      </a:accent1>
      <a:accent2>
        <a:srgbClr val="9B243E"/>
      </a:accent2>
      <a:accent3>
        <a:srgbClr val="D6492A"/>
      </a:accent3>
      <a:accent4>
        <a:srgbClr val="F3AF00"/>
      </a:accent4>
      <a:accent5>
        <a:srgbClr val="6C953C"/>
      </a:accent5>
      <a:accent6>
        <a:srgbClr val="642466"/>
      </a:accent6>
      <a:hlink>
        <a:srgbClr val="007993"/>
      </a:hlink>
      <a:folHlink>
        <a:srgbClr val="6424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627da2-b379-4c8b-acb5-92559da8b270" xsi:nil="true"/>
    <lcf76f155ced4ddcb4097134ff3c332f xmlns="a81f5b4f-5c3e-4a24-98f5-acffc20035b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DB4BA340E87D48B5E480ABB2CF961F" ma:contentTypeVersion="13" ma:contentTypeDescription="Create a new document." ma:contentTypeScope="" ma:versionID="83c3f3c21ecf45906be3f2688e19406c">
  <xsd:schema xmlns:xsd="http://www.w3.org/2001/XMLSchema" xmlns:xs="http://www.w3.org/2001/XMLSchema" xmlns:p="http://schemas.microsoft.com/office/2006/metadata/properties" xmlns:ns2="a81f5b4f-5c3e-4a24-98f5-acffc20035b0" xmlns:ns3="19627da2-b379-4c8b-acb5-92559da8b270" targetNamespace="http://schemas.microsoft.com/office/2006/metadata/properties" ma:root="true" ma:fieldsID="df44e391b8853bf612f4c07a5bfa9abd" ns2:_="" ns3:_="">
    <xsd:import namespace="a81f5b4f-5c3e-4a24-98f5-acffc20035b0"/>
    <xsd:import namespace="19627da2-b379-4c8b-acb5-92559da8b2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1f5b4f-5c3e-4a24-98f5-acffc20035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3d0c42d-6e87-4daf-ac4d-d5283275e2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627da2-b379-4c8b-acb5-92559da8b27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bb36f8f0-70ae-435e-bfd9-92cd6769e986}" ma:internalName="TaxCatchAll" ma:showField="CatchAllData" ma:web="19627da2-b379-4c8b-acb5-92559da8b2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5764C5-DAE0-44A6-9D92-F6109E82A9F8}">
  <ds:schemaRefs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19627da2-b379-4c8b-acb5-92559da8b270"/>
    <ds:schemaRef ds:uri="a81f5b4f-5c3e-4a24-98f5-acffc20035b0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AF61E0F-B9AE-4A7D-8BD9-8E78B98BE1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BB296E-629D-4046-B05F-A8924F3DC6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1f5b4f-5c3e-4a24-98f5-acffc20035b0"/>
    <ds:schemaRef ds:uri="19627da2-b379-4c8b-acb5-92559da8b2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7086</TotalTime>
  <Words>934</Words>
  <Application>Microsoft Macintosh PowerPoint</Application>
  <PresentationFormat>On-screen Show (16:9)</PresentationFormat>
  <Paragraphs>122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System Font Regular</vt:lpstr>
      <vt:lpstr>Wingdings</vt:lpstr>
      <vt:lpstr>Default Theme</vt:lpstr>
      <vt:lpstr> Indirect land use change emissions       UNECE GRPE IWG on Automotive Life Cycle Assessment Subgroup 6 (Fuel &amp; Energy Cycle)  November 26, 2024</vt:lpstr>
      <vt:lpstr>What are indirect land use change emissions?</vt:lpstr>
      <vt:lpstr>What are indirect land use change emissions?</vt:lpstr>
      <vt:lpstr>How important are ILUC emissions?</vt:lpstr>
      <vt:lpstr>How important are ILUC emissions?</vt:lpstr>
      <vt:lpstr>ILUC emissions in fuels policies</vt:lpstr>
      <vt:lpstr>How to implement indirect land-use change emissions in vehicle LCA?</vt:lpstr>
      <vt:lpstr>Option 1: Including indirect LUC values  (as in ICAO CORSIA)</vt:lpstr>
      <vt:lpstr>Option 2: Including direct LUC values  </vt:lpstr>
      <vt:lpstr>Option 3: Not including LUC values, but counting high ILUC-risk biofuels as fossils (as in IMO)</vt:lpstr>
      <vt:lpstr>Proposals</vt:lpstr>
      <vt:lpstr>Thank you! j.omalley@theicct.org g.bieker@theicct.org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Valerie Sheckler</dc:creator>
  <cp:lastModifiedBy>Jane O'Malley</cp:lastModifiedBy>
  <cp:revision>330</cp:revision>
  <dcterms:created xsi:type="dcterms:W3CDTF">2020-01-20T17:47:05Z</dcterms:created>
  <dcterms:modified xsi:type="dcterms:W3CDTF">2024-11-26T13:47:03Z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0x010100D5DB4BA340E87D48B5E480ABB2CF961F</vt:lpwstr>
  </property>
  <property fmtid="{D5CDD505-2E9C-101B-9397-08002B2CF9AE}" pid="3" name="Order">
    <vt:r8>5600</vt:r8>
  </property>
  <property fmtid="{D5CDD505-2E9C-101B-9397-08002B2CF9AE}" pid="4" name="MSIP_Label_edb26152-23a6-4a6e-8fcb-d99d6e3b8e71_Enabled">
    <vt:lpwstr>true</vt:lpwstr>
  </property>
  <property fmtid="{D5CDD505-2E9C-101B-9397-08002B2CF9AE}" pid="5" name="MSIP_Label_edb26152-23a6-4a6e-8fcb-d99d6e3b8e71_SetDate">
    <vt:lpwstr>2022-09-16T22:36:13Z</vt:lpwstr>
  </property>
  <property fmtid="{D5CDD505-2E9C-101B-9397-08002B2CF9AE}" pid="6" name="MSIP_Label_edb26152-23a6-4a6e-8fcb-d99d6e3b8e71_Method">
    <vt:lpwstr>Standard</vt:lpwstr>
  </property>
  <property fmtid="{D5CDD505-2E9C-101B-9397-08002B2CF9AE}" pid="7" name="MSIP_Label_edb26152-23a6-4a6e-8fcb-d99d6e3b8e71_Name">
    <vt:lpwstr>defa4170-0d19-0005-0004-bc88714345d2</vt:lpwstr>
  </property>
  <property fmtid="{D5CDD505-2E9C-101B-9397-08002B2CF9AE}" pid="8" name="MSIP_Label_edb26152-23a6-4a6e-8fcb-d99d6e3b8e71_SiteId">
    <vt:lpwstr>7fbdd19f-c389-4ced-8a04-0b5090b80cfe</vt:lpwstr>
  </property>
  <property fmtid="{D5CDD505-2E9C-101B-9397-08002B2CF9AE}" pid="9" name="MSIP_Label_edb26152-23a6-4a6e-8fcb-d99d6e3b8e71_ActionId">
    <vt:lpwstr>7656e613-ea73-42f7-b767-dd443c2edea6</vt:lpwstr>
  </property>
  <property fmtid="{D5CDD505-2E9C-101B-9397-08002B2CF9AE}" pid="10" name="MSIP_Label_edb26152-23a6-4a6e-8fcb-d99d6e3b8e71_ContentBits">
    <vt:lpwstr>0</vt:lpwstr>
  </property>
  <property fmtid="{D5CDD505-2E9C-101B-9397-08002B2CF9AE}" pid="11" name="MediaServiceImageTags">
    <vt:lpwstr/>
  </property>
</Properties>
</file>