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57" r:id="rId6"/>
    <p:sldId id="258" r:id="rId7"/>
    <p:sldId id="268" r:id="rId8"/>
    <p:sldId id="269" r:id="rId9"/>
    <p:sldId id="260" r:id="rId10"/>
    <p:sldId id="273" r:id="rId11"/>
    <p:sldId id="272" r:id="rId12"/>
    <p:sldId id="261" r:id="rId13"/>
    <p:sldId id="265"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smussen, Linda" initials="RL" lastIdx="1" clrIdx="0">
    <p:extLst>
      <p:ext uri="{19B8F6BF-5375-455C-9EA6-DF929625EA0E}">
        <p15:presenceInfo xmlns:p15="http://schemas.microsoft.com/office/powerpoint/2012/main" userId="S-1-5-21-1089300992-792545653-2354756378-19192" providerId="AD"/>
      </p:ext>
    </p:extLst>
  </p:cmAuthor>
  <p:cmAuthor id="2" name="Striekwold, Peter" initials="PS" lastIdx="1" clrIdx="1">
    <p:extLst>
      <p:ext uri="{19B8F6BF-5375-455C-9EA6-DF929625EA0E}">
        <p15:presenceInfo xmlns:p15="http://schemas.microsoft.com/office/powerpoint/2012/main" userId="S::STRIEKWP@rdw.nl::d06c85f8-7716-49cd-a7f4-c99dd338f7b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snapToGrid="0">
      <p:cViewPr varScale="1">
        <p:scale>
          <a:sx n="57" d="100"/>
          <a:sy n="57" d="100"/>
        </p:scale>
        <p:origin x="910"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3D965-A5C5-4D0F-ACD2-23E733686125}" type="datetimeFigureOut">
              <a:rPr lang="en-GB" smtClean="0"/>
              <a:t>22/04/2025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BBA17-694E-4E0A-8EE9-FBD01AECD969}" type="slidenum">
              <a:rPr lang="en-GB" smtClean="0"/>
              <a:t>‹#›</a:t>
            </a:fld>
            <a:endParaRPr lang="en-GB"/>
          </a:p>
        </p:txBody>
      </p:sp>
    </p:spTree>
    <p:extLst>
      <p:ext uri="{BB962C8B-B14F-4D97-AF65-F5344CB8AC3E}">
        <p14:creationId xmlns:p14="http://schemas.microsoft.com/office/powerpoint/2010/main" val="947057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EC66D45B-1492-49A9-A938-BE18C08E64E7}" type="slidenum">
              <a:rPr lang="en-GB" smtClean="0"/>
              <a:t>10</a:t>
            </a:fld>
            <a:endParaRPr lang="en-GB"/>
          </a:p>
        </p:txBody>
      </p:sp>
    </p:spTree>
    <p:extLst>
      <p:ext uri="{BB962C8B-B14F-4D97-AF65-F5344CB8AC3E}">
        <p14:creationId xmlns:p14="http://schemas.microsoft.com/office/powerpoint/2010/main" val="14244573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B1D069-192E-8A5A-20D5-4EE6E5169033}"/>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D9234BE-5373-7CD8-2F46-CFB6FC3253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AB01853-7973-16F7-3863-159DB50B2313}"/>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016731A7-E78E-ECE5-6E96-F013BAE4DB0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10DC995-D485-D742-6FB8-841CE13810EB}"/>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3571990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245C0A-A3ED-FB7D-3243-D367BEBA0608}"/>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EAF5A269-82DF-F92F-B986-C43D003A759E}"/>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32F928D-7343-C2F1-53FC-A29D562C3780}"/>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F49DF13D-4CD7-0CD7-5EA3-6F563591ECC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791826C-2147-2190-29A4-56F52DD6D000}"/>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1925856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60053A67-25A8-1938-8133-461DB4DE463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331F91B7-6E6A-460D-FC7C-BFA305303D2D}"/>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EB679D1-DFAA-9398-1C41-75AC1AAEA03B}"/>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1EC10E06-1CC7-AE0C-3818-1C3DFFF0558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1A069F0-0B12-6063-296F-F84352FFDD00}"/>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2854903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F18BFC-0748-5E63-7278-254676328AD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FC3F54C-9D62-874B-365A-CF30206A845F}"/>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DEC6785-6A76-8C84-3BB8-2A09AB426230}"/>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DAF4C0AF-EDA2-7BAE-39D6-5EBB8CC253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085A7AA-2CF7-6536-AF15-0A5A20BB2D94}"/>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12873668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136813-BF2A-D276-279E-A5A05D7FF66E}"/>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CE28F13-BE0C-8E6F-2A1F-B2A5FD7B1F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0079EE0-5DAF-DEEC-64CC-8ED75022A92E}"/>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1B79E213-6AD8-1334-8560-C93C575E280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52B0F19-15A8-C127-A268-90E21C2FFE8E}"/>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274472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F5F8DA-3B83-1D7C-1FB0-7D62422CC4B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E8E91F0-D0FB-0422-E4F6-BD4CDB1B25B1}"/>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92657EE2-3E44-D31B-5025-5417759C39C6}"/>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42E575A-39F8-DA36-98AB-82624CF32BAF}"/>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6" name="Tijdelijke aanduiding voor voettekst 5">
            <a:extLst>
              <a:ext uri="{FF2B5EF4-FFF2-40B4-BE49-F238E27FC236}">
                <a16:creationId xmlns:a16="http://schemas.microsoft.com/office/drawing/2014/main" id="{85F9AA68-1150-E8E4-E326-7890DB582D1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ECED365-1389-145E-B527-C086B3DD3E7F}"/>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3238543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0B42FF-C683-9F3E-1F97-886620602C9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2EAEEE35-6FFB-5B41-5E8F-1B3C36356F9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5351876-581D-8990-8051-1DAF86E6035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80A32091-4EBE-6492-C436-D6C7755B54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B7535AA7-EBD4-6022-13D5-8C1010B9832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976BD24-659C-7CEC-6D01-8D7CACDE8406}"/>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8" name="Tijdelijke aanduiding voor voettekst 7">
            <a:extLst>
              <a:ext uri="{FF2B5EF4-FFF2-40B4-BE49-F238E27FC236}">
                <a16:creationId xmlns:a16="http://schemas.microsoft.com/office/drawing/2014/main" id="{A14C9DD2-A4C8-E98E-AD9C-87F81B382D92}"/>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8AB99FB-222E-3FD8-D309-3DDC74C3D26E}"/>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2063140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E670DB-9674-A109-F726-DB80D4CDDE4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95C5A89-C21A-4C7C-7B35-A8BB1CC89418}"/>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4" name="Tijdelijke aanduiding voor voettekst 3">
            <a:extLst>
              <a:ext uri="{FF2B5EF4-FFF2-40B4-BE49-F238E27FC236}">
                <a16:creationId xmlns:a16="http://schemas.microsoft.com/office/drawing/2014/main" id="{65A367B5-ACBF-68E8-930A-A61D60CBB741}"/>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8ABA2AD-6BC5-4341-8F62-7D6546DD56B8}"/>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1880917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D39449DA-59CD-DB01-0F31-DD9BE076B175}"/>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3" name="Tijdelijke aanduiding voor voettekst 2">
            <a:extLst>
              <a:ext uri="{FF2B5EF4-FFF2-40B4-BE49-F238E27FC236}">
                <a16:creationId xmlns:a16="http://schemas.microsoft.com/office/drawing/2014/main" id="{0C86FEEC-0606-2900-3638-CCA086B5201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2689BF8-EE01-AAEB-A6FD-B69DE150CFAD}"/>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28628595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1A0A5E-A790-F7CE-16E7-0E803C26256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5749EE0E-F7D6-6E22-D548-FA5E981E08E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250413D-7EFF-D012-69DC-C66CEA57C3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FDBE1433-3994-4CAB-8BD6-2CA87B9A0B86}"/>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6" name="Tijdelijke aanduiding voor voettekst 5">
            <a:extLst>
              <a:ext uri="{FF2B5EF4-FFF2-40B4-BE49-F238E27FC236}">
                <a16:creationId xmlns:a16="http://schemas.microsoft.com/office/drawing/2014/main" id="{DCF31A47-4662-7172-BB4F-5B69C1FB79B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DD1A87F-D83C-17A4-A823-7462935D7EA5}"/>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451972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64B643-F69A-C61F-9B73-27AA1CC60EFF}"/>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C636E9A4-5359-935F-959D-18C4966FA4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62869E3-EFF7-1FA6-FFC1-73E399BEFD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6131EF36-04DC-92A3-5751-A2756CF5E01D}"/>
              </a:ext>
            </a:extLst>
          </p:cNvPr>
          <p:cNvSpPr>
            <a:spLocks noGrp="1"/>
          </p:cNvSpPr>
          <p:nvPr>
            <p:ph type="dt" sz="half" idx="10"/>
          </p:nvPr>
        </p:nvSpPr>
        <p:spPr/>
        <p:txBody>
          <a:bodyPr/>
          <a:lstStyle/>
          <a:p>
            <a:fld id="{A4DB5EC1-D008-4FF1-B560-D5596E9DE7F6}" type="datetimeFigureOut">
              <a:rPr lang="nl-NL" smtClean="0"/>
              <a:t>22-4-2025</a:t>
            </a:fld>
            <a:endParaRPr lang="nl-NL"/>
          </a:p>
        </p:txBody>
      </p:sp>
      <p:sp>
        <p:nvSpPr>
          <p:cNvPr id="6" name="Tijdelijke aanduiding voor voettekst 5">
            <a:extLst>
              <a:ext uri="{FF2B5EF4-FFF2-40B4-BE49-F238E27FC236}">
                <a16:creationId xmlns:a16="http://schemas.microsoft.com/office/drawing/2014/main" id="{E2C15A35-A5EA-4C61-5305-DA9646D0A2F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610D8146-3A27-0CB6-D98C-F359BE2E8F6E}"/>
              </a:ext>
            </a:extLst>
          </p:cNvPr>
          <p:cNvSpPr>
            <a:spLocks noGrp="1"/>
          </p:cNvSpPr>
          <p:nvPr>
            <p:ph type="sldNum" sz="quarter" idx="12"/>
          </p:nvPr>
        </p:nvSpPr>
        <p:spPr/>
        <p:txBody>
          <a:bodyPr/>
          <a:lstStyle/>
          <a:p>
            <a:fld id="{E7BB1FAB-AABE-429E-94BA-7AAF9CF49FEE}" type="slidenum">
              <a:rPr lang="nl-NL" smtClean="0"/>
              <a:t>‹#›</a:t>
            </a:fld>
            <a:endParaRPr lang="nl-NL"/>
          </a:p>
        </p:txBody>
      </p:sp>
    </p:spTree>
    <p:extLst>
      <p:ext uri="{BB962C8B-B14F-4D97-AF65-F5344CB8AC3E}">
        <p14:creationId xmlns:p14="http://schemas.microsoft.com/office/powerpoint/2010/main" val="35829515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8D252EFF-3FC4-5047-6438-4873BF4975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34754B7-113E-1010-BF3E-32DFBB0C1F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4F23493-7F2D-7884-EB75-81D0964397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DB5EC1-D008-4FF1-B560-D5596E9DE7F6}" type="datetimeFigureOut">
              <a:rPr lang="nl-NL" smtClean="0"/>
              <a:t>22-4-2025</a:t>
            </a:fld>
            <a:endParaRPr lang="nl-NL"/>
          </a:p>
        </p:txBody>
      </p:sp>
      <p:sp>
        <p:nvSpPr>
          <p:cNvPr id="5" name="Tijdelijke aanduiding voor voettekst 4">
            <a:extLst>
              <a:ext uri="{FF2B5EF4-FFF2-40B4-BE49-F238E27FC236}">
                <a16:creationId xmlns:a16="http://schemas.microsoft.com/office/drawing/2014/main" id="{D9D2DB99-3AC6-0C4C-A021-FBFBBF06799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1482616-1429-AB3B-AF1B-A55EFB63C19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B1FAB-AABE-429E-94BA-7AAF9CF49FEE}" type="slidenum">
              <a:rPr lang="nl-NL" smtClean="0"/>
              <a:t>‹#›</a:t>
            </a:fld>
            <a:endParaRPr lang="nl-NL"/>
          </a:p>
        </p:txBody>
      </p:sp>
    </p:spTree>
    <p:extLst>
      <p:ext uri="{BB962C8B-B14F-4D97-AF65-F5344CB8AC3E}">
        <p14:creationId xmlns:p14="http://schemas.microsoft.com/office/powerpoint/2010/main" val="3445807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unece.org/info/events/event/393196" TargetMode="External"/><Relationship Id="rId2" Type="http://schemas.openxmlformats.org/officeDocument/2006/relationships/hyperlink" Target="https://unece.org/info/events/event/390997" TargetMode="External"/><Relationship Id="rId1" Type="http://schemas.openxmlformats.org/officeDocument/2006/relationships/slideLayout" Target="../slideLayouts/slideLayout2.xml"/><Relationship Id="rId6" Type="http://schemas.openxmlformats.org/officeDocument/2006/relationships/hyperlink" Target="https://unece.org/info/events/event/399020" TargetMode="External"/><Relationship Id="rId5" Type="http://schemas.openxmlformats.org/officeDocument/2006/relationships/hyperlink" Target="https://unece.org/info/Transport/Vehicle-Regulations/events/395244" TargetMode="External"/><Relationship Id="rId4" Type="http://schemas.openxmlformats.org/officeDocument/2006/relationships/hyperlink" Target="https://unece.org/info/Transport/Vehicle-Regulations/events/393126"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197A23-8435-080E-A981-58059E4D19D4}"/>
              </a:ext>
            </a:extLst>
          </p:cNvPr>
          <p:cNvSpPr>
            <a:spLocks noGrp="1"/>
          </p:cNvSpPr>
          <p:nvPr>
            <p:ph type="ctrTitle"/>
          </p:nvPr>
        </p:nvSpPr>
        <p:spPr>
          <a:xfrm>
            <a:off x="593834" y="1936248"/>
            <a:ext cx="11004331" cy="2387600"/>
          </a:xfrm>
        </p:spPr>
        <p:txBody>
          <a:bodyPr>
            <a:normAutofit fontScale="90000"/>
          </a:bodyPr>
          <a:lstStyle/>
          <a:p>
            <a:r>
              <a:rPr lang="nl-NL" dirty="0"/>
              <a:t>Status report to IWG ADS </a:t>
            </a:r>
            <a:br>
              <a:rPr lang="nl-NL" dirty="0"/>
            </a:br>
            <a:r>
              <a:rPr lang="nl-NL" dirty="0"/>
              <a:t>of</a:t>
            </a:r>
            <a:br>
              <a:rPr lang="nl-NL" dirty="0"/>
            </a:br>
            <a:r>
              <a:rPr lang="nl-NL" u="sng" dirty="0"/>
              <a:t>GRVA Workshops ADS </a:t>
            </a:r>
            <a:br>
              <a:rPr lang="nl-NL" dirty="0"/>
            </a:br>
            <a:r>
              <a:rPr lang="nl-NL" dirty="0"/>
              <a:t>#6:25+26 </a:t>
            </a:r>
            <a:r>
              <a:rPr lang="nl-NL" dirty="0" err="1"/>
              <a:t>March</a:t>
            </a:r>
            <a:r>
              <a:rPr lang="nl-NL" dirty="0"/>
              <a:t>, online</a:t>
            </a:r>
          </a:p>
        </p:txBody>
      </p:sp>
      <p:sp>
        <p:nvSpPr>
          <p:cNvPr id="3" name="Ondertitel 2">
            <a:extLst>
              <a:ext uri="{FF2B5EF4-FFF2-40B4-BE49-F238E27FC236}">
                <a16:creationId xmlns:a16="http://schemas.microsoft.com/office/drawing/2014/main" id="{59E46CDE-3948-9CD5-58AA-3A5D964E1E3B}"/>
              </a:ext>
            </a:extLst>
          </p:cNvPr>
          <p:cNvSpPr>
            <a:spLocks noGrp="1"/>
          </p:cNvSpPr>
          <p:nvPr>
            <p:ph type="subTitle" idx="1"/>
          </p:nvPr>
        </p:nvSpPr>
        <p:spPr>
          <a:xfrm>
            <a:off x="1524000" y="4588984"/>
            <a:ext cx="9144000" cy="1655762"/>
          </a:xfrm>
        </p:spPr>
        <p:txBody>
          <a:bodyPr/>
          <a:lstStyle/>
          <a:p>
            <a:r>
              <a:rPr lang="nl-NL" dirty="0"/>
              <a:t> April, 2025</a:t>
            </a:r>
          </a:p>
        </p:txBody>
      </p:sp>
      <p:sp>
        <p:nvSpPr>
          <p:cNvPr id="4" name="TextBox 3">
            <a:extLst>
              <a:ext uri="{FF2B5EF4-FFF2-40B4-BE49-F238E27FC236}">
                <a16:creationId xmlns:a16="http://schemas.microsoft.com/office/drawing/2014/main" id="{F0B57875-E9D8-87AA-BC4F-F05653BD9461}"/>
              </a:ext>
            </a:extLst>
          </p:cNvPr>
          <p:cNvSpPr txBox="1"/>
          <p:nvPr/>
        </p:nvSpPr>
        <p:spPr>
          <a:xfrm>
            <a:off x="211873" y="243922"/>
            <a:ext cx="4522392" cy="276999"/>
          </a:xfrm>
          <a:prstGeom prst="rect">
            <a:avLst/>
          </a:prstGeom>
          <a:noFill/>
        </p:spPr>
        <p:txBody>
          <a:bodyPr wrap="none" rtlCol="0">
            <a:spAutoFit/>
          </a:bodyPr>
          <a:lstStyle/>
          <a:p>
            <a:r>
              <a:rPr lang="en-GB" sz="1200" dirty="0">
                <a:latin typeface="Roboto" panose="02000000000000000000" pitchFamily="2" charset="0"/>
                <a:ea typeface="Roboto" panose="02000000000000000000" pitchFamily="2" charset="0"/>
                <a:cs typeface="Roboto" panose="02000000000000000000" pitchFamily="2" charset="0"/>
              </a:rPr>
              <a:t>Submitted by the ADS IWG ambassadors to the ADS workshops</a:t>
            </a:r>
          </a:p>
        </p:txBody>
      </p:sp>
      <p:sp>
        <p:nvSpPr>
          <p:cNvPr id="5" name="TextBox 4">
            <a:extLst>
              <a:ext uri="{FF2B5EF4-FFF2-40B4-BE49-F238E27FC236}">
                <a16:creationId xmlns:a16="http://schemas.microsoft.com/office/drawing/2014/main" id="{5C48CB5A-766F-6963-5C9D-A2867DD57D43}"/>
              </a:ext>
            </a:extLst>
          </p:cNvPr>
          <p:cNvSpPr txBox="1"/>
          <p:nvPr/>
        </p:nvSpPr>
        <p:spPr>
          <a:xfrm>
            <a:off x="10328649" y="243921"/>
            <a:ext cx="1651478" cy="646331"/>
          </a:xfrm>
          <a:prstGeom prst="rect">
            <a:avLst/>
          </a:prstGeom>
          <a:noFill/>
        </p:spPr>
        <p:txBody>
          <a:bodyPr wrap="none" rtlCol="0">
            <a:spAutoFit/>
          </a:bodyPr>
          <a:lstStyle/>
          <a:p>
            <a:pPr algn="r"/>
            <a:r>
              <a:rPr lang="en-GB" sz="1200" dirty="0">
                <a:latin typeface="Roboto" panose="02000000000000000000" pitchFamily="2" charset="0"/>
                <a:ea typeface="Roboto" panose="02000000000000000000" pitchFamily="2" charset="0"/>
                <a:cs typeface="Roboto" panose="02000000000000000000" pitchFamily="2" charset="0"/>
              </a:rPr>
              <a:t>Document ADS-08-50</a:t>
            </a:r>
          </a:p>
          <a:p>
            <a:pPr algn="r"/>
            <a:r>
              <a:rPr lang="en-GB" sz="1200" dirty="0">
                <a:latin typeface="Roboto" panose="02000000000000000000" pitchFamily="2" charset="0"/>
                <a:ea typeface="Roboto" panose="02000000000000000000" pitchFamily="2" charset="0"/>
                <a:cs typeface="Roboto" panose="02000000000000000000" pitchFamily="2" charset="0"/>
              </a:rPr>
              <a:t>8</a:t>
            </a:r>
            <a:r>
              <a:rPr lang="en-GB" sz="1200" baseline="30000" dirty="0">
                <a:latin typeface="Roboto" panose="02000000000000000000" pitchFamily="2" charset="0"/>
                <a:ea typeface="Roboto" panose="02000000000000000000" pitchFamily="2" charset="0"/>
                <a:cs typeface="Roboto" panose="02000000000000000000" pitchFamily="2" charset="0"/>
              </a:rPr>
              <a:t>th</a:t>
            </a:r>
            <a:r>
              <a:rPr lang="en-GB" sz="12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200" dirty="0">
                <a:latin typeface="Roboto" panose="02000000000000000000" pitchFamily="2" charset="0"/>
                <a:ea typeface="Roboto" panose="02000000000000000000" pitchFamily="2" charset="0"/>
                <a:cs typeface="Roboto" panose="02000000000000000000" pitchFamily="2" charset="0"/>
              </a:rPr>
              <a:t>14-18 April 2025</a:t>
            </a:r>
          </a:p>
        </p:txBody>
      </p:sp>
    </p:spTree>
    <p:extLst>
      <p:ext uri="{BB962C8B-B14F-4D97-AF65-F5344CB8AC3E}">
        <p14:creationId xmlns:p14="http://schemas.microsoft.com/office/powerpoint/2010/main" val="2539286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C74FFA2-494C-50EE-5BBA-1FD44D0C21A1}"/>
              </a:ext>
            </a:extLst>
          </p:cNvPr>
          <p:cNvSpPr>
            <a:spLocks noGrp="1"/>
          </p:cNvSpPr>
          <p:nvPr>
            <p:ph type="title"/>
          </p:nvPr>
        </p:nvSpPr>
        <p:spPr/>
        <p:txBody>
          <a:bodyPr/>
          <a:lstStyle/>
          <a:p>
            <a:r>
              <a:rPr lang="nl-NL" sz="3200" dirty="0"/>
              <a:t>2025 </a:t>
            </a:r>
            <a:r>
              <a:rPr lang="nl-NL" sz="3200" dirty="0" err="1"/>
              <a:t>sessions</a:t>
            </a:r>
            <a:r>
              <a:rPr lang="nl-NL" sz="3200" dirty="0"/>
              <a:t> IWG </a:t>
            </a:r>
            <a:r>
              <a:rPr lang="nl-NL" sz="3200" dirty="0" err="1"/>
              <a:t>and</a:t>
            </a:r>
            <a:r>
              <a:rPr lang="nl-NL" sz="3200" dirty="0"/>
              <a:t> WS (as </a:t>
            </a:r>
            <a:r>
              <a:rPr lang="nl-NL" sz="3200" dirty="0" err="1"/>
              <a:t>projected</a:t>
            </a:r>
            <a:r>
              <a:rPr lang="nl-NL" sz="3200" dirty="0"/>
              <a:t> in April 2025)</a:t>
            </a:r>
            <a:endParaRPr lang="en-GB" sz="3200" dirty="0"/>
          </a:p>
        </p:txBody>
      </p:sp>
      <p:graphicFrame>
        <p:nvGraphicFramePr>
          <p:cNvPr id="2" name="Table 1">
            <a:extLst>
              <a:ext uri="{FF2B5EF4-FFF2-40B4-BE49-F238E27FC236}">
                <a16:creationId xmlns:a16="http://schemas.microsoft.com/office/drawing/2014/main" id="{1E3914CA-85E1-E998-3C50-08E1112CB4C6}"/>
              </a:ext>
            </a:extLst>
          </p:cNvPr>
          <p:cNvGraphicFramePr>
            <a:graphicFrameLocks noGrp="1"/>
          </p:cNvGraphicFramePr>
          <p:nvPr>
            <p:extLst>
              <p:ext uri="{D42A27DB-BD31-4B8C-83A1-F6EECF244321}">
                <p14:modId xmlns:p14="http://schemas.microsoft.com/office/powerpoint/2010/main" val="425992823"/>
              </p:ext>
            </p:extLst>
          </p:nvPr>
        </p:nvGraphicFramePr>
        <p:xfrm>
          <a:off x="335559" y="6029106"/>
          <a:ext cx="2443499" cy="370840"/>
        </p:xfrm>
        <a:graphic>
          <a:graphicData uri="http://schemas.openxmlformats.org/drawingml/2006/table">
            <a:tbl>
              <a:tblPr firstRow="1" bandRow="1">
                <a:tableStyleId>{5940675A-B579-460E-94D1-54222C63F5DA}</a:tableStyleId>
              </a:tblPr>
              <a:tblGrid>
                <a:gridCol w="2443499">
                  <a:extLst>
                    <a:ext uri="{9D8B030D-6E8A-4147-A177-3AD203B41FA5}">
                      <a16:colId xmlns:a16="http://schemas.microsoft.com/office/drawing/2014/main" val="4020937742"/>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t>In-Person event </a:t>
                      </a:r>
                      <a:r>
                        <a:rPr lang="en-GB" sz="1400" baseline="0" dirty="0">
                          <a:solidFill>
                            <a:schemeClr val="tx1"/>
                          </a:solidFill>
                        </a:rPr>
                        <a:t>only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50915968"/>
                  </a:ext>
                </a:extLst>
              </a:tr>
            </a:tbl>
          </a:graphicData>
        </a:graphic>
      </p:graphicFrame>
      <p:graphicFrame>
        <p:nvGraphicFramePr>
          <p:cNvPr id="3" name="Table 2">
            <a:extLst>
              <a:ext uri="{FF2B5EF4-FFF2-40B4-BE49-F238E27FC236}">
                <a16:creationId xmlns:a16="http://schemas.microsoft.com/office/drawing/2014/main" id="{4B12EC95-2AEB-714A-0D56-2D5B195DEF51}"/>
              </a:ext>
            </a:extLst>
          </p:cNvPr>
          <p:cNvGraphicFramePr>
            <a:graphicFrameLocks noGrp="1"/>
          </p:cNvGraphicFramePr>
          <p:nvPr/>
        </p:nvGraphicFramePr>
        <p:xfrm>
          <a:off x="4427866" y="6029106"/>
          <a:ext cx="3028425" cy="370840"/>
        </p:xfrm>
        <a:graphic>
          <a:graphicData uri="http://schemas.openxmlformats.org/drawingml/2006/table">
            <a:tbl>
              <a:tblPr firstRow="1" bandRow="1">
                <a:tableStyleId>{5940675A-B579-460E-94D1-54222C63F5DA}</a:tableStyleId>
              </a:tblPr>
              <a:tblGrid>
                <a:gridCol w="3028425">
                  <a:extLst>
                    <a:ext uri="{9D8B030D-6E8A-4147-A177-3AD203B41FA5}">
                      <a16:colId xmlns:a16="http://schemas.microsoft.com/office/drawing/2014/main" val="4020937742"/>
                    </a:ext>
                  </a:extLst>
                </a:gridCol>
              </a:tblGrid>
              <a:tr h="370840">
                <a:tc>
                  <a:txBody>
                    <a:bodyPr/>
                    <a:lstStyle/>
                    <a:p>
                      <a:pPr algn="ctr"/>
                      <a:r>
                        <a:rPr lang="en-GB" sz="1400" dirty="0"/>
                        <a:t>Hybrid Session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750915968"/>
                  </a:ext>
                </a:extLst>
              </a:tr>
            </a:tbl>
          </a:graphicData>
        </a:graphic>
      </p:graphicFrame>
      <p:graphicFrame>
        <p:nvGraphicFramePr>
          <p:cNvPr id="8" name="Table 7">
            <a:extLst>
              <a:ext uri="{FF2B5EF4-FFF2-40B4-BE49-F238E27FC236}">
                <a16:creationId xmlns:a16="http://schemas.microsoft.com/office/drawing/2014/main" id="{8A32D60C-3E40-1F2F-50F8-B2A5B8126924}"/>
              </a:ext>
            </a:extLst>
          </p:cNvPr>
          <p:cNvGraphicFramePr>
            <a:graphicFrameLocks noGrp="1"/>
          </p:cNvGraphicFramePr>
          <p:nvPr>
            <p:extLst>
              <p:ext uri="{D42A27DB-BD31-4B8C-83A1-F6EECF244321}">
                <p14:modId xmlns:p14="http://schemas.microsoft.com/office/powerpoint/2010/main" val="816993753"/>
              </p:ext>
            </p:extLst>
          </p:nvPr>
        </p:nvGraphicFramePr>
        <p:xfrm>
          <a:off x="9105099" y="6029106"/>
          <a:ext cx="2655507" cy="370840"/>
        </p:xfrm>
        <a:graphic>
          <a:graphicData uri="http://schemas.openxmlformats.org/drawingml/2006/table">
            <a:tbl>
              <a:tblPr firstRow="1" bandRow="1">
                <a:tableStyleId>{5940675A-B579-460E-94D1-54222C63F5DA}</a:tableStyleId>
              </a:tblPr>
              <a:tblGrid>
                <a:gridCol w="2655507">
                  <a:extLst>
                    <a:ext uri="{9D8B030D-6E8A-4147-A177-3AD203B41FA5}">
                      <a16:colId xmlns:a16="http://schemas.microsoft.com/office/drawing/2014/main" val="1924989742"/>
                    </a:ext>
                  </a:extLst>
                </a:gridCol>
              </a:tblGrid>
              <a:tr h="370840">
                <a:tc>
                  <a:txBody>
                    <a:bodyPr/>
                    <a:lstStyle/>
                    <a:p>
                      <a:pPr algn="ctr"/>
                      <a:r>
                        <a:rPr lang="en-GB" sz="1400" dirty="0"/>
                        <a:t>Web-only sessions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F0"/>
                    </a:solidFill>
                  </a:tcPr>
                </a:tc>
                <a:extLst>
                  <a:ext uri="{0D108BD9-81ED-4DB2-BD59-A6C34878D82A}">
                    <a16:rowId xmlns:a16="http://schemas.microsoft.com/office/drawing/2014/main" val="2750915968"/>
                  </a:ext>
                </a:extLst>
              </a:tr>
            </a:tbl>
          </a:graphicData>
        </a:graphic>
      </p:graphicFrame>
      <p:sp>
        <p:nvSpPr>
          <p:cNvPr id="11" name="TextBox 10">
            <a:extLst>
              <a:ext uri="{FF2B5EF4-FFF2-40B4-BE49-F238E27FC236}">
                <a16:creationId xmlns:a16="http://schemas.microsoft.com/office/drawing/2014/main" id="{983D1A66-D54C-89D3-5425-676B65A4B9A4}"/>
              </a:ext>
            </a:extLst>
          </p:cNvPr>
          <p:cNvSpPr txBox="1"/>
          <p:nvPr/>
        </p:nvSpPr>
        <p:spPr>
          <a:xfrm>
            <a:off x="335559" y="3946540"/>
            <a:ext cx="8004108" cy="2092881"/>
          </a:xfrm>
          <a:prstGeom prst="rect">
            <a:avLst/>
          </a:prstGeom>
          <a:noFill/>
        </p:spPr>
        <p:txBody>
          <a:bodyPr wrap="square" rtlCol="0">
            <a:spAutoFit/>
          </a:bodyPr>
          <a:lstStyle/>
          <a:p>
            <a:r>
              <a:rPr lang="en-GB" sz="1000" dirty="0"/>
              <a:t>Legend </a:t>
            </a:r>
          </a:p>
          <a:p>
            <a:r>
              <a:rPr lang="en-GB" sz="1000" dirty="0"/>
              <a:t>UN     </a:t>
            </a:r>
            <a:r>
              <a:rPr lang="en-GB" sz="1000" dirty="0" err="1"/>
              <a:t>UN</a:t>
            </a:r>
            <a:r>
              <a:rPr lang="en-GB" sz="1000" dirty="0"/>
              <a:t> office, Geneva</a:t>
            </a:r>
          </a:p>
          <a:p>
            <a:r>
              <a:rPr lang="en-GB" sz="1000" dirty="0"/>
              <a:t>EC      European Commission, Brussels</a:t>
            </a:r>
          </a:p>
          <a:p>
            <a:r>
              <a:rPr lang="en-GB" sz="1000" dirty="0"/>
              <a:t>CN     China</a:t>
            </a:r>
          </a:p>
          <a:p>
            <a:r>
              <a:rPr lang="en-GB" sz="1000" dirty="0"/>
              <a:t>CND  Canada</a:t>
            </a:r>
          </a:p>
          <a:p>
            <a:r>
              <a:rPr lang="en-GB" sz="1000" dirty="0"/>
              <a:t>GVA   Geneva</a:t>
            </a:r>
          </a:p>
          <a:p>
            <a:r>
              <a:rPr lang="en-GB" sz="1000" dirty="0"/>
              <a:t>UK     United Kingdom</a:t>
            </a:r>
          </a:p>
          <a:p>
            <a:r>
              <a:rPr lang="en-GB" sz="1000" dirty="0"/>
              <a:t>JP      Japan</a:t>
            </a:r>
          </a:p>
          <a:p>
            <a:r>
              <a:rPr lang="en-GB" sz="1000" dirty="0"/>
              <a:t>NL     Netherlands</a:t>
            </a:r>
          </a:p>
          <a:p>
            <a:r>
              <a:rPr lang="en-GB" sz="1000" dirty="0"/>
              <a:t>RoK   Republic of Korea</a:t>
            </a:r>
          </a:p>
          <a:p>
            <a:r>
              <a:rPr lang="en-GB" sz="1000" dirty="0"/>
              <a:t>TH     Thailand</a:t>
            </a:r>
          </a:p>
          <a:p>
            <a:r>
              <a:rPr lang="en-GB" sz="1000" dirty="0"/>
              <a:t>FIN    Finland</a:t>
            </a:r>
          </a:p>
          <a:p>
            <a:r>
              <a:rPr lang="en-GB" sz="1000" dirty="0"/>
              <a:t>Web  Online Meeting</a:t>
            </a:r>
          </a:p>
        </p:txBody>
      </p:sp>
      <p:graphicFrame>
        <p:nvGraphicFramePr>
          <p:cNvPr id="10" name="Tijdelijke aanduiding voor inhoud 9">
            <a:extLst>
              <a:ext uri="{FF2B5EF4-FFF2-40B4-BE49-F238E27FC236}">
                <a16:creationId xmlns:a16="http://schemas.microsoft.com/office/drawing/2014/main" id="{F944222E-07FD-89F4-E8E3-BC8964788D68}"/>
              </a:ext>
            </a:extLst>
          </p:cNvPr>
          <p:cNvGraphicFramePr>
            <a:graphicFrameLocks noGrp="1"/>
          </p:cNvGraphicFramePr>
          <p:nvPr>
            <p:ph idx="1"/>
            <p:extLst>
              <p:ext uri="{D42A27DB-BD31-4B8C-83A1-F6EECF244321}">
                <p14:modId xmlns:p14="http://schemas.microsoft.com/office/powerpoint/2010/main" val="2167449464"/>
              </p:ext>
            </p:extLst>
          </p:nvPr>
        </p:nvGraphicFramePr>
        <p:xfrm>
          <a:off x="2779058" y="1367364"/>
          <a:ext cx="9140433" cy="4437302"/>
        </p:xfrm>
        <a:graphic>
          <a:graphicData uri="http://schemas.openxmlformats.org/drawingml/2006/table">
            <a:tbl>
              <a:tblPr firstRow="1" firstCol="1" bandRow="1"/>
              <a:tblGrid>
                <a:gridCol w="1280845">
                  <a:extLst>
                    <a:ext uri="{9D8B030D-6E8A-4147-A177-3AD203B41FA5}">
                      <a16:colId xmlns:a16="http://schemas.microsoft.com/office/drawing/2014/main" val="2688474033"/>
                    </a:ext>
                  </a:extLst>
                </a:gridCol>
                <a:gridCol w="435614">
                  <a:extLst>
                    <a:ext uri="{9D8B030D-6E8A-4147-A177-3AD203B41FA5}">
                      <a16:colId xmlns:a16="http://schemas.microsoft.com/office/drawing/2014/main" val="4012891625"/>
                    </a:ext>
                  </a:extLst>
                </a:gridCol>
                <a:gridCol w="435614">
                  <a:extLst>
                    <a:ext uri="{9D8B030D-6E8A-4147-A177-3AD203B41FA5}">
                      <a16:colId xmlns:a16="http://schemas.microsoft.com/office/drawing/2014/main" val="3735929383"/>
                    </a:ext>
                  </a:extLst>
                </a:gridCol>
                <a:gridCol w="435614">
                  <a:extLst>
                    <a:ext uri="{9D8B030D-6E8A-4147-A177-3AD203B41FA5}">
                      <a16:colId xmlns:a16="http://schemas.microsoft.com/office/drawing/2014/main" val="2299774304"/>
                    </a:ext>
                  </a:extLst>
                </a:gridCol>
                <a:gridCol w="435614">
                  <a:extLst>
                    <a:ext uri="{9D8B030D-6E8A-4147-A177-3AD203B41FA5}">
                      <a16:colId xmlns:a16="http://schemas.microsoft.com/office/drawing/2014/main" val="2019615257"/>
                    </a:ext>
                  </a:extLst>
                </a:gridCol>
                <a:gridCol w="435614">
                  <a:extLst>
                    <a:ext uri="{9D8B030D-6E8A-4147-A177-3AD203B41FA5}">
                      <a16:colId xmlns:a16="http://schemas.microsoft.com/office/drawing/2014/main" val="2130265265"/>
                    </a:ext>
                  </a:extLst>
                </a:gridCol>
                <a:gridCol w="444882">
                  <a:extLst>
                    <a:ext uri="{9D8B030D-6E8A-4147-A177-3AD203B41FA5}">
                      <a16:colId xmlns:a16="http://schemas.microsoft.com/office/drawing/2014/main" val="3172116146"/>
                    </a:ext>
                  </a:extLst>
                </a:gridCol>
                <a:gridCol w="435614">
                  <a:extLst>
                    <a:ext uri="{9D8B030D-6E8A-4147-A177-3AD203B41FA5}">
                      <a16:colId xmlns:a16="http://schemas.microsoft.com/office/drawing/2014/main" val="144493656"/>
                    </a:ext>
                  </a:extLst>
                </a:gridCol>
                <a:gridCol w="435614">
                  <a:extLst>
                    <a:ext uri="{9D8B030D-6E8A-4147-A177-3AD203B41FA5}">
                      <a16:colId xmlns:a16="http://schemas.microsoft.com/office/drawing/2014/main" val="2247603317"/>
                    </a:ext>
                  </a:extLst>
                </a:gridCol>
                <a:gridCol w="435614">
                  <a:extLst>
                    <a:ext uri="{9D8B030D-6E8A-4147-A177-3AD203B41FA5}">
                      <a16:colId xmlns:a16="http://schemas.microsoft.com/office/drawing/2014/main" val="586657260"/>
                    </a:ext>
                  </a:extLst>
                </a:gridCol>
                <a:gridCol w="435614">
                  <a:extLst>
                    <a:ext uri="{9D8B030D-6E8A-4147-A177-3AD203B41FA5}">
                      <a16:colId xmlns:a16="http://schemas.microsoft.com/office/drawing/2014/main" val="1695360301"/>
                    </a:ext>
                  </a:extLst>
                </a:gridCol>
                <a:gridCol w="435614">
                  <a:extLst>
                    <a:ext uri="{9D8B030D-6E8A-4147-A177-3AD203B41FA5}">
                      <a16:colId xmlns:a16="http://schemas.microsoft.com/office/drawing/2014/main" val="542623191"/>
                    </a:ext>
                  </a:extLst>
                </a:gridCol>
                <a:gridCol w="435614">
                  <a:extLst>
                    <a:ext uri="{9D8B030D-6E8A-4147-A177-3AD203B41FA5}">
                      <a16:colId xmlns:a16="http://schemas.microsoft.com/office/drawing/2014/main" val="1307023248"/>
                    </a:ext>
                  </a:extLst>
                </a:gridCol>
                <a:gridCol w="435614">
                  <a:extLst>
                    <a:ext uri="{9D8B030D-6E8A-4147-A177-3AD203B41FA5}">
                      <a16:colId xmlns:a16="http://schemas.microsoft.com/office/drawing/2014/main" val="756055576"/>
                    </a:ext>
                  </a:extLst>
                </a:gridCol>
                <a:gridCol w="435614">
                  <a:extLst>
                    <a:ext uri="{9D8B030D-6E8A-4147-A177-3AD203B41FA5}">
                      <a16:colId xmlns:a16="http://schemas.microsoft.com/office/drawing/2014/main" val="3152994425"/>
                    </a:ext>
                  </a:extLst>
                </a:gridCol>
                <a:gridCol w="435614">
                  <a:extLst>
                    <a:ext uri="{9D8B030D-6E8A-4147-A177-3AD203B41FA5}">
                      <a16:colId xmlns:a16="http://schemas.microsoft.com/office/drawing/2014/main" val="3381597309"/>
                    </a:ext>
                  </a:extLst>
                </a:gridCol>
                <a:gridCol w="435614">
                  <a:extLst>
                    <a:ext uri="{9D8B030D-6E8A-4147-A177-3AD203B41FA5}">
                      <a16:colId xmlns:a16="http://schemas.microsoft.com/office/drawing/2014/main" val="2860197174"/>
                    </a:ext>
                  </a:extLst>
                </a:gridCol>
                <a:gridCol w="435614">
                  <a:extLst>
                    <a:ext uri="{9D8B030D-6E8A-4147-A177-3AD203B41FA5}">
                      <a16:colId xmlns:a16="http://schemas.microsoft.com/office/drawing/2014/main" val="479935455"/>
                    </a:ext>
                  </a:extLst>
                </a:gridCol>
                <a:gridCol w="444882">
                  <a:extLst>
                    <a:ext uri="{9D8B030D-6E8A-4147-A177-3AD203B41FA5}">
                      <a16:colId xmlns:a16="http://schemas.microsoft.com/office/drawing/2014/main" val="3018297647"/>
                    </a:ext>
                  </a:extLst>
                </a:gridCol>
              </a:tblGrid>
              <a:tr h="374186">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6">
                  <a:txBody>
                    <a:bodyPr/>
                    <a:lstStyle/>
                    <a:p>
                      <a:pPr algn="ctr">
                        <a:lnSpc>
                          <a:spcPct val="107000"/>
                        </a:lnSpc>
                      </a:pPr>
                      <a:r>
                        <a:rPr lang="en-US" sz="13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2024</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gridSpan="12">
                  <a:txBody>
                    <a:bodyPr/>
                    <a:lstStyle/>
                    <a:p>
                      <a:pPr algn="ctr">
                        <a:lnSpc>
                          <a:spcPct val="107000"/>
                        </a:lnSpc>
                      </a:pPr>
                      <a:r>
                        <a:rPr lang="en-US" sz="1300" b="1"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2025</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2746505863"/>
                  </a:ext>
                </a:extLst>
              </a:tr>
              <a:tr h="374186">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Jul</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Aug</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Sep</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Oct</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Nov</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Dec</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Jan</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Feb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Mar</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Apr</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May</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Jun</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Jul</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Aug</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Sep</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Oct</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Nov</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13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Dec</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62202186"/>
                  </a:ext>
                </a:extLst>
              </a:tr>
              <a:tr h="389777">
                <a:tc>
                  <a:txBody>
                    <a:bodyPr/>
                    <a:lstStyle/>
                    <a:p>
                      <a:pPr>
                        <a:lnSpc>
                          <a:spcPct val="107000"/>
                        </a:lnSpc>
                      </a:pPr>
                      <a:r>
                        <a:rPr lang="en-US" sz="10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WP.29 sessions</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12-15</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4-7</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24-27</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18-21</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75238895"/>
                  </a:ext>
                </a:extLst>
              </a:tr>
              <a:tr h="389777">
                <a:tc>
                  <a:txBody>
                    <a:bodyPr/>
                    <a:lstStyle/>
                    <a:p>
                      <a:pPr>
                        <a:lnSpc>
                          <a:spcPct val="107000"/>
                        </a:lnSpc>
                      </a:pPr>
                      <a:r>
                        <a:rPr lang="en-US" sz="10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GRVA sessions</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23-27</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20-24</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strike="sngStrike"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19-22</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strike="sngStrike"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TH</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2-6</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22-26</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09863411"/>
                  </a:ext>
                </a:extLst>
              </a:tr>
              <a:tr h="926936">
                <a:tc>
                  <a:txBody>
                    <a:bodyPr/>
                    <a:lstStyle/>
                    <a:p>
                      <a:pPr>
                        <a:lnSpc>
                          <a:spcPct val="107000"/>
                        </a:lnSpc>
                      </a:pPr>
                      <a:r>
                        <a:rPr lang="en-US" sz="1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Deliverables</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r>
                        <a:rPr lang="en-US" sz="700" kern="100">
                          <a:effectLst/>
                          <a:latin typeface="Times New Roman" panose="02020603050405020304" pitchFamily="18" charset="0"/>
                          <a:ea typeface="Times New Roman" panose="02020603050405020304" pitchFamily="18"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dirty="0">
                          <a:effectLst/>
                          <a:latin typeface="Aptos" panose="020B000402020202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ADS IWG Draft Document of content</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07000"/>
                        </a:lnSpc>
                      </a:pPr>
                      <a:r>
                        <a:rPr lang="en-US" sz="800" kern="100" dirty="0">
                          <a:effectLst/>
                          <a:latin typeface="Aptos" panose="020B000402020202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ADS + WS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Informal Document</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nSpc>
                          <a:spcPct val="107000"/>
                        </a:lnSpc>
                      </a:pPr>
                      <a:r>
                        <a:rPr lang="en-US" sz="700" kern="100">
                          <a:effectLst/>
                          <a:latin typeface="Times New Roman" panose="02020603050405020304" pitchFamily="18" charset="0"/>
                          <a:ea typeface="Times New Roman" panose="02020603050405020304" pitchFamily="18"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gn="ctr">
                        <a:lnSpc>
                          <a:spcPct val="107000"/>
                        </a:lnSpc>
                      </a:pPr>
                      <a:r>
                        <a:rPr lang="en-US" sz="800" kern="100" dirty="0">
                          <a:effectLst/>
                          <a:latin typeface="Aptos" panose="020B000402020202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ADS + WS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Formal Document</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a:lnSpc>
                          <a:spcPct val="107000"/>
                        </a:lnSpc>
                      </a:pPr>
                      <a:r>
                        <a:rPr lang="en-US" sz="800" kern="100" dirty="0">
                          <a:effectLst/>
                          <a:latin typeface="Aptos" panose="020B000402020202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431530441"/>
                  </a:ext>
                </a:extLst>
              </a:tr>
              <a:tr h="703388">
                <a:tc>
                  <a:txBody>
                    <a:bodyPr/>
                    <a:lstStyle/>
                    <a:p>
                      <a:pPr>
                        <a:lnSpc>
                          <a:spcPct val="107000"/>
                        </a:lnSpc>
                      </a:pPr>
                      <a:r>
                        <a:rPr lang="en-US" sz="1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ADS IWG sessions</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9-12</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EC</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8-11</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UK</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9-13</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RoK</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18-19</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07000"/>
                        </a:lnSpc>
                      </a:pPr>
                      <a:endPar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17-21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nl-NL" sz="800" kern="100" dirty="0">
                          <a:effectLst/>
                          <a:latin typeface="+mn-lt"/>
                          <a:ea typeface="Calibri" panose="020F0502020204030204" pitchFamily="34" charset="0"/>
                          <a:cs typeface="Calibri" panose="020F0502020204030204" pitchFamily="34" charset="0"/>
                        </a:rPr>
                        <a:t>NL</a:t>
                      </a:r>
                    </a:p>
                    <a:p>
                      <a:pPr>
                        <a:lnSpc>
                          <a:spcPct val="107000"/>
                        </a:lnSpc>
                      </a:pPr>
                      <a:endParaRPr lang="nl-NL" sz="800" kern="100" dirty="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14-18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JP</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07000"/>
                        </a:lnSpc>
                      </a:pPr>
                      <a:endParaRPr lang="nl-NL" sz="800" kern="100" dirty="0">
                        <a:effectLst/>
                        <a:latin typeface="Calibri" panose="020F0502020204030204" pitchFamily="34" charset="0"/>
                        <a:ea typeface="Calibri" panose="020F0502020204030204" pitchFamily="34" charset="0"/>
                        <a:cs typeface="Calibri" panose="020F0502020204030204" pitchFamily="34" charset="0"/>
                      </a:endParaRPr>
                    </a:p>
                    <a:p>
                      <a:pPr algn="ctr">
                        <a:lnSpc>
                          <a:spcPct val="107000"/>
                        </a:lnSpc>
                      </a:pPr>
                      <a:r>
                        <a:rPr lang="nl-NL" sz="800" kern="100" dirty="0">
                          <a:effectLst/>
                          <a:latin typeface="Calibri" panose="020F0502020204030204" pitchFamily="34" charset="0"/>
                          <a:ea typeface="Calibri" panose="020F0502020204030204" pitchFamily="34" charset="0"/>
                          <a:cs typeface="Calibri" panose="020F0502020204030204" pitchFamily="34" charset="0"/>
                        </a:rPr>
                        <a:t>19-21</a:t>
                      </a:r>
                    </a:p>
                    <a:p>
                      <a:pPr algn="ctr">
                        <a:lnSpc>
                          <a:spcPct val="107000"/>
                        </a:lnSpc>
                      </a:pPr>
                      <a:r>
                        <a:rPr lang="nl-NL" sz="800" kern="100" dirty="0">
                          <a:effectLst/>
                          <a:latin typeface="Calibri" panose="020F0502020204030204" pitchFamily="34" charset="0"/>
                          <a:ea typeface="Calibri" panose="020F0502020204030204" pitchFamily="34" charset="0"/>
                          <a:cs typeface="Calibri" panose="020F0502020204030204" pitchFamily="34" charset="0"/>
                        </a:rPr>
                        <a:t>Web</a:t>
                      </a:r>
                    </a:p>
                    <a:p>
                      <a:pPr algn="ctr">
                        <a:lnSpc>
                          <a:spcPct val="107000"/>
                        </a:lnSpc>
                      </a:pP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07000"/>
                        </a:lnSpc>
                      </a:pPr>
                      <a:r>
                        <a:rPr lang="en-US" sz="800" kern="100" dirty="0">
                          <a:effectLst/>
                          <a:latin typeface="Aptos" panose="020B000402020202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7-11</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FIN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gn="ctr">
                        <a:lnSpc>
                          <a:spcPct val="107000"/>
                        </a:lnSpc>
                      </a:pPr>
                      <a:r>
                        <a:rPr lang="en-US" sz="800" kern="100" dirty="0">
                          <a:solidFill>
                            <a:srgbClr val="000000"/>
                          </a:solidFill>
                          <a:effectLst/>
                          <a:latin typeface="Aptos" panose="020B0004020202020204" pitchFamily="34" charset="0"/>
                          <a:ea typeface="Calibri" panose="020F0502020204030204" pitchFamily="34" charset="0"/>
                          <a:cs typeface="Calibri" panose="020F0502020204030204" pitchFamily="34" charset="0"/>
                        </a:rPr>
                        <a:t>[Early Sept.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Aptos" panose="020B0004020202020204" pitchFamily="34" charset="0"/>
                          <a:ea typeface="Calibri" panose="020F0502020204030204" pitchFamily="34" charset="0"/>
                          <a:cs typeface="Calibri" panose="020F0502020204030204" pitchFamily="34" charset="0"/>
                        </a:rPr>
                        <a:t>Web]</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[6-10]</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Aptos" panose="020B0004020202020204" pitchFamily="34" charset="0"/>
                          <a:ea typeface="Calibri" panose="020F0502020204030204" pitchFamily="34" charset="0"/>
                          <a:cs typeface="Calibri" panose="020F0502020204030204" pitchFamily="34" charset="0"/>
                        </a:rPr>
                        <a:t>CND</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a:lnSpc>
                          <a:spcPct val="107000"/>
                        </a:lnSpc>
                      </a:pP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[8-12</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Aptos" panose="020B0004020202020204" pitchFamily="34" charset="0"/>
                          <a:ea typeface="Calibri" panose="020F0502020204030204" pitchFamily="34" charset="0"/>
                          <a:cs typeface="Calibri" panose="020F0502020204030204" pitchFamily="34" charset="0"/>
                        </a:rPr>
                        <a:t>ASIA]</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930783091"/>
                  </a:ext>
                </a:extLst>
              </a:tr>
              <a:tr h="803308">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10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Deliverables</a:t>
                      </a:r>
                      <a:endParaRPr lang="nl-NL" sz="1000" kern="100" dirty="0">
                        <a:effectLst/>
                        <a:latin typeface="Aptos" panose="020B0004020202020204" pitchFamily="34" charset="0"/>
                        <a:ea typeface="Calibri" panose="020F0502020204030204" pitchFamily="34" charset="0"/>
                        <a:cs typeface="Calibri" panose="020F0502020204030204" pitchFamily="34" charset="0"/>
                      </a:endParaRPr>
                    </a:p>
                    <a:p>
                      <a:pPr>
                        <a:lnSpc>
                          <a:spcPct val="107000"/>
                        </a:lnSpc>
                      </a:pP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r>
                        <a:rPr lang="en-US" sz="700" kern="100">
                          <a:effectLst/>
                          <a:latin typeface="Times New Roman" panose="02020603050405020304" pitchFamily="18" charset="0"/>
                          <a:ea typeface="Times New Roman" panose="02020603050405020304" pitchFamily="18"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a:lnSpc>
                          <a:spcPct val="107000"/>
                        </a:lnSpc>
                      </a:pPr>
                      <a:r>
                        <a:rPr lang="en-US" sz="800" b="1"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WS Draft Document of content</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r>
                        <a:rPr lang="en-US" sz="700" kern="100">
                          <a:effectLst/>
                          <a:latin typeface="Times New Roman" panose="02020603050405020304" pitchFamily="18" charset="0"/>
                          <a:ea typeface="Times New Roman" panose="02020603050405020304" pitchFamily="18"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r>
                        <a:rPr lang="en-US" sz="700" kern="100">
                          <a:effectLst/>
                          <a:latin typeface="Times New Roman" panose="02020603050405020304" pitchFamily="18" charset="0"/>
                          <a:ea typeface="Times New Roman" panose="02020603050405020304" pitchFamily="18"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07000"/>
                        </a:lnSpc>
                      </a:pPr>
                      <a:r>
                        <a:rPr lang="en-US" sz="800" kern="100">
                          <a:effectLst/>
                          <a:latin typeface="Aptos" panose="020B0004020202020204" pitchFamily="34" charset="0"/>
                          <a:ea typeface="Calibri" panose="020F0502020204030204" pitchFamily="34" charset="0"/>
                          <a:cs typeface="Calibri" panose="020F0502020204030204" pitchFamily="34" charset="0"/>
                        </a:rPr>
                        <a:t> </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05323849"/>
                  </a:ext>
                </a:extLst>
              </a:tr>
              <a:tr h="389777">
                <a:tc>
                  <a:txBody>
                    <a:bodyPr/>
                    <a:lstStyle/>
                    <a:p>
                      <a:pPr>
                        <a:lnSpc>
                          <a:spcPct val="107000"/>
                        </a:lnSpc>
                      </a:pPr>
                      <a:r>
                        <a:rPr lang="en-US" sz="10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GRVA ADS Workshops</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10-11</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15-16</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CN</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17+19</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381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nl-NL" sz="800" kern="100" dirty="0">
                          <a:effectLst/>
                          <a:latin typeface="+mn-lt"/>
                          <a:ea typeface="Calibri" panose="020F0502020204030204" pitchFamily="34" charset="0"/>
                          <a:cs typeface="Calibri" panose="020F0502020204030204" pitchFamily="34" charset="0"/>
                        </a:rPr>
                        <a:t>13+14</a:t>
                      </a:r>
                    </a:p>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lnSpc>
                          <a:spcPct val="107000"/>
                        </a:lnSpc>
                      </a:pPr>
                      <a:r>
                        <a:rPr lang="en-US" sz="800" kern="100">
                          <a:solidFill>
                            <a:srgbClr val="000000"/>
                          </a:solidFill>
                          <a:effectLst/>
                          <a:latin typeface="Aptos" panose="020B0004020202020204" pitchFamily="34" charset="0"/>
                          <a:ea typeface="Calibri" panose="020F0502020204030204" pitchFamily="34" charset="0"/>
                          <a:cs typeface="Calibri" panose="020F0502020204030204" pitchFamily="34" charset="0"/>
                        </a:rPr>
                        <a:t>25-26</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pPr>
                      <a:r>
                        <a:rPr lang="nl-NL" sz="800" kern="100" dirty="0">
                          <a:effectLst/>
                          <a:latin typeface="Calibri" panose="020F0502020204030204" pitchFamily="34" charset="0"/>
                          <a:cs typeface="Times New Roman" panose="02020603050405020304" pitchFamily="18" charset="0"/>
                        </a:rPr>
                        <a:t>28+30</a:t>
                      </a:r>
                    </a:p>
                    <a:p>
                      <a:pPr>
                        <a:lnSpc>
                          <a:spcPct val="107000"/>
                        </a:lnSpc>
                      </a:pPr>
                      <a:r>
                        <a:rPr lang="nl-NL" sz="800" kern="100" dirty="0">
                          <a:effectLst/>
                          <a:latin typeface="Calibri" panose="020F0502020204030204" pitchFamily="34" charset="0"/>
                          <a:cs typeface="Times New Roman" panose="02020603050405020304" pitchFamily="18" charset="0"/>
                        </a:rPr>
                        <a:t>Web</a:t>
                      </a: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9-10</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546A"/>
                    </a:solidFill>
                  </a:tcPr>
                </a:tc>
                <a:tc>
                  <a:txBody>
                    <a:bodyPr/>
                    <a:lstStyle/>
                    <a:p>
                      <a:pPr algn="ctr">
                        <a:lnSpc>
                          <a:spcPct val="107000"/>
                        </a:lnSpc>
                      </a:pPr>
                      <a:r>
                        <a:rPr lang="en-US" sz="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18-19</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dirty="0">
                          <a:solidFill>
                            <a:srgbClr val="000000"/>
                          </a:solidFill>
                          <a:effectLst/>
                          <a:latin typeface="Aptos" panose="020B0004020202020204" pitchFamily="34" charset="0"/>
                          <a:ea typeface="Calibri" panose="020F0502020204030204" pitchFamily="34" charset="0"/>
                          <a:cs typeface="Calibri" panose="020F0502020204030204" pitchFamily="34" charset="0"/>
                        </a:rPr>
                        <a:t>GVA</a:t>
                      </a:r>
                      <a:endParaRPr lang="nl-NL" sz="900" kern="100" dirty="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nSpc>
                          <a:spcPct val="107000"/>
                        </a:lnSpc>
                      </a:pPr>
                      <a:endParaRPr lang="nl-NL" sz="800" kern="10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4-5</a:t>
                      </a:r>
                      <a:endParaRPr lang="nl-NL" sz="900" kern="100">
                        <a:effectLst/>
                        <a:latin typeface="Aptos" panose="020B0004020202020204" pitchFamily="34" charset="0"/>
                        <a:ea typeface="Calibri" panose="020F0502020204030204" pitchFamily="34" charset="0"/>
                        <a:cs typeface="Calibri" panose="020F0502020204030204" pitchFamily="34" charset="0"/>
                      </a:endParaRPr>
                    </a:p>
                    <a:p>
                      <a:pPr algn="ctr">
                        <a:lnSpc>
                          <a:spcPct val="107000"/>
                        </a:lnSpc>
                      </a:pPr>
                      <a:r>
                        <a:rPr lang="en-US" sz="800" kern="100">
                          <a:solidFill>
                            <a:srgbClr val="000000"/>
                          </a:solidFill>
                          <a:effectLst/>
                          <a:latin typeface="Calibri" panose="020F0502020204030204" pitchFamily="34" charset="0"/>
                          <a:ea typeface="Calibri" panose="020F0502020204030204" pitchFamily="34" charset="0"/>
                          <a:cs typeface="Calibri" panose="020F0502020204030204" pitchFamily="34" charset="0"/>
                        </a:rPr>
                        <a:t>Web</a:t>
                      </a:r>
                      <a:endParaRPr lang="nl-NL" sz="900" kern="100">
                        <a:effectLst/>
                        <a:latin typeface="Aptos" panose="020B0004020202020204" pitchFamily="34" charset="0"/>
                        <a:ea typeface="Calibri" panose="020F0502020204030204" pitchFamily="34" charset="0"/>
                        <a:cs typeface="Calibri" panose="020F0502020204030204" pitchFamily="34" charset="0"/>
                      </a:endParaRPr>
                    </a:p>
                  </a:txBody>
                  <a:tcPr marL="66033" marR="66033" marT="33016" marB="33016"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nSpc>
                          <a:spcPct val="107000"/>
                        </a:lnSpc>
                      </a:pPr>
                      <a:endParaRPr lang="nl-NL" sz="800" kern="100" dirty="0">
                        <a:effectLst/>
                        <a:latin typeface="Calibri" panose="020F0502020204030204" pitchFamily="34" charset="0"/>
                        <a:cs typeface="Times New Roman" panose="02020603050405020304" pitchFamily="18" charset="0"/>
                      </a:endParaRPr>
                    </a:p>
                  </a:txBody>
                  <a:tcPr marL="66033" marR="66033" marT="33016" marB="33016" anchor="ctr">
                    <a:lnL w="127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21492888"/>
                  </a:ext>
                </a:extLst>
              </a:tr>
            </a:tbl>
          </a:graphicData>
        </a:graphic>
      </p:graphicFrame>
    </p:spTree>
    <p:extLst>
      <p:ext uri="{BB962C8B-B14F-4D97-AF65-F5344CB8AC3E}">
        <p14:creationId xmlns:p14="http://schemas.microsoft.com/office/powerpoint/2010/main" val="339374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3EE135-36FD-B592-BBDC-6FAEE81B14BC}"/>
              </a:ext>
            </a:extLst>
          </p:cNvPr>
          <p:cNvSpPr>
            <a:spLocks noGrp="1"/>
          </p:cNvSpPr>
          <p:nvPr>
            <p:ph type="title"/>
          </p:nvPr>
        </p:nvSpPr>
        <p:spPr/>
        <p:txBody>
          <a:bodyPr/>
          <a:lstStyle/>
          <a:p>
            <a:r>
              <a:rPr lang="nl-NL" dirty="0"/>
              <a:t>Content	</a:t>
            </a:r>
          </a:p>
        </p:txBody>
      </p:sp>
      <p:sp>
        <p:nvSpPr>
          <p:cNvPr id="3" name="Tijdelijke aanduiding voor inhoud 2">
            <a:extLst>
              <a:ext uri="{FF2B5EF4-FFF2-40B4-BE49-F238E27FC236}">
                <a16:creationId xmlns:a16="http://schemas.microsoft.com/office/drawing/2014/main" id="{14FC4A21-142D-A2A9-B8BE-CE42D4FC7E3B}"/>
              </a:ext>
            </a:extLst>
          </p:cNvPr>
          <p:cNvSpPr>
            <a:spLocks noGrp="1"/>
          </p:cNvSpPr>
          <p:nvPr>
            <p:ph idx="1"/>
          </p:nvPr>
        </p:nvSpPr>
        <p:spPr/>
        <p:txBody>
          <a:bodyPr/>
          <a:lstStyle/>
          <a:p>
            <a:r>
              <a:rPr lang="nl-NL" dirty="0" err="1"/>
              <a:t>Organizational</a:t>
            </a:r>
            <a:r>
              <a:rPr lang="nl-NL" dirty="0"/>
              <a:t> </a:t>
            </a:r>
            <a:r>
              <a:rPr lang="nl-NL" dirty="0" err="1"/>
              <a:t>aspects</a:t>
            </a:r>
            <a:endParaRPr lang="nl-NL" dirty="0"/>
          </a:p>
          <a:p>
            <a:r>
              <a:rPr lang="nl-NL" dirty="0"/>
              <a:t>Structure of the work</a:t>
            </a:r>
          </a:p>
          <a:p>
            <a:r>
              <a:rPr lang="nl-NL" dirty="0"/>
              <a:t>Status update </a:t>
            </a:r>
            <a:r>
              <a:rPr lang="nl-NL" dirty="0" err="1"/>
              <a:t>since</a:t>
            </a:r>
            <a:r>
              <a:rPr lang="nl-NL" dirty="0"/>
              <a:t> </a:t>
            </a:r>
            <a:r>
              <a:rPr lang="nl-NL" dirty="0" err="1">
                <a:solidFill>
                  <a:srgbClr val="FF0000"/>
                </a:solidFill>
              </a:rPr>
              <a:t>February</a:t>
            </a:r>
            <a:r>
              <a:rPr lang="nl-NL" dirty="0">
                <a:solidFill>
                  <a:srgbClr val="FF0000"/>
                </a:solidFill>
              </a:rPr>
              <a:t> 2025</a:t>
            </a:r>
          </a:p>
          <a:p>
            <a:r>
              <a:rPr lang="nl-NL" dirty="0" err="1"/>
              <a:t>Future</a:t>
            </a:r>
            <a:r>
              <a:rPr lang="nl-NL" dirty="0"/>
              <a:t> </a:t>
            </a:r>
            <a:r>
              <a:rPr lang="nl-NL" dirty="0" err="1"/>
              <a:t>sessions</a:t>
            </a:r>
            <a:endParaRPr lang="nl-NL" dirty="0"/>
          </a:p>
          <a:p>
            <a:r>
              <a:rPr lang="nl-NL" dirty="0" err="1"/>
              <a:t>Concluding</a:t>
            </a:r>
            <a:r>
              <a:rPr lang="nl-NL" dirty="0"/>
              <a:t> </a:t>
            </a:r>
            <a:r>
              <a:rPr lang="nl-NL" dirty="0" err="1"/>
              <a:t>remarks</a:t>
            </a:r>
            <a:endParaRPr lang="nl-NL" dirty="0"/>
          </a:p>
        </p:txBody>
      </p:sp>
    </p:spTree>
    <p:extLst>
      <p:ext uri="{BB962C8B-B14F-4D97-AF65-F5344CB8AC3E}">
        <p14:creationId xmlns:p14="http://schemas.microsoft.com/office/powerpoint/2010/main" val="38532618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27FE76-93E7-2ED5-686D-24EBA259E66F}"/>
              </a:ext>
            </a:extLst>
          </p:cNvPr>
          <p:cNvSpPr>
            <a:spLocks noGrp="1"/>
          </p:cNvSpPr>
          <p:nvPr>
            <p:ph type="title"/>
          </p:nvPr>
        </p:nvSpPr>
        <p:spPr/>
        <p:txBody>
          <a:bodyPr/>
          <a:lstStyle/>
          <a:p>
            <a:r>
              <a:rPr lang="nl-NL" dirty="0" err="1"/>
              <a:t>Organization</a:t>
            </a:r>
            <a:r>
              <a:rPr lang="nl-NL" dirty="0"/>
              <a:t> </a:t>
            </a:r>
            <a:r>
              <a:rPr lang="nl-NL" dirty="0" err="1"/>
              <a:t>aspects</a:t>
            </a:r>
            <a:endParaRPr lang="nl-NL" dirty="0"/>
          </a:p>
        </p:txBody>
      </p:sp>
      <p:sp>
        <p:nvSpPr>
          <p:cNvPr id="3" name="Tijdelijke aanduiding voor inhoud 2">
            <a:extLst>
              <a:ext uri="{FF2B5EF4-FFF2-40B4-BE49-F238E27FC236}">
                <a16:creationId xmlns:a16="http://schemas.microsoft.com/office/drawing/2014/main" id="{BA2899DA-D5D0-BC01-467C-FB72B25B3224}"/>
              </a:ext>
            </a:extLst>
          </p:cNvPr>
          <p:cNvSpPr>
            <a:spLocks noGrp="1"/>
          </p:cNvSpPr>
          <p:nvPr>
            <p:ph idx="1"/>
          </p:nvPr>
        </p:nvSpPr>
        <p:spPr/>
        <p:txBody>
          <a:bodyPr>
            <a:normAutofit fontScale="85000" lnSpcReduction="20000"/>
          </a:bodyPr>
          <a:lstStyle/>
          <a:p>
            <a:r>
              <a:rPr lang="en-US" dirty="0"/>
              <a:t>Leadership: Richard Damm, Chen Chunmei, Takashi Naono, </a:t>
            </a:r>
            <a:r>
              <a:rPr lang="en-US" dirty="0" err="1"/>
              <a:t>Ezana</a:t>
            </a:r>
            <a:r>
              <a:rPr lang="en-US" dirty="0"/>
              <a:t> </a:t>
            </a:r>
            <a:r>
              <a:rPr lang="en-US" dirty="0" err="1"/>
              <a:t>Wondimneh</a:t>
            </a:r>
            <a:endParaRPr lang="en-US" dirty="0"/>
          </a:p>
          <a:p>
            <a:r>
              <a:rPr lang="en-US" dirty="0"/>
              <a:t>Ambassadors: Tim Hicks(Australia), Peter Striekwold (NL)</a:t>
            </a:r>
          </a:p>
          <a:p>
            <a:endParaRPr lang="en-US" dirty="0"/>
          </a:p>
          <a:p>
            <a:r>
              <a:rPr lang="en-US" dirty="0"/>
              <a:t>Three tasks: </a:t>
            </a:r>
            <a:br>
              <a:rPr lang="en-US" dirty="0"/>
            </a:br>
            <a:r>
              <a:rPr lang="en-US" dirty="0"/>
              <a:t>1. Development of administrative requirements for GTR ADS</a:t>
            </a:r>
            <a:br>
              <a:rPr lang="en-US" dirty="0"/>
            </a:br>
            <a:r>
              <a:rPr lang="en-US" dirty="0"/>
              <a:t>2. Development of administrative requirements for UNR ADS</a:t>
            </a:r>
            <a:br>
              <a:rPr lang="en-US" dirty="0"/>
            </a:br>
            <a:r>
              <a:rPr lang="en-US" dirty="0"/>
              <a:t>3. Development of an interpretation document</a:t>
            </a:r>
          </a:p>
          <a:p>
            <a:endParaRPr lang="en-US" dirty="0"/>
          </a:p>
          <a:p>
            <a:r>
              <a:rPr lang="en-US" dirty="0"/>
              <a:t>Planning: </a:t>
            </a:r>
            <a:br>
              <a:rPr lang="en-US" dirty="0"/>
            </a:br>
            <a:r>
              <a:rPr lang="en-US" dirty="0"/>
              <a:t>Send draft for task 1 &amp; 2 to IWG ADS in March 2025</a:t>
            </a:r>
            <a:br>
              <a:rPr lang="en-US" dirty="0"/>
            </a:br>
            <a:endParaRPr lang="en-US" strike="sngStrike" dirty="0">
              <a:solidFill>
                <a:srgbClr val="FF0000"/>
              </a:solidFill>
            </a:endParaRPr>
          </a:p>
          <a:p>
            <a:pPr marL="0" indent="0">
              <a:buNone/>
            </a:pPr>
            <a:br>
              <a:rPr lang="en-US" dirty="0">
                <a:highlight>
                  <a:srgbClr val="FFFF00"/>
                </a:highlight>
              </a:rPr>
            </a:br>
            <a:r>
              <a:rPr lang="en-US" dirty="0"/>
              <a:t>		</a:t>
            </a:r>
          </a:p>
        </p:txBody>
      </p:sp>
    </p:spTree>
    <p:extLst>
      <p:ext uri="{BB962C8B-B14F-4D97-AF65-F5344CB8AC3E}">
        <p14:creationId xmlns:p14="http://schemas.microsoft.com/office/powerpoint/2010/main" val="4138287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B34FD10F-816A-B729-65A3-F4725824E292}"/>
              </a:ext>
            </a:extLst>
          </p:cNvPr>
          <p:cNvSpPr>
            <a:spLocks noGrp="1"/>
          </p:cNvSpPr>
          <p:nvPr>
            <p:ph type="title"/>
          </p:nvPr>
        </p:nvSpPr>
        <p:spPr/>
        <p:txBody>
          <a:bodyPr/>
          <a:lstStyle/>
          <a:p>
            <a:pPr algn="ctr"/>
            <a:r>
              <a:rPr lang="nl-NL" dirty="0" err="1"/>
              <a:t>Structure</a:t>
            </a:r>
            <a:r>
              <a:rPr lang="nl-NL" dirty="0"/>
              <a:t> </a:t>
            </a:r>
            <a:r>
              <a:rPr lang="nl-NL" dirty="0" err="1"/>
              <a:t>and</a:t>
            </a:r>
            <a:r>
              <a:rPr lang="nl-NL" dirty="0"/>
              <a:t> </a:t>
            </a:r>
            <a:r>
              <a:rPr lang="nl-NL" dirty="0" err="1"/>
              <a:t>OPI’s</a:t>
            </a:r>
            <a:r>
              <a:rPr lang="nl-NL" dirty="0"/>
              <a:t> for GTR ADS</a:t>
            </a:r>
          </a:p>
        </p:txBody>
      </p:sp>
      <p:graphicFrame>
        <p:nvGraphicFramePr>
          <p:cNvPr id="4" name="Tijdelijke aanduiding voor inhoud 3">
            <a:extLst>
              <a:ext uri="{FF2B5EF4-FFF2-40B4-BE49-F238E27FC236}">
                <a16:creationId xmlns:a16="http://schemas.microsoft.com/office/drawing/2014/main" id="{78A01B3B-BBD5-476F-7250-BA863BF17FF1}"/>
              </a:ext>
            </a:extLst>
          </p:cNvPr>
          <p:cNvGraphicFramePr>
            <a:graphicFrameLocks noGrp="1"/>
          </p:cNvGraphicFramePr>
          <p:nvPr>
            <p:ph idx="1"/>
            <p:extLst>
              <p:ext uri="{D42A27DB-BD31-4B8C-83A1-F6EECF244321}">
                <p14:modId xmlns:p14="http://schemas.microsoft.com/office/powerpoint/2010/main" val="2201996417"/>
              </p:ext>
            </p:extLst>
          </p:nvPr>
        </p:nvGraphicFramePr>
        <p:xfrm>
          <a:off x="5153381" y="289530"/>
          <a:ext cx="6600654" cy="6278940"/>
        </p:xfrm>
        <a:graphic>
          <a:graphicData uri="http://schemas.openxmlformats.org/drawingml/2006/table">
            <a:tbl>
              <a:tblPr firstRow="1" firstCol="1" bandRow="1"/>
              <a:tblGrid>
                <a:gridCol w="517213">
                  <a:extLst>
                    <a:ext uri="{9D8B030D-6E8A-4147-A177-3AD203B41FA5}">
                      <a16:colId xmlns:a16="http://schemas.microsoft.com/office/drawing/2014/main" val="4045189377"/>
                    </a:ext>
                  </a:extLst>
                </a:gridCol>
                <a:gridCol w="1548723">
                  <a:extLst>
                    <a:ext uri="{9D8B030D-6E8A-4147-A177-3AD203B41FA5}">
                      <a16:colId xmlns:a16="http://schemas.microsoft.com/office/drawing/2014/main" val="1474753597"/>
                    </a:ext>
                  </a:extLst>
                </a:gridCol>
                <a:gridCol w="3299966">
                  <a:extLst>
                    <a:ext uri="{9D8B030D-6E8A-4147-A177-3AD203B41FA5}">
                      <a16:colId xmlns:a16="http://schemas.microsoft.com/office/drawing/2014/main" val="1947897204"/>
                    </a:ext>
                  </a:extLst>
                </a:gridCol>
                <a:gridCol w="1234752">
                  <a:extLst>
                    <a:ext uri="{9D8B030D-6E8A-4147-A177-3AD203B41FA5}">
                      <a16:colId xmlns:a16="http://schemas.microsoft.com/office/drawing/2014/main" val="1078338794"/>
                    </a:ext>
                  </a:extLst>
                </a:gridCol>
              </a:tblGrid>
              <a:tr h="321033">
                <a:tc gridSpan="4">
                  <a:txBody>
                    <a:bodyPr/>
                    <a:lstStyle/>
                    <a:p>
                      <a:pPr algn="ctr"/>
                      <a:r>
                        <a:rPr lang="en-AU" sz="1000" b="1"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Detailed Task Decomposition Framework Structure and OPIs Table for GTR</a:t>
                      </a:r>
                      <a:r>
                        <a:rPr lang="en-AU" sz="1000" b="1" noProof="0">
                          <a:solidFill>
                            <a:srgbClr val="ED5C57"/>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p>
                      <a:pPr algn="ctr"/>
                      <a:r>
                        <a:rPr lang="en-AU" sz="1000" b="1" noProof="0">
                          <a:solidFill>
                            <a:srgbClr val="ED5C57"/>
                          </a:solidFill>
                          <a:effectLst/>
                          <a:latin typeface="Aptos" panose="020B0004020202020204" pitchFamily="34" charset="0"/>
                          <a:ea typeface="Times New Roman" panose="02020603050405020304" pitchFamily="18" charset="0"/>
                          <a:cs typeface="Aptos" panose="020B0004020202020204" pitchFamily="34" charset="0"/>
                        </a:rPr>
                        <a:t>(This file is expecting small changes as informed by Jiajie Wu in last OPI Meeting)</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solidFill>
                      <a:srgbClr val="ABABAB"/>
                    </a:solidFill>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3286128058"/>
                  </a:ext>
                </a:extLst>
              </a:tr>
              <a:tr h="125841">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Task</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Topic</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Description/comments</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OPI</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856098740"/>
                  </a:ext>
                </a:extLst>
              </a:tr>
              <a:tr h="661357">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1</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Statement of technical rationale</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prepare a statement of technical rationale that can be included in a preamble to both the GTR and UNR. This section is specifically composed of the following parts,  it should be summarized and concluded after the following main parts are completed.</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Wu, Jiajie (CN),</a:t>
                      </a:r>
                      <a:endParaRPr lang="en-AU" sz="1050" noProof="0">
                        <a:effectLst/>
                        <a:latin typeface="Aptos" panose="020B0004020202020204" pitchFamily="34" charset="0"/>
                        <a:ea typeface="Aptos" panose="020B0004020202020204" pitchFamily="34" charset="0"/>
                        <a:cs typeface="Aptos" panose="020B0004020202020204" pitchFamily="34" charset="0"/>
                      </a:endParaRPr>
                    </a:p>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 Support by Russ Shields (ITU)</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587748928"/>
                  </a:ext>
                </a:extLst>
              </a:tr>
              <a:tr h="358235">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Appendix: Development of GTR</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prepare a document setting out how the GTR was developed covering these key headings</a:t>
                      </a:r>
                      <a:endParaRPr lang="en-AU" sz="1050" noProof="0" dirty="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1292395801"/>
                  </a:ext>
                </a:extLst>
              </a:tr>
              <a:tr h="709580">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2</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Introduction</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provide an overview and clear and concise summary of the GTR. It should outline the objectives of the regulation, the reasons for its development, and the agreements made by CPs to develop such a GTR.</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Zhang, Jiarui(CN)</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756997743"/>
                  </a:ext>
                </a:extLst>
              </a:tr>
              <a:tr h="709580">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3</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Procedural background</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list details of the procedural steps and historical context that led to the development of the GTR. It includes information on the meetings, discussions, and decisions that were part of the regulatory process.</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Roy, Jean- Michael (CA)</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436404313"/>
                  </a:ext>
                </a:extLst>
              </a:tr>
              <a:tr h="592465">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4</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Technical background</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provide a comprehensive overview of the technical aspects relevant to the GTR. It includes detailed information on the technologies, systems, and engineering principles that underpin the regulation.</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Zhou, Bolin (CN) Support by Dan Smith (SAE International)</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1568481854"/>
                  </a:ext>
                </a:extLst>
              </a:tr>
              <a:tr h="358235">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5</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Principle for developing the regulation</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outline the fundamental principles and guiding philosophies behind the development of the GTR.</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Conway, John (CA)</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619248196"/>
                  </a:ext>
                </a:extLst>
              </a:tr>
              <a:tr h="592465">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6</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Technical rationale and justification</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provide a detailed justification for the technical requirements specified in the GTR. It includes the rationale behind the technical standards, backed by data, research, analysis, etc.</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Liu, Nan (CN)</a:t>
                      </a:r>
                      <a:endParaRPr lang="en-AU" sz="1050" noProof="0">
                        <a:effectLst/>
                        <a:latin typeface="Aptos" panose="020B0004020202020204" pitchFamily="34" charset="0"/>
                        <a:ea typeface="Aptos" panose="020B0004020202020204" pitchFamily="34" charset="0"/>
                        <a:cs typeface="Aptos" panose="020B0004020202020204" pitchFamily="34" charset="0"/>
                      </a:endParaRPr>
                    </a:p>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Support by Roy, Jean- Michael (CA)</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465831375"/>
                  </a:ext>
                </a:extLst>
              </a:tr>
              <a:tr h="124004">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Recommendations</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 (ADS IWG’s Task)</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843493900"/>
                  </a:ext>
                </a:extLst>
              </a:tr>
              <a:tr h="475351">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Existing regulations, directives, and international voluntary standards</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 (ADS IWG’s Task)</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553448952"/>
                  </a:ext>
                </a:extLst>
              </a:tr>
              <a:tr h="1060926">
                <a:tc>
                  <a:txBody>
                    <a:bodyPr/>
                    <a:lstStyle/>
                    <a:p>
                      <a:pPr algn="ctr"/>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7</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Benefits and costs</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en-AU" sz="1000" noProof="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prepare a Benefit/Cost analysis that can support contracting parties to implement the GTR and UNR in their national legislation. It may include an analysis of the positive and negative impacts on safety, environment, and industry, as well as the economic implications for manufacturers, consumers, and regulatory bodies accordingly.</a:t>
                      </a:r>
                      <a:endParaRPr lang="en-AU" sz="1050" noProof="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en-AU" sz="1000" noProof="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Wu, </a:t>
                      </a:r>
                      <a:r>
                        <a:rPr lang="en-AU" sz="1000" noProof="0" dirty="0" err="1">
                          <a:solidFill>
                            <a:srgbClr val="174E86"/>
                          </a:solidFill>
                          <a:effectLst/>
                          <a:latin typeface="Aptos" panose="020B0004020202020204" pitchFamily="34" charset="0"/>
                          <a:ea typeface="Times New Roman" panose="02020603050405020304" pitchFamily="18" charset="0"/>
                          <a:cs typeface="Aptos" panose="020B0004020202020204" pitchFamily="34" charset="0"/>
                        </a:rPr>
                        <a:t>Jiajie</a:t>
                      </a:r>
                      <a:r>
                        <a:rPr lang="en-AU" sz="1000" noProof="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 (CN),</a:t>
                      </a:r>
                      <a:endParaRPr lang="en-AU" sz="1050" noProof="0" dirty="0">
                        <a:effectLst/>
                        <a:latin typeface="Aptos" panose="020B0004020202020204" pitchFamily="34" charset="0"/>
                        <a:ea typeface="Aptos" panose="020B0004020202020204" pitchFamily="34" charset="0"/>
                        <a:cs typeface="Aptos" panose="020B0004020202020204" pitchFamily="34" charset="0"/>
                      </a:endParaRPr>
                    </a:p>
                    <a:p>
                      <a:pPr algn="ctr"/>
                      <a:r>
                        <a:rPr lang="en-AU" sz="1000" noProof="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Claus Pastor (GERMANY),</a:t>
                      </a:r>
                      <a:endParaRPr lang="en-AU" sz="1050" noProof="0" dirty="0">
                        <a:effectLst/>
                        <a:latin typeface="Aptos" panose="020B0004020202020204" pitchFamily="34" charset="0"/>
                        <a:ea typeface="Aptos" panose="020B0004020202020204" pitchFamily="34" charset="0"/>
                        <a:cs typeface="Aptos" panose="020B0004020202020204" pitchFamily="34" charset="0"/>
                      </a:endParaRPr>
                    </a:p>
                    <a:p>
                      <a:pPr algn="ctr"/>
                      <a:r>
                        <a:rPr lang="en-AU" sz="1000" noProof="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Support by Russ Shields (ITU)</a:t>
                      </a:r>
                      <a:endParaRPr lang="en-AU" sz="1050" noProof="0" dirty="0">
                        <a:effectLst/>
                        <a:latin typeface="Aptos" panose="020B0004020202020204" pitchFamily="34" charset="0"/>
                        <a:ea typeface="Aptos" panose="020B0004020202020204" pitchFamily="34" charset="0"/>
                        <a:cs typeface="Aptos" panose="020B0004020202020204" pitchFamily="34" charset="0"/>
                      </a:endParaRPr>
                    </a:p>
                  </a:txBody>
                  <a:tcPr marL="35446" marR="35446"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076858644"/>
                  </a:ext>
                </a:extLst>
              </a:tr>
            </a:tbl>
          </a:graphicData>
        </a:graphic>
      </p:graphicFrame>
    </p:spTree>
    <p:extLst>
      <p:ext uri="{BB962C8B-B14F-4D97-AF65-F5344CB8AC3E}">
        <p14:creationId xmlns:p14="http://schemas.microsoft.com/office/powerpoint/2010/main" val="3394831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43D113AC-81DC-8568-8DF7-361E2AAE7CC7}"/>
              </a:ext>
            </a:extLst>
          </p:cNvPr>
          <p:cNvSpPr>
            <a:spLocks noGrp="1"/>
          </p:cNvSpPr>
          <p:nvPr>
            <p:ph type="title"/>
          </p:nvPr>
        </p:nvSpPr>
        <p:spPr/>
        <p:txBody>
          <a:bodyPr/>
          <a:lstStyle/>
          <a:p>
            <a:pPr algn="ctr"/>
            <a:r>
              <a:rPr lang="nl-NL" dirty="0" err="1"/>
              <a:t>Structure</a:t>
            </a:r>
            <a:r>
              <a:rPr lang="nl-NL" dirty="0"/>
              <a:t> </a:t>
            </a:r>
            <a:r>
              <a:rPr lang="nl-NL" dirty="0" err="1"/>
              <a:t>and</a:t>
            </a:r>
            <a:r>
              <a:rPr lang="nl-NL" dirty="0"/>
              <a:t> </a:t>
            </a:r>
            <a:r>
              <a:rPr lang="nl-NL" dirty="0" err="1"/>
              <a:t>OPI’s</a:t>
            </a:r>
            <a:r>
              <a:rPr lang="nl-NL" dirty="0"/>
              <a:t> for UNR ADS</a:t>
            </a:r>
          </a:p>
        </p:txBody>
      </p:sp>
      <p:graphicFrame>
        <p:nvGraphicFramePr>
          <p:cNvPr id="7" name="Tijdelijke aanduiding voor inhoud 6">
            <a:extLst>
              <a:ext uri="{FF2B5EF4-FFF2-40B4-BE49-F238E27FC236}">
                <a16:creationId xmlns:a16="http://schemas.microsoft.com/office/drawing/2014/main" id="{99FCE88C-5D9B-DDC3-5046-5EC39654931C}"/>
              </a:ext>
            </a:extLst>
          </p:cNvPr>
          <p:cNvGraphicFramePr>
            <a:graphicFrameLocks noGrp="1"/>
          </p:cNvGraphicFramePr>
          <p:nvPr>
            <p:ph idx="1"/>
            <p:extLst>
              <p:ext uri="{D42A27DB-BD31-4B8C-83A1-F6EECF244321}">
                <p14:modId xmlns:p14="http://schemas.microsoft.com/office/powerpoint/2010/main" val="3925735076"/>
              </p:ext>
            </p:extLst>
          </p:nvPr>
        </p:nvGraphicFramePr>
        <p:xfrm>
          <a:off x="5255581" y="370865"/>
          <a:ext cx="6400800" cy="5966636"/>
        </p:xfrm>
        <a:graphic>
          <a:graphicData uri="http://schemas.openxmlformats.org/drawingml/2006/table">
            <a:tbl>
              <a:tblPr firstRow="1" firstCol="1" bandRow="1"/>
              <a:tblGrid>
                <a:gridCol w="500889">
                  <a:extLst>
                    <a:ext uri="{9D8B030D-6E8A-4147-A177-3AD203B41FA5}">
                      <a16:colId xmlns:a16="http://schemas.microsoft.com/office/drawing/2014/main" val="3159946743"/>
                    </a:ext>
                  </a:extLst>
                </a:gridCol>
                <a:gridCol w="1754039">
                  <a:extLst>
                    <a:ext uri="{9D8B030D-6E8A-4147-A177-3AD203B41FA5}">
                      <a16:colId xmlns:a16="http://schemas.microsoft.com/office/drawing/2014/main" val="2883107505"/>
                    </a:ext>
                  </a:extLst>
                </a:gridCol>
                <a:gridCol w="2666486">
                  <a:extLst>
                    <a:ext uri="{9D8B030D-6E8A-4147-A177-3AD203B41FA5}">
                      <a16:colId xmlns:a16="http://schemas.microsoft.com/office/drawing/2014/main" val="1659041050"/>
                    </a:ext>
                  </a:extLst>
                </a:gridCol>
                <a:gridCol w="1479386">
                  <a:extLst>
                    <a:ext uri="{9D8B030D-6E8A-4147-A177-3AD203B41FA5}">
                      <a16:colId xmlns:a16="http://schemas.microsoft.com/office/drawing/2014/main" val="2335287827"/>
                    </a:ext>
                  </a:extLst>
                </a:gridCol>
              </a:tblGrid>
              <a:tr h="267931">
                <a:tc gridSpan="4">
                  <a:txBody>
                    <a:bodyPr/>
                    <a:lstStyle/>
                    <a:p>
                      <a:pPr algn="ctr"/>
                      <a:r>
                        <a:rPr lang="nl-NL" sz="1000" b="1"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Detailed Task Decomposition and OPIs table for the UN Reg. on ADS</a:t>
                      </a:r>
                      <a:endParaRPr lang="nl-NL" sz="1100" dirty="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solidFill>
                      <a:srgbClr val="ABABAB"/>
                    </a:solidFill>
                  </a:tcPr>
                </a:tc>
                <a:tc hMerge="1">
                  <a:txBody>
                    <a:bodyPr/>
                    <a:lstStyle/>
                    <a:p>
                      <a:endParaRPr lang="nl-NL"/>
                    </a:p>
                  </a:txBody>
                  <a:tcPr/>
                </a:tc>
                <a:tc hMerge="1">
                  <a:txBody>
                    <a:bodyPr/>
                    <a:lstStyle/>
                    <a:p>
                      <a:endParaRPr lang="nl-NL"/>
                    </a:p>
                  </a:txBody>
                  <a:tcPr/>
                </a:tc>
                <a:tc hMerge="1">
                  <a:txBody>
                    <a:bodyPr/>
                    <a:lstStyle/>
                    <a:p>
                      <a:endParaRPr lang="nl-NL"/>
                    </a:p>
                  </a:txBody>
                  <a:tcPr/>
                </a:tc>
                <a:extLst>
                  <a:ext uri="{0D108BD9-81ED-4DB2-BD59-A6C34878D82A}">
                    <a16:rowId xmlns:a16="http://schemas.microsoft.com/office/drawing/2014/main" val="1900982580"/>
                  </a:ext>
                </a:extLst>
              </a:tr>
              <a:tr h="105026">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Para.</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Topic</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Description/comments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OPI</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4206748668"/>
                  </a:ext>
                </a:extLst>
              </a:tr>
              <a:tr h="459967">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0</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Introduction/preamble</a:t>
                      </a:r>
                      <a:endParaRPr lang="nl-NL" sz="1100">
                        <a:effectLst/>
                        <a:latin typeface="Aptos" panose="020B0004020202020204" pitchFamily="34" charset="0"/>
                        <a:ea typeface="Aptos" panose="020B0004020202020204" pitchFamily="34" charset="0"/>
                        <a:cs typeface="Aptos" panose="020B0004020202020204" pitchFamily="34" charset="0"/>
                      </a:endParaRPr>
                    </a:p>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Tbc.</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 </a:t>
                      </a:r>
                      <a:endParaRPr lang="nl-NL" sz="1100">
                        <a:effectLst/>
                        <a:latin typeface="Aptos" panose="020B0004020202020204" pitchFamily="34" charset="0"/>
                        <a:ea typeface="Aptos" panose="020B0004020202020204" pitchFamily="34" charset="0"/>
                        <a:cs typeface="Aptos" panose="020B0004020202020204" pitchFamily="34" charset="0"/>
                      </a:endParaRPr>
                    </a:p>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May be derived </a:t>
                      </a:r>
                      <a:r>
                        <a:rPr lang="nl-NL" sz="1000" i="1">
                          <a:solidFill>
                            <a:srgbClr val="174E86"/>
                          </a:solidFill>
                          <a:effectLst/>
                          <a:latin typeface="Aptos" panose="020B0004020202020204" pitchFamily="34" charset="0"/>
                          <a:ea typeface="Times New Roman" panose="02020603050405020304" pitchFamily="18" charset="0"/>
                          <a:cs typeface="Aptos" panose="020B0004020202020204" pitchFamily="34" charset="0"/>
                        </a:rPr>
                        <a:t>mutatis mutandis</a:t>
                      </a: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 from the introduction prepared for the UN GTR</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dirty="0">
                          <a:solidFill>
                            <a:srgbClr val="ED5C57"/>
                          </a:solidFill>
                          <a:effectLst/>
                          <a:latin typeface="Aptos" panose="020B0004020202020204" pitchFamily="34" charset="0"/>
                          <a:ea typeface="Times New Roman" panose="02020603050405020304" pitchFamily="18" charset="0"/>
                          <a:cs typeface="Aptos" panose="020B0004020202020204" pitchFamily="34" charset="0"/>
                        </a:rPr>
                        <a:t> </a:t>
                      </a:r>
                      <a:r>
                        <a:rPr lang="nl-NL" sz="1000" dirty="0">
                          <a:solidFill>
                            <a:schemeClr val="accent1"/>
                          </a:solidFill>
                          <a:effectLst/>
                          <a:latin typeface="Aptos" panose="020B0004020202020204" pitchFamily="34" charset="0"/>
                          <a:ea typeface="Times New Roman" panose="02020603050405020304" pitchFamily="18" charset="0"/>
                          <a:cs typeface="Aptos" panose="020B0004020202020204" pitchFamily="34" charset="0"/>
                        </a:rPr>
                        <a:t>*Cristina </a:t>
                      </a:r>
                      <a:r>
                        <a:rPr lang="nl-NL" sz="1000" dirty="0" err="1">
                          <a:solidFill>
                            <a:schemeClr val="accent1"/>
                          </a:solidFill>
                          <a:effectLst/>
                          <a:latin typeface="Aptos" panose="020B0004020202020204" pitchFamily="34" charset="0"/>
                          <a:ea typeface="Times New Roman" panose="02020603050405020304" pitchFamily="18" charset="0"/>
                          <a:cs typeface="Aptos" panose="020B0004020202020204" pitchFamily="34" charset="0"/>
                        </a:rPr>
                        <a:t>Galassi</a:t>
                      </a:r>
                      <a:r>
                        <a:rPr lang="nl-NL" sz="1000" dirty="0">
                          <a:solidFill>
                            <a:schemeClr val="accent1"/>
                          </a:solidFill>
                          <a:effectLst/>
                          <a:latin typeface="Aptos" panose="020B0004020202020204" pitchFamily="34" charset="0"/>
                          <a:ea typeface="Times New Roman" panose="02020603050405020304" pitchFamily="18" charset="0"/>
                          <a:cs typeface="Aptos" panose="020B0004020202020204" pitchFamily="34" charset="0"/>
                        </a:rPr>
                        <a:t> (EC) + H. Matsukawa (JP)</a:t>
                      </a:r>
                      <a:endParaRPr lang="nl-NL" sz="1100" dirty="0">
                        <a:solidFill>
                          <a:schemeClr val="accent1"/>
                        </a:solidFill>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647601108"/>
                  </a:ext>
                </a:extLst>
              </a:tr>
              <a:tr h="103493">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1</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Scope</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(Provided by the IWG on ADS)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4011145389"/>
                  </a:ext>
                </a:extLst>
              </a:tr>
              <a:tr h="103493">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2</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Definitions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(Provided by the IWG on ADS)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261407281"/>
                  </a:ext>
                </a:extLst>
              </a:tr>
              <a:tr h="592208">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3</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Application for approval</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application for approval section of the UN R, including references to application forms and information documents as set out in annexes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Ramon Gouweleeuw (NL)</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172840899"/>
                  </a:ext>
                </a:extLst>
              </a:tr>
              <a:tr h="592208">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4</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Approval</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approval section of the UN R – this sets out the grounds on which a type approval authority will be satisfied and must issue an approval</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Matt Claydon (UK)</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020369475"/>
                  </a:ext>
                </a:extLst>
              </a:tr>
              <a:tr h="103493">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5</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Requirement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(Provided by the IWG on ADS)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1126764856"/>
                  </a:ext>
                </a:extLst>
              </a:tr>
              <a:tr h="103493">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6</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Test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(Provided by the IWG on ADS)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508418510"/>
                  </a:ext>
                </a:extLst>
              </a:tr>
              <a:tr h="689951">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7</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Modification and extension of TA</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modification of vehicle type and extension of approval section of UN R – will require research to determine aspects of vehicle type that may affect compliance</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Cristina Galassi (EC) + H. Matsukawa (JP)</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3388053377"/>
                  </a:ext>
                </a:extLst>
              </a:tr>
              <a:tr h="298979">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8</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Conformity of Production</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conformity of production section of the UN R</a:t>
                      </a:r>
                      <a:endParaRPr lang="nl-NL" sz="1100" dirty="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Cristina Galassi (EC) + H. Matsukawa (JP) </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4115773351"/>
                  </a:ext>
                </a:extLst>
              </a:tr>
              <a:tr h="494465">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9</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Penalties for non-conformity of production</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penalties for non-conformity of production section of the UN R – should be based on standard wording</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Cristina Galassi (EC) + H. Matsukawa (JP) </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3704753602"/>
                  </a:ext>
                </a:extLst>
              </a:tr>
              <a:tr h="396722">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10</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Production definitively discontinued</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production definitely discontinued section of the UN R</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Cristina Galassi (EC) + H. Matsukawa (JP) </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4251342847"/>
                  </a:ext>
                </a:extLst>
              </a:tr>
              <a:tr h="494465">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11</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Names and addresses of the Technical Services responsible for conducting approval tests and</a:t>
                      </a:r>
                      <a:b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b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of the Type Approval Authorities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names and addresses of technical services section of the UN R – should be based on standard wording</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Cristina Galassi (EC) + H. Matsukawa (JP) </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1041199284"/>
                  </a:ext>
                </a:extLst>
              </a:tr>
              <a:tr h="298979">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A1</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Communication &amp; Information Document</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communication and information annex of the UN R</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Ramon Gouweleeuw (NL)</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360344887"/>
                  </a:ext>
                </a:extLst>
              </a:tr>
              <a:tr h="298979">
                <a:tc>
                  <a:txBody>
                    <a:bodyPr/>
                    <a:lstStyle/>
                    <a:p>
                      <a:pPr algn="ctr"/>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A2</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Arrangement of Approval Marks</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a:solidFill>
                            <a:srgbClr val="174E86"/>
                          </a:solidFill>
                          <a:effectLst/>
                          <a:latin typeface="Aptos" panose="020B0004020202020204" pitchFamily="34" charset="0"/>
                          <a:ea typeface="Times New Roman" panose="02020603050405020304" pitchFamily="18" charset="0"/>
                          <a:cs typeface="Aptos" panose="020B0004020202020204" pitchFamily="34" charset="0"/>
                        </a:rPr>
                        <a:t>The task is to draft the Arrangement of approval marks annex of the UN R</a:t>
                      </a:r>
                      <a:endParaRPr lang="nl-NL" sz="110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tc>
                  <a:txBody>
                    <a:bodyPr/>
                    <a:lstStyle/>
                    <a:p>
                      <a:r>
                        <a:rPr lang="nl-NL" sz="1000" dirty="0">
                          <a:solidFill>
                            <a:srgbClr val="174E86"/>
                          </a:solidFill>
                          <a:effectLst/>
                          <a:latin typeface="Aptos" panose="020B0004020202020204" pitchFamily="34" charset="0"/>
                          <a:ea typeface="Times New Roman" panose="02020603050405020304" pitchFamily="18" charset="0"/>
                          <a:cs typeface="Aptos" panose="020B0004020202020204" pitchFamily="34" charset="0"/>
                        </a:rPr>
                        <a:t>Matt Claydon (UK) </a:t>
                      </a:r>
                      <a:endParaRPr lang="nl-NL" sz="1100" dirty="0">
                        <a:effectLst/>
                        <a:latin typeface="Aptos" panose="020B0004020202020204" pitchFamily="34" charset="0"/>
                        <a:ea typeface="Aptos" panose="020B0004020202020204" pitchFamily="34" charset="0"/>
                        <a:cs typeface="Aptos" panose="020B0004020202020204" pitchFamily="34" charset="0"/>
                      </a:endParaRPr>
                    </a:p>
                  </a:txBody>
                  <a:tcPr marL="37335" marR="37335" marT="0" marB="0" anchor="ctr">
                    <a:lnL w="12700" cap="flat" cmpd="sng" algn="ctr">
                      <a:solidFill>
                        <a:srgbClr val="ABABAB"/>
                      </a:solidFill>
                      <a:prstDash val="solid"/>
                      <a:round/>
                      <a:headEnd type="none" w="med" len="med"/>
                      <a:tailEnd type="none" w="med" len="med"/>
                    </a:lnL>
                    <a:lnR w="12700" cap="flat" cmpd="sng" algn="ctr">
                      <a:solidFill>
                        <a:srgbClr val="ABABAB"/>
                      </a:solidFill>
                      <a:prstDash val="solid"/>
                      <a:round/>
                      <a:headEnd type="none" w="med" len="med"/>
                      <a:tailEnd type="none" w="med" len="med"/>
                    </a:lnR>
                    <a:lnT w="12700" cap="flat" cmpd="sng" algn="ctr">
                      <a:solidFill>
                        <a:srgbClr val="ABABAB"/>
                      </a:solidFill>
                      <a:prstDash val="solid"/>
                      <a:round/>
                      <a:headEnd type="none" w="med" len="med"/>
                      <a:tailEnd type="none" w="med" len="med"/>
                    </a:lnT>
                    <a:lnB w="12700" cap="flat" cmpd="sng" algn="ctr">
                      <a:solidFill>
                        <a:srgbClr val="ABABAB"/>
                      </a:solidFill>
                      <a:prstDash val="solid"/>
                      <a:round/>
                      <a:headEnd type="none" w="med" len="med"/>
                      <a:tailEnd type="none" w="med" len="med"/>
                    </a:lnB>
                    <a:noFill/>
                  </a:tcPr>
                </a:tc>
                <a:extLst>
                  <a:ext uri="{0D108BD9-81ED-4DB2-BD59-A6C34878D82A}">
                    <a16:rowId xmlns:a16="http://schemas.microsoft.com/office/drawing/2014/main" val="2993284638"/>
                  </a:ext>
                </a:extLst>
              </a:tr>
            </a:tbl>
          </a:graphicData>
        </a:graphic>
      </p:graphicFrame>
    </p:spTree>
    <p:extLst>
      <p:ext uri="{BB962C8B-B14F-4D97-AF65-F5344CB8AC3E}">
        <p14:creationId xmlns:p14="http://schemas.microsoft.com/office/powerpoint/2010/main" val="273436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100242-8A16-B50C-4EB1-2397AB3C825B}"/>
              </a:ext>
            </a:extLst>
          </p:cNvPr>
          <p:cNvSpPr>
            <a:spLocks noGrp="1"/>
          </p:cNvSpPr>
          <p:nvPr>
            <p:ph type="title"/>
          </p:nvPr>
        </p:nvSpPr>
        <p:spPr/>
        <p:txBody>
          <a:bodyPr/>
          <a:lstStyle/>
          <a:p>
            <a:r>
              <a:rPr lang="nl-NL" dirty="0" err="1"/>
              <a:t>Previous</a:t>
            </a:r>
            <a:r>
              <a:rPr lang="nl-NL" dirty="0"/>
              <a:t> Workshop </a:t>
            </a:r>
            <a:r>
              <a:rPr lang="nl-NL" dirty="0" err="1"/>
              <a:t>sessions</a:t>
            </a:r>
            <a:endParaRPr lang="nl-NL" dirty="0"/>
          </a:p>
        </p:txBody>
      </p:sp>
      <p:sp>
        <p:nvSpPr>
          <p:cNvPr id="3" name="Tijdelijke aanduiding voor inhoud 2">
            <a:extLst>
              <a:ext uri="{FF2B5EF4-FFF2-40B4-BE49-F238E27FC236}">
                <a16:creationId xmlns:a16="http://schemas.microsoft.com/office/drawing/2014/main" id="{C9AE377D-889C-2BAF-9E0C-86815D30C25E}"/>
              </a:ext>
            </a:extLst>
          </p:cNvPr>
          <p:cNvSpPr>
            <a:spLocks noGrp="1"/>
          </p:cNvSpPr>
          <p:nvPr>
            <p:ph idx="1"/>
          </p:nvPr>
        </p:nvSpPr>
        <p:spPr/>
        <p:txBody>
          <a:bodyPr>
            <a:noAutofit/>
          </a:bodyPr>
          <a:lstStyle/>
          <a:p>
            <a:r>
              <a:rPr lang="en-AU" dirty="0"/>
              <a:t>1st Workshop (Online): held 5 June 2024  </a:t>
            </a:r>
            <a:r>
              <a:rPr lang="en-AU" dirty="0">
                <a:hlinkClick r:id="rId2"/>
              </a:rPr>
              <a:t>Link</a:t>
            </a:r>
            <a:br>
              <a:rPr lang="en-AU" dirty="0"/>
            </a:br>
            <a:r>
              <a:rPr lang="en-AU" dirty="0"/>
              <a:t>Organizational matters clarified</a:t>
            </a:r>
          </a:p>
          <a:p>
            <a:r>
              <a:rPr lang="en-AU" dirty="0"/>
              <a:t>2nd Workshop (Online): held 10-11 September 2024  </a:t>
            </a:r>
            <a:r>
              <a:rPr lang="en-AU" dirty="0">
                <a:hlinkClick r:id="rId3"/>
              </a:rPr>
              <a:t>Link</a:t>
            </a:r>
            <a:br>
              <a:rPr lang="en-AU" dirty="0"/>
            </a:br>
            <a:r>
              <a:rPr lang="en-AU" dirty="0"/>
              <a:t>First drafts of GTR/UNR administrative parts</a:t>
            </a:r>
          </a:p>
          <a:p>
            <a:r>
              <a:rPr lang="en-AU" dirty="0"/>
              <a:t>3</a:t>
            </a:r>
            <a:r>
              <a:rPr lang="en-AU" baseline="30000" dirty="0"/>
              <a:t>rd</a:t>
            </a:r>
            <a:r>
              <a:rPr lang="en-AU" dirty="0"/>
              <a:t> Workshop (Hybrid, Beijing): held 15+16 October   </a:t>
            </a:r>
            <a:r>
              <a:rPr lang="en-AU" dirty="0">
                <a:hlinkClick r:id="rId4"/>
              </a:rPr>
              <a:t>Link</a:t>
            </a:r>
            <a:br>
              <a:rPr lang="en-AU" dirty="0"/>
            </a:br>
            <a:r>
              <a:rPr lang="en-AU" dirty="0"/>
              <a:t>Second version of draft GTR/UNR administrative parts</a:t>
            </a:r>
          </a:p>
          <a:p>
            <a:r>
              <a:rPr lang="en-AU" dirty="0"/>
              <a:t>4</a:t>
            </a:r>
            <a:r>
              <a:rPr lang="en-AU" baseline="30000" dirty="0"/>
              <a:t>th</a:t>
            </a:r>
            <a:r>
              <a:rPr lang="en-AU" dirty="0"/>
              <a:t> Workshop (Online): held 17+19 December  </a:t>
            </a:r>
            <a:r>
              <a:rPr lang="en-AU" dirty="0">
                <a:hlinkClick r:id="rId5"/>
              </a:rPr>
              <a:t>Link</a:t>
            </a:r>
            <a:br>
              <a:rPr lang="en-AU" dirty="0"/>
            </a:br>
            <a:r>
              <a:rPr lang="en-AU" dirty="0"/>
              <a:t>Third version of draft GTR/UNR administrative parts</a:t>
            </a:r>
          </a:p>
          <a:p>
            <a:r>
              <a:rPr lang="en-AU" dirty="0"/>
              <a:t>5</a:t>
            </a:r>
            <a:r>
              <a:rPr lang="en-AU" baseline="30000" dirty="0"/>
              <a:t>th</a:t>
            </a:r>
            <a:r>
              <a:rPr lang="en-AU" dirty="0"/>
              <a:t> Workshop (Online): held 13+14 February   </a:t>
            </a:r>
            <a:r>
              <a:rPr lang="en-AU" dirty="0">
                <a:hlinkClick r:id="rId6"/>
              </a:rPr>
              <a:t>Link</a:t>
            </a:r>
            <a:br>
              <a:rPr lang="en-AU" dirty="0"/>
            </a:br>
            <a:r>
              <a:rPr lang="en-AU" dirty="0"/>
              <a:t>Fourth version of draft GTR/UNR administrative parts</a:t>
            </a:r>
          </a:p>
        </p:txBody>
      </p:sp>
    </p:spTree>
    <p:extLst>
      <p:ext uri="{BB962C8B-B14F-4D97-AF65-F5344CB8AC3E}">
        <p14:creationId xmlns:p14="http://schemas.microsoft.com/office/powerpoint/2010/main" val="2046915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1ED490-9FF5-C9E4-E579-15F354C1AAF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CD74C97-ECEE-BAB7-ABB6-7AEC7D358E9B}"/>
              </a:ext>
            </a:extLst>
          </p:cNvPr>
          <p:cNvSpPr>
            <a:spLocks noGrp="1"/>
          </p:cNvSpPr>
          <p:nvPr>
            <p:ph type="title"/>
          </p:nvPr>
        </p:nvSpPr>
        <p:spPr/>
        <p:txBody>
          <a:bodyPr/>
          <a:lstStyle/>
          <a:p>
            <a:r>
              <a:rPr lang="nl-NL" dirty="0" err="1"/>
              <a:t>March</a:t>
            </a:r>
            <a:r>
              <a:rPr lang="nl-NL" dirty="0"/>
              <a:t> Headlines for </a:t>
            </a:r>
            <a:r>
              <a:rPr lang="nl-NL" dirty="0" err="1"/>
              <a:t>work</a:t>
            </a:r>
            <a:r>
              <a:rPr lang="nl-NL" dirty="0"/>
              <a:t> on draft GTR </a:t>
            </a:r>
          </a:p>
        </p:txBody>
      </p:sp>
      <p:sp>
        <p:nvSpPr>
          <p:cNvPr id="3" name="Tijdelijke aanduiding voor inhoud 2">
            <a:extLst>
              <a:ext uri="{FF2B5EF4-FFF2-40B4-BE49-F238E27FC236}">
                <a16:creationId xmlns:a16="http://schemas.microsoft.com/office/drawing/2014/main" id="{64A751D1-B7F5-3E1D-8E5F-C8D5450E000A}"/>
              </a:ext>
            </a:extLst>
          </p:cNvPr>
          <p:cNvSpPr>
            <a:spLocks noGrp="1"/>
          </p:cNvSpPr>
          <p:nvPr>
            <p:ph idx="1"/>
          </p:nvPr>
        </p:nvSpPr>
        <p:spPr>
          <a:xfrm>
            <a:off x="838200" y="1825625"/>
            <a:ext cx="10515600" cy="4667250"/>
          </a:xfrm>
        </p:spPr>
        <p:txBody>
          <a:bodyPr>
            <a:normAutofit/>
          </a:bodyPr>
          <a:lstStyle/>
          <a:p>
            <a:pPr lvl="1"/>
            <a:r>
              <a:rPr lang="en-US" dirty="0"/>
              <a:t>Textual improvements</a:t>
            </a:r>
          </a:p>
          <a:p>
            <a:pPr lvl="1"/>
            <a:r>
              <a:rPr lang="en-US" dirty="0"/>
              <a:t>Completing the Cost/Benefit with focus on regulation</a:t>
            </a:r>
          </a:p>
          <a:p>
            <a:pPr lvl="1"/>
            <a:r>
              <a:rPr lang="en-US" dirty="0"/>
              <a:t>Proposal to move the list of relevant standards to an Annex which makes it easier to do the same for the UNR (though not obliged)</a:t>
            </a:r>
          </a:p>
          <a:p>
            <a:pPr marL="0" indent="0">
              <a:buNone/>
            </a:pPr>
            <a:endParaRPr lang="en-US" dirty="0"/>
          </a:p>
        </p:txBody>
      </p:sp>
    </p:spTree>
    <p:extLst>
      <p:ext uri="{BB962C8B-B14F-4D97-AF65-F5344CB8AC3E}">
        <p14:creationId xmlns:p14="http://schemas.microsoft.com/office/powerpoint/2010/main" val="905036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40A6F-C373-7B79-FAE7-E96AD7647FC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5664280-96E9-BC62-DC5C-4B2F08E2B0E2}"/>
              </a:ext>
            </a:extLst>
          </p:cNvPr>
          <p:cNvSpPr>
            <a:spLocks noGrp="1"/>
          </p:cNvSpPr>
          <p:nvPr>
            <p:ph type="title"/>
          </p:nvPr>
        </p:nvSpPr>
        <p:spPr/>
        <p:txBody>
          <a:bodyPr/>
          <a:lstStyle/>
          <a:p>
            <a:r>
              <a:rPr lang="nl-NL" dirty="0" err="1"/>
              <a:t>March</a:t>
            </a:r>
            <a:r>
              <a:rPr lang="nl-NL" dirty="0"/>
              <a:t> Headlines for </a:t>
            </a:r>
            <a:r>
              <a:rPr lang="nl-NL" dirty="0" err="1"/>
              <a:t>work</a:t>
            </a:r>
            <a:r>
              <a:rPr lang="nl-NL" dirty="0"/>
              <a:t> on draft UNR</a:t>
            </a:r>
          </a:p>
        </p:txBody>
      </p:sp>
      <p:sp>
        <p:nvSpPr>
          <p:cNvPr id="3" name="Tijdelijke aanduiding voor inhoud 2">
            <a:extLst>
              <a:ext uri="{FF2B5EF4-FFF2-40B4-BE49-F238E27FC236}">
                <a16:creationId xmlns:a16="http://schemas.microsoft.com/office/drawing/2014/main" id="{86744FFC-CBF5-30FE-AC2E-3AC994794665}"/>
              </a:ext>
            </a:extLst>
          </p:cNvPr>
          <p:cNvSpPr>
            <a:spLocks noGrp="1"/>
          </p:cNvSpPr>
          <p:nvPr>
            <p:ph idx="1"/>
          </p:nvPr>
        </p:nvSpPr>
        <p:spPr>
          <a:xfrm>
            <a:off x="838200" y="1825625"/>
            <a:ext cx="10515600" cy="4667250"/>
          </a:xfrm>
        </p:spPr>
        <p:txBody>
          <a:bodyPr>
            <a:normAutofit/>
          </a:bodyPr>
          <a:lstStyle/>
          <a:p>
            <a:pPr>
              <a:buFontTx/>
              <a:buChar char="-"/>
            </a:pPr>
            <a:r>
              <a:rPr lang="en-US" sz="3100" dirty="0"/>
              <a:t>Co-existence of R157 and UNR ADS (status after last workshop: both can remain valid with additional sentence in both Regulations)</a:t>
            </a:r>
          </a:p>
          <a:p>
            <a:pPr>
              <a:buFontTx/>
              <a:buChar char="-"/>
            </a:pPr>
            <a:r>
              <a:rPr lang="en-US" sz="3100" dirty="0"/>
              <a:t>SMS Certification: additional meeting scheduled for 25 April. Expected outcome: 3-yearly re-certification, with the possibility to have an earlier re-assessment if signals in the market indicate so.</a:t>
            </a:r>
          </a:p>
          <a:p>
            <a:pPr>
              <a:buFontTx/>
              <a:buChar char="-"/>
            </a:pPr>
            <a:r>
              <a:rPr lang="en-US" sz="3100" dirty="0"/>
              <a:t>Text for mutual recognition updated, almost ready</a:t>
            </a:r>
          </a:p>
          <a:p>
            <a:pPr marL="457200" lvl="1" indent="0">
              <a:buNone/>
            </a:pPr>
            <a:endParaRPr lang="en-US" dirty="0"/>
          </a:p>
          <a:p>
            <a:pPr marL="0" indent="0">
              <a:buNone/>
            </a:pPr>
            <a:endParaRPr lang="en-US" dirty="0"/>
          </a:p>
        </p:txBody>
      </p:sp>
    </p:spTree>
    <p:extLst>
      <p:ext uri="{BB962C8B-B14F-4D97-AF65-F5344CB8AC3E}">
        <p14:creationId xmlns:p14="http://schemas.microsoft.com/office/powerpoint/2010/main" val="199044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2F26E3-D185-358C-E513-33344D147904}"/>
              </a:ext>
            </a:extLst>
          </p:cNvPr>
          <p:cNvSpPr>
            <a:spLocks noGrp="1"/>
          </p:cNvSpPr>
          <p:nvPr>
            <p:ph type="title"/>
          </p:nvPr>
        </p:nvSpPr>
        <p:spPr/>
        <p:txBody>
          <a:bodyPr/>
          <a:lstStyle/>
          <a:p>
            <a:r>
              <a:rPr lang="nl-NL" dirty="0" err="1"/>
              <a:t>Concluding</a:t>
            </a:r>
            <a:r>
              <a:rPr lang="nl-NL" dirty="0"/>
              <a:t> </a:t>
            </a:r>
            <a:r>
              <a:rPr lang="nl-NL" dirty="0" err="1"/>
              <a:t>remarks</a:t>
            </a:r>
            <a:endParaRPr lang="nl-NL" dirty="0"/>
          </a:p>
        </p:txBody>
      </p:sp>
      <p:sp>
        <p:nvSpPr>
          <p:cNvPr id="3" name="Tijdelijke aanduiding voor inhoud 2">
            <a:extLst>
              <a:ext uri="{FF2B5EF4-FFF2-40B4-BE49-F238E27FC236}">
                <a16:creationId xmlns:a16="http://schemas.microsoft.com/office/drawing/2014/main" id="{44FCECDB-66AA-702D-7B2A-B6640877125C}"/>
              </a:ext>
            </a:extLst>
          </p:cNvPr>
          <p:cNvSpPr>
            <a:spLocks noGrp="1"/>
          </p:cNvSpPr>
          <p:nvPr>
            <p:ph idx="1"/>
          </p:nvPr>
        </p:nvSpPr>
        <p:spPr/>
        <p:txBody>
          <a:bodyPr>
            <a:normAutofit/>
          </a:bodyPr>
          <a:lstStyle/>
          <a:p>
            <a:r>
              <a:rPr lang="en-AU" dirty="0"/>
              <a:t>An online Workshop is added for 28+30 April to conclude on some topics before the Helsinki meeting of the IWG.</a:t>
            </a:r>
          </a:p>
          <a:p>
            <a:r>
              <a:rPr lang="en-AU" dirty="0"/>
              <a:t>Task 3 for the WS (Interpretation) is expected to start after the IWG ADS in Helsinki 2025. This will be the major activity for the scheduled Workshop sessions later on. A proposal for Interpretation is sent to the IWG ADS secretariat as a separate document.</a:t>
            </a:r>
          </a:p>
          <a:p>
            <a:r>
              <a:rPr lang="en-AU" dirty="0"/>
              <a:t>In May a mid term evaluation for both IWG and WS will be conducted to find out if/where/how we need to adapt our current approach</a:t>
            </a:r>
          </a:p>
          <a:p>
            <a:endParaRPr lang="en-AU" dirty="0"/>
          </a:p>
        </p:txBody>
      </p:sp>
    </p:spTree>
    <p:extLst>
      <p:ext uri="{BB962C8B-B14F-4D97-AF65-F5344CB8AC3E}">
        <p14:creationId xmlns:p14="http://schemas.microsoft.com/office/powerpoint/2010/main" val="315165983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CC3E96C-6D3F-4F40-A16B-BEDCE8DAB1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876163-5282-4A82-BF34-ED1A415B5F0F}">
  <ds:schemaRefs>
    <ds:schemaRef ds:uri="http://purl.org/dc/terms/"/>
    <ds:schemaRef ds:uri="http://schemas.microsoft.com/office/2006/documentManagement/types"/>
    <ds:schemaRef ds:uri="acccb6d4-dbe5-46d2-b4d3-5733603d8cc6"/>
    <ds:schemaRef ds:uri="http://schemas.openxmlformats.org/package/2006/metadata/core-properties"/>
    <ds:schemaRef ds:uri="http://purl.org/dc/elements/1.1/"/>
    <ds:schemaRef ds:uri="http://www.w3.org/XML/1998/namespace"/>
    <ds:schemaRef ds:uri="http://schemas.microsoft.com/office/infopath/2007/PartnerControls"/>
    <ds:schemaRef ds:uri="985ec44e-1bab-4c0b-9df0-6ba128686fc9"/>
    <ds:schemaRef ds:uri="4b4a1c0d-4a69-4996-a84a-fc699b9f49de"/>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989D4E6-7866-4A6F-9FBB-D6B4A74A517C}">
  <ds:schemaRefs>
    <ds:schemaRef ds:uri="http://schemas.microsoft.com/sharepoint/v3/contenttype/forms"/>
  </ds:schemaRefs>
</ds:datastoreItem>
</file>

<file path=docMetadata/LabelInfo.xml><?xml version="1.0" encoding="utf-8"?>
<clbl:labelList xmlns:clbl="http://schemas.microsoft.com/office/2020/mipLabelMetadata">
  <clbl:label id="{150cfa2a-f5d3-460a-ae30-e92179b1b1a9}" enabled="0" method="" siteId="{150cfa2a-f5d3-460a-ae30-e92179b1b1a9}" removed="1"/>
</clbl:labelList>
</file>

<file path=docProps/app.xml><?xml version="1.0" encoding="utf-8"?>
<Properties xmlns="http://schemas.openxmlformats.org/officeDocument/2006/extended-properties" xmlns:vt="http://schemas.openxmlformats.org/officeDocument/2006/docPropsVTypes">
  <TotalTime>808</TotalTime>
  <Words>1574</Words>
  <Application>Microsoft Office PowerPoint</Application>
  <PresentationFormat>Widescreen</PresentationFormat>
  <Paragraphs>296</Paragraphs>
  <Slides>10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Aptos</vt:lpstr>
      <vt:lpstr>Arial</vt:lpstr>
      <vt:lpstr>Calibri</vt:lpstr>
      <vt:lpstr>Calibri Light</vt:lpstr>
      <vt:lpstr>Roboto</vt:lpstr>
      <vt:lpstr>Times New Roman</vt:lpstr>
      <vt:lpstr>Kantoorthema</vt:lpstr>
      <vt:lpstr>Status report to IWG ADS  of GRVA Workshops ADS  #6:25+26 March, online</vt:lpstr>
      <vt:lpstr>Content </vt:lpstr>
      <vt:lpstr>Organization aspects</vt:lpstr>
      <vt:lpstr>Structure and OPI’s for GTR ADS</vt:lpstr>
      <vt:lpstr>Structure and OPI’s for UNR ADS</vt:lpstr>
      <vt:lpstr>Previous Workshop sessions</vt:lpstr>
      <vt:lpstr>March Headlines for work on draft GTR </vt:lpstr>
      <vt:lpstr>March Headlines for work on draft UNR</vt:lpstr>
      <vt:lpstr>Concluding remarks</vt:lpstr>
      <vt:lpstr>2025 sessions IWG and WS (as projected in April 2025)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report Workshop ADS</dc:title>
  <dc:creator>Striekwold, Peter</dc:creator>
  <cp:lastModifiedBy>John Creamer</cp:lastModifiedBy>
  <cp:revision>21</cp:revision>
  <dcterms:created xsi:type="dcterms:W3CDTF">2024-09-17T14:06:16Z</dcterms:created>
  <dcterms:modified xsi:type="dcterms:W3CDTF">2025-04-22T10:40:15Z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0x0101003B8422D08C252547BB1CFA7F78E2CB83</vt:lpwstr>
  </property>
  <property fmtid="{D5CDD505-2E9C-101B-9397-08002B2CF9AE}" pid="4" name="gba66df640194346a5267c50f24d4797">
    <vt:lpwstr/>
  </property>
  <property fmtid="{D5CDD505-2E9C-101B-9397-08002B2CF9AE}" pid="5" name="Office_x0020_of_x0020_Origin">
    <vt:lpwstr/>
  </property>
</Properties>
</file>