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1" r:id="rId5"/>
  </p:sldMasterIdLst>
  <p:notesMasterIdLst>
    <p:notesMasterId r:id="rId29"/>
  </p:notesMasterIdLst>
  <p:sldIdLst>
    <p:sldId id="264" r:id="rId6"/>
    <p:sldId id="885" r:id="rId7"/>
    <p:sldId id="886" r:id="rId8"/>
    <p:sldId id="856" r:id="rId9"/>
    <p:sldId id="877" r:id="rId10"/>
    <p:sldId id="883" r:id="rId11"/>
    <p:sldId id="875" r:id="rId12"/>
    <p:sldId id="879" r:id="rId13"/>
    <p:sldId id="878" r:id="rId14"/>
    <p:sldId id="858" r:id="rId15"/>
    <p:sldId id="884" r:id="rId16"/>
    <p:sldId id="864" r:id="rId17"/>
    <p:sldId id="863" r:id="rId18"/>
    <p:sldId id="868" r:id="rId19"/>
    <p:sldId id="892" r:id="rId20"/>
    <p:sldId id="270" r:id="rId21"/>
    <p:sldId id="265" r:id="rId22"/>
    <p:sldId id="267" r:id="rId23"/>
    <p:sldId id="887" r:id="rId24"/>
    <p:sldId id="888" r:id="rId25"/>
    <p:sldId id="889" r:id="rId26"/>
    <p:sldId id="890" r:id="rId27"/>
    <p:sldId id="89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C64EBC1-19D8-4A28-9658-4088C5BDB287}">
          <p14:sldIdLst>
            <p14:sldId id="264"/>
            <p14:sldId id="885"/>
            <p14:sldId id="886"/>
            <p14:sldId id="856"/>
            <p14:sldId id="877"/>
            <p14:sldId id="883"/>
            <p14:sldId id="875"/>
            <p14:sldId id="879"/>
            <p14:sldId id="878"/>
            <p14:sldId id="858"/>
            <p14:sldId id="884"/>
            <p14:sldId id="864"/>
            <p14:sldId id="863"/>
            <p14:sldId id="868"/>
            <p14:sldId id="892"/>
            <p14:sldId id="270"/>
            <p14:sldId id="265"/>
            <p14:sldId id="267"/>
            <p14:sldId id="887"/>
            <p14:sldId id="888"/>
            <p14:sldId id="889"/>
            <p14:sldId id="890"/>
          </p14:sldIdLst>
        </p14:section>
        <p14:section name="Crystal elements" id="{81DB1B52-9E15-416A-AE28-3B3BE3802732}">
          <p14:sldIdLst>
            <p14:sldId id="89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A721035-4B3E-B8D7-9ACF-A2FAE04A039C}" name="Robbie Wilmot" initials="RW" userId="S::Robbie.Wilmot@dft.gov.uk::e0331d86-4fff-4ba3-81be-9935ce780f51" providerId="AD"/>
  <p188:author id="{B8DBDBFE-24FF-DAB8-2CE0-DB012CC52978}" name="Douglas Hannah" initials="DH" userId="S::Douglas.Hannah@dft.gov.uk::e9267bac-9433-4fab-8e98-c4001658069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CC00"/>
    <a:srgbClr val="FF7C80"/>
    <a:srgbClr val="FFCCFF"/>
    <a:srgbClr val="99FFCC"/>
    <a:srgbClr val="CCFF66"/>
    <a:srgbClr val="FFFF66"/>
    <a:srgbClr val="FFCC66"/>
    <a:srgbClr val="FF99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95987E-60F2-45B7-A546-DC9C752F3364}" v="10" dt="2025-03-21T10:03:49.8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8/10/relationships/authors" Target="authors.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733A0-398B-4BAF-BD25-169F4A83029D}" type="datetimeFigureOut">
              <a:rPr lang="en-GB" smtClean="0"/>
              <a:t>21/03/2025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9F6594-2178-41A6-A524-8B4506A022E8}" type="slidenum">
              <a:rPr lang="en-GB" smtClean="0"/>
              <a:t>‹#›</a:t>
            </a:fld>
            <a:endParaRPr lang="en-GB"/>
          </a:p>
        </p:txBody>
      </p:sp>
    </p:spTree>
    <p:extLst>
      <p:ext uri="{BB962C8B-B14F-4D97-AF65-F5344CB8AC3E}">
        <p14:creationId xmlns:p14="http://schemas.microsoft.com/office/powerpoint/2010/main" val="4198642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as well as the spreadsheet documenting the data elements, part of the output of the project was a presentation explaining the rationale behind the project, which I will present a condensed version of here</a:t>
            </a:r>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1</a:t>
            </a:fld>
            <a:endParaRPr lang="en-GB"/>
          </a:p>
        </p:txBody>
      </p:sp>
    </p:spTree>
    <p:extLst>
      <p:ext uri="{BB962C8B-B14F-4D97-AF65-F5344CB8AC3E}">
        <p14:creationId xmlns:p14="http://schemas.microsoft.com/office/powerpoint/2010/main" val="5428706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list in here our reasoning for data collection for both pre-event and post-event. Data collection post-event is crucial too as it helps us to determine the vehicle’s actions post occurrence, did they vehicle activate the hazard lights to alert other road users of its presence, were the vehicles actions still considered safe after the incident occurred, did it move over to a hard shoulder or did it drive away for example? This gives us more information about the minimum risk manoeuvre the self-driving vehicle placed itself in and whether it was the safest manoeuvre possible. </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9F6594-2178-41A6-A524-8B4506A022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8291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18</a:t>
            </a:fld>
            <a:endParaRPr lang="en-GB"/>
          </a:p>
        </p:txBody>
      </p:sp>
    </p:spTree>
    <p:extLst>
      <p:ext uri="{BB962C8B-B14F-4D97-AF65-F5344CB8AC3E}">
        <p14:creationId xmlns:p14="http://schemas.microsoft.com/office/powerpoint/2010/main" val="2103724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19</a:t>
            </a:fld>
            <a:endParaRPr lang="en-GB"/>
          </a:p>
        </p:txBody>
      </p:sp>
    </p:spTree>
    <p:extLst>
      <p:ext uri="{BB962C8B-B14F-4D97-AF65-F5344CB8AC3E}">
        <p14:creationId xmlns:p14="http://schemas.microsoft.com/office/powerpoint/2010/main" val="3615804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3</a:t>
            </a:fld>
            <a:endParaRPr lang="en-GB"/>
          </a:p>
        </p:txBody>
      </p:sp>
    </p:spTree>
    <p:extLst>
      <p:ext uri="{BB962C8B-B14F-4D97-AF65-F5344CB8AC3E}">
        <p14:creationId xmlns:p14="http://schemas.microsoft.com/office/powerpoint/2010/main" val="3296942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These modules are outlined at the top here, what did the ADS perceive, what was the action taken from this perception and what was the outcome of this? These questions listed help to understand what we want to answer around each module and what data elements can help contribute to this. Once we have an overall picture of what happened this can prompt further investigation into the planning of the ADS and understand why it carried these actions out. The reason for planning being greyed out is this looks at more why the ADS carried out a certain action whereas with these data elements we are looking at what happened. </a:t>
            </a:r>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53BCC905-9378-49E7-B41A-1EB35980E400}"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6</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3681463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data we want to collect from a DSSAD should be enough that it can give us an idea of whether further investigation is needed, such as </a:t>
            </a:r>
            <a:r>
              <a:rPr lang="en-GB" sz="1200">
                <a:solidFill>
                  <a:prstClr val="black"/>
                </a:solidFill>
                <a:latin typeface="Calibri"/>
              </a:rPr>
              <a:t>inconsistency between intended action and observed behaviour, if the ADS intended to decelerate, was this action recorded but the behaviour not observed? If so, this gives us a strong indicator that further investigation is required to ascertain the cause of this. The same can be said for the expected action and requested action, did we expect the ADS to decelerate because there was an obstacle in front of it and instead it accelerated? </a:t>
            </a: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9F6594-2178-41A6-A524-8B4506A022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0707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Looking at the data analysis framework we can map out where inconsistencies can occur, if we observe inconsistencies between action and outcome, did the ADS request these actions and if they did, why weren’t carried out why not? If we identify this, this is then something that can be investigated further</a:t>
            </a:r>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53BCC905-9378-49E7-B41A-1EB35980E400}"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8</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457981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Another example of an inconsistency between action and outcome can be if that the ADS did request an actions were they carried out in time, and if not, why not? This inconsistency is then something that can be investigated further. So with the data elements suggested in our proposal these can help identify any inconsistencies with the ADS behaviour compared to what is expected and a careful and competent driver. </a:t>
            </a:r>
            <a:endParaRPr lang="en-GB"/>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53BCC905-9378-49E7-B41A-1EB35980E400}"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9</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S PGothic" pitchFamily="34" charset="-128"/>
              <a:cs typeface="+mn-cs"/>
            </a:endParaRPr>
          </a:p>
        </p:txBody>
      </p:sp>
    </p:spTree>
    <p:extLst>
      <p:ext uri="{BB962C8B-B14F-4D97-AF65-F5344CB8AC3E}">
        <p14:creationId xmlns:p14="http://schemas.microsoft.com/office/powerpoint/2010/main" val="19612342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 example of how these new data elements will come into play can be demonstrated in a real-world incident that TRL has previously investigated. Conspicuity is not something that has previously been considered by the task force, but it is an important part of being a careful and competent driver in alerting others of your presence on the road and following the correct laws on the road when it comes to these secondary systems. This scenario they analysed starts off with a van that has collided with an HGV and are now both obstructing 2 lanes on a motorway which has no streetlamps. </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9F6594-2178-41A6-A524-8B4506A022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2868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next stage involves an HGV driving along with a SDV shortly following behind, in this scenario, the SDV should have sight of the stationary vehicles are should initiate a more cautious approach. It should also identify the vehicle in front will likely react in the same way and itself and move over in lane. Having this data beforehand helps us to build a picture of what the scenario was and if the ADS responded in a safe manner, if the outcome ended up in a collision, this can be investigated further as to why this occurred, was the perception element faulty and the ADS did not observe the hazards, or was the action element faulty, did the ADS request the wrong action or did the request happen too late, recording these data elements help identify inconsistencies which would require further investigation into the ADS itself, which is what we envisage the DSSAD for. In this scenario, we would expect the driver to have their headlamps on given this was at night, which is a very safety relevant feature. We would also expect the SDV to activate its turn signal when changing lanes, alerting others of its intentions, then after the collision had occurred to activate its hazard lights further signaling to drivers its current state. We can also look into whether it further tried to alert the HGV of its presence by activating it’s horn, essentially we are trying to build a picture of if the ADS did everything as safely as possible before this incident occurred. </a:t>
            </a:r>
          </a:p>
          <a:p>
            <a:endParaRPr lang="en-US"/>
          </a:p>
          <a:p>
            <a:r>
              <a:rPr lang="en-US"/>
              <a:t>The ADS Requested Hazard Flashers, Exterior Lighting, Turn Signals, and Audible Warning System are valuable for:</a:t>
            </a:r>
          </a:p>
          <a:p>
            <a:r>
              <a:rPr lang="en-US"/>
              <a:t>- Assessing situational awareness: Evaluate ADS's ability to recognise and respond appropriately to various traffic scenarios and potential hazards.</a:t>
            </a:r>
          </a:p>
          <a:p>
            <a:r>
              <a:rPr lang="en-US"/>
              <a:t>- Identifying communication failures: Unusual or absent use of these signaling systems in scenarios where they are expected could indicate issues with the ADS's perception or decision-making capabilities.</a:t>
            </a:r>
          </a:p>
          <a:p>
            <a:r>
              <a:rPr lang="en-US"/>
              <a:t>- Detecting system malfunctions: Inconsistencies between signaling requests and the vehicle's actual behavior could point to problems with the lighting, turn signal, or horn systems.</a:t>
            </a:r>
          </a:p>
          <a:p>
            <a:r>
              <a:rPr lang="en-US"/>
              <a:t>- Assessing emergency response capabilities: Analysing the use of hazard flashers and audible warnings in critical situations can help evaluate the ADS's ability to alert other road users and respond to emergencies.</a:t>
            </a:r>
          </a:p>
          <a:p>
            <a:r>
              <a:rPr lang="en-US"/>
              <a:t>- Verifying human-machine interface effectiveness: The appropriate use of these systems can indicate how well the ADS communicates its intentions and responds to its environment, which is crucial for safe interaction with other road users.</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9F6594-2178-41A6-A524-8B4506A022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1805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9F6594-2178-41A6-A524-8B4506A022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47533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DBE20A17-55EC-48D6-9738-E14184FEE22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477051"/>
            <a:ext cx="10574144" cy="881196"/>
          </a:xfrm>
        </p:spPr>
        <p:txBody>
          <a:bodyPr anchor="t" anchorCtr="0">
            <a:noAutofit/>
          </a:bodyPr>
          <a:lstStyle>
            <a:lvl1pPr algn="l">
              <a:lnSpc>
                <a:spcPct val="90000"/>
              </a:lnSpc>
              <a:defRPr sz="6400"/>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375719"/>
            <a:ext cx="9446860" cy="772877"/>
          </a:xfrm>
        </p:spPr>
        <p:txBody>
          <a:bodyPr/>
          <a:lstStyle>
            <a:lvl1pPr marL="0" indent="0" algn="l">
              <a:lnSpc>
                <a:spcPct val="90000"/>
              </a:lnSpc>
              <a:buNone/>
              <a:defRPr sz="5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AFA828C4-D38F-4A52-A3AF-53EF8AA300E1}" type="datetime1">
              <a:rPr lang="en-GB" smtClean="0"/>
              <a:t>21/03/2025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422891"/>
            <a:ext cx="4849812" cy="698347"/>
          </a:xfrm>
        </p:spPr>
        <p:txBody>
          <a:bodyPr/>
          <a:lstStyle>
            <a:lvl1pPr>
              <a:buNone/>
              <a:defRPr sz="16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accent6"/>
                </a:solidFill>
              </a:defRPr>
            </a:lvl1pPr>
          </a:lstStyle>
          <a:p>
            <a:pPr lvl="0"/>
            <a:r>
              <a:rPr lang="en-GB"/>
              <a:t>INSERT SECURITY CLASSIFICATION / DRAFT STATUS</a:t>
            </a:r>
          </a:p>
        </p:txBody>
      </p:sp>
      <p:pic>
        <p:nvPicPr>
          <p:cNvPr id="11" name="Picture 10">
            <a:extLst>
              <a:ext uri="{FF2B5EF4-FFF2-40B4-BE49-F238E27FC236}">
                <a16:creationId xmlns:a16="http://schemas.microsoft.com/office/drawing/2014/main" id="{E359348C-D905-4D23-BCD3-3E67B8AC9C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3154961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Title and Content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5" y="440267"/>
            <a:ext cx="10009188"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10009188"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7EB3E2C2-9C09-45C4-974E-DDEC5CD0A385}" type="datetime1">
              <a:rPr lang="en-GB" smtClean="0"/>
              <a:t>21/03/2025</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US"/>
              <a:t>Data elements proposal and results of TRL project</a:t>
            </a:r>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9" name="Picture 8">
            <a:extLst>
              <a:ext uri="{FF2B5EF4-FFF2-40B4-BE49-F238E27FC236}">
                <a16:creationId xmlns:a16="http://schemas.microsoft.com/office/drawing/2014/main" id="{88AD6EFB-DCB7-4908-B421-2DA8D22177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4060138718"/>
      </p:ext>
    </p:extLst>
  </p:cSld>
  <p:clrMapOvr>
    <a:masterClrMapping/>
  </p:clrMapOvr>
  <p:extLst>
    <p:ext uri="{DCECCB84-F9BA-43D5-87BE-67443E8EF086}">
      <p15:sldGuideLst xmlns:p15="http://schemas.microsoft.com/office/powerpoint/2012/main">
        <p15:guide id="1" pos="3840" userDrawn="1">
          <p15:clr>
            <a:srgbClr val="FBAE40"/>
          </p15:clr>
        </p15:guide>
        <p15:guide id="2" pos="6539"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1431-7BF7-4C84-96BB-FBBE70F49FA0}"/>
              </a:ext>
            </a:extLst>
          </p:cNvPr>
          <p:cNvSpPr>
            <a:spLocks noGrp="1"/>
          </p:cNvSpPr>
          <p:nvPr>
            <p:ph type="title" hasCustomPrompt="1"/>
          </p:nvPr>
        </p:nvSpPr>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7F473ABD-193F-43B4-AD0A-8CD541502451}"/>
              </a:ext>
            </a:extLst>
          </p:cNvPr>
          <p:cNvSpPr>
            <a:spLocks noGrp="1"/>
          </p:cNvSpPr>
          <p:nvPr>
            <p:ph sz="half" idx="1"/>
          </p:nvPr>
        </p:nvSpPr>
        <p:spPr>
          <a:xfrm>
            <a:off x="371474"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540FE9A-9727-490B-9311-D95AE35E7D69}"/>
              </a:ext>
            </a:extLst>
          </p:cNvPr>
          <p:cNvSpPr>
            <a:spLocks noGrp="1"/>
          </p:cNvSpPr>
          <p:nvPr>
            <p:ph sz="half" idx="2"/>
          </p:nvPr>
        </p:nvSpPr>
        <p:spPr>
          <a:xfrm>
            <a:off x="6260123"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42EC72B-60A8-4C57-B209-AAE6CBB3AF7D}"/>
              </a:ext>
            </a:extLst>
          </p:cNvPr>
          <p:cNvSpPr>
            <a:spLocks noGrp="1"/>
          </p:cNvSpPr>
          <p:nvPr>
            <p:ph type="dt" sz="half" idx="10"/>
          </p:nvPr>
        </p:nvSpPr>
        <p:spPr/>
        <p:txBody>
          <a:bodyPr/>
          <a:lstStyle/>
          <a:p>
            <a:fld id="{27755292-2F3A-4000-AECC-107DFDAA805A}" type="datetime1">
              <a:rPr lang="en-GB" smtClean="0"/>
              <a:t>21/03/2025</a:t>
            </a:fld>
            <a:endParaRPr lang="en-GB"/>
          </a:p>
        </p:txBody>
      </p:sp>
      <p:sp>
        <p:nvSpPr>
          <p:cNvPr id="6" name="Footer Placeholder 5">
            <a:extLst>
              <a:ext uri="{FF2B5EF4-FFF2-40B4-BE49-F238E27FC236}">
                <a16:creationId xmlns:a16="http://schemas.microsoft.com/office/drawing/2014/main" id="{0432333B-02BE-43CD-9884-AC2C5864A2BB}"/>
              </a:ext>
            </a:extLst>
          </p:cNvPr>
          <p:cNvSpPr>
            <a:spLocks noGrp="1"/>
          </p:cNvSpPr>
          <p:nvPr>
            <p:ph type="ftr" sz="quarter" idx="11"/>
          </p:nvPr>
        </p:nvSpPr>
        <p:spPr/>
        <p:txBody>
          <a:bodyPr/>
          <a:lstStyle/>
          <a:p>
            <a:r>
              <a:rPr lang="en-US"/>
              <a:t>Data elements proposal and results of TRL project</a:t>
            </a:r>
            <a:endParaRPr lang="en-GB"/>
          </a:p>
        </p:txBody>
      </p:sp>
      <p:sp>
        <p:nvSpPr>
          <p:cNvPr id="7" name="Slide Number Placeholder 6">
            <a:extLst>
              <a:ext uri="{FF2B5EF4-FFF2-40B4-BE49-F238E27FC236}">
                <a16:creationId xmlns:a16="http://schemas.microsoft.com/office/drawing/2014/main" id="{5C17A260-EC6E-430A-8832-821DA804AD78}"/>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A3438320-98E0-48FC-AF97-FCB83C58EA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002223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 preserve="1">
  <p:cSld name="Two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1431-7BF7-4C84-96BB-FBBE70F49FA0}"/>
              </a:ext>
            </a:extLst>
          </p:cNvPr>
          <p:cNvSpPr>
            <a:spLocks noGrp="1"/>
          </p:cNvSpPr>
          <p:nvPr>
            <p:ph type="title" hasCustomPrompt="1"/>
          </p:nvPr>
        </p:nvSpPr>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7F473ABD-193F-43B4-AD0A-8CD541502451}"/>
              </a:ext>
            </a:extLst>
          </p:cNvPr>
          <p:cNvSpPr>
            <a:spLocks noGrp="1"/>
          </p:cNvSpPr>
          <p:nvPr>
            <p:ph sz="half" idx="1"/>
          </p:nvPr>
        </p:nvSpPr>
        <p:spPr>
          <a:xfrm>
            <a:off x="371474"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540FE9A-9727-490B-9311-D95AE35E7D69}"/>
              </a:ext>
            </a:extLst>
          </p:cNvPr>
          <p:cNvSpPr>
            <a:spLocks noGrp="1"/>
          </p:cNvSpPr>
          <p:nvPr>
            <p:ph sz="half" idx="2"/>
          </p:nvPr>
        </p:nvSpPr>
        <p:spPr>
          <a:xfrm>
            <a:off x="6260123"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42EC72B-60A8-4C57-B209-AAE6CBB3AF7D}"/>
              </a:ext>
            </a:extLst>
          </p:cNvPr>
          <p:cNvSpPr>
            <a:spLocks noGrp="1"/>
          </p:cNvSpPr>
          <p:nvPr>
            <p:ph type="dt" sz="half" idx="10"/>
          </p:nvPr>
        </p:nvSpPr>
        <p:spPr/>
        <p:txBody>
          <a:bodyPr/>
          <a:lstStyle/>
          <a:p>
            <a:fld id="{B1AF79E7-59A3-4C2A-B209-3EF923497992}" type="datetime1">
              <a:rPr lang="en-GB" smtClean="0"/>
              <a:t>21/03/2025</a:t>
            </a:fld>
            <a:endParaRPr lang="en-GB"/>
          </a:p>
        </p:txBody>
      </p:sp>
      <p:sp>
        <p:nvSpPr>
          <p:cNvPr id="6" name="Footer Placeholder 5">
            <a:extLst>
              <a:ext uri="{FF2B5EF4-FFF2-40B4-BE49-F238E27FC236}">
                <a16:creationId xmlns:a16="http://schemas.microsoft.com/office/drawing/2014/main" id="{0432333B-02BE-43CD-9884-AC2C5864A2BB}"/>
              </a:ext>
            </a:extLst>
          </p:cNvPr>
          <p:cNvSpPr>
            <a:spLocks noGrp="1"/>
          </p:cNvSpPr>
          <p:nvPr>
            <p:ph type="ftr" sz="quarter" idx="11"/>
          </p:nvPr>
        </p:nvSpPr>
        <p:spPr/>
        <p:txBody>
          <a:bodyPr/>
          <a:lstStyle/>
          <a:p>
            <a:r>
              <a:rPr lang="en-US"/>
              <a:t>Data elements proposal and results of TRL project</a:t>
            </a:r>
            <a:endParaRPr lang="en-GB"/>
          </a:p>
        </p:txBody>
      </p:sp>
      <p:sp>
        <p:nvSpPr>
          <p:cNvPr id="7" name="Slide Number Placeholder 6">
            <a:extLst>
              <a:ext uri="{FF2B5EF4-FFF2-40B4-BE49-F238E27FC236}">
                <a16:creationId xmlns:a16="http://schemas.microsoft.com/office/drawing/2014/main" id="{5C17A260-EC6E-430A-8832-821DA804AD78}"/>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6171C351-05BE-4F1B-9839-A78A90F760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5714574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30" name="Picture 29" descr="A picture containing pie chart&#10;&#10;Description automatically generated">
            <a:extLst>
              <a:ext uri="{FF2B5EF4-FFF2-40B4-BE49-F238E27FC236}">
                <a16:creationId xmlns:a16="http://schemas.microsoft.com/office/drawing/2014/main" id="{394C8829-8C33-454C-9063-4FDAAFE46FF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5284380" y="1616146"/>
            <a:ext cx="6530574" cy="2861266"/>
          </a:xfrm>
        </p:spPr>
        <p:txBody>
          <a:bodyPr anchor="t" anchorCtr="0"/>
          <a:lstStyle>
            <a:lvl1pPr>
              <a:lnSpc>
                <a:spcPct val="100000"/>
              </a:lnSpc>
              <a:defRPr sz="60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7C1F66FD-118E-4B69-BB30-D20D435A6D33}" type="datetime1">
              <a:rPr lang="en-GB" smtClean="0"/>
              <a:t>21/03/2025</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a:xfrm>
            <a:off x="4017554" y="7372601"/>
            <a:ext cx="4114800" cy="180908"/>
          </a:xfrm>
        </p:spPr>
        <p:txBody>
          <a:bodyPr/>
          <a:lstStyle/>
          <a:p>
            <a:r>
              <a:rPr lang="en-US"/>
              <a:t>Data elements proposal and results of TRL project</a:t>
            </a:r>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BE9091B7-AAF7-4F34-BF79-62CD1990F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474520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1">
    <p:spTree>
      <p:nvGrpSpPr>
        <p:cNvPr id="1" name=""/>
        <p:cNvGrpSpPr/>
        <p:nvPr/>
      </p:nvGrpSpPr>
      <p:grpSpPr>
        <a:xfrm>
          <a:off x="0" y="0"/>
          <a:ext cx="0" cy="0"/>
          <a:chOff x="0" y="0"/>
          <a:chExt cx="0" cy="0"/>
        </a:xfrm>
      </p:grpSpPr>
      <p:pic>
        <p:nvPicPr>
          <p:cNvPr id="7" name="Picture 6" descr="Icon&#10;&#10;Description automatically generated">
            <a:extLst>
              <a:ext uri="{FF2B5EF4-FFF2-40B4-BE49-F238E27FC236}">
                <a16:creationId xmlns:a16="http://schemas.microsoft.com/office/drawing/2014/main" id="{8EEED1A2-F6C1-4943-A33D-7164D567F6A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653386" y="682082"/>
            <a:ext cx="4842846" cy="2861266"/>
          </a:xfrm>
        </p:spPr>
        <p:txBody>
          <a:bodyPr anchor="t" anchorCtr="0"/>
          <a:lstStyle>
            <a:lvl1pPr>
              <a:lnSpc>
                <a:spcPct val="100000"/>
              </a:lnSpc>
              <a:defRPr sz="60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FA3E2CCF-E9C7-4659-AB15-DD9D495D5544}" type="datetime1">
              <a:rPr lang="en-GB" smtClean="0"/>
              <a:t>21/03/2025</a:t>
            </a:fld>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052346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2">
    <p:bg>
      <p:bgPr>
        <a:solidFill>
          <a:schemeClr val="accent2"/>
        </a:solidFill>
        <a:effectLst/>
      </p:bgPr>
    </p:bg>
    <p:spTree>
      <p:nvGrpSpPr>
        <p:cNvPr id="1" name=""/>
        <p:cNvGrpSpPr/>
        <p:nvPr/>
      </p:nvGrpSpPr>
      <p:grpSpPr>
        <a:xfrm>
          <a:off x="0" y="0"/>
          <a:ext cx="0" cy="0"/>
          <a:chOff x="0" y="0"/>
          <a:chExt cx="0" cy="0"/>
        </a:xfrm>
      </p:grpSpPr>
      <p:pic>
        <p:nvPicPr>
          <p:cNvPr id="7" name="Picture 6" descr="Shape, rectangle&#10;&#10;Description automatically generated">
            <a:extLst>
              <a:ext uri="{FF2B5EF4-FFF2-40B4-BE49-F238E27FC236}">
                <a16:creationId xmlns:a16="http://schemas.microsoft.com/office/drawing/2014/main" id="{3BEDB83D-452B-4004-B1FC-E5671AE18CC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b="-1"/>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637953" y="2307264"/>
            <a:ext cx="10600661" cy="2170147"/>
          </a:xfrm>
        </p:spPr>
        <p:txBody>
          <a:bodyPr anchor="t" anchorCtr="0"/>
          <a:lstStyle>
            <a:lvl1pPr>
              <a:lnSpc>
                <a:spcPct val="100000"/>
              </a:lnSpc>
              <a:defRPr sz="60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5510DA69-57E3-40B1-91D8-5EDCC0639ED1}" type="datetime1">
              <a:rPr lang="en-GB" smtClean="0"/>
              <a:t>21/03/2025</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p:txBody>
          <a:bodyPr/>
          <a:lstStyle/>
          <a:p>
            <a:r>
              <a:rPr lang="en-US"/>
              <a:t>Data elements proposal and results of TRL project</a:t>
            </a:r>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FA69EAE4-3CDA-4513-8093-616ACBB5E19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2694003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7822B-8636-4D6C-A236-88D01E832609}"/>
              </a:ext>
            </a:extLst>
          </p:cNvPr>
          <p:cNvSpPr>
            <a:spLocks noGrp="1"/>
          </p:cNvSpPr>
          <p:nvPr>
            <p:ph type="title" hasCustomPrompt="1"/>
          </p:nvPr>
        </p:nvSpPr>
        <p:spPr/>
        <p:txBody>
          <a:bodyPr/>
          <a:lstStyle/>
          <a:p>
            <a:r>
              <a:rPr lang="en-US"/>
              <a:t>Click to edit title</a:t>
            </a:r>
            <a:endParaRPr lang="en-GB"/>
          </a:p>
        </p:txBody>
      </p:sp>
      <p:sp>
        <p:nvSpPr>
          <p:cNvPr id="3" name="Date Placeholder 2">
            <a:extLst>
              <a:ext uri="{FF2B5EF4-FFF2-40B4-BE49-F238E27FC236}">
                <a16:creationId xmlns:a16="http://schemas.microsoft.com/office/drawing/2014/main" id="{7399AF1C-01C0-42A8-9C4B-1E9C27828846}"/>
              </a:ext>
            </a:extLst>
          </p:cNvPr>
          <p:cNvSpPr>
            <a:spLocks noGrp="1"/>
          </p:cNvSpPr>
          <p:nvPr>
            <p:ph type="dt" sz="half" idx="10"/>
          </p:nvPr>
        </p:nvSpPr>
        <p:spPr/>
        <p:txBody>
          <a:bodyPr/>
          <a:lstStyle/>
          <a:p>
            <a:fld id="{BC3842DB-2FF4-4E13-ABE4-71780C739B28}" type="datetime1">
              <a:rPr lang="en-GB" smtClean="0"/>
              <a:t>21/03/2025</a:t>
            </a:fld>
            <a:endParaRPr lang="en-GB"/>
          </a:p>
        </p:txBody>
      </p:sp>
      <p:sp>
        <p:nvSpPr>
          <p:cNvPr id="4" name="Footer Placeholder 3">
            <a:extLst>
              <a:ext uri="{FF2B5EF4-FFF2-40B4-BE49-F238E27FC236}">
                <a16:creationId xmlns:a16="http://schemas.microsoft.com/office/drawing/2014/main" id="{F4B40710-263D-407F-AC80-4C89F77E69BB}"/>
              </a:ext>
            </a:extLst>
          </p:cNvPr>
          <p:cNvSpPr>
            <a:spLocks noGrp="1"/>
          </p:cNvSpPr>
          <p:nvPr>
            <p:ph type="ftr" sz="quarter" idx="11"/>
          </p:nvPr>
        </p:nvSpPr>
        <p:spPr/>
        <p:txBody>
          <a:bodyPr/>
          <a:lstStyle/>
          <a:p>
            <a:r>
              <a:rPr lang="en-US"/>
              <a:t>Data elements proposal and results of TRL project</a:t>
            </a:r>
            <a:endParaRPr lang="en-GB"/>
          </a:p>
        </p:txBody>
      </p:sp>
      <p:sp>
        <p:nvSpPr>
          <p:cNvPr id="5" name="Slide Number Placeholder 4">
            <a:extLst>
              <a:ext uri="{FF2B5EF4-FFF2-40B4-BE49-F238E27FC236}">
                <a16:creationId xmlns:a16="http://schemas.microsoft.com/office/drawing/2014/main" id="{764E2B16-C39C-474E-9069-5E9A3570FD29}"/>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836992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B4A999-34D9-4A4D-B40E-FD064B1319CF}"/>
              </a:ext>
            </a:extLst>
          </p:cNvPr>
          <p:cNvSpPr>
            <a:spLocks noGrp="1"/>
          </p:cNvSpPr>
          <p:nvPr>
            <p:ph type="dt" sz="half" idx="10"/>
          </p:nvPr>
        </p:nvSpPr>
        <p:spPr/>
        <p:txBody>
          <a:bodyPr/>
          <a:lstStyle/>
          <a:p>
            <a:fld id="{7A8837DC-B548-4179-9C10-96EFFFB9F723}" type="datetime1">
              <a:rPr lang="en-GB" smtClean="0"/>
              <a:t>21/03/2025</a:t>
            </a:fld>
            <a:endParaRPr lang="en-GB"/>
          </a:p>
        </p:txBody>
      </p:sp>
      <p:sp>
        <p:nvSpPr>
          <p:cNvPr id="3" name="Footer Placeholder 2">
            <a:extLst>
              <a:ext uri="{FF2B5EF4-FFF2-40B4-BE49-F238E27FC236}">
                <a16:creationId xmlns:a16="http://schemas.microsoft.com/office/drawing/2014/main" id="{07AD61DA-1957-490D-BD36-CBE15EDF6526}"/>
              </a:ext>
            </a:extLst>
          </p:cNvPr>
          <p:cNvSpPr>
            <a:spLocks noGrp="1"/>
          </p:cNvSpPr>
          <p:nvPr>
            <p:ph type="ftr" sz="quarter" idx="11"/>
          </p:nvPr>
        </p:nvSpPr>
        <p:spPr/>
        <p:txBody>
          <a:bodyPr/>
          <a:lstStyle/>
          <a:p>
            <a:r>
              <a:rPr lang="en-US"/>
              <a:t>Data elements proposal and results of TRL project</a:t>
            </a:r>
            <a:endParaRPr lang="en-GB"/>
          </a:p>
        </p:txBody>
      </p:sp>
      <p:sp>
        <p:nvSpPr>
          <p:cNvPr id="4" name="Slide Number Placeholder 3">
            <a:extLst>
              <a:ext uri="{FF2B5EF4-FFF2-40B4-BE49-F238E27FC236}">
                <a16:creationId xmlns:a16="http://schemas.microsoft.com/office/drawing/2014/main" id="{C4F0A2D9-B2DC-4447-BE4B-97055C9A8466}"/>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4401545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9" name="Picture 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12192000" cy="2533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a:spLocks noGrp="1"/>
          </p:cNvSpPr>
          <p:nvPr>
            <p:ph type="ctrTitle" hasCustomPrompt="1"/>
          </p:nvPr>
        </p:nvSpPr>
        <p:spPr>
          <a:xfrm>
            <a:off x="599022" y="1185335"/>
            <a:ext cx="9184687" cy="1147704"/>
          </a:xfrm>
        </p:spPr>
        <p:txBody>
          <a:bodyPr/>
          <a:lstStyle>
            <a:lvl1pPr>
              <a:defRPr/>
            </a:lvl1pPr>
          </a:lstStyle>
          <a:p>
            <a:r>
              <a:rPr lang="en-US"/>
              <a:t>Click To Add Title</a:t>
            </a:r>
          </a:p>
        </p:txBody>
      </p:sp>
      <p:sp>
        <p:nvSpPr>
          <p:cNvPr id="5" name="TextBox 10"/>
          <p:cNvSpPr txBox="1">
            <a:spLocks noChangeArrowheads="1"/>
          </p:cNvSpPr>
          <p:nvPr userDrawn="1"/>
        </p:nvSpPr>
        <p:spPr bwMode="auto">
          <a:xfrm>
            <a:off x="36171" y="6509682"/>
            <a:ext cx="1993900" cy="297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defRPr/>
            </a:pPr>
            <a:r>
              <a:rPr lang="en-GB" altLang="en-US" sz="1333">
                <a:solidFill>
                  <a:schemeClr val="tx1"/>
                </a:solidFill>
                <a:cs typeface="+mn-cs"/>
              </a:rPr>
              <a:t>© 2025 TRL Ltd</a:t>
            </a:r>
          </a:p>
        </p:txBody>
      </p:sp>
    </p:spTree>
    <p:extLst>
      <p:ext uri="{BB962C8B-B14F-4D97-AF65-F5344CB8AC3E}">
        <p14:creationId xmlns:p14="http://schemas.microsoft.com/office/powerpoint/2010/main" val="15166320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2"/>
          <p:cNvSpPr>
            <a:spLocks noGrp="1"/>
          </p:cNvSpPr>
          <p:nvPr>
            <p:ph idx="1"/>
          </p:nvPr>
        </p:nvSpPr>
        <p:spPr>
          <a:xfrm>
            <a:off x="584200" y="1162051"/>
            <a:ext cx="10972800" cy="50292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itle Placeholder 1"/>
          <p:cNvSpPr>
            <a:spLocks noGrp="1"/>
          </p:cNvSpPr>
          <p:nvPr>
            <p:ph type="title" hasCustomPrompt="1"/>
          </p:nvPr>
        </p:nvSpPr>
        <p:spPr bwMode="auto">
          <a:xfrm>
            <a:off x="406406" y="126772"/>
            <a:ext cx="9129484"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Tree>
    <p:extLst>
      <p:ext uri="{BB962C8B-B14F-4D97-AF65-F5344CB8AC3E}">
        <p14:creationId xmlns:p14="http://schemas.microsoft.com/office/powerpoint/2010/main" val="3323700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_1">
    <p:bg>
      <p:bgPr>
        <a:solidFill>
          <a:schemeClr val="accent2"/>
        </a:solidFill>
        <a:effectLst/>
      </p:bgPr>
    </p:bg>
    <p:spTree>
      <p:nvGrpSpPr>
        <p:cNvPr id="1" name=""/>
        <p:cNvGrpSpPr/>
        <p:nvPr/>
      </p:nvGrpSpPr>
      <p:grpSpPr>
        <a:xfrm>
          <a:off x="0" y="0"/>
          <a:ext cx="0" cy="0"/>
          <a:chOff x="0" y="0"/>
          <a:chExt cx="0" cy="0"/>
        </a:xfrm>
      </p:grpSpPr>
      <p:pic>
        <p:nvPicPr>
          <p:cNvPr id="8" name="Picture 7" descr="Shape, arrow&#10;&#10;Description automatically generated">
            <a:extLst>
              <a:ext uri="{FF2B5EF4-FFF2-40B4-BE49-F238E27FC236}">
                <a16:creationId xmlns:a16="http://schemas.microsoft.com/office/drawing/2014/main" id="{F2FFC308-E1AF-490A-BC7A-864C2E29DE6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74655"/>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770967"/>
            <a:ext cx="10574144" cy="881196"/>
          </a:xfrm>
        </p:spPr>
        <p:txBody>
          <a:bodyPr anchor="t" anchorCtr="0">
            <a:noAutofit/>
          </a:bodyPr>
          <a:lstStyle>
            <a:lvl1pPr algn="l">
              <a:lnSpc>
                <a:spcPct val="90000"/>
              </a:lnSpc>
              <a:defRPr sz="6400">
                <a:solidFill>
                  <a:schemeClr val="bg1"/>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669635"/>
            <a:ext cx="9446860" cy="772877"/>
          </a:xfrm>
        </p:spPr>
        <p:txBody>
          <a:bodyPr/>
          <a:lstStyle>
            <a:lvl1pPr marL="0" indent="0" algn="l">
              <a:lnSpc>
                <a:spcPct val="90000"/>
              </a:lnSpc>
              <a:buNone/>
              <a:defRPr sz="5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BF49B675-6519-487E-856E-C47ABD84607E}" type="datetime1">
              <a:rPr lang="en-GB" smtClean="0"/>
              <a:t>21/03/2025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727693"/>
            <a:ext cx="4849812" cy="698347"/>
          </a:xfrm>
        </p:spPr>
        <p:txBody>
          <a:bodyPr/>
          <a:lstStyle>
            <a:lvl1pPr>
              <a:buNone/>
              <a:defRPr sz="1600">
                <a:solidFill>
                  <a:schemeClr val="bg1"/>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bg1"/>
                </a:solidFill>
              </a:defRPr>
            </a:lvl1pPr>
          </a:lstStyle>
          <a:p>
            <a:pPr lvl="0"/>
            <a:r>
              <a:rPr lang="en-GB"/>
              <a:t>INSERT SECURITY CLASSIFICATION / DRAFT STATUS</a:t>
            </a:r>
          </a:p>
        </p:txBody>
      </p:sp>
      <p:pic>
        <p:nvPicPr>
          <p:cNvPr id="11" name="Picture 10">
            <a:extLst>
              <a:ext uri="{FF2B5EF4-FFF2-40B4-BE49-F238E27FC236}">
                <a16:creationId xmlns:a16="http://schemas.microsoft.com/office/drawing/2014/main" id="{A34F166C-672F-418A-AA26-69FDF88032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41370506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Text Placeholder 2"/>
          <p:cNvSpPr>
            <a:spLocks noGrp="1"/>
          </p:cNvSpPr>
          <p:nvPr>
            <p:ph type="body" idx="1" hasCustomPrompt="1"/>
          </p:nvPr>
        </p:nvSpPr>
        <p:spPr>
          <a:xfrm>
            <a:off x="609600" y="1535113"/>
            <a:ext cx="5386917" cy="639763"/>
          </a:xfrm>
        </p:spPr>
        <p:txBody>
          <a:bodyPr anchor="b"/>
          <a:lstStyle>
            <a:lvl1pPr marL="0" indent="0">
              <a:buNone/>
              <a:defRPr sz="2400" b="0">
                <a:solidFill>
                  <a:schemeClr val="bg2"/>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Title Style</a:t>
            </a:r>
          </a:p>
        </p:txBody>
      </p:sp>
      <p:sp>
        <p:nvSpPr>
          <p:cNvPr id="8" name="Content Placeholder 3"/>
          <p:cNvSpPr>
            <a:spLocks noGrp="1"/>
          </p:cNvSpPr>
          <p:nvPr>
            <p:ph sz="half" idx="2"/>
          </p:nvPr>
        </p:nvSpPr>
        <p:spPr>
          <a:xfrm>
            <a:off x="609600" y="2174875"/>
            <a:ext cx="5386917" cy="3951288"/>
          </a:xfrm>
        </p:spPr>
        <p:txBody>
          <a:bodyPr/>
          <a:lstStyle>
            <a:lvl1pPr>
              <a:defRPr sz="2400"/>
            </a:lvl1pPr>
            <a:lvl2pPr>
              <a:defRPr sz="2133"/>
            </a:lvl2pPr>
            <a:lvl3pPr>
              <a:defRPr sz="1867"/>
            </a:lvl3pPr>
            <a:lvl4pPr>
              <a:defRPr sz="1600"/>
            </a:lvl4pPr>
            <a:lvl5pPr>
              <a:defRPr sz="1600"/>
            </a:lvl5pPr>
            <a:lvl6pPr>
              <a:defRPr sz="2133"/>
            </a:lvl6pPr>
            <a:lvl7pPr>
              <a:defRPr sz="2133"/>
            </a:lvl7pPr>
            <a:lvl8pPr>
              <a:defRPr sz="2133"/>
            </a:lvl8pPr>
            <a:lvl9pPr>
              <a:defRPr sz="213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4"/>
          <p:cNvSpPr>
            <a:spLocks noGrp="1"/>
          </p:cNvSpPr>
          <p:nvPr>
            <p:ph type="body" sz="quarter" idx="3"/>
          </p:nvPr>
        </p:nvSpPr>
        <p:spPr>
          <a:xfrm>
            <a:off x="6193372" y="1535113"/>
            <a:ext cx="5389033" cy="639763"/>
          </a:xfrm>
        </p:spPr>
        <p:txBody>
          <a:bodyPr anchor="b"/>
          <a:lstStyle>
            <a:lvl1pPr marL="0" indent="0">
              <a:buNone/>
              <a:defRPr sz="2400" b="0">
                <a:solidFill>
                  <a:schemeClr val="bg2"/>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a:t>Click to edit Master text styles</a:t>
            </a:r>
          </a:p>
        </p:txBody>
      </p:sp>
      <p:sp>
        <p:nvSpPr>
          <p:cNvPr id="10" name="Content Placeholder 5"/>
          <p:cNvSpPr>
            <a:spLocks noGrp="1"/>
          </p:cNvSpPr>
          <p:nvPr>
            <p:ph sz="quarter" idx="4"/>
          </p:nvPr>
        </p:nvSpPr>
        <p:spPr>
          <a:xfrm>
            <a:off x="6193372" y="2174875"/>
            <a:ext cx="5389033" cy="3951288"/>
          </a:xfrm>
        </p:spPr>
        <p:txBody>
          <a:bodyPr/>
          <a:lstStyle>
            <a:lvl1pPr>
              <a:defRPr sz="2400"/>
            </a:lvl1pPr>
            <a:lvl2pPr>
              <a:defRPr sz="2133"/>
            </a:lvl2pPr>
            <a:lvl3pPr>
              <a:defRPr sz="1867"/>
            </a:lvl3pPr>
            <a:lvl4pPr>
              <a:defRPr sz="1600"/>
            </a:lvl4pPr>
            <a:lvl5pPr>
              <a:defRPr sz="1600"/>
            </a:lvl5pPr>
            <a:lvl6pPr>
              <a:defRPr sz="2133"/>
            </a:lvl6pPr>
            <a:lvl7pPr>
              <a:defRPr sz="2133"/>
            </a:lvl7pPr>
            <a:lvl8pPr>
              <a:defRPr sz="2133"/>
            </a:lvl8pPr>
            <a:lvl9pPr>
              <a:defRPr sz="213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2" name="Title Placeholder 1"/>
          <p:cNvSpPr>
            <a:spLocks noGrp="1"/>
          </p:cNvSpPr>
          <p:nvPr>
            <p:ph type="title" hasCustomPrompt="1"/>
          </p:nvPr>
        </p:nvSpPr>
        <p:spPr bwMode="auto">
          <a:xfrm>
            <a:off x="406401" y="126772"/>
            <a:ext cx="936171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Tree>
    <p:extLst>
      <p:ext uri="{BB962C8B-B14F-4D97-AF65-F5344CB8AC3E}">
        <p14:creationId xmlns:p14="http://schemas.microsoft.com/office/powerpoint/2010/main" val="1529325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1" name="Title Placeholder 1"/>
          <p:cNvSpPr>
            <a:spLocks noGrp="1"/>
          </p:cNvSpPr>
          <p:nvPr>
            <p:ph type="title" hasCustomPrompt="1"/>
          </p:nvPr>
        </p:nvSpPr>
        <p:spPr bwMode="auto">
          <a:xfrm>
            <a:off x="406405" y="126772"/>
            <a:ext cx="910045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
        <p:nvSpPr>
          <p:cNvPr id="8" name="Text Placeholder 2"/>
          <p:cNvSpPr>
            <a:spLocks noGrp="1"/>
          </p:cNvSpPr>
          <p:nvPr>
            <p:ph idx="1"/>
          </p:nvPr>
        </p:nvSpPr>
        <p:spPr bwMode="auto">
          <a:xfrm>
            <a:off x="584200" y="1657351"/>
            <a:ext cx="109982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9" name="Rectangle 8"/>
          <p:cNvSpPr/>
          <p:nvPr userDrawn="1"/>
        </p:nvSpPr>
        <p:spPr>
          <a:xfrm>
            <a:off x="1292290" y="1060704"/>
            <a:ext cx="10899711" cy="39578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7" name="Content Placeholder 6">
            <a:extLst>
              <a:ext uri="{FF2B5EF4-FFF2-40B4-BE49-F238E27FC236}">
                <a16:creationId xmlns:a16="http://schemas.microsoft.com/office/drawing/2014/main" id="{FE235C04-A8F8-4C51-9609-BE8DEF7BC64A}"/>
              </a:ext>
            </a:extLst>
          </p:cNvPr>
          <p:cNvSpPr>
            <a:spLocks noGrp="1"/>
          </p:cNvSpPr>
          <p:nvPr>
            <p:ph sz="quarter" idx="10" hasCustomPrompt="1"/>
          </p:nvPr>
        </p:nvSpPr>
        <p:spPr>
          <a:xfrm>
            <a:off x="1292289" y="1030687"/>
            <a:ext cx="8679024" cy="398400"/>
          </a:xfrm>
        </p:spPr>
        <p:txBody>
          <a:bodyPr/>
          <a:lstStyle>
            <a:lvl1pPr marL="0" indent="0">
              <a:buNone/>
              <a:defRPr>
                <a:solidFill>
                  <a:schemeClr val="bg1"/>
                </a:solidFill>
              </a:defRPr>
            </a:lvl1pPr>
          </a:lstStyle>
          <a:p>
            <a:pPr lvl="0"/>
            <a:r>
              <a:rPr lang="en-US"/>
              <a:t>Click to add text</a:t>
            </a:r>
            <a:endParaRPr lang="en-GB"/>
          </a:p>
        </p:txBody>
      </p:sp>
    </p:spTree>
    <p:extLst>
      <p:ext uri="{BB962C8B-B14F-4D97-AF65-F5344CB8AC3E}">
        <p14:creationId xmlns:p14="http://schemas.microsoft.com/office/powerpoint/2010/main" val="40884030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609600" y="1552578"/>
            <a:ext cx="10972800" cy="46005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2" name="Title Placeholder 1"/>
          <p:cNvSpPr>
            <a:spLocks noGrp="1"/>
          </p:cNvSpPr>
          <p:nvPr>
            <p:ph type="title" hasCustomPrompt="1"/>
          </p:nvPr>
        </p:nvSpPr>
        <p:spPr bwMode="auto">
          <a:xfrm>
            <a:off x="406402" y="126772"/>
            <a:ext cx="912948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
        <p:nvSpPr>
          <p:cNvPr id="8" name="Rectangle 7">
            <a:extLst>
              <a:ext uri="{FF2B5EF4-FFF2-40B4-BE49-F238E27FC236}">
                <a16:creationId xmlns:a16="http://schemas.microsoft.com/office/drawing/2014/main" id="{9A1639A1-38CA-4511-A616-D090E8828818}"/>
              </a:ext>
            </a:extLst>
          </p:cNvPr>
          <p:cNvSpPr/>
          <p:nvPr userDrawn="1"/>
        </p:nvSpPr>
        <p:spPr>
          <a:xfrm>
            <a:off x="1292290" y="1080363"/>
            <a:ext cx="10899711" cy="39578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9" name="Content Placeholder 6">
            <a:extLst>
              <a:ext uri="{FF2B5EF4-FFF2-40B4-BE49-F238E27FC236}">
                <a16:creationId xmlns:a16="http://schemas.microsoft.com/office/drawing/2014/main" id="{8D4C9537-5C31-4B5A-8A72-97D49A9B3A84}"/>
              </a:ext>
            </a:extLst>
          </p:cNvPr>
          <p:cNvSpPr>
            <a:spLocks noGrp="1"/>
          </p:cNvSpPr>
          <p:nvPr>
            <p:ph sz="quarter" idx="10" hasCustomPrompt="1"/>
          </p:nvPr>
        </p:nvSpPr>
        <p:spPr>
          <a:xfrm>
            <a:off x="1292289" y="1030687"/>
            <a:ext cx="8679024" cy="398400"/>
          </a:xfrm>
        </p:spPr>
        <p:txBody>
          <a:bodyPr/>
          <a:lstStyle>
            <a:lvl1pPr marL="0" indent="0">
              <a:buNone/>
              <a:defRPr>
                <a:solidFill>
                  <a:schemeClr val="bg1"/>
                </a:solidFill>
              </a:defRPr>
            </a:lvl1pPr>
          </a:lstStyle>
          <a:p>
            <a:pPr lvl="0"/>
            <a:r>
              <a:rPr lang="en-US"/>
              <a:t>Click to add text</a:t>
            </a:r>
            <a:endParaRPr lang="en-GB"/>
          </a:p>
        </p:txBody>
      </p:sp>
    </p:spTree>
    <p:extLst>
      <p:ext uri="{BB962C8B-B14F-4D97-AF65-F5344CB8AC3E}">
        <p14:creationId xmlns:p14="http://schemas.microsoft.com/office/powerpoint/2010/main" val="41244255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6" name="Title Placeholder 1"/>
          <p:cNvSpPr>
            <a:spLocks noGrp="1"/>
          </p:cNvSpPr>
          <p:nvPr>
            <p:ph type="title" hasCustomPrompt="1"/>
          </p:nvPr>
        </p:nvSpPr>
        <p:spPr bwMode="auto">
          <a:xfrm>
            <a:off x="406401" y="126772"/>
            <a:ext cx="915851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
        <p:nvSpPr>
          <p:cNvPr id="10" name="Content Placeholder 2"/>
          <p:cNvSpPr>
            <a:spLocks noGrp="1"/>
          </p:cNvSpPr>
          <p:nvPr>
            <p:ph idx="1"/>
          </p:nvPr>
        </p:nvSpPr>
        <p:spPr>
          <a:xfrm>
            <a:off x="609600" y="1552576"/>
            <a:ext cx="10972800" cy="38957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6">
            <a:extLst>
              <a:ext uri="{FF2B5EF4-FFF2-40B4-BE49-F238E27FC236}">
                <a16:creationId xmlns:a16="http://schemas.microsoft.com/office/drawing/2014/main" id="{03B8DBD0-52EB-41E3-8026-98A4A96E9B22}"/>
              </a:ext>
            </a:extLst>
          </p:cNvPr>
          <p:cNvSpPr/>
          <p:nvPr userDrawn="1"/>
        </p:nvSpPr>
        <p:spPr>
          <a:xfrm>
            <a:off x="1292290" y="1060704"/>
            <a:ext cx="10899711" cy="39578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9" name="Content Placeholder 6">
            <a:extLst>
              <a:ext uri="{FF2B5EF4-FFF2-40B4-BE49-F238E27FC236}">
                <a16:creationId xmlns:a16="http://schemas.microsoft.com/office/drawing/2014/main" id="{3B1B69A0-AC78-4668-9BF0-37E0F2C54FA4}"/>
              </a:ext>
            </a:extLst>
          </p:cNvPr>
          <p:cNvSpPr>
            <a:spLocks noGrp="1"/>
          </p:cNvSpPr>
          <p:nvPr>
            <p:ph sz="quarter" idx="10" hasCustomPrompt="1"/>
          </p:nvPr>
        </p:nvSpPr>
        <p:spPr>
          <a:xfrm>
            <a:off x="1292289" y="1030687"/>
            <a:ext cx="8679024" cy="398400"/>
          </a:xfrm>
        </p:spPr>
        <p:txBody>
          <a:bodyPr/>
          <a:lstStyle>
            <a:lvl1pPr marL="0" indent="0">
              <a:buNone/>
              <a:defRPr>
                <a:solidFill>
                  <a:schemeClr val="bg1"/>
                </a:solidFill>
              </a:defRPr>
            </a:lvl1pPr>
          </a:lstStyle>
          <a:p>
            <a:pPr lvl="0"/>
            <a:r>
              <a:rPr lang="en-US"/>
              <a:t>Click to add text</a:t>
            </a:r>
            <a:endParaRPr lang="en-GB"/>
          </a:p>
        </p:txBody>
      </p:sp>
    </p:spTree>
    <p:extLst>
      <p:ext uri="{BB962C8B-B14F-4D97-AF65-F5344CB8AC3E}">
        <p14:creationId xmlns:p14="http://schemas.microsoft.com/office/powerpoint/2010/main" val="3658471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_2">
    <p:bg>
      <p:bgPr>
        <a:solidFill>
          <a:schemeClr val="accent2"/>
        </a:solidFill>
        <a:effectLst/>
      </p:bgPr>
    </p:bg>
    <p:spTree>
      <p:nvGrpSpPr>
        <p:cNvPr id="1" name=""/>
        <p:cNvGrpSpPr/>
        <p:nvPr/>
      </p:nvGrpSpPr>
      <p:grpSpPr>
        <a:xfrm>
          <a:off x="0" y="0"/>
          <a:ext cx="0" cy="0"/>
          <a:chOff x="0" y="0"/>
          <a:chExt cx="0" cy="0"/>
        </a:xfrm>
      </p:grpSpPr>
      <p:pic>
        <p:nvPicPr>
          <p:cNvPr id="8" name="Picture 7" descr="Shape, arrow&#10;&#10;Description automatically generated">
            <a:extLst>
              <a:ext uri="{FF2B5EF4-FFF2-40B4-BE49-F238E27FC236}">
                <a16:creationId xmlns:a16="http://schemas.microsoft.com/office/drawing/2014/main" id="{F2FFC308-E1AF-490A-BC7A-864C2E29DE6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74655"/>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770967"/>
            <a:ext cx="10574144" cy="881196"/>
          </a:xfrm>
        </p:spPr>
        <p:txBody>
          <a:bodyPr anchor="t" anchorCtr="0">
            <a:noAutofit/>
          </a:bodyPr>
          <a:lstStyle>
            <a:lvl1pPr algn="l">
              <a:lnSpc>
                <a:spcPct val="90000"/>
              </a:lnSpc>
              <a:defRPr sz="6400">
                <a:solidFill>
                  <a:schemeClr val="bg1"/>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669635"/>
            <a:ext cx="9446860" cy="772877"/>
          </a:xfrm>
        </p:spPr>
        <p:txBody>
          <a:bodyPr/>
          <a:lstStyle>
            <a:lvl1pPr marL="0" indent="0" algn="l">
              <a:lnSpc>
                <a:spcPct val="90000"/>
              </a:lnSpc>
              <a:buNone/>
              <a:defRPr sz="5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6EA33E97-9B23-41F7-A674-1ABC27FF3954}" type="datetime1">
              <a:rPr lang="en-GB" smtClean="0"/>
              <a:t>21/03/2025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727693"/>
            <a:ext cx="4849812" cy="698347"/>
          </a:xfrm>
        </p:spPr>
        <p:txBody>
          <a:bodyPr/>
          <a:lstStyle>
            <a:lvl1pPr>
              <a:buNone/>
              <a:defRPr sz="1600">
                <a:solidFill>
                  <a:schemeClr val="bg1"/>
                </a:solidFill>
              </a:defRPr>
            </a:lvl1pPr>
          </a:lstStyle>
          <a:p>
            <a:pPr lvl="0"/>
            <a:r>
              <a:rPr lang="en-US"/>
              <a:t>Click to edit Master text styles</a:t>
            </a:r>
          </a:p>
        </p:txBody>
      </p:sp>
      <p:sp>
        <p:nvSpPr>
          <p:cNvPr id="11" name="Text Placeholder 7">
            <a:extLst>
              <a:ext uri="{FF2B5EF4-FFF2-40B4-BE49-F238E27FC236}">
                <a16:creationId xmlns:a16="http://schemas.microsoft.com/office/drawing/2014/main" id="{3137D607-7FA0-4694-98B8-9BE3BA49941C}"/>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bg1"/>
                </a:solidFill>
              </a:defRPr>
            </a:lvl1pPr>
          </a:lstStyle>
          <a:p>
            <a:pPr lvl="0"/>
            <a:r>
              <a:rPr lang="en-GB"/>
              <a:t>INSERT SECURITY CLASSIFICATION / DRAFT STATUS</a:t>
            </a:r>
          </a:p>
        </p:txBody>
      </p:sp>
      <p:pic>
        <p:nvPicPr>
          <p:cNvPr id="12" name="Picture 11">
            <a:extLst>
              <a:ext uri="{FF2B5EF4-FFF2-40B4-BE49-F238E27FC236}">
                <a16:creationId xmlns:a16="http://schemas.microsoft.com/office/drawing/2014/main" id="{B78AB64D-EFCF-4602-8B62-1D05A4835AB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94206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_3">
    <p:bg>
      <p:bgPr>
        <a:solidFill>
          <a:schemeClr val="accent2"/>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6FDB70B-4EF2-4B05-94C2-8D00CB534A2B}"/>
              </a:ext>
            </a:extLst>
          </p:cNvPr>
          <p:cNvSpPr>
            <a:spLocks noGrp="1"/>
          </p:cNvSpPr>
          <p:nvPr>
            <p:ph type="pic" sz="quarter" idx="15"/>
          </p:nvPr>
        </p:nvSpPr>
        <p:spPr>
          <a:xfrm>
            <a:off x="3190875" y="0"/>
            <a:ext cx="9001125" cy="6858000"/>
          </a:xfrm>
          <a:solidFill>
            <a:schemeClr val="accent2"/>
          </a:solidFill>
        </p:spPr>
        <p:txBody>
          <a:bodyPr/>
          <a:lstStyle>
            <a:lvl1pPr>
              <a:buNone/>
              <a:defRPr/>
            </a:lvl1pPr>
          </a:lstStyle>
          <a:p>
            <a:r>
              <a:rPr lang="en-US"/>
              <a:t>Click icon to add picture</a:t>
            </a:r>
            <a:endParaRPr lang="en-GB"/>
          </a:p>
        </p:txBody>
      </p:sp>
      <p:pic>
        <p:nvPicPr>
          <p:cNvPr id="11" name="Picture 10" descr="A picture containing icon&#10;&#10;Description automatically generated">
            <a:extLst>
              <a:ext uri="{FF2B5EF4-FFF2-40B4-BE49-F238E27FC236}">
                <a16:creationId xmlns:a16="http://schemas.microsoft.com/office/drawing/2014/main" id="{B0E8E6B3-C742-4CE1-87A8-038754EB252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203740" cy="6858001"/>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617421" y="2905213"/>
            <a:ext cx="4694806" cy="1332715"/>
          </a:xfrm>
        </p:spPr>
        <p:txBody>
          <a:bodyPr anchor="t" anchorCtr="0">
            <a:noAutofit/>
          </a:bodyPr>
          <a:lstStyle>
            <a:lvl1pPr algn="l">
              <a:lnSpc>
                <a:spcPct val="90000"/>
              </a:lnSpc>
              <a:defRPr sz="4800">
                <a:solidFill>
                  <a:schemeClr val="bg1"/>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588797" y="4237928"/>
            <a:ext cx="4723430" cy="772877"/>
          </a:xfrm>
        </p:spPr>
        <p:txBody>
          <a:bodyPr/>
          <a:lstStyle>
            <a:lvl1pPr marL="0" indent="0" algn="l">
              <a:lnSpc>
                <a:spcPct val="90000"/>
              </a:lnSpc>
              <a:buNone/>
              <a:defRPr sz="4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475A2D37-3CFD-4761-8A0C-796A04732014}" type="datetime1">
              <a:rPr lang="en-GB" smtClean="0"/>
              <a:t>21/03/2025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588797" y="5143653"/>
            <a:ext cx="4723430" cy="698347"/>
          </a:xfrm>
        </p:spPr>
        <p:txBody>
          <a:bodyPr/>
          <a:lstStyle>
            <a:lvl1pPr>
              <a:buNone/>
              <a:defRPr sz="1600">
                <a:solidFill>
                  <a:schemeClr val="bg1"/>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A8440923-ECE0-4C9A-A034-12616DFC86FD}"/>
              </a:ext>
            </a:extLst>
          </p:cNvPr>
          <p:cNvSpPr>
            <a:spLocks noGrp="1"/>
          </p:cNvSpPr>
          <p:nvPr>
            <p:ph type="body" sz="quarter" idx="14" hasCustomPrompt="1"/>
          </p:nvPr>
        </p:nvSpPr>
        <p:spPr>
          <a:xfrm>
            <a:off x="588798" y="6302066"/>
            <a:ext cx="4723430" cy="298760"/>
          </a:xfrm>
        </p:spPr>
        <p:txBody>
          <a:bodyPr anchor="ctr" anchorCtr="0"/>
          <a:lstStyle>
            <a:lvl1pPr>
              <a:buNone/>
              <a:defRPr sz="1200">
                <a:solidFill>
                  <a:schemeClr val="tx1"/>
                </a:solidFill>
              </a:defRPr>
            </a:lvl1pPr>
          </a:lstStyle>
          <a:p>
            <a:pPr lvl="0"/>
            <a:r>
              <a:rPr lang="en-GB"/>
              <a:t>INSERT SECURITY CLASSIFICATION / DRAFT STATUS</a:t>
            </a:r>
          </a:p>
        </p:txBody>
      </p:sp>
      <p:pic>
        <p:nvPicPr>
          <p:cNvPr id="12" name="Picture 11">
            <a:extLst>
              <a:ext uri="{FF2B5EF4-FFF2-40B4-BE49-F238E27FC236}">
                <a16:creationId xmlns:a16="http://schemas.microsoft.com/office/drawing/2014/main" id="{C4E57993-70E0-41B0-BB34-6C3CD22F2AB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3277895106"/>
      </p:ext>
    </p:extLst>
  </p:cSld>
  <p:clrMapOvr>
    <a:masterClrMapping/>
  </p:clrMapOvr>
  <p:extLst>
    <p:ext uri="{DCECCB84-F9BA-43D5-87BE-67443E8EF086}">
      <p15:sldGuideLst xmlns:p15="http://schemas.microsoft.com/office/powerpoint/2012/main">
        <p15:guide id="1" pos="252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7D6BA6FE-CDCB-46A5-94F6-A3888A90FE0C}" type="datetime1">
              <a:rPr lang="en-GB" smtClean="0"/>
              <a:t>21/03/2025</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US"/>
              <a:t>Data elements proposal and results of TRL project</a:t>
            </a:r>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556745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Content and graphic">
    <p:spTree>
      <p:nvGrpSpPr>
        <p:cNvPr id="1" name=""/>
        <p:cNvGrpSpPr/>
        <p:nvPr/>
      </p:nvGrpSpPr>
      <p:grpSpPr>
        <a:xfrm>
          <a:off x="0" y="0"/>
          <a:ext cx="0" cy="0"/>
          <a:chOff x="0" y="0"/>
          <a:chExt cx="0" cy="0"/>
        </a:xfrm>
      </p:grpSpPr>
      <p:pic>
        <p:nvPicPr>
          <p:cNvPr id="12" name="Picture 11" descr="Shape, arrow&#10;&#10;Description automatically generated">
            <a:extLst>
              <a:ext uri="{FF2B5EF4-FFF2-40B4-BE49-F238E27FC236}">
                <a16:creationId xmlns:a16="http://schemas.microsoft.com/office/drawing/2014/main" id="{44783AAB-0890-47C8-9B93-700F4C97A9F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92000" cy="6879771"/>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07305826-E4A2-4F83-B649-6DF394995A00}" type="datetime1">
              <a:rPr lang="en-GB" smtClean="0"/>
              <a:t>21/03/2025</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US"/>
              <a:t>Data elements proposal and results of TRL project</a:t>
            </a:r>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3876077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Content and pictur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2E7152A-3151-4B38-B050-E34299548DB7}"/>
              </a:ext>
            </a:extLst>
          </p:cNvPr>
          <p:cNvSpPr>
            <a:spLocks noGrp="1"/>
          </p:cNvSpPr>
          <p:nvPr>
            <p:ph type="pic" sz="quarter" idx="13"/>
          </p:nvPr>
        </p:nvSpPr>
        <p:spPr>
          <a:xfrm>
            <a:off x="5865813" y="0"/>
            <a:ext cx="6326187" cy="6858000"/>
          </a:xfrm>
          <a:solidFill>
            <a:schemeClr val="accent2"/>
          </a:solidFill>
        </p:spPr>
        <p:txBody>
          <a:bodyPr/>
          <a:lstStyle>
            <a:lvl1pPr>
              <a:buNone/>
              <a:defRPr/>
            </a:lvl1pPr>
          </a:lstStyle>
          <a:p>
            <a:r>
              <a:rPr lang="en-US"/>
              <a:t>Click icon to add picture</a:t>
            </a:r>
            <a:endParaRPr lang="en-GB"/>
          </a:p>
        </p:txBody>
      </p:sp>
      <p:pic>
        <p:nvPicPr>
          <p:cNvPr id="8" name="Picture 7" descr="Shape&#10;&#10;Description automatically generated">
            <a:extLst>
              <a:ext uri="{FF2B5EF4-FFF2-40B4-BE49-F238E27FC236}">
                <a16:creationId xmlns:a16="http://schemas.microsoft.com/office/drawing/2014/main" id="{42B53CC2-CB0F-4FB0-9D77-A2D8AEE5E26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58000"/>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EDE16D45-8D44-4F89-BD3A-7F625561868A}" type="datetime1">
              <a:rPr lang="en-GB" smtClean="0"/>
              <a:t>21/03/2025</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US"/>
              <a:t>Data elements proposal and results of TRL project</a:t>
            </a:r>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555F85DA-DF18-4085-8332-66FA0CF5CDD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3639576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Content and picture_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6BC7C05-E1FE-4037-AA20-F9569B1C6292}"/>
              </a:ext>
            </a:extLst>
          </p:cNvPr>
          <p:cNvSpPr>
            <a:spLocks noGrp="1"/>
          </p:cNvSpPr>
          <p:nvPr>
            <p:ph type="pic" sz="quarter" idx="13"/>
          </p:nvPr>
        </p:nvSpPr>
        <p:spPr>
          <a:xfrm>
            <a:off x="5495925" y="0"/>
            <a:ext cx="6696075" cy="6883400"/>
          </a:xfrm>
          <a:solidFill>
            <a:schemeClr val="accent2"/>
          </a:solidFill>
        </p:spPr>
        <p:txBody>
          <a:bodyPr/>
          <a:lstStyle/>
          <a:p>
            <a:r>
              <a:rPr lang="en-US"/>
              <a:t>Click icon to add picture</a:t>
            </a:r>
            <a:endParaRPr lang="en-GB"/>
          </a:p>
        </p:txBody>
      </p:sp>
      <p:pic>
        <p:nvPicPr>
          <p:cNvPr id="9" name="Picture 8" descr="Shape, arrow&#10;&#10;Description automatically generated">
            <a:extLst>
              <a:ext uri="{FF2B5EF4-FFF2-40B4-BE49-F238E27FC236}">
                <a16:creationId xmlns:a16="http://schemas.microsoft.com/office/drawing/2014/main" id="{5404C8EA-A77B-4F00-A7B1-5D25002A230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83776"/>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3E58922D-2ED9-45F4-864A-3E7AEF1FC9ED}" type="datetime1">
              <a:rPr lang="en-GB" smtClean="0"/>
              <a:t>21/03/2025</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US"/>
              <a:t>Data elements proposal and results of TRL project</a:t>
            </a:r>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44DE3238-799A-4D47-945B-B19892DAE56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10810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5" y="440267"/>
            <a:ext cx="9354097"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9354097"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DF4BDDA5-A39F-49A3-9116-483B6EBADEDD}" type="datetime1">
              <a:rPr lang="en-GB" smtClean="0"/>
              <a:t>21/03/2025</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US"/>
              <a:t>Data elements proposal and results of TRL project</a:t>
            </a:r>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9" name="Picture 8">
            <a:extLst>
              <a:ext uri="{FF2B5EF4-FFF2-40B4-BE49-F238E27FC236}">
                <a16:creationId xmlns:a16="http://schemas.microsoft.com/office/drawing/2014/main" id="{B64F2716-E3FF-4D83-B640-444E8721EFD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734728227"/>
      </p:ext>
    </p:extLst>
  </p:cSld>
  <p:clrMapOvr>
    <a:masterClrMapping/>
  </p:clrMapOvr>
  <p:extLst>
    <p:ext uri="{DCECCB84-F9BA-43D5-87BE-67443E8EF086}">
      <p15:sldGuideLst xmlns:p15="http://schemas.microsoft.com/office/powerpoint/2012/main">
        <p15:guide id="1" pos="6123"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20.xml"/><Relationship Id="rId7"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6D5C50-436E-4229-BA72-2D200375BB51}"/>
              </a:ext>
            </a:extLst>
          </p:cNvPr>
          <p:cNvSpPr>
            <a:spLocks noGrp="1"/>
          </p:cNvSpPr>
          <p:nvPr>
            <p:ph type="title"/>
          </p:nvPr>
        </p:nvSpPr>
        <p:spPr>
          <a:xfrm>
            <a:off x="371475" y="440267"/>
            <a:ext cx="11449049" cy="1250421"/>
          </a:xfrm>
          <a:prstGeom prst="rect">
            <a:avLst/>
          </a:prstGeom>
        </p:spPr>
        <p:txBody>
          <a:bodyPr vert="horz" lIns="0" tIns="0" rIns="0" bIns="0" rtlCol="0" anchor="t" anchorCtr="0">
            <a:noAutofit/>
          </a:bodyPr>
          <a:lstStyle/>
          <a:p>
            <a:r>
              <a:rPr lang="en-US"/>
              <a:t>Click to edit title</a:t>
            </a:r>
            <a:endParaRPr lang="en-GB"/>
          </a:p>
        </p:txBody>
      </p:sp>
      <p:sp>
        <p:nvSpPr>
          <p:cNvPr id="3" name="Text Placeholder 2">
            <a:extLst>
              <a:ext uri="{FF2B5EF4-FFF2-40B4-BE49-F238E27FC236}">
                <a16:creationId xmlns:a16="http://schemas.microsoft.com/office/drawing/2014/main" id="{563FA3E5-0B93-495B-AE27-AE619B1C7957}"/>
              </a:ext>
            </a:extLst>
          </p:cNvPr>
          <p:cNvSpPr>
            <a:spLocks noGrp="1"/>
          </p:cNvSpPr>
          <p:nvPr>
            <p:ph type="body" idx="1"/>
          </p:nvPr>
        </p:nvSpPr>
        <p:spPr>
          <a:xfrm>
            <a:off x="371475" y="1940311"/>
            <a:ext cx="11449050" cy="3888695"/>
          </a:xfrm>
          <a:prstGeom prst="rect">
            <a:avLst/>
          </a:prstGeom>
        </p:spPr>
        <p:txBody>
          <a:bodyPr vert="horz" lIns="0" tIns="0" rIns="0" bIns="0" rtlCol="0">
            <a:noAutofit/>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4DBB6F-9A36-441D-9BB9-1F32FE541879}"/>
              </a:ext>
            </a:extLst>
          </p:cNvPr>
          <p:cNvSpPr>
            <a:spLocks noGrp="1"/>
          </p:cNvSpPr>
          <p:nvPr>
            <p:ph type="dt" sz="half" idx="2"/>
          </p:nvPr>
        </p:nvSpPr>
        <p:spPr>
          <a:xfrm>
            <a:off x="371475" y="722226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091B21-0608-4C69-8D49-416B8DC6255A}" type="datetime1">
              <a:rPr lang="en-GB" smtClean="0"/>
              <a:t>21/03/2025</a:t>
            </a:fld>
            <a:endParaRPr lang="en-GB"/>
          </a:p>
        </p:txBody>
      </p:sp>
      <p:sp>
        <p:nvSpPr>
          <p:cNvPr id="5" name="Footer Placeholder 4">
            <a:extLst>
              <a:ext uri="{FF2B5EF4-FFF2-40B4-BE49-F238E27FC236}">
                <a16:creationId xmlns:a16="http://schemas.microsoft.com/office/drawing/2014/main" id="{630F3454-7D82-42C0-8A0F-3B535FCED205}"/>
              </a:ext>
            </a:extLst>
          </p:cNvPr>
          <p:cNvSpPr>
            <a:spLocks noGrp="1"/>
          </p:cNvSpPr>
          <p:nvPr>
            <p:ph type="ftr" sz="quarter" idx="3"/>
          </p:nvPr>
        </p:nvSpPr>
        <p:spPr>
          <a:xfrm>
            <a:off x="2959758" y="6365061"/>
            <a:ext cx="6276474" cy="180908"/>
          </a:xfrm>
          <a:prstGeom prst="rect">
            <a:avLst/>
          </a:prstGeom>
        </p:spPr>
        <p:txBody>
          <a:bodyPr vert="horz" lIns="0" tIns="0" rIns="0" bIns="0" rtlCol="0" anchor="ctr"/>
          <a:lstStyle>
            <a:lvl1pPr algn="ctr">
              <a:defRPr sz="1000">
                <a:solidFill>
                  <a:schemeClr val="tx1"/>
                </a:solidFill>
              </a:defRPr>
            </a:lvl1pPr>
          </a:lstStyle>
          <a:p>
            <a:r>
              <a:rPr lang="en-US"/>
              <a:t>Data elements proposal and results of TRL project</a:t>
            </a:r>
            <a:endParaRPr lang="en-GB" sz="1000"/>
          </a:p>
        </p:txBody>
      </p:sp>
      <p:sp>
        <p:nvSpPr>
          <p:cNvPr id="6" name="Slide Number Placeholder 5">
            <a:extLst>
              <a:ext uri="{FF2B5EF4-FFF2-40B4-BE49-F238E27FC236}">
                <a16:creationId xmlns:a16="http://schemas.microsoft.com/office/drawing/2014/main" id="{A7999B28-17A1-4609-80B9-FC51E4DD889D}"/>
              </a:ext>
            </a:extLst>
          </p:cNvPr>
          <p:cNvSpPr>
            <a:spLocks noGrp="1"/>
          </p:cNvSpPr>
          <p:nvPr>
            <p:ph type="sldNum" sz="quarter" idx="4"/>
          </p:nvPr>
        </p:nvSpPr>
        <p:spPr>
          <a:xfrm>
            <a:off x="9077323" y="719003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0DF9F179-383E-42D2-9EE1-1819EAC710BA}"/>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
        <p:nvSpPr>
          <p:cNvPr id="10" name="TextBox 9">
            <a:extLst>
              <a:ext uri="{FF2B5EF4-FFF2-40B4-BE49-F238E27FC236}">
                <a16:creationId xmlns:a16="http://schemas.microsoft.com/office/drawing/2014/main" id="{4A3115CF-D252-61E5-87FD-AA88F35E2DA0}"/>
              </a:ext>
            </a:extLst>
          </p:cNvPr>
          <p:cNvSpPr txBox="1"/>
          <p:nvPr>
            <p:extLst>
              <p:ext uri="{1162E1C5-73C7-4A58-AE30-91384D911F3F}">
                <p184:classification xmlns:p184="http://schemas.microsoft.com/office/powerpoint/2018/4/main" val="hdr"/>
              </p:ext>
            </p:extLst>
          </p:nvPr>
        </p:nvSpPr>
        <p:spPr>
          <a:xfrm>
            <a:off x="5865813" y="63500"/>
            <a:ext cx="488950" cy="152400"/>
          </a:xfrm>
          <a:prstGeom prst="rect">
            <a:avLst/>
          </a:prstGeom>
        </p:spPr>
        <p:txBody>
          <a:bodyPr horzOverflow="overflow" lIns="0" tIns="0" rIns="0" bIns="0">
            <a:spAutoFit/>
          </a:bodyPr>
          <a:lstStyle/>
          <a:p>
            <a:pPr algn="l"/>
            <a:r>
              <a:rPr lang="en-GB" sz="1000">
                <a:solidFill>
                  <a:srgbClr val="000000"/>
                </a:solidFill>
                <a:latin typeface="Calibri" panose="020F0502020204030204" pitchFamily="34" charset="0"/>
                <a:cs typeface="Calibri" panose="020F0502020204030204" pitchFamily="34" charset="0"/>
              </a:rPr>
              <a:t>OFFICIAL</a:t>
            </a:r>
          </a:p>
        </p:txBody>
      </p:sp>
      <p:sp>
        <p:nvSpPr>
          <p:cNvPr id="11" name="TextBox 10">
            <a:extLst>
              <a:ext uri="{FF2B5EF4-FFF2-40B4-BE49-F238E27FC236}">
                <a16:creationId xmlns:a16="http://schemas.microsoft.com/office/drawing/2014/main" id="{C71C0E70-FD0A-095D-3256-137695D78231}"/>
              </a:ext>
            </a:extLst>
          </p:cNvPr>
          <p:cNvSpPr txBox="1"/>
          <p:nvPr>
            <p:extLst>
              <p:ext uri="{1162E1C5-73C7-4A58-AE30-91384D911F3F}">
                <p184:classification xmlns:p184="http://schemas.microsoft.com/office/powerpoint/2018/4/main" val="ftr"/>
              </p:ext>
            </p:extLst>
          </p:nvPr>
        </p:nvSpPr>
        <p:spPr>
          <a:xfrm>
            <a:off x="5865813" y="6642100"/>
            <a:ext cx="488950" cy="152400"/>
          </a:xfrm>
          <a:prstGeom prst="rect">
            <a:avLst/>
          </a:prstGeom>
        </p:spPr>
        <p:txBody>
          <a:bodyPr horzOverflow="overflow" lIns="0" tIns="0" rIns="0" bIns="0">
            <a:spAutoFit/>
          </a:bodyPr>
          <a:lstStyle/>
          <a:p>
            <a:pPr algn="l"/>
            <a:r>
              <a:rPr lang="en-GB" sz="1000">
                <a:solidFill>
                  <a:srgbClr val="000000"/>
                </a:solidFill>
                <a:latin typeface="Calibri" panose="020F0502020204030204" pitchFamily="34" charset="0"/>
                <a:cs typeface="Calibri" panose="020F0502020204030204" pitchFamily="34" charset="0"/>
              </a:rPr>
              <a:t>OFFICIAL</a:t>
            </a:r>
          </a:p>
        </p:txBody>
      </p:sp>
    </p:spTree>
    <p:extLst>
      <p:ext uri="{BB962C8B-B14F-4D97-AF65-F5344CB8AC3E}">
        <p14:creationId xmlns:p14="http://schemas.microsoft.com/office/powerpoint/2010/main" val="3715503000"/>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64" r:id="rId3"/>
    <p:sldLayoutId id="2147483665" r:id="rId4"/>
    <p:sldLayoutId id="2147483650" r:id="rId5"/>
    <p:sldLayoutId id="2147483666" r:id="rId6"/>
    <p:sldLayoutId id="2147483667" r:id="rId7"/>
    <p:sldLayoutId id="2147483668" r:id="rId8"/>
    <p:sldLayoutId id="2147483659" r:id="rId9"/>
    <p:sldLayoutId id="2147483660" r:id="rId10"/>
    <p:sldLayoutId id="2147483652" r:id="rId11"/>
    <p:sldLayoutId id="2147483661" r:id="rId12"/>
    <p:sldLayoutId id="2147483651" r:id="rId13"/>
    <p:sldLayoutId id="2147483669" r:id="rId14"/>
    <p:sldLayoutId id="2147483670" r:id="rId15"/>
    <p:sldLayoutId id="2147483654" r:id="rId16"/>
    <p:sldLayoutId id="2147483655" r:id="rId17"/>
  </p:sldLayoutIdLst>
  <p:hf sldNum="0" hdr="0" dt="0"/>
  <p:txStyles>
    <p:titleStyle>
      <a:lvl1pPr algn="l" defTabSz="914400" rtl="0" eaLnBrk="1" latinLnBrk="0" hangingPunct="1">
        <a:lnSpc>
          <a:spcPct val="90000"/>
        </a:lnSpc>
        <a:spcBef>
          <a:spcPct val="0"/>
        </a:spcBef>
        <a:buNone/>
        <a:defRPr sz="4400" b="1" kern="1200">
          <a:solidFill>
            <a:srgbClr val="0E115F"/>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400"/>
        </a:spcAft>
        <a:buSzPct val="110000"/>
        <a:buFont typeface="Arial" panose="020B0604020202020204" pitchFamily="34" charset="0"/>
        <a:buChar char="•"/>
        <a:defRPr sz="2400" b="1" kern="1200">
          <a:solidFill>
            <a:srgbClr val="006AB0"/>
          </a:solidFill>
          <a:latin typeface="+mn-lt"/>
          <a:ea typeface="+mn-ea"/>
          <a:cs typeface="+mn-cs"/>
        </a:defRPr>
      </a:lvl1pPr>
      <a:lvl2pPr marL="230400" indent="-230400" algn="l" defTabSz="914400" rtl="0" eaLnBrk="1" latinLnBrk="0" hangingPunct="1">
        <a:lnSpc>
          <a:spcPct val="90000"/>
        </a:lnSpc>
        <a:spcBef>
          <a:spcPts val="500"/>
        </a:spcBef>
        <a:buSzPct val="110000"/>
        <a:buFont typeface="Arial" panose="020B0604020202020204" pitchFamily="34" charset="0"/>
        <a:buChar char="•"/>
        <a:defRPr sz="1800" kern="1200">
          <a:solidFill>
            <a:schemeClr val="tx1"/>
          </a:solidFill>
          <a:latin typeface="+mn-lt"/>
          <a:ea typeface="+mn-ea"/>
          <a:cs typeface="+mn-cs"/>
        </a:defRPr>
      </a:lvl2pPr>
      <a:lvl3pPr marL="627063" indent="-3810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862013" indent="-234950" algn="l" defTabSz="914400" rtl="0" eaLnBrk="1" latinLnBrk="0" hangingPunct="1">
        <a:lnSpc>
          <a:spcPct val="90000"/>
        </a:lnSpc>
        <a:spcBef>
          <a:spcPts val="500"/>
        </a:spcBef>
        <a:buSzPct val="110000"/>
        <a:buFont typeface="Arial" panose="020B0604020202020204" pitchFamily="34" charset="0"/>
        <a:buChar char="•"/>
        <a:defRPr sz="1800" kern="1200">
          <a:solidFill>
            <a:schemeClr val="tx1"/>
          </a:solidFill>
          <a:latin typeface="+mn-lt"/>
          <a:ea typeface="+mn-ea"/>
          <a:cs typeface="+mn-cs"/>
        </a:defRPr>
      </a:lvl4pPr>
      <a:lvl5pPr marL="1260475" indent="-398463"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34" userDrawn="1">
          <p15:clr>
            <a:srgbClr val="F26B43"/>
          </p15:clr>
        </p15:guide>
        <p15:guide id="2" pos="7446" userDrawn="1">
          <p15:clr>
            <a:srgbClr val="F26B43"/>
          </p15:clr>
        </p15:guide>
        <p15:guide id="3" pos="3840" userDrawn="1">
          <p15:clr>
            <a:srgbClr val="F26B43"/>
          </p15:clr>
        </p15:guide>
        <p15:guide id="4" orient="horz" pos="4104" userDrawn="1">
          <p15:clr>
            <a:srgbClr val="F26B43"/>
          </p15:clr>
        </p15:guide>
        <p15:guide id="5" orient="horz" pos="1220" userDrawn="1">
          <p15:clr>
            <a:srgbClr val="F26B43"/>
          </p15:clr>
        </p15:guide>
        <p15:guide id="6" orient="horz" pos="36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Placeholder 1"/>
          <p:cNvSpPr>
            <a:spLocks noGrp="1"/>
          </p:cNvSpPr>
          <p:nvPr>
            <p:ph type="title"/>
          </p:nvPr>
        </p:nvSpPr>
        <p:spPr bwMode="auto">
          <a:xfrm>
            <a:off x="406405" y="126772"/>
            <a:ext cx="941977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Add Title</a:t>
            </a:r>
            <a:endParaRPr lang="en-GB" altLang="en-US"/>
          </a:p>
        </p:txBody>
      </p:sp>
      <p:sp>
        <p:nvSpPr>
          <p:cNvPr id="9" name="Text Placeholder 2"/>
          <p:cNvSpPr>
            <a:spLocks noGrp="1"/>
          </p:cNvSpPr>
          <p:nvPr>
            <p:ph type="body" idx="1"/>
          </p:nvPr>
        </p:nvSpPr>
        <p:spPr bwMode="auto">
          <a:xfrm>
            <a:off x="838200" y="1338946"/>
            <a:ext cx="10615141" cy="4814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pic>
        <p:nvPicPr>
          <p:cNvPr id="16" name="Picture 6" descr="trl-logo-grey.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1021760" y="291044"/>
            <a:ext cx="1018275" cy="386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0"/>
          <p:cNvSpPr txBox="1">
            <a:spLocks noChangeArrowheads="1"/>
          </p:cNvSpPr>
          <p:nvPr/>
        </p:nvSpPr>
        <p:spPr bwMode="auto">
          <a:xfrm>
            <a:off x="36171" y="6509682"/>
            <a:ext cx="1993900" cy="297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defRPr/>
            </a:pPr>
            <a:r>
              <a:rPr lang="en-GB" altLang="en-US" sz="1333">
                <a:solidFill>
                  <a:schemeClr val="tx1"/>
                </a:solidFill>
                <a:cs typeface="+mn-cs"/>
              </a:rPr>
              <a:t>© 2025 TRL Ltd</a:t>
            </a:r>
          </a:p>
        </p:txBody>
      </p:sp>
      <p:sp>
        <p:nvSpPr>
          <p:cNvPr id="4" name="TextBox 3">
            <a:extLst>
              <a:ext uri="{FF2B5EF4-FFF2-40B4-BE49-F238E27FC236}">
                <a16:creationId xmlns:a16="http://schemas.microsoft.com/office/drawing/2014/main" id="{B6ED0E62-D5EB-C647-50CE-4690C1A47701}"/>
              </a:ext>
            </a:extLst>
          </p:cNvPr>
          <p:cNvSpPr txBox="1"/>
          <p:nvPr>
            <p:extLst>
              <p:ext uri="{1162E1C5-73C7-4A58-AE30-91384D911F3F}">
                <p184:classification xmlns:p184="http://schemas.microsoft.com/office/powerpoint/2018/4/main" val="hdr"/>
              </p:ext>
            </p:extLst>
          </p:nvPr>
        </p:nvSpPr>
        <p:spPr>
          <a:xfrm>
            <a:off x="5865813" y="63500"/>
            <a:ext cx="488950" cy="152400"/>
          </a:xfrm>
          <a:prstGeom prst="rect">
            <a:avLst/>
          </a:prstGeom>
        </p:spPr>
        <p:txBody>
          <a:bodyPr horzOverflow="overflow" lIns="0" tIns="0" rIns="0" bIns="0">
            <a:spAutoFit/>
          </a:bodyPr>
          <a:lstStyle/>
          <a:p>
            <a:pPr algn="l"/>
            <a:r>
              <a:rPr lang="en-GB" sz="1000">
                <a:solidFill>
                  <a:srgbClr val="000000"/>
                </a:solidFill>
                <a:latin typeface="Calibri" panose="020F0502020204030204" pitchFamily="34" charset="0"/>
                <a:cs typeface="Calibri" panose="020F0502020204030204" pitchFamily="34" charset="0"/>
              </a:rPr>
              <a:t>OFFICIAL</a:t>
            </a:r>
          </a:p>
        </p:txBody>
      </p:sp>
      <p:sp>
        <p:nvSpPr>
          <p:cNvPr id="5" name="TextBox 4">
            <a:extLst>
              <a:ext uri="{FF2B5EF4-FFF2-40B4-BE49-F238E27FC236}">
                <a16:creationId xmlns:a16="http://schemas.microsoft.com/office/drawing/2014/main" id="{9CB2CAFE-C63B-E5F3-8249-CB4218238EFB}"/>
              </a:ext>
            </a:extLst>
          </p:cNvPr>
          <p:cNvSpPr txBox="1"/>
          <p:nvPr>
            <p:extLst>
              <p:ext uri="{1162E1C5-73C7-4A58-AE30-91384D911F3F}">
                <p184:classification xmlns:p184="http://schemas.microsoft.com/office/powerpoint/2018/4/main" val="ftr"/>
              </p:ext>
            </p:extLst>
          </p:nvPr>
        </p:nvSpPr>
        <p:spPr>
          <a:xfrm>
            <a:off x="5865813" y="6642100"/>
            <a:ext cx="488950" cy="152400"/>
          </a:xfrm>
          <a:prstGeom prst="rect">
            <a:avLst/>
          </a:prstGeom>
        </p:spPr>
        <p:txBody>
          <a:bodyPr horzOverflow="overflow" lIns="0" tIns="0" rIns="0" bIns="0">
            <a:spAutoFit/>
          </a:bodyPr>
          <a:lstStyle/>
          <a:p>
            <a:pPr algn="l"/>
            <a:r>
              <a:rPr lang="en-GB" sz="1000">
                <a:solidFill>
                  <a:srgbClr val="000000"/>
                </a:solidFill>
                <a:latin typeface="Calibri" panose="020F0502020204030204" pitchFamily="34" charset="0"/>
                <a:cs typeface="Calibri" panose="020F0502020204030204" pitchFamily="34" charset="0"/>
              </a:rPr>
              <a:t>OFFICIAL</a:t>
            </a:r>
          </a:p>
        </p:txBody>
      </p:sp>
    </p:spTree>
    <p:extLst>
      <p:ext uri="{BB962C8B-B14F-4D97-AF65-F5344CB8AC3E}">
        <p14:creationId xmlns:p14="http://schemas.microsoft.com/office/powerpoint/2010/main" val="1221063795"/>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Lst>
  <p:hf sldNum="0" hdr="0" dt="0"/>
  <p:txStyles>
    <p:titleStyle>
      <a:lvl1pPr algn="l" defTabSz="609585" rtl="0" eaLnBrk="1" fontAlgn="base" hangingPunct="1">
        <a:spcBef>
          <a:spcPct val="0"/>
        </a:spcBef>
        <a:spcAft>
          <a:spcPct val="0"/>
        </a:spcAft>
        <a:defRPr sz="3200" b="0" kern="1200">
          <a:solidFill>
            <a:schemeClr val="tx1"/>
          </a:solidFill>
          <a:latin typeface="+mj-lt"/>
          <a:ea typeface="MS PGothic" pitchFamily="34" charset="-128"/>
          <a:cs typeface="+mj-cs"/>
        </a:defRPr>
      </a:lvl1pPr>
      <a:lvl2pPr algn="l" defTabSz="609585" rtl="0" eaLnBrk="1" fontAlgn="base" hangingPunct="1">
        <a:spcBef>
          <a:spcPct val="0"/>
        </a:spcBef>
        <a:spcAft>
          <a:spcPct val="0"/>
        </a:spcAft>
        <a:defRPr sz="4267">
          <a:solidFill>
            <a:schemeClr val="tx2"/>
          </a:solidFill>
          <a:latin typeface="Calibri" pitchFamily="34" charset="0"/>
          <a:ea typeface="MS PGothic" pitchFamily="34" charset="-128"/>
        </a:defRPr>
      </a:lvl2pPr>
      <a:lvl3pPr algn="l" defTabSz="609585" rtl="0" eaLnBrk="1" fontAlgn="base" hangingPunct="1">
        <a:spcBef>
          <a:spcPct val="0"/>
        </a:spcBef>
        <a:spcAft>
          <a:spcPct val="0"/>
        </a:spcAft>
        <a:defRPr sz="4267">
          <a:solidFill>
            <a:schemeClr val="tx2"/>
          </a:solidFill>
          <a:latin typeface="Calibri" pitchFamily="34" charset="0"/>
          <a:ea typeface="MS PGothic" pitchFamily="34" charset="-128"/>
        </a:defRPr>
      </a:lvl3pPr>
      <a:lvl4pPr algn="l" defTabSz="609585" rtl="0" eaLnBrk="1" fontAlgn="base" hangingPunct="1">
        <a:spcBef>
          <a:spcPct val="0"/>
        </a:spcBef>
        <a:spcAft>
          <a:spcPct val="0"/>
        </a:spcAft>
        <a:defRPr sz="4267">
          <a:solidFill>
            <a:schemeClr val="tx2"/>
          </a:solidFill>
          <a:latin typeface="Calibri" pitchFamily="34" charset="0"/>
          <a:ea typeface="MS PGothic" pitchFamily="34" charset="-128"/>
        </a:defRPr>
      </a:lvl4pPr>
      <a:lvl5pPr algn="l" defTabSz="609585" rtl="0" eaLnBrk="1" fontAlgn="base" hangingPunct="1">
        <a:spcBef>
          <a:spcPct val="0"/>
        </a:spcBef>
        <a:spcAft>
          <a:spcPct val="0"/>
        </a:spcAft>
        <a:defRPr sz="4267">
          <a:solidFill>
            <a:schemeClr val="tx2"/>
          </a:solidFill>
          <a:latin typeface="Calibri" pitchFamily="34" charset="0"/>
          <a:ea typeface="MS PGothic" pitchFamily="34" charset="-128"/>
        </a:defRPr>
      </a:lvl5pPr>
      <a:lvl6pPr marL="609585" algn="l" defTabSz="609585" rtl="0" eaLnBrk="1" fontAlgn="base" hangingPunct="1">
        <a:spcBef>
          <a:spcPct val="0"/>
        </a:spcBef>
        <a:spcAft>
          <a:spcPct val="0"/>
        </a:spcAft>
        <a:defRPr sz="4267">
          <a:solidFill>
            <a:schemeClr val="tx2"/>
          </a:solidFill>
          <a:latin typeface="Calibri" pitchFamily="34" charset="0"/>
          <a:ea typeface="MS PGothic" pitchFamily="34" charset="-128"/>
        </a:defRPr>
      </a:lvl6pPr>
      <a:lvl7pPr marL="1219170" algn="l" defTabSz="609585" rtl="0" eaLnBrk="1" fontAlgn="base" hangingPunct="1">
        <a:spcBef>
          <a:spcPct val="0"/>
        </a:spcBef>
        <a:spcAft>
          <a:spcPct val="0"/>
        </a:spcAft>
        <a:defRPr sz="4267">
          <a:solidFill>
            <a:schemeClr val="tx2"/>
          </a:solidFill>
          <a:latin typeface="Calibri" pitchFamily="34" charset="0"/>
          <a:ea typeface="MS PGothic" pitchFamily="34" charset="-128"/>
        </a:defRPr>
      </a:lvl7pPr>
      <a:lvl8pPr marL="1828754" algn="l" defTabSz="609585" rtl="0" eaLnBrk="1" fontAlgn="base" hangingPunct="1">
        <a:spcBef>
          <a:spcPct val="0"/>
        </a:spcBef>
        <a:spcAft>
          <a:spcPct val="0"/>
        </a:spcAft>
        <a:defRPr sz="4267">
          <a:solidFill>
            <a:schemeClr val="tx2"/>
          </a:solidFill>
          <a:latin typeface="Calibri" pitchFamily="34" charset="0"/>
          <a:ea typeface="MS PGothic" pitchFamily="34" charset="-128"/>
        </a:defRPr>
      </a:lvl8pPr>
      <a:lvl9pPr marL="2438339" algn="l" defTabSz="609585" rtl="0" eaLnBrk="1" fontAlgn="base" hangingPunct="1">
        <a:spcBef>
          <a:spcPct val="0"/>
        </a:spcBef>
        <a:spcAft>
          <a:spcPct val="0"/>
        </a:spcAft>
        <a:defRPr sz="4267">
          <a:solidFill>
            <a:schemeClr val="tx2"/>
          </a:solidFill>
          <a:latin typeface="Calibri" pitchFamily="34" charset="0"/>
          <a:ea typeface="MS PGothic" pitchFamily="34" charset="-128"/>
        </a:defRPr>
      </a:lvl9pPr>
    </p:titleStyle>
    <p:bodyStyle>
      <a:lvl1pPr marL="457189" indent="-457189" algn="l" defTabSz="609585" rtl="0" eaLnBrk="1" fontAlgn="base" hangingPunct="1">
        <a:spcBef>
          <a:spcPct val="20000"/>
        </a:spcBef>
        <a:spcAft>
          <a:spcPct val="0"/>
        </a:spcAft>
        <a:buClr>
          <a:schemeClr val="bg2"/>
        </a:buClr>
        <a:buFont typeface="Wingdings" pitchFamily="2" charset="2"/>
        <a:buChar char="§"/>
        <a:defRPr sz="2133" kern="1200">
          <a:solidFill>
            <a:schemeClr val="tx1"/>
          </a:solidFill>
          <a:latin typeface="+mn-lt"/>
          <a:ea typeface="MS PGothic" pitchFamily="34" charset="-128"/>
          <a:cs typeface="+mn-cs"/>
        </a:defRPr>
      </a:lvl1pPr>
      <a:lvl2pPr marL="990575" indent="-380990" algn="l" defTabSz="609585" rtl="0" eaLnBrk="1" fontAlgn="base" hangingPunct="1">
        <a:spcBef>
          <a:spcPct val="20000"/>
        </a:spcBef>
        <a:spcAft>
          <a:spcPct val="0"/>
        </a:spcAft>
        <a:buClr>
          <a:schemeClr val="bg2"/>
        </a:buClr>
        <a:buFont typeface="Wingdings" pitchFamily="2" charset="2"/>
        <a:buChar char="§"/>
        <a:defRPr sz="1867" kern="1200">
          <a:solidFill>
            <a:schemeClr val="tx1"/>
          </a:solidFill>
          <a:latin typeface="+mn-lt"/>
          <a:ea typeface="MS PGothic" pitchFamily="34" charset="-128"/>
          <a:cs typeface="+mn-cs"/>
        </a:defRPr>
      </a:lvl2pPr>
      <a:lvl3pPr marL="1523962" indent="-304792" algn="l" defTabSz="609585" rtl="0" eaLnBrk="1" fontAlgn="base" hangingPunct="1">
        <a:spcBef>
          <a:spcPct val="20000"/>
        </a:spcBef>
        <a:spcAft>
          <a:spcPct val="0"/>
        </a:spcAft>
        <a:buClr>
          <a:schemeClr val="bg2"/>
        </a:buClr>
        <a:buFont typeface="Wingdings" pitchFamily="2" charset="2"/>
        <a:buChar char="§"/>
        <a:defRPr sz="1600" kern="1200">
          <a:solidFill>
            <a:schemeClr val="tx1"/>
          </a:solidFill>
          <a:latin typeface="+mn-lt"/>
          <a:ea typeface="MS PGothic" pitchFamily="34" charset="-128"/>
          <a:cs typeface="+mn-cs"/>
        </a:defRPr>
      </a:lvl3pPr>
      <a:lvl4pPr marL="2133547" indent="-304792" algn="l" defTabSz="609585" rtl="0" eaLnBrk="1" fontAlgn="base" hangingPunct="1">
        <a:spcBef>
          <a:spcPct val="20000"/>
        </a:spcBef>
        <a:spcAft>
          <a:spcPct val="0"/>
        </a:spcAft>
        <a:buClr>
          <a:schemeClr val="bg2"/>
        </a:buClr>
        <a:buFont typeface="Wingdings" pitchFamily="2" charset="2"/>
        <a:buChar char="§"/>
        <a:defRPr sz="1467" kern="1200">
          <a:solidFill>
            <a:schemeClr val="tx1"/>
          </a:solidFill>
          <a:latin typeface="+mn-lt"/>
          <a:ea typeface="MS PGothic" pitchFamily="34" charset="-128"/>
          <a:cs typeface="+mn-cs"/>
        </a:defRPr>
      </a:lvl4pPr>
      <a:lvl5pPr marL="2743131" indent="-304792" algn="l" defTabSz="609585" rtl="0" eaLnBrk="1" fontAlgn="base" hangingPunct="1">
        <a:spcBef>
          <a:spcPct val="20000"/>
        </a:spcBef>
        <a:spcAft>
          <a:spcPct val="0"/>
        </a:spcAft>
        <a:buClr>
          <a:schemeClr val="bg2"/>
        </a:buClr>
        <a:buFont typeface="Wingdings" pitchFamily="2" charset="2"/>
        <a:buChar char="§"/>
        <a:defRPr sz="1467" kern="1200">
          <a:solidFill>
            <a:schemeClr val="tx1"/>
          </a:solidFill>
          <a:latin typeface="+mn-lt"/>
          <a:ea typeface="MS PGothic" pitchFamily="34" charset="-128"/>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1.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hyperlink" Target="https://wiki.unece.org/download/attachments/271090183/EDR-DSSAD-IWG-27-05%20Minimum%20data%20set%20for%20Time%20Series%20Data%20in%20DSSAD_v2.xlsx?api=v2" TargetMode="Externa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FEE24-EEF7-47BE-8FB3-F0A46B00E6AD}"/>
              </a:ext>
            </a:extLst>
          </p:cNvPr>
          <p:cNvSpPr>
            <a:spLocks noGrp="1"/>
          </p:cNvSpPr>
          <p:nvPr>
            <p:ph type="ctrTitle"/>
            <p:custDataLst>
              <p:tags r:id="rId1"/>
            </p:custDataLst>
          </p:nvPr>
        </p:nvSpPr>
        <p:spPr>
          <a:xfrm>
            <a:off x="448521" y="2988402"/>
            <a:ext cx="11743479" cy="881196"/>
          </a:xfrm>
        </p:spPr>
        <p:txBody>
          <a:bodyPr/>
          <a:lstStyle/>
          <a:p>
            <a:r>
              <a:rPr lang="en-GB" sz="4000" noProof="0"/>
              <a:t>Data elements proposal and results of TRL project</a:t>
            </a:r>
            <a:endParaRPr lang="en-GB" sz="4400" noProof="0"/>
          </a:p>
        </p:txBody>
      </p:sp>
      <p:sp>
        <p:nvSpPr>
          <p:cNvPr id="3" name="Subtitle 2">
            <a:extLst>
              <a:ext uri="{FF2B5EF4-FFF2-40B4-BE49-F238E27FC236}">
                <a16:creationId xmlns:a16="http://schemas.microsoft.com/office/drawing/2014/main" id="{B8374C0B-143D-47D9-9BFB-21C0546C24FF}"/>
              </a:ext>
            </a:extLst>
          </p:cNvPr>
          <p:cNvSpPr>
            <a:spLocks noGrp="1"/>
          </p:cNvSpPr>
          <p:nvPr>
            <p:ph type="subTitle" idx="1"/>
            <p:custDataLst>
              <p:tags r:id="rId2"/>
            </p:custDataLst>
          </p:nvPr>
        </p:nvSpPr>
        <p:spPr>
          <a:xfrm>
            <a:off x="448521" y="4128526"/>
            <a:ext cx="9446860" cy="772877"/>
          </a:xfrm>
        </p:spPr>
        <p:txBody>
          <a:bodyPr/>
          <a:lstStyle/>
          <a:p>
            <a:r>
              <a:rPr lang="en-GB" sz="4000" noProof="0"/>
              <a:t>UK Department for Transport</a:t>
            </a:r>
          </a:p>
        </p:txBody>
      </p:sp>
      <p:sp>
        <p:nvSpPr>
          <p:cNvPr id="4" name="Text Placeholder 3">
            <a:extLst>
              <a:ext uri="{FF2B5EF4-FFF2-40B4-BE49-F238E27FC236}">
                <a16:creationId xmlns:a16="http://schemas.microsoft.com/office/drawing/2014/main" id="{5C815641-CEE3-4F49-8EA4-4CBF9A74A136}"/>
              </a:ext>
            </a:extLst>
          </p:cNvPr>
          <p:cNvSpPr>
            <a:spLocks noGrp="1"/>
          </p:cNvSpPr>
          <p:nvPr>
            <p:ph type="body" sz="quarter" idx="13"/>
            <p:custDataLst>
              <p:tags r:id="rId3"/>
            </p:custDataLst>
          </p:nvPr>
        </p:nvSpPr>
        <p:spPr>
          <a:xfrm>
            <a:off x="448521" y="4901403"/>
            <a:ext cx="4849812" cy="910827"/>
          </a:xfrm>
        </p:spPr>
        <p:txBody>
          <a:bodyPr vert="horz" lIns="0" tIns="0" rIns="0" bIns="0" rtlCol="0" anchor="t">
            <a:noAutofit/>
          </a:bodyPr>
          <a:lstStyle/>
          <a:p>
            <a:r>
              <a:rPr lang="en-GB" noProof="0"/>
              <a:t>26/03/2024</a:t>
            </a:r>
            <a:endParaRPr lang="en-GB" noProof="0">
              <a:cs typeface="Arial"/>
            </a:endParaRPr>
          </a:p>
          <a:p>
            <a:endParaRPr lang="en-GB" noProof="0">
              <a:cs typeface="Arial"/>
            </a:endParaRPr>
          </a:p>
        </p:txBody>
      </p:sp>
    </p:spTree>
    <p:extLst>
      <p:ext uri="{BB962C8B-B14F-4D97-AF65-F5344CB8AC3E}">
        <p14:creationId xmlns:p14="http://schemas.microsoft.com/office/powerpoint/2010/main" val="3619528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US" sz="4000" b="1">
                <a:latin typeface="Arial" panose="020B0604020202020204" pitchFamily="34" charset="0"/>
                <a:cs typeface="Arial" panose="020B0604020202020204" pitchFamily="34" charset="0"/>
              </a:rPr>
              <a:t>Exemplar real-world incidents</a:t>
            </a:r>
            <a:endParaRPr lang="en-GB" sz="4000" b="1">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p:txBody>
          <a:bodyPr/>
          <a:lstStyle/>
          <a:p>
            <a:pPr lvl="1"/>
            <a:endParaRPr lang="en-GB">
              <a:ea typeface="MS PGothic"/>
              <a:cs typeface="Calibri"/>
            </a:endParaRPr>
          </a:p>
          <a:p>
            <a:pPr lvl="1"/>
            <a:endParaRPr lang="en-GB">
              <a:ea typeface="MS PGothic"/>
              <a:cs typeface="Calibri"/>
            </a:endParaRPr>
          </a:p>
          <a:p>
            <a:endParaRPr lang="en-US">
              <a:ea typeface="MS PGothic"/>
              <a:cs typeface="Calibri"/>
            </a:endParaRPr>
          </a:p>
          <a:p>
            <a:pPr lvl="1">
              <a:buFont typeface="Courier New" pitchFamily="2" charset="2"/>
              <a:buChar char="o"/>
            </a:pPr>
            <a:endParaRPr lang="en-US">
              <a:ea typeface="MS PGothic"/>
              <a:cs typeface="Calibri"/>
            </a:endParaRP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1292289" y="1030687"/>
            <a:ext cx="8679024" cy="398400"/>
          </a:xfrm>
        </p:spPr>
        <p:txBody>
          <a:bodyPr/>
          <a:lstStyle/>
          <a:p>
            <a:r>
              <a:rPr lang="en-GB"/>
              <a:t>Case summaries</a:t>
            </a:r>
          </a:p>
        </p:txBody>
      </p:sp>
      <p:sp>
        <p:nvSpPr>
          <p:cNvPr id="8" name="Content Placeholder 2">
            <a:extLst>
              <a:ext uri="{FF2B5EF4-FFF2-40B4-BE49-F238E27FC236}">
                <a16:creationId xmlns:a16="http://schemas.microsoft.com/office/drawing/2014/main" id="{7089C54B-87CA-DF7B-276B-1DDC16822F11}"/>
              </a:ext>
            </a:extLst>
          </p:cNvPr>
          <p:cNvSpPr>
            <a:spLocks noGrp="1"/>
          </p:cNvSpPr>
          <p:nvPr/>
        </p:nvSpPr>
        <p:spPr bwMode="auto">
          <a:xfrm>
            <a:off x="1495168" y="1743075"/>
            <a:ext cx="9304637" cy="337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Clr>
                <a:schemeClr val="bg2"/>
              </a:buClr>
              <a:buFont typeface="Wingdings" pitchFamily="2" charset="2"/>
              <a:buChar char="§"/>
              <a:defRPr sz="1600" kern="1200">
                <a:solidFill>
                  <a:schemeClr val="tx1"/>
                </a:solidFill>
                <a:latin typeface="+mn-lt"/>
                <a:ea typeface="MS PGothic" pitchFamily="34" charset="-128"/>
                <a:cs typeface="+mn-cs"/>
              </a:defRPr>
            </a:lvl1pPr>
            <a:lvl2pPr marL="742950" indent="-285750" algn="l" defTabSz="457200" rtl="0" eaLnBrk="1" fontAlgn="base" hangingPunct="1">
              <a:spcBef>
                <a:spcPct val="20000"/>
              </a:spcBef>
              <a:spcAft>
                <a:spcPct val="0"/>
              </a:spcAft>
              <a:buClr>
                <a:schemeClr val="bg2"/>
              </a:buClr>
              <a:buFont typeface="Wingdings" pitchFamily="2" charset="2"/>
              <a:buChar char="§"/>
              <a:defRPr sz="1400" kern="1200">
                <a:solidFill>
                  <a:schemeClr val="tx1"/>
                </a:solidFill>
                <a:latin typeface="+mn-lt"/>
                <a:ea typeface="MS PGothic" pitchFamily="34" charset="-128"/>
                <a:cs typeface="+mn-cs"/>
              </a:defRPr>
            </a:lvl2pPr>
            <a:lvl3pPr marL="1143000" indent="-228600" algn="l" defTabSz="457200" rtl="0" eaLnBrk="1" fontAlgn="base" hangingPunct="1">
              <a:spcBef>
                <a:spcPct val="20000"/>
              </a:spcBef>
              <a:spcAft>
                <a:spcPct val="0"/>
              </a:spcAft>
              <a:buClr>
                <a:schemeClr val="bg2"/>
              </a:buClr>
              <a:buFont typeface="Wingdings" pitchFamily="2" charset="2"/>
              <a:buChar char="§"/>
              <a:defRPr sz="1200" kern="1200">
                <a:solidFill>
                  <a:schemeClr val="tx1"/>
                </a:solidFill>
                <a:latin typeface="+mn-lt"/>
                <a:ea typeface="MS PGothic" pitchFamily="34" charset="-128"/>
                <a:cs typeface="+mn-cs"/>
              </a:defRPr>
            </a:lvl3pPr>
            <a:lvl4pPr marL="1600200" indent="-228600" algn="l" defTabSz="457200" rtl="0" eaLnBrk="1" fontAlgn="base" hangingPunct="1">
              <a:spcBef>
                <a:spcPct val="20000"/>
              </a:spcBef>
              <a:spcAft>
                <a:spcPct val="0"/>
              </a:spcAft>
              <a:buClr>
                <a:schemeClr val="bg2"/>
              </a:buClr>
              <a:buFont typeface="Wingdings" pitchFamily="2" charset="2"/>
              <a:buChar char="§"/>
              <a:defRPr sz="1100" kern="1200">
                <a:solidFill>
                  <a:schemeClr val="tx1"/>
                </a:solidFill>
                <a:latin typeface="+mn-lt"/>
                <a:ea typeface="MS PGothic" pitchFamily="34" charset="-128"/>
                <a:cs typeface="+mn-cs"/>
              </a:defRPr>
            </a:lvl4pPr>
            <a:lvl5pPr marL="2057400" indent="-228600" algn="l" defTabSz="457200" rtl="0" eaLnBrk="1" fontAlgn="base" hangingPunct="1">
              <a:spcBef>
                <a:spcPct val="20000"/>
              </a:spcBef>
              <a:spcAft>
                <a:spcPct val="0"/>
              </a:spcAft>
              <a:buClr>
                <a:schemeClr val="bg2"/>
              </a:buClr>
              <a:buFont typeface="Wingdings" pitchFamily="2" charset="2"/>
              <a:buChar char="§"/>
              <a:defRPr sz="11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000">
                <a:ea typeface="MS PGothic"/>
                <a:cs typeface="Calibri"/>
              </a:rPr>
              <a:t>Simplified incident or collision scenarios</a:t>
            </a:r>
          </a:p>
          <a:p>
            <a:pPr lvl="1"/>
            <a:r>
              <a:rPr lang="en-GB" sz="1800">
                <a:ea typeface="MS PGothic"/>
                <a:cs typeface="Calibri"/>
              </a:rPr>
              <a:t>Based on real cases investigated by TRL collision investigation experts</a:t>
            </a:r>
          </a:p>
          <a:p>
            <a:pPr lvl="1"/>
            <a:endParaRPr lang="en-GB" sz="1800">
              <a:ea typeface="MS PGothic"/>
              <a:cs typeface="Calibri"/>
            </a:endParaRPr>
          </a:p>
          <a:p>
            <a:r>
              <a:rPr lang="en-GB" sz="2000">
                <a:ea typeface="MS PGothic"/>
                <a:cs typeface="Calibri"/>
              </a:rPr>
              <a:t>Each case demonstrates need for different time-series data elements</a:t>
            </a:r>
          </a:p>
          <a:p>
            <a:pPr lvl="1"/>
            <a:r>
              <a:rPr lang="en-GB" sz="1800">
                <a:ea typeface="MS PGothic"/>
                <a:cs typeface="Calibri"/>
              </a:rPr>
              <a:t>Particular attention to object detection and identification, and duration of data required</a:t>
            </a:r>
          </a:p>
          <a:p>
            <a:endParaRPr lang="en-US" sz="2000">
              <a:ea typeface="MS PGothic"/>
              <a:cs typeface="Calibri"/>
            </a:endParaRPr>
          </a:p>
          <a:p>
            <a:pPr lvl="1">
              <a:buFont typeface="Courier New" pitchFamily="2" charset="2"/>
              <a:buChar char="o"/>
            </a:pPr>
            <a:endParaRPr lang="en-US">
              <a:ea typeface="MS PGothic"/>
              <a:cs typeface="Calibri"/>
            </a:endParaRPr>
          </a:p>
        </p:txBody>
      </p:sp>
    </p:spTree>
    <p:extLst>
      <p:ext uri="{BB962C8B-B14F-4D97-AF65-F5344CB8AC3E}">
        <p14:creationId xmlns:p14="http://schemas.microsoft.com/office/powerpoint/2010/main" val="3464844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sz="4000" b="1" noProof="0">
                <a:latin typeface="Arial" panose="020B0604020202020204" pitchFamily="34" charset="0"/>
                <a:cs typeface="Arial" panose="020B0604020202020204" pitchFamily="34" charset="0"/>
              </a:rPr>
              <a:t>Exemplar real-world incident</a:t>
            </a:r>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584200" y="1448685"/>
            <a:ext cx="10998200" cy="4509714"/>
          </a:xfrm>
        </p:spPr>
        <p:txBody>
          <a:bodyPr>
            <a:normAutofit/>
          </a:bodyPr>
          <a:lstStyle/>
          <a:p>
            <a:r>
              <a:rPr lang="en-GB" noProof="0">
                <a:latin typeface="Arial" panose="020B0604020202020204" pitchFamily="34" charset="0"/>
                <a:cs typeface="Arial" panose="020B0604020202020204" pitchFamily="34" charset="0"/>
              </a:rPr>
              <a:t>Scenario</a:t>
            </a:r>
          </a:p>
          <a:p>
            <a:pPr lvl="1"/>
            <a:r>
              <a:rPr lang="en-GB" noProof="0">
                <a:solidFill>
                  <a:srgbClr val="000000"/>
                </a:solidFill>
                <a:latin typeface="Arial" panose="020B0604020202020204" pitchFamily="34" charset="0"/>
                <a:cs typeface="Arial" panose="020B0604020202020204" pitchFamily="34" charset="0"/>
              </a:rPr>
              <a:t>3-lane motorway at night, no streetlamps</a:t>
            </a:r>
            <a:endParaRPr lang="en-GB" b="0" i="0" noProof="0">
              <a:solidFill>
                <a:srgbClr val="000000"/>
              </a:solidFill>
              <a:effectLst/>
              <a:latin typeface="Arial" panose="020B0604020202020204" pitchFamily="34" charset="0"/>
              <a:cs typeface="Arial" panose="020B0604020202020204" pitchFamily="34" charset="0"/>
            </a:endParaRPr>
          </a:p>
          <a:p>
            <a:pPr lvl="1"/>
            <a:r>
              <a:rPr lang="en-GB" b="0" i="0" noProof="0">
                <a:solidFill>
                  <a:srgbClr val="000000"/>
                </a:solidFill>
                <a:effectLst/>
                <a:latin typeface="Arial" panose="020B0604020202020204" pitchFamily="34" charset="0"/>
                <a:cs typeface="Arial" panose="020B0604020202020204" pitchFamily="34" charset="0"/>
              </a:rPr>
              <a:t>Incident 1 – A </a:t>
            </a:r>
            <a:r>
              <a:rPr lang="en-GB" noProof="0">
                <a:solidFill>
                  <a:srgbClr val="000000"/>
                </a:solidFill>
                <a:latin typeface="Arial" panose="020B0604020202020204" pitchFamily="34" charset="0"/>
                <a:cs typeface="Arial" panose="020B0604020202020204" pitchFamily="34" charset="0"/>
              </a:rPr>
              <a:t>V</a:t>
            </a:r>
            <a:r>
              <a:rPr lang="en-GB" b="0" i="0" noProof="0">
                <a:solidFill>
                  <a:srgbClr val="000000"/>
                </a:solidFill>
                <a:effectLst/>
                <a:latin typeface="Arial" panose="020B0604020202020204" pitchFamily="34" charset="0"/>
                <a:cs typeface="Arial" panose="020B0604020202020204" pitchFamily="34" charset="0"/>
              </a:rPr>
              <a:t>an rear-ends an HGV (HGV-1) travelling in Lane 1 resulting in</a:t>
            </a:r>
          </a:p>
          <a:p>
            <a:pPr lvl="2"/>
            <a:r>
              <a:rPr lang="en-GB" noProof="0">
                <a:solidFill>
                  <a:srgbClr val="000000"/>
                </a:solidFill>
                <a:latin typeface="Arial" panose="020B0604020202020204" pitchFamily="34" charset="0"/>
                <a:cs typeface="Arial" panose="020B0604020202020204" pitchFamily="34" charset="0"/>
              </a:rPr>
              <a:t>Van heavily damaged and stationary in Lane 2</a:t>
            </a:r>
          </a:p>
          <a:p>
            <a:pPr lvl="2"/>
            <a:r>
              <a:rPr lang="en-GB" b="0" i="0" noProof="0">
                <a:solidFill>
                  <a:srgbClr val="000000"/>
                </a:solidFill>
                <a:effectLst/>
                <a:latin typeface="Arial" panose="020B0604020202020204" pitchFamily="34" charset="0"/>
                <a:cs typeface="Arial" panose="020B0604020202020204" pitchFamily="34" charset="0"/>
              </a:rPr>
              <a:t>HGV-1 slightly damaged and parked partially on the hard shoulder, partially in Lane 1</a:t>
            </a:r>
          </a:p>
          <a:p>
            <a:pPr marL="76198" indent="0">
              <a:buNone/>
            </a:pPr>
            <a:endParaRPr lang="en-GB" noProof="0">
              <a:latin typeface="Arial" panose="020B0604020202020204" pitchFamily="34" charset="0"/>
              <a:ea typeface="MS PGothic"/>
              <a:cs typeface="Arial" panose="020B0604020202020204" pitchFamily="34" charset="0"/>
            </a:endParaRP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1292289" y="1030687"/>
            <a:ext cx="8679024" cy="398400"/>
          </a:xfrm>
        </p:spPr>
        <p:txBody>
          <a:bodyPr/>
          <a:lstStyle/>
          <a:p>
            <a:r>
              <a:rPr lang="en-GB" noProof="0">
                <a:latin typeface="Arial" panose="020B0604020202020204" pitchFamily="34" charset="0"/>
                <a:cs typeface="Arial" panose="020B0604020202020204" pitchFamily="34" charset="0"/>
              </a:rPr>
              <a:t>Reaction to a previous collision</a:t>
            </a:r>
          </a:p>
        </p:txBody>
      </p:sp>
      <p:grpSp>
        <p:nvGrpSpPr>
          <p:cNvPr id="9" name="Group 8">
            <a:extLst>
              <a:ext uri="{FF2B5EF4-FFF2-40B4-BE49-F238E27FC236}">
                <a16:creationId xmlns:a16="http://schemas.microsoft.com/office/drawing/2014/main" id="{6B520DA9-5FFD-4817-9E8B-A8C26C82B1FE}"/>
              </a:ext>
            </a:extLst>
          </p:cNvPr>
          <p:cNvGrpSpPr/>
          <p:nvPr/>
        </p:nvGrpSpPr>
        <p:grpSpPr>
          <a:xfrm>
            <a:off x="6462971" y="3812773"/>
            <a:ext cx="5126445" cy="2647868"/>
            <a:chOff x="4847228" y="2859579"/>
            <a:chExt cx="3844834" cy="1985901"/>
          </a:xfrm>
        </p:grpSpPr>
        <p:pic>
          <p:nvPicPr>
            <p:cNvPr id="12" name="Picture 11">
              <a:extLst>
                <a:ext uri="{FF2B5EF4-FFF2-40B4-BE49-F238E27FC236}">
                  <a16:creationId xmlns:a16="http://schemas.microsoft.com/office/drawing/2014/main" id="{91C77DEF-3008-97F0-5CEE-503603EB08F7}"/>
                </a:ext>
              </a:extLst>
            </p:cNvPr>
            <p:cNvPicPr>
              <a:picLocks noChangeAspect="1"/>
            </p:cNvPicPr>
            <p:nvPr/>
          </p:nvPicPr>
          <p:blipFill>
            <a:blip r:embed="rId3"/>
            <a:srcRect l="3736"/>
            <a:stretch/>
          </p:blipFill>
          <p:spPr>
            <a:xfrm>
              <a:off x="4847228" y="2859579"/>
              <a:ext cx="3844834" cy="1985901"/>
            </a:xfrm>
            <a:prstGeom prst="rect">
              <a:avLst/>
            </a:prstGeom>
          </p:spPr>
        </p:pic>
        <p:pic>
          <p:nvPicPr>
            <p:cNvPr id="8" name="Picture 7">
              <a:extLst>
                <a:ext uri="{FF2B5EF4-FFF2-40B4-BE49-F238E27FC236}">
                  <a16:creationId xmlns:a16="http://schemas.microsoft.com/office/drawing/2014/main" id="{E8262E91-4547-6B28-E20B-7899FE9CCF18}"/>
                </a:ext>
              </a:extLst>
            </p:cNvPr>
            <p:cNvPicPr>
              <a:picLocks noChangeAspect="1"/>
            </p:cNvPicPr>
            <p:nvPr/>
          </p:nvPicPr>
          <p:blipFill rotWithShape="1">
            <a:blip r:embed="rId4"/>
            <a:srcRect l="73537" t="25688" r="20317" b="70657"/>
            <a:stretch/>
          </p:blipFill>
          <p:spPr>
            <a:xfrm>
              <a:off x="8030316" y="3252666"/>
              <a:ext cx="364383" cy="107753"/>
            </a:xfrm>
            <a:prstGeom prst="rect">
              <a:avLst/>
            </a:prstGeom>
          </p:spPr>
        </p:pic>
      </p:grpSp>
      <p:pic>
        <p:nvPicPr>
          <p:cNvPr id="10" name="Picture 9">
            <a:extLst>
              <a:ext uri="{FF2B5EF4-FFF2-40B4-BE49-F238E27FC236}">
                <a16:creationId xmlns:a16="http://schemas.microsoft.com/office/drawing/2014/main" id="{F4BEFCBB-1EB0-1525-F5D3-FEBCD4A384F6}"/>
              </a:ext>
            </a:extLst>
          </p:cNvPr>
          <p:cNvPicPr>
            <a:picLocks noChangeAspect="1"/>
          </p:cNvPicPr>
          <p:nvPr/>
        </p:nvPicPr>
        <p:blipFill rotWithShape="1">
          <a:blip r:embed="rId4"/>
          <a:srcRect l="32662" t="20775" r="8000" b="17437"/>
          <a:stretch/>
        </p:blipFill>
        <p:spPr>
          <a:xfrm>
            <a:off x="602586" y="3806370"/>
            <a:ext cx="5126445" cy="2654271"/>
          </a:xfrm>
          <a:prstGeom prst="rect">
            <a:avLst/>
          </a:prstGeom>
        </p:spPr>
      </p:pic>
    </p:spTree>
    <p:extLst>
      <p:ext uri="{BB962C8B-B14F-4D97-AF65-F5344CB8AC3E}">
        <p14:creationId xmlns:p14="http://schemas.microsoft.com/office/powerpoint/2010/main" val="427750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sz="4000" b="1" noProof="0">
                <a:latin typeface="Arial" panose="020B0604020202020204" pitchFamily="34" charset="0"/>
                <a:cs typeface="Arial" panose="020B0604020202020204" pitchFamily="34" charset="0"/>
              </a:rPr>
              <a:t>Exemplar real-world incident</a:t>
            </a:r>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584200" y="1657351"/>
            <a:ext cx="11268166" cy="3296068"/>
          </a:xfrm>
        </p:spPr>
        <p:txBody>
          <a:bodyPr>
            <a:normAutofit/>
          </a:bodyPr>
          <a:lstStyle/>
          <a:p>
            <a:r>
              <a:rPr lang="en-GB" noProof="0">
                <a:latin typeface="Arial" panose="020B0604020202020204" pitchFamily="34" charset="0"/>
                <a:cs typeface="Arial" panose="020B0604020202020204" pitchFamily="34" charset="0"/>
              </a:rPr>
              <a:t>Scenario (continued)</a:t>
            </a:r>
          </a:p>
          <a:p>
            <a:pPr lvl="1"/>
            <a:r>
              <a:rPr lang="en-GB" b="0" i="0" noProof="0">
                <a:solidFill>
                  <a:srgbClr val="000000"/>
                </a:solidFill>
                <a:effectLst/>
                <a:latin typeface="Arial" panose="020B0604020202020204" pitchFamily="34" charset="0"/>
                <a:cs typeface="Arial" panose="020B0604020202020204" pitchFamily="34" charset="0"/>
              </a:rPr>
              <a:t>Incident 2 – One minute later, a following HGV (HGV-2) approaches the collision scene from Incident 1</a:t>
            </a:r>
          </a:p>
          <a:p>
            <a:pPr lvl="2"/>
            <a:r>
              <a:rPr lang="en-GB" noProof="0">
                <a:solidFill>
                  <a:srgbClr val="000000"/>
                </a:solidFill>
                <a:latin typeface="Arial" panose="020B0604020202020204" pitchFamily="34" charset="0"/>
                <a:cs typeface="Arial" panose="020B0604020202020204" pitchFamily="34" charset="0"/>
              </a:rPr>
              <a:t>HGV-2 is travelling at 85 km/h in Lane 1</a:t>
            </a:r>
          </a:p>
          <a:p>
            <a:pPr lvl="3"/>
            <a:r>
              <a:rPr lang="en-GB" noProof="0">
                <a:solidFill>
                  <a:srgbClr val="000000"/>
                </a:solidFill>
                <a:latin typeface="Arial" panose="020B0604020202020204" pitchFamily="34" charset="0"/>
                <a:cs typeface="Arial" panose="020B0604020202020204" pitchFamily="34" charset="0"/>
              </a:rPr>
              <a:t>Realising that Lane 1 is partially blocked by HGV-1, driver of HGV-2 indicates and moves over to Lane 2</a:t>
            </a:r>
          </a:p>
          <a:p>
            <a:pPr lvl="3"/>
            <a:r>
              <a:rPr lang="en-GB" b="0" i="0" noProof="0">
                <a:solidFill>
                  <a:srgbClr val="000000"/>
                </a:solidFill>
                <a:effectLst/>
                <a:latin typeface="Arial" panose="020B0604020202020204" pitchFamily="34" charset="0"/>
                <a:cs typeface="Arial" panose="020B0604020202020204" pitchFamily="34" charset="0"/>
              </a:rPr>
              <a:t>Realising that Lane</a:t>
            </a:r>
            <a:r>
              <a:rPr lang="en-GB" noProof="0">
                <a:solidFill>
                  <a:srgbClr val="000000"/>
                </a:solidFill>
                <a:latin typeface="Arial" panose="020B0604020202020204" pitchFamily="34" charset="0"/>
                <a:cs typeface="Arial" panose="020B0604020202020204" pitchFamily="34" charset="0"/>
              </a:rPr>
              <a:t> 2 is blocked by Van, driver of HGV-2 indicates and moves over to Lane 3</a:t>
            </a:r>
          </a:p>
          <a:p>
            <a:pPr lvl="2"/>
            <a:r>
              <a:rPr lang="en-GB" noProof="0">
                <a:solidFill>
                  <a:srgbClr val="000000"/>
                </a:solidFill>
                <a:latin typeface="Arial" panose="020B0604020202020204" pitchFamily="34" charset="0"/>
                <a:cs typeface="Arial" panose="020B0604020202020204" pitchFamily="34" charset="0"/>
              </a:rPr>
              <a:t>SDV</a:t>
            </a:r>
            <a:r>
              <a:rPr lang="en-GB" b="0" i="0" noProof="0">
                <a:solidFill>
                  <a:srgbClr val="000000"/>
                </a:solidFill>
                <a:effectLst/>
                <a:latin typeface="Arial" panose="020B0604020202020204" pitchFamily="34" charset="0"/>
                <a:cs typeface="Arial" panose="020B0604020202020204" pitchFamily="34" charset="0"/>
              </a:rPr>
              <a:t> is travelling at 110 km/h in Lane 2 and approaching HGV-2 as it moves from Lane 1 to Lane 2</a:t>
            </a:r>
          </a:p>
          <a:p>
            <a:pPr lvl="3"/>
            <a:r>
              <a:rPr lang="en-GB" noProof="0">
                <a:solidFill>
                  <a:srgbClr val="000000"/>
                </a:solidFill>
                <a:latin typeface="Arial" panose="020B0604020202020204" pitchFamily="34" charset="0"/>
                <a:cs typeface="Arial" panose="020B0604020202020204" pitchFamily="34" charset="0"/>
              </a:rPr>
              <a:t>SDV</a:t>
            </a:r>
            <a:r>
              <a:rPr lang="en-GB" b="0" i="0" noProof="0">
                <a:solidFill>
                  <a:srgbClr val="000000"/>
                </a:solidFill>
                <a:effectLst/>
                <a:latin typeface="Arial" panose="020B0604020202020204" pitchFamily="34" charset="0"/>
                <a:cs typeface="Arial" panose="020B0604020202020204" pitchFamily="34" charset="0"/>
              </a:rPr>
              <a:t> moves to Lane 3</a:t>
            </a:r>
          </a:p>
          <a:p>
            <a:pPr lvl="3"/>
            <a:r>
              <a:rPr lang="en-GB" b="0" i="0" noProof="0">
                <a:solidFill>
                  <a:srgbClr val="000000"/>
                </a:solidFill>
                <a:effectLst/>
                <a:latin typeface="Arial" panose="020B0604020202020204" pitchFamily="34" charset="0"/>
                <a:cs typeface="Arial" panose="020B0604020202020204" pitchFamily="34" charset="0"/>
              </a:rPr>
              <a:t>Typical SDV sensor range and enables identification of stationary vehicle (HGV-1) partially in Lane 1 and stationary vehicle (Van) in Lane 2 at 6-7 seconds</a:t>
            </a:r>
          </a:p>
          <a:p>
            <a:pPr lvl="3"/>
            <a:r>
              <a:rPr lang="en-GB" noProof="0">
                <a:solidFill>
                  <a:srgbClr val="000000"/>
                </a:solidFill>
                <a:latin typeface="Arial" panose="020B0604020202020204" pitchFamily="34" charset="0"/>
                <a:cs typeface="Arial" panose="020B0604020202020204" pitchFamily="34" charset="0"/>
              </a:rPr>
              <a:t>Clear sight lines to HGV-1 and Van are available at multiple time points from 8 seconds before the location</a:t>
            </a:r>
            <a:endParaRPr lang="en-GB" noProof="0">
              <a:latin typeface="Arial" panose="020B0604020202020204" pitchFamily="34" charset="0"/>
              <a:ea typeface="MS PGothic"/>
              <a:cs typeface="Arial" panose="020B0604020202020204" pitchFamily="34" charset="0"/>
            </a:endParaRP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1292289" y="1030687"/>
            <a:ext cx="8679024" cy="398400"/>
          </a:xfrm>
        </p:spPr>
        <p:txBody>
          <a:bodyPr/>
          <a:lstStyle/>
          <a:p>
            <a:r>
              <a:rPr lang="en-GB" noProof="0">
                <a:latin typeface="Arial" panose="020B0604020202020204" pitchFamily="34" charset="0"/>
                <a:cs typeface="Arial" panose="020B0604020202020204" pitchFamily="34" charset="0"/>
              </a:rPr>
              <a:t>Reaction to a previous collision</a:t>
            </a:r>
          </a:p>
        </p:txBody>
      </p:sp>
      <p:grpSp>
        <p:nvGrpSpPr>
          <p:cNvPr id="6" name="Group 5">
            <a:extLst>
              <a:ext uri="{FF2B5EF4-FFF2-40B4-BE49-F238E27FC236}">
                <a16:creationId xmlns:a16="http://schemas.microsoft.com/office/drawing/2014/main" id="{90AAC01F-C76A-56CA-12BB-AD9F57D1D22C}"/>
              </a:ext>
            </a:extLst>
          </p:cNvPr>
          <p:cNvGrpSpPr>
            <a:grpSpLocks noChangeAspect="1"/>
          </p:cNvGrpSpPr>
          <p:nvPr/>
        </p:nvGrpSpPr>
        <p:grpSpPr>
          <a:xfrm>
            <a:off x="986421" y="4823676"/>
            <a:ext cx="10463723" cy="1828398"/>
            <a:chOff x="484608" y="3476688"/>
            <a:chExt cx="8174783" cy="1428436"/>
          </a:xfrm>
        </p:grpSpPr>
        <p:pic>
          <p:nvPicPr>
            <p:cNvPr id="8" name="Picture 7">
              <a:extLst>
                <a:ext uri="{FF2B5EF4-FFF2-40B4-BE49-F238E27FC236}">
                  <a16:creationId xmlns:a16="http://schemas.microsoft.com/office/drawing/2014/main" id="{0B3896D8-B895-193B-F6ED-45004615C34B}"/>
                </a:ext>
              </a:extLst>
            </p:cNvPr>
            <p:cNvPicPr>
              <a:picLocks noChangeAspect="1"/>
            </p:cNvPicPr>
            <p:nvPr/>
          </p:nvPicPr>
          <p:blipFill rotWithShape="1">
            <a:blip r:embed="rId3"/>
            <a:srcRect t="33024" b="31833"/>
            <a:stretch/>
          </p:blipFill>
          <p:spPr>
            <a:xfrm>
              <a:off x="484608" y="3476688"/>
              <a:ext cx="8174783" cy="1428436"/>
            </a:xfrm>
            <a:prstGeom prst="rect">
              <a:avLst/>
            </a:prstGeom>
          </p:spPr>
        </p:pic>
        <p:pic>
          <p:nvPicPr>
            <p:cNvPr id="5" name="Picture 4">
              <a:extLst>
                <a:ext uri="{FF2B5EF4-FFF2-40B4-BE49-F238E27FC236}">
                  <a16:creationId xmlns:a16="http://schemas.microsoft.com/office/drawing/2014/main" id="{8233905E-97A5-8233-7920-E081B9333EC8}"/>
                </a:ext>
              </a:extLst>
            </p:cNvPr>
            <p:cNvPicPr>
              <a:picLocks noChangeAspect="1"/>
            </p:cNvPicPr>
            <p:nvPr/>
          </p:nvPicPr>
          <p:blipFill rotWithShape="1">
            <a:blip r:embed="rId4"/>
            <a:srcRect l="7402" t="24376" r="86859" b="71044"/>
            <a:stretch/>
          </p:blipFill>
          <p:spPr>
            <a:xfrm>
              <a:off x="701039" y="3858872"/>
              <a:ext cx="209759" cy="83229"/>
            </a:xfrm>
            <a:prstGeom prst="rect">
              <a:avLst/>
            </a:prstGeom>
          </p:spPr>
        </p:pic>
      </p:grpSp>
    </p:spTree>
    <p:extLst>
      <p:ext uri="{BB962C8B-B14F-4D97-AF65-F5344CB8AC3E}">
        <p14:creationId xmlns:p14="http://schemas.microsoft.com/office/powerpoint/2010/main" val="661687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sz="4000" b="1" noProof="0">
                <a:latin typeface="Arial" panose="020B0604020202020204" pitchFamily="34" charset="0"/>
                <a:cs typeface="Arial" panose="020B0604020202020204" pitchFamily="34" charset="0"/>
              </a:rPr>
              <a:t>Exemplar real-world incident</a:t>
            </a:r>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584200" y="1657351"/>
            <a:ext cx="10998200" cy="4363040"/>
          </a:xfrm>
        </p:spPr>
        <p:txBody>
          <a:bodyPr>
            <a:normAutofit/>
          </a:bodyPr>
          <a:lstStyle/>
          <a:p>
            <a:r>
              <a:rPr lang="en-GB" b="0" i="0" noProof="0">
                <a:solidFill>
                  <a:srgbClr val="000000"/>
                </a:solidFill>
                <a:effectLst/>
                <a:latin typeface="Arial" panose="020B0604020202020204" pitchFamily="34" charset="0"/>
                <a:cs typeface="Arial" panose="020B0604020202020204" pitchFamily="34" charset="0"/>
              </a:rPr>
              <a:t>SDV </a:t>
            </a:r>
            <a:r>
              <a:rPr lang="en-GB" noProof="0">
                <a:solidFill>
                  <a:srgbClr val="000000"/>
                </a:solidFill>
                <a:latin typeface="Arial" panose="020B0604020202020204" pitchFamily="34" charset="0"/>
                <a:cs typeface="Arial" panose="020B0604020202020204" pitchFamily="34" charset="0"/>
              </a:rPr>
              <a:t>likely can identify the potential hazard earlier than a human driver (dark road)</a:t>
            </a:r>
          </a:p>
          <a:p>
            <a:pPr lvl="1"/>
            <a:r>
              <a:rPr lang="en-GB" b="0" i="0" noProof="0">
                <a:solidFill>
                  <a:srgbClr val="000000"/>
                </a:solidFill>
                <a:effectLst/>
                <a:latin typeface="Arial" panose="020B0604020202020204" pitchFamily="34" charset="0"/>
                <a:cs typeface="Arial" panose="020B0604020202020204" pitchFamily="34" charset="0"/>
              </a:rPr>
              <a:t>SDV should expect HGV-2 to continue to move across to Lane 3 and reduce speed early and appropriately</a:t>
            </a:r>
          </a:p>
          <a:p>
            <a:pPr lvl="1"/>
            <a:r>
              <a:rPr lang="en-GB" b="0" i="0" noProof="0">
                <a:solidFill>
                  <a:srgbClr val="000000"/>
                </a:solidFill>
                <a:effectLst/>
                <a:latin typeface="Arial" panose="020B0604020202020204" pitchFamily="34" charset="0"/>
                <a:cs typeface="Arial" panose="020B0604020202020204" pitchFamily="34" charset="0"/>
              </a:rPr>
              <a:t>Having identified the pot</a:t>
            </a:r>
            <a:r>
              <a:rPr lang="en-GB" noProof="0">
                <a:solidFill>
                  <a:srgbClr val="000000"/>
                </a:solidFill>
                <a:latin typeface="Arial" panose="020B0604020202020204" pitchFamily="34" charset="0"/>
                <a:cs typeface="Arial" panose="020B0604020202020204" pitchFamily="34" charset="0"/>
              </a:rPr>
              <a:t>ential hazard, a ‘careful’ approach can be chosen</a:t>
            </a:r>
          </a:p>
          <a:p>
            <a:pPr lvl="1"/>
            <a:r>
              <a:rPr lang="en-GB" noProof="0">
                <a:latin typeface="Arial" panose="020B0604020202020204" pitchFamily="34" charset="0"/>
                <a:ea typeface="MS PGothic"/>
                <a:cs typeface="Arial" panose="020B0604020202020204" pitchFamily="34" charset="0"/>
              </a:rPr>
              <a:t>If SDV takes the ‘careful’ approach, no data will be recorded</a:t>
            </a:r>
          </a:p>
          <a:p>
            <a:pPr lvl="2"/>
            <a:r>
              <a:rPr lang="en-GB" noProof="0">
                <a:latin typeface="Arial" panose="020B0604020202020204" pitchFamily="34" charset="0"/>
                <a:ea typeface="MS PGothic"/>
                <a:cs typeface="Arial" panose="020B0604020202020204" pitchFamily="34" charset="0"/>
              </a:rPr>
              <a:t>Data only recorded if the observable hazard is not acted upon AND this results in a collision, near miss or emergency manoeuvre</a:t>
            </a:r>
          </a:p>
          <a:p>
            <a:pPr lvl="1"/>
            <a:endParaRPr lang="en-GB" b="0" i="0" noProof="0">
              <a:solidFill>
                <a:srgbClr val="000000"/>
              </a:solidFill>
              <a:effectLst/>
              <a:latin typeface="Arial" panose="020B0604020202020204" pitchFamily="34" charset="0"/>
              <a:cs typeface="Arial" panose="020B0604020202020204" pitchFamily="34" charset="0"/>
            </a:endParaRPr>
          </a:p>
          <a:p>
            <a:r>
              <a:rPr lang="en-GB" noProof="0">
                <a:solidFill>
                  <a:srgbClr val="000000"/>
                </a:solidFill>
                <a:latin typeface="Arial" panose="020B0604020202020204" pitchFamily="34" charset="0"/>
                <a:cs typeface="Arial" panose="020B0604020202020204" pitchFamily="34" charset="0"/>
              </a:rPr>
              <a:t>Why </a:t>
            </a:r>
            <a:r>
              <a:rPr lang="en-GB" noProof="0">
                <a:latin typeface="Arial" panose="020B0604020202020204" pitchFamily="34" charset="0"/>
                <a:ea typeface="MS PGothic"/>
                <a:cs typeface="Arial" panose="020B0604020202020204" pitchFamily="34" charset="0"/>
              </a:rPr>
              <a:t>extended data is needed</a:t>
            </a:r>
          </a:p>
          <a:p>
            <a:pPr lvl="1"/>
            <a:r>
              <a:rPr lang="en-GB" noProof="0">
                <a:latin typeface="Arial" panose="020B0604020202020204" pitchFamily="34" charset="0"/>
                <a:ea typeface="MS PGothic"/>
                <a:cs typeface="Arial" panose="020B0604020202020204" pitchFamily="34" charset="0"/>
              </a:rPr>
              <a:t>Detection of objects supports assessment of observable hazard</a:t>
            </a:r>
          </a:p>
          <a:p>
            <a:pPr lvl="1"/>
            <a:r>
              <a:rPr lang="en-GB" noProof="0">
                <a:latin typeface="Arial" panose="020B0604020202020204" pitchFamily="34" charset="0"/>
                <a:ea typeface="MS PGothic"/>
                <a:cs typeface="Arial" panose="020B0604020202020204" pitchFamily="34" charset="0"/>
              </a:rPr>
              <a:t>Longer period of data recording shows that the hazard was observable for long enough to support a more cautious decision</a:t>
            </a:r>
            <a:endParaRPr lang="en-GB" b="0" i="0" noProof="0">
              <a:solidFill>
                <a:srgbClr val="000000"/>
              </a:solidFill>
              <a:effectLst/>
              <a:latin typeface="Arial" panose="020B0604020202020204" pitchFamily="34" charset="0"/>
              <a:cs typeface="Arial" panose="020B0604020202020204" pitchFamily="34" charset="0"/>
            </a:endParaRPr>
          </a:p>
          <a:p>
            <a:endParaRPr lang="en-GB" noProof="0">
              <a:latin typeface="Arial" panose="020B0604020202020204" pitchFamily="34" charset="0"/>
              <a:ea typeface="MS PGothic"/>
              <a:cs typeface="Arial" panose="020B0604020202020204" pitchFamily="34" charset="0"/>
            </a:endParaRPr>
          </a:p>
          <a:p>
            <a:pPr marL="76198" indent="0">
              <a:buNone/>
            </a:pPr>
            <a:endParaRPr lang="en-GB" noProof="0">
              <a:latin typeface="Arial" panose="020B0604020202020204" pitchFamily="34" charset="0"/>
              <a:ea typeface="MS PGothic"/>
              <a:cs typeface="Arial" panose="020B0604020202020204" pitchFamily="34" charset="0"/>
            </a:endParaRP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1292289" y="1030687"/>
            <a:ext cx="8679024" cy="398400"/>
          </a:xfrm>
        </p:spPr>
        <p:txBody>
          <a:bodyPr/>
          <a:lstStyle/>
          <a:p>
            <a:r>
              <a:rPr lang="en-GB" noProof="0">
                <a:latin typeface="Arial" panose="020B0604020202020204" pitchFamily="34" charset="0"/>
                <a:cs typeface="Arial" panose="020B0604020202020204" pitchFamily="34" charset="0"/>
              </a:rPr>
              <a:t>Reaction to a previous collision</a:t>
            </a:r>
          </a:p>
        </p:txBody>
      </p:sp>
    </p:spTree>
    <p:extLst>
      <p:ext uri="{BB962C8B-B14F-4D97-AF65-F5344CB8AC3E}">
        <p14:creationId xmlns:p14="http://schemas.microsoft.com/office/powerpoint/2010/main" val="705805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p:txBody>
          <a:bodyPr/>
          <a:lstStyle/>
          <a:p>
            <a:r>
              <a:rPr lang="en-GB" sz="4000" b="1" noProof="0">
                <a:latin typeface="Arial" panose="020B0604020202020204" pitchFamily="34" charset="0"/>
                <a:cs typeface="Arial" panose="020B0604020202020204" pitchFamily="34" charset="0"/>
              </a:rPr>
              <a:t>Recommendations</a:t>
            </a:r>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584200" y="1657350"/>
            <a:ext cx="10998200" cy="4895849"/>
          </a:xfrm>
        </p:spPr>
        <p:txBody>
          <a:bodyPr>
            <a:normAutofit fontScale="77500" lnSpcReduction="20000"/>
          </a:bodyPr>
          <a:lstStyle/>
          <a:p>
            <a:pPr marL="0" indent="0">
              <a:buNone/>
            </a:pPr>
            <a:r>
              <a:rPr lang="en-GB" noProof="0">
                <a:latin typeface="Arial" panose="020B0604020202020204" pitchFamily="34" charset="0"/>
                <a:cs typeface="Arial" panose="020B0604020202020204" pitchFamily="34" charset="0"/>
              </a:rPr>
              <a:t>Data collection pre-event</a:t>
            </a:r>
          </a:p>
          <a:p>
            <a:pPr lvl="1"/>
            <a:r>
              <a:rPr lang="en-GB" noProof="0">
                <a:latin typeface="Arial" panose="020B0604020202020204" pitchFamily="34" charset="0"/>
                <a:cs typeface="Arial" panose="020B0604020202020204" pitchFamily="34" charset="0"/>
              </a:rPr>
              <a:t>Incident sequence and event build-up (scenario)</a:t>
            </a:r>
          </a:p>
          <a:p>
            <a:pPr lvl="1"/>
            <a:r>
              <a:rPr lang="en-GB" noProof="0">
                <a:latin typeface="Arial" panose="020B0604020202020204" pitchFamily="34" charset="0"/>
                <a:cs typeface="Arial" panose="020B0604020202020204" pitchFamily="34" charset="0"/>
              </a:rPr>
              <a:t>General driving behaviour (e.g. lane changing, following distance, acceleration/deceleration)</a:t>
            </a:r>
          </a:p>
          <a:p>
            <a:pPr lvl="1"/>
            <a:r>
              <a:rPr lang="en-GB" noProof="0">
                <a:latin typeface="Arial" panose="020B0604020202020204" pitchFamily="34" charset="0"/>
                <a:cs typeface="Arial" panose="020B0604020202020204" pitchFamily="34" charset="0"/>
              </a:rPr>
              <a:t>Operation status and condition (e.g. operator, system status)</a:t>
            </a:r>
          </a:p>
          <a:p>
            <a:pPr lvl="1"/>
            <a:r>
              <a:rPr lang="en-GB" noProof="0">
                <a:latin typeface="Arial" panose="020B0604020202020204" pitchFamily="34" charset="0"/>
                <a:cs typeface="Arial" panose="020B0604020202020204" pitchFamily="34" charset="0"/>
              </a:rPr>
              <a:t>Interaction between operators (onboard driver, remote assistant or driver, and automated driving system) and vehicle</a:t>
            </a:r>
          </a:p>
          <a:p>
            <a:pPr lvl="1"/>
            <a:r>
              <a:rPr lang="en-GB" noProof="0">
                <a:latin typeface="Arial" panose="020B0604020202020204" pitchFamily="34" charset="0"/>
                <a:cs typeface="Arial" panose="020B0604020202020204" pitchFamily="34" charset="0"/>
              </a:rPr>
              <a:t>Vehicle operation information (e.g. speed, control inputs, impact)</a:t>
            </a:r>
          </a:p>
          <a:p>
            <a:pPr lvl="1"/>
            <a:r>
              <a:rPr lang="en-GB" noProof="0">
                <a:latin typeface="Arial" panose="020B0604020202020204" pitchFamily="34" charset="0"/>
                <a:cs typeface="Arial" panose="020B0604020202020204" pitchFamily="34" charset="0"/>
              </a:rPr>
              <a:t>Compliance with traffic rules (e.g. demonstrating that appropriate, early signalling of and intended manoeuvre was provided to other road users)</a:t>
            </a:r>
          </a:p>
          <a:p>
            <a:pPr lvl="1"/>
            <a:r>
              <a:rPr lang="en-GB" noProof="0">
                <a:latin typeface="Arial" panose="020B0604020202020204" pitchFamily="34" charset="0"/>
                <a:cs typeface="Arial" panose="020B0604020202020204" pitchFamily="34" charset="0"/>
              </a:rPr>
              <a:t>Environmental factors (e.g. traffic conditions, road geometry, lighting)</a:t>
            </a:r>
          </a:p>
          <a:p>
            <a:pPr lvl="1"/>
            <a:r>
              <a:rPr lang="en-GB" noProof="0">
                <a:latin typeface="Arial" panose="020B0604020202020204" pitchFamily="34" charset="0"/>
                <a:cs typeface="Arial" panose="020B0604020202020204" pitchFamily="34" charset="0"/>
              </a:rPr>
              <a:t>Mitigation efforts before the crash and timing of the response</a:t>
            </a:r>
          </a:p>
          <a:p>
            <a:pPr lvl="1"/>
            <a:endParaRPr lang="en-GB" noProof="0">
              <a:latin typeface="Arial" panose="020B0604020202020204" pitchFamily="34" charset="0"/>
              <a:cs typeface="Arial" panose="020B0604020202020204" pitchFamily="34" charset="0"/>
            </a:endParaRPr>
          </a:p>
          <a:p>
            <a:r>
              <a:rPr lang="en-GB" noProof="0">
                <a:latin typeface="Arial" panose="020B0604020202020204" pitchFamily="34" charset="0"/>
                <a:cs typeface="Arial" panose="020B0604020202020204" pitchFamily="34" charset="0"/>
              </a:rPr>
              <a:t>Data collection post-event</a:t>
            </a:r>
          </a:p>
          <a:p>
            <a:pPr lvl="1"/>
            <a:r>
              <a:rPr lang="en-GB" noProof="0">
                <a:latin typeface="Arial" panose="020B0604020202020204" pitchFamily="34" charset="0"/>
                <a:cs typeface="Arial" panose="020B0604020202020204" pitchFamily="34" charset="0"/>
              </a:rPr>
              <a:t>Incident sequence, including impact and vehicle resting state</a:t>
            </a:r>
          </a:p>
          <a:p>
            <a:pPr lvl="1"/>
            <a:r>
              <a:rPr lang="en-GB" noProof="0">
                <a:latin typeface="Arial" panose="020B0604020202020204" pitchFamily="34" charset="0"/>
                <a:cs typeface="Arial" panose="020B0604020202020204" pitchFamily="34" charset="0"/>
              </a:rPr>
              <a:t>Operational actions of the vehicle operator(s) after the crash</a:t>
            </a:r>
          </a:p>
          <a:p>
            <a:pPr lvl="1"/>
            <a:r>
              <a:rPr lang="en-GB" noProof="0">
                <a:latin typeface="Arial" panose="020B0604020202020204" pitchFamily="34" charset="0"/>
                <a:cs typeface="Arial" panose="020B0604020202020204" pitchFamily="34" charset="0"/>
              </a:rPr>
              <a:t>Contributions of other stakeholders to the event and injuries</a:t>
            </a:r>
          </a:p>
          <a:p>
            <a:pPr lvl="1"/>
            <a:endParaRPr lang="en-GB" noProof="0">
              <a:latin typeface="Arial" panose="020B0604020202020204" pitchFamily="34" charset="0"/>
              <a:cs typeface="Arial" panose="020B0604020202020204" pitchFamily="34" charset="0"/>
            </a:endParaRPr>
          </a:p>
          <a:p>
            <a:r>
              <a:rPr lang="en-GB" noProof="0">
                <a:latin typeface="Arial" panose="020B0604020202020204" pitchFamily="34" charset="0"/>
                <a:cs typeface="Arial" panose="020B0604020202020204" pitchFamily="34" charset="0"/>
              </a:rPr>
              <a:t>Recommend up to 10 seconds to record pre-event build-up described in the scenarios above</a:t>
            </a:r>
          </a:p>
          <a:p>
            <a:r>
              <a:rPr lang="en-GB" noProof="0">
                <a:latin typeface="Arial" panose="020B0604020202020204" pitchFamily="34" charset="0"/>
                <a:cs typeface="Arial" panose="020B0604020202020204" pitchFamily="34" charset="0"/>
              </a:rPr>
              <a:t>Recommend up to 10 seconds to record post-event to record the minimum risk manoeuvre in most scenarios that could be envisaged</a:t>
            </a: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1292289" y="1030687"/>
            <a:ext cx="9378294" cy="398400"/>
          </a:xfrm>
        </p:spPr>
        <p:txBody>
          <a:bodyPr/>
          <a:lstStyle/>
          <a:p>
            <a:r>
              <a:rPr lang="en-GB" noProof="0">
                <a:latin typeface="Arial" panose="020B0604020202020204" pitchFamily="34" charset="0"/>
                <a:cs typeface="Arial" panose="020B0604020202020204" pitchFamily="34" charset="0"/>
              </a:rPr>
              <a:t>Summary of data element implications from literature review and exemplar cases</a:t>
            </a:r>
          </a:p>
        </p:txBody>
      </p:sp>
    </p:spTree>
    <p:extLst>
      <p:ext uri="{BB962C8B-B14F-4D97-AF65-F5344CB8AC3E}">
        <p14:creationId xmlns:p14="http://schemas.microsoft.com/office/powerpoint/2010/main" val="2944229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72858-8380-DA41-8570-AF042EA71C99}"/>
              </a:ext>
            </a:extLst>
          </p:cNvPr>
          <p:cNvSpPr>
            <a:spLocks noGrp="1"/>
          </p:cNvSpPr>
          <p:nvPr>
            <p:ph type="title"/>
          </p:nvPr>
        </p:nvSpPr>
        <p:spPr/>
        <p:txBody>
          <a:bodyPr/>
          <a:lstStyle/>
          <a:p>
            <a:r>
              <a:rPr lang="en-GB" sz="3200" b="1" noProof="0">
                <a:latin typeface="Arial" panose="020B0604020202020204" pitchFamily="34" charset="0"/>
                <a:cs typeface="Arial" panose="020B0604020202020204" pitchFamily="34" charset="0"/>
              </a:rPr>
              <a:t>Recommendations</a:t>
            </a:r>
            <a:endParaRPr lang="en-GB"/>
          </a:p>
        </p:txBody>
      </p:sp>
      <p:sp>
        <p:nvSpPr>
          <p:cNvPr id="4" name="Content Placeholder 3">
            <a:extLst>
              <a:ext uri="{FF2B5EF4-FFF2-40B4-BE49-F238E27FC236}">
                <a16:creationId xmlns:a16="http://schemas.microsoft.com/office/drawing/2014/main" id="{18811CDD-E881-417D-5E3D-7E13F2A937AA}"/>
              </a:ext>
            </a:extLst>
          </p:cNvPr>
          <p:cNvSpPr>
            <a:spLocks noGrp="1"/>
          </p:cNvSpPr>
          <p:nvPr>
            <p:ph sz="quarter" idx="10"/>
          </p:nvPr>
        </p:nvSpPr>
        <p:spPr/>
        <p:txBody>
          <a:bodyPr/>
          <a:lstStyle/>
          <a:p>
            <a:r>
              <a:rPr lang="en-US"/>
              <a:t>Final data element list – 27-05</a:t>
            </a:r>
            <a:endParaRPr lang="en-GB"/>
          </a:p>
        </p:txBody>
      </p:sp>
      <p:sp>
        <p:nvSpPr>
          <p:cNvPr id="7" name="TextBox 6">
            <a:extLst>
              <a:ext uri="{FF2B5EF4-FFF2-40B4-BE49-F238E27FC236}">
                <a16:creationId xmlns:a16="http://schemas.microsoft.com/office/drawing/2014/main" id="{8248AB18-EF6B-FD80-E416-5E995A4A8239}"/>
              </a:ext>
            </a:extLst>
          </p:cNvPr>
          <p:cNvSpPr txBox="1"/>
          <p:nvPr/>
        </p:nvSpPr>
        <p:spPr>
          <a:xfrm>
            <a:off x="1208868" y="1528204"/>
            <a:ext cx="7632915" cy="369332"/>
          </a:xfrm>
          <a:prstGeom prst="rect">
            <a:avLst/>
          </a:prstGeom>
          <a:noFill/>
        </p:spPr>
        <p:txBody>
          <a:bodyPr wrap="square" rtlCol="0">
            <a:spAutoFit/>
          </a:bodyPr>
          <a:lstStyle/>
          <a:p>
            <a:pPr algn="ctr"/>
            <a:r>
              <a:rPr lang="en-GB" b="0" i="0">
                <a:solidFill>
                  <a:srgbClr val="0052CC"/>
                </a:solidFill>
                <a:effectLst/>
                <a:latin typeface="-apple-system"/>
                <a:hlinkClick r:id="rId2" tooltip="Download"/>
              </a:rPr>
              <a:t>EDR-DSSAD-IWG-27-05 Minimum data set for Time Series Data in DSSAD_v2.xlsx</a:t>
            </a:r>
            <a:endParaRPr lang="en-GB"/>
          </a:p>
        </p:txBody>
      </p:sp>
      <p:graphicFrame>
        <p:nvGraphicFramePr>
          <p:cNvPr id="8" name="Table 7">
            <a:extLst>
              <a:ext uri="{FF2B5EF4-FFF2-40B4-BE49-F238E27FC236}">
                <a16:creationId xmlns:a16="http://schemas.microsoft.com/office/drawing/2014/main" id="{14E8741F-C822-418A-CD20-7F7ECB89CA49}"/>
              </a:ext>
            </a:extLst>
          </p:cNvPr>
          <p:cNvGraphicFramePr>
            <a:graphicFrameLocks noGrp="1"/>
          </p:cNvGraphicFramePr>
          <p:nvPr>
            <p:extLst>
              <p:ext uri="{D42A27DB-BD31-4B8C-83A1-F6EECF244321}">
                <p14:modId xmlns:p14="http://schemas.microsoft.com/office/powerpoint/2010/main" val="1318561808"/>
              </p:ext>
            </p:extLst>
          </p:nvPr>
        </p:nvGraphicFramePr>
        <p:xfrm>
          <a:off x="4356638" y="1996653"/>
          <a:ext cx="3478724" cy="4586332"/>
        </p:xfrm>
        <a:graphic>
          <a:graphicData uri="http://schemas.openxmlformats.org/drawingml/2006/table">
            <a:tbl>
              <a:tblPr>
                <a:tableStyleId>{1E171933-4619-4E11-9A3F-F7608DF75F80}</a:tableStyleId>
              </a:tblPr>
              <a:tblGrid>
                <a:gridCol w="3478724">
                  <a:extLst>
                    <a:ext uri="{9D8B030D-6E8A-4147-A177-3AD203B41FA5}">
                      <a16:colId xmlns:a16="http://schemas.microsoft.com/office/drawing/2014/main" val="889256068"/>
                    </a:ext>
                  </a:extLst>
                </a:gridCol>
              </a:tblGrid>
              <a:tr h="188159">
                <a:tc>
                  <a:txBody>
                    <a:bodyPr/>
                    <a:lstStyle/>
                    <a:p>
                      <a:pPr algn="l" fontAlgn="t"/>
                      <a:r>
                        <a:rPr lang="en-GB" sz="1050" u="none" strike="noStrike">
                          <a:effectLst/>
                          <a:latin typeface="Arial" panose="020B0604020202020204" pitchFamily="34" charset="0"/>
                          <a:cs typeface="Arial" panose="020B0604020202020204" pitchFamily="34" charset="0"/>
                        </a:rPr>
                        <a:t>Timestamp (UTC)</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1356547889"/>
                  </a:ext>
                </a:extLst>
              </a:tr>
              <a:tr h="188159">
                <a:tc>
                  <a:txBody>
                    <a:bodyPr/>
                    <a:lstStyle/>
                    <a:p>
                      <a:pPr algn="l" fontAlgn="t"/>
                      <a:r>
                        <a:rPr lang="en-GB" sz="1050" u="none" strike="noStrike">
                          <a:effectLst/>
                          <a:latin typeface="Arial" panose="020B0604020202020204" pitchFamily="34" charset="0"/>
                          <a:cs typeface="Arial" panose="020B0604020202020204" pitchFamily="34" charset="0"/>
                        </a:rPr>
                        <a:t>Geolocation (horizontal)</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4101938451"/>
                  </a:ext>
                </a:extLst>
              </a:tr>
              <a:tr h="188159">
                <a:tc>
                  <a:txBody>
                    <a:bodyPr/>
                    <a:lstStyle/>
                    <a:p>
                      <a:pPr algn="l" fontAlgn="t"/>
                      <a:r>
                        <a:rPr lang="en-GB" sz="1050" u="none" strike="noStrike">
                          <a:effectLst/>
                          <a:latin typeface="Arial" panose="020B0604020202020204" pitchFamily="34" charset="0"/>
                          <a:cs typeface="Arial" panose="020B0604020202020204" pitchFamily="34" charset="0"/>
                        </a:rPr>
                        <a:t>Geolocation (vertical)</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3057800413"/>
                  </a:ext>
                </a:extLst>
              </a:tr>
              <a:tr h="188159">
                <a:tc>
                  <a:txBody>
                    <a:bodyPr/>
                    <a:lstStyle/>
                    <a:p>
                      <a:pPr algn="l" fontAlgn="t"/>
                      <a:r>
                        <a:rPr lang="en-GB" sz="1050" u="none" strike="noStrike">
                          <a:effectLst/>
                          <a:latin typeface="Arial" panose="020B0604020202020204" pitchFamily="34" charset="0"/>
                          <a:cs typeface="Arial" panose="020B0604020202020204" pitchFamily="34" charset="0"/>
                        </a:rPr>
                        <a:t>Vehicle Heading</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2105019503"/>
                  </a:ext>
                </a:extLst>
              </a:tr>
              <a:tr h="188159">
                <a:tc>
                  <a:txBody>
                    <a:bodyPr/>
                    <a:lstStyle/>
                    <a:p>
                      <a:pPr algn="l" fontAlgn="t"/>
                      <a:r>
                        <a:rPr lang="en-GB" sz="1050" u="none" strike="noStrike">
                          <a:effectLst/>
                          <a:latin typeface="Arial" panose="020B0604020202020204" pitchFamily="34" charset="0"/>
                          <a:cs typeface="Arial" panose="020B0604020202020204" pitchFamily="34" charset="0"/>
                        </a:rPr>
                        <a:t>Visual Representation</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183882996"/>
                  </a:ext>
                </a:extLst>
              </a:tr>
              <a:tr h="218386">
                <a:tc>
                  <a:txBody>
                    <a:bodyPr/>
                    <a:lstStyle/>
                    <a:p>
                      <a:pPr algn="l" fontAlgn="t"/>
                      <a:r>
                        <a:rPr lang="en-US" sz="1050" u="none" strike="noStrike">
                          <a:effectLst/>
                          <a:latin typeface="Arial" panose="020B0604020202020204" pitchFamily="34" charset="0"/>
                          <a:cs typeface="Arial" panose="020B0604020202020204" pitchFamily="34" charset="0"/>
                        </a:rPr>
                        <a:t>ADS Requested Lateral Vehicle Motion Control </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2660471431"/>
                  </a:ext>
                </a:extLst>
              </a:tr>
              <a:tr h="188159">
                <a:tc>
                  <a:txBody>
                    <a:bodyPr/>
                    <a:lstStyle/>
                    <a:p>
                      <a:pPr algn="l" fontAlgn="t"/>
                      <a:r>
                        <a:rPr lang="en-GB" sz="1050" u="none" strike="noStrike">
                          <a:effectLst/>
                          <a:latin typeface="Arial" panose="020B0604020202020204" pitchFamily="34" charset="0"/>
                          <a:cs typeface="Arial" panose="020B0604020202020204" pitchFamily="34" charset="0"/>
                        </a:rPr>
                        <a:t>ADS Requested Gear</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3694757603"/>
                  </a:ext>
                </a:extLst>
              </a:tr>
              <a:tr h="188159">
                <a:tc>
                  <a:txBody>
                    <a:bodyPr/>
                    <a:lstStyle/>
                    <a:p>
                      <a:pPr algn="l" fontAlgn="t"/>
                      <a:r>
                        <a:rPr lang="en-GB" sz="1050" u="none" strike="noStrike">
                          <a:effectLst/>
                          <a:latin typeface="Arial" panose="020B0604020202020204" pitchFamily="34" charset="0"/>
                          <a:cs typeface="Arial" panose="020B0604020202020204" pitchFamily="34" charset="0"/>
                        </a:rPr>
                        <a:t>ADS Requested Braking</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2218521906"/>
                  </a:ext>
                </a:extLst>
              </a:tr>
              <a:tr h="188159">
                <a:tc>
                  <a:txBody>
                    <a:bodyPr/>
                    <a:lstStyle/>
                    <a:p>
                      <a:pPr algn="l" fontAlgn="t"/>
                      <a:r>
                        <a:rPr lang="en-US" sz="1050" u="none" strike="noStrike">
                          <a:effectLst/>
                          <a:latin typeface="Arial" panose="020B0604020202020204" pitchFamily="34" charset="0"/>
                          <a:cs typeface="Arial" panose="020B0604020202020204" pitchFamily="34" charset="0"/>
                        </a:rPr>
                        <a:t>ADS Requested Longitudinal Vehicle Motion Control</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2467370530"/>
                  </a:ext>
                </a:extLst>
              </a:tr>
              <a:tr h="188159">
                <a:tc>
                  <a:txBody>
                    <a:bodyPr/>
                    <a:lstStyle/>
                    <a:p>
                      <a:pPr algn="l" fontAlgn="t"/>
                      <a:r>
                        <a:rPr lang="en-GB" sz="1050" u="none" strike="noStrike">
                          <a:effectLst/>
                          <a:latin typeface="Arial" panose="020B0604020202020204" pitchFamily="34" charset="0"/>
                          <a:cs typeface="Arial" panose="020B0604020202020204" pitchFamily="34" charset="0"/>
                        </a:rPr>
                        <a:t>ADS Requested Hazard Flasher</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3408638703"/>
                  </a:ext>
                </a:extLst>
              </a:tr>
              <a:tr h="188159">
                <a:tc>
                  <a:txBody>
                    <a:bodyPr/>
                    <a:lstStyle/>
                    <a:p>
                      <a:pPr algn="l" fontAlgn="t"/>
                      <a:r>
                        <a:rPr lang="en-GB" sz="1050" u="none" strike="noStrike">
                          <a:effectLst/>
                          <a:latin typeface="Arial" panose="020B0604020202020204" pitchFamily="34" charset="0"/>
                          <a:cs typeface="Arial" panose="020B0604020202020204" pitchFamily="34" charset="0"/>
                        </a:rPr>
                        <a:t>ADS Requested Exterior Lighting</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3342845563"/>
                  </a:ext>
                </a:extLst>
              </a:tr>
              <a:tr h="188159">
                <a:tc>
                  <a:txBody>
                    <a:bodyPr/>
                    <a:lstStyle/>
                    <a:p>
                      <a:pPr algn="l" fontAlgn="t"/>
                      <a:r>
                        <a:rPr lang="en-GB" sz="1050" u="none" strike="noStrike">
                          <a:effectLst/>
                          <a:latin typeface="Arial" panose="020B0604020202020204" pitchFamily="34" charset="0"/>
                          <a:cs typeface="Arial" panose="020B0604020202020204" pitchFamily="34" charset="0"/>
                        </a:rPr>
                        <a:t>ADS Requested Turn Signals</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1170376388"/>
                  </a:ext>
                </a:extLst>
              </a:tr>
              <a:tr h="188159">
                <a:tc>
                  <a:txBody>
                    <a:bodyPr/>
                    <a:lstStyle/>
                    <a:p>
                      <a:pPr algn="l" fontAlgn="t"/>
                      <a:r>
                        <a:rPr lang="en-US" sz="1050" u="none" strike="noStrike">
                          <a:effectLst/>
                          <a:latin typeface="Arial" panose="020B0604020202020204" pitchFamily="34" charset="0"/>
                          <a:cs typeface="Arial" panose="020B0604020202020204" pitchFamily="34" charset="0"/>
                        </a:rPr>
                        <a:t>ADS Requested Audible Warning System (e.g. horn)</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2228172102"/>
                  </a:ext>
                </a:extLst>
              </a:tr>
              <a:tr h="189850">
                <a:tc>
                  <a:txBody>
                    <a:bodyPr/>
                    <a:lstStyle/>
                    <a:p>
                      <a:pPr algn="l" fontAlgn="t"/>
                      <a:r>
                        <a:rPr lang="en-US" sz="1050" u="none" strike="noStrike">
                          <a:effectLst/>
                          <a:latin typeface="Arial" panose="020B0604020202020204" pitchFamily="34" charset="0"/>
                          <a:cs typeface="Arial" panose="020B0604020202020204" pitchFamily="34" charset="0"/>
                        </a:rPr>
                        <a:t>ADS Determined - Vehicle (Longitudinal) Speed</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1962260364"/>
                  </a:ext>
                </a:extLst>
              </a:tr>
              <a:tr h="188159">
                <a:tc>
                  <a:txBody>
                    <a:bodyPr/>
                    <a:lstStyle/>
                    <a:p>
                      <a:pPr algn="l" fontAlgn="t"/>
                      <a:r>
                        <a:rPr lang="en-GB" sz="1050" u="none" strike="noStrike">
                          <a:effectLst/>
                          <a:latin typeface="Arial" panose="020B0604020202020204" pitchFamily="34" charset="0"/>
                          <a:cs typeface="Arial" panose="020B0604020202020204" pitchFamily="34" charset="0"/>
                        </a:rPr>
                        <a:t>ADS Determined - Longitudinal Acceleration</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2533513623"/>
                  </a:ext>
                </a:extLst>
              </a:tr>
              <a:tr h="197992">
                <a:tc>
                  <a:txBody>
                    <a:bodyPr/>
                    <a:lstStyle/>
                    <a:p>
                      <a:pPr algn="l" fontAlgn="t"/>
                      <a:r>
                        <a:rPr lang="en-GB" sz="1050" u="none" strike="noStrike">
                          <a:effectLst/>
                          <a:latin typeface="Arial" panose="020B0604020202020204" pitchFamily="34" charset="0"/>
                          <a:cs typeface="Arial" panose="020B0604020202020204" pitchFamily="34" charset="0"/>
                        </a:rPr>
                        <a:t>ADS Determined - Lateral Acceleration</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3622088111"/>
                  </a:ext>
                </a:extLst>
              </a:tr>
              <a:tr h="202165">
                <a:tc>
                  <a:txBody>
                    <a:bodyPr/>
                    <a:lstStyle/>
                    <a:p>
                      <a:pPr algn="l" fontAlgn="t"/>
                      <a:r>
                        <a:rPr lang="en-GB" sz="1050" u="none" strike="noStrike">
                          <a:effectLst/>
                          <a:latin typeface="Arial" panose="020B0604020202020204" pitchFamily="34" charset="0"/>
                          <a:cs typeface="Arial" panose="020B0604020202020204" pitchFamily="34" charset="0"/>
                        </a:rPr>
                        <a:t>ADS Determined - Vertical  Acceleration</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3821217123"/>
                  </a:ext>
                </a:extLst>
              </a:tr>
              <a:tr h="188159">
                <a:tc>
                  <a:txBody>
                    <a:bodyPr/>
                    <a:lstStyle/>
                    <a:p>
                      <a:pPr algn="l" fontAlgn="t"/>
                      <a:r>
                        <a:rPr lang="en-GB" sz="1050" u="none" strike="noStrike">
                          <a:effectLst/>
                          <a:latin typeface="Arial" panose="020B0604020202020204" pitchFamily="34" charset="0"/>
                          <a:cs typeface="Arial" panose="020B0604020202020204" pitchFamily="34" charset="0"/>
                        </a:rPr>
                        <a:t>Vehicle Indicated – Gear Position</a:t>
                      </a:r>
                      <a:endParaRPr lang="en-GB"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2822310814"/>
                  </a:ext>
                </a:extLst>
              </a:tr>
              <a:tr h="188159">
                <a:tc>
                  <a:txBody>
                    <a:bodyPr/>
                    <a:lstStyle/>
                    <a:p>
                      <a:pPr algn="l" fontAlgn="t"/>
                      <a:r>
                        <a:rPr lang="en-US" sz="1050" u="none" strike="noStrike">
                          <a:effectLst/>
                          <a:latin typeface="Arial" panose="020B0604020202020204" pitchFamily="34" charset="0"/>
                          <a:cs typeface="Arial" panose="020B0604020202020204" pitchFamily="34" charset="0"/>
                        </a:rPr>
                        <a:t>Vehicle Indicated – Braking Status (Parking)</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4021547838"/>
                  </a:ext>
                </a:extLst>
              </a:tr>
              <a:tr h="188159">
                <a:tc>
                  <a:txBody>
                    <a:bodyPr/>
                    <a:lstStyle/>
                    <a:p>
                      <a:pPr algn="l" fontAlgn="t"/>
                      <a:r>
                        <a:rPr lang="en-US" sz="1050" u="none" strike="noStrike">
                          <a:effectLst/>
                          <a:latin typeface="Arial" panose="020B0604020202020204" pitchFamily="34" charset="0"/>
                          <a:cs typeface="Arial" panose="020B0604020202020204" pitchFamily="34" charset="0"/>
                        </a:rPr>
                        <a:t>Vehicle Indicated – Braking Status (Service)</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1578098418"/>
                  </a:ext>
                </a:extLst>
              </a:tr>
              <a:tr h="188159">
                <a:tc>
                  <a:txBody>
                    <a:bodyPr/>
                    <a:lstStyle/>
                    <a:p>
                      <a:pPr algn="l" fontAlgn="t"/>
                      <a:r>
                        <a:rPr lang="en-US" sz="1050" u="none" strike="noStrike">
                          <a:effectLst/>
                          <a:latin typeface="Arial" panose="020B0604020202020204" pitchFamily="34" charset="0"/>
                          <a:cs typeface="Arial" panose="020B0604020202020204" pitchFamily="34" charset="0"/>
                        </a:rPr>
                        <a:t>Vehicle Indicated - Hazard Flasher Status</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1631390681"/>
                  </a:ext>
                </a:extLst>
              </a:tr>
              <a:tr h="202918">
                <a:tc>
                  <a:txBody>
                    <a:bodyPr/>
                    <a:lstStyle/>
                    <a:p>
                      <a:pPr algn="l" fontAlgn="t"/>
                      <a:r>
                        <a:rPr lang="en-US" sz="1050" u="none" strike="noStrike">
                          <a:effectLst/>
                          <a:latin typeface="Arial" panose="020B0604020202020204" pitchFamily="34" charset="0"/>
                          <a:cs typeface="Arial" panose="020B0604020202020204" pitchFamily="34" charset="0"/>
                        </a:rPr>
                        <a:t>Vehicle Indicated - Exterior Lighting status</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3552020479"/>
                  </a:ext>
                </a:extLst>
              </a:tr>
              <a:tr h="188159">
                <a:tc>
                  <a:txBody>
                    <a:bodyPr/>
                    <a:lstStyle/>
                    <a:p>
                      <a:pPr algn="l" fontAlgn="t"/>
                      <a:r>
                        <a:rPr lang="en-US" sz="1050" u="none" strike="noStrike">
                          <a:effectLst/>
                          <a:latin typeface="Arial" panose="020B0604020202020204" pitchFamily="34" charset="0"/>
                          <a:cs typeface="Arial" panose="020B0604020202020204" pitchFamily="34" charset="0"/>
                        </a:rPr>
                        <a:t>Vehicle Indicated - Turn Signal Status</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1015865480"/>
                  </a:ext>
                </a:extLst>
              </a:tr>
              <a:tr h="188159">
                <a:tc>
                  <a:txBody>
                    <a:bodyPr/>
                    <a:lstStyle/>
                    <a:p>
                      <a:pPr algn="l" fontAlgn="t"/>
                      <a:r>
                        <a:rPr lang="en-US" sz="1050" u="none" strike="noStrike">
                          <a:effectLst/>
                          <a:latin typeface="Arial" panose="020B0604020202020204" pitchFamily="34" charset="0"/>
                          <a:cs typeface="Arial" panose="020B0604020202020204" pitchFamily="34" charset="0"/>
                        </a:rPr>
                        <a:t>Audible Warning System Status (e.g. horn)</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567" marR="567" marT="567" marB="0"/>
                </a:tc>
                <a:extLst>
                  <a:ext uri="{0D108BD9-81ED-4DB2-BD59-A6C34878D82A}">
                    <a16:rowId xmlns:a16="http://schemas.microsoft.com/office/drawing/2014/main" val="4122315267"/>
                  </a:ext>
                </a:extLst>
              </a:tr>
            </a:tbl>
          </a:graphicData>
        </a:graphic>
      </p:graphicFrame>
    </p:spTree>
    <p:extLst>
      <p:ext uri="{BB962C8B-B14F-4D97-AF65-F5344CB8AC3E}">
        <p14:creationId xmlns:p14="http://schemas.microsoft.com/office/powerpoint/2010/main" val="1575858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32D4F-1198-62BB-5EF5-66029E301990}"/>
              </a:ext>
            </a:extLst>
          </p:cNvPr>
          <p:cNvSpPr>
            <a:spLocks noGrp="1"/>
          </p:cNvSpPr>
          <p:nvPr>
            <p:ph type="title"/>
          </p:nvPr>
        </p:nvSpPr>
        <p:spPr/>
        <p:txBody>
          <a:bodyPr/>
          <a:lstStyle/>
          <a:p>
            <a:r>
              <a:rPr lang="en-GB" sz="4000" noProof="0">
                <a:solidFill>
                  <a:schemeClr val="tx1"/>
                </a:solidFill>
              </a:rPr>
              <a:t>UK provided documents</a:t>
            </a:r>
          </a:p>
        </p:txBody>
      </p:sp>
      <p:sp>
        <p:nvSpPr>
          <p:cNvPr id="3" name="Content Placeholder 2">
            <a:extLst>
              <a:ext uri="{FF2B5EF4-FFF2-40B4-BE49-F238E27FC236}">
                <a16:creationId xmlns:a16="http://schemas.microsoft.com/office/drawing/2014/main" id="{1DF759C9-F853-70BA-FD06-CCB98D3E18ED}"/>
              </a:ext>
            </a:extLst>
          </p:cNvPr>
          <p:cNvSpPr>
            <a:spLocks noGrp="1"/>
          </p:cNvSpPr>
          <p:nvPr>
            <p:ph idx="1"/>
          </p:nvPr>
        </p:nvSpPr>
        <p:spPr>
          <a:xfrm>
            <a:off x="371475" y="1397870"/>
            <a:ext cx="11449050" cy="4854649"/>
          </a:xfrm>
        </p:spPr>
        <p:txBody>
          <a:bodyPr/>
          <a:lstStyle/>
          <a:p>
            <a:pPr marL="0" indent="0">
              <a:buNone/>
            </a:pPr>
            <a:r>
              <a:rPr lang="en-GB" sz="2000" u="sng" noProof="0">
                <a:solidFill>
                  <a:schemeClr val="tx1"/>
                </a:solidFill>
              </a:rPr>
              <a:t>27-05</a:t>
            </a:r>
          </a:p>
          <a:p>
            <a:pPr marL="0" indent="0">
              <a:buNone/>
            </a:pPr>
            <a:r>
              <a:rPr lang="en-GB" sz="2000" b="0" noProof="0">
                <a:solidFill>
                  <a:schemeClr val="tx1"/>
                </a:solidFill>
              </a:rPr>
              <a:t>Previously 26-15, this spreadsheet has been produced from the research project with the Transport Research Laboratory (TRL). This lists the </a:t>
            </a:r>
            <a:r>
              <a:rPr lang="en-GB" sz="2000" noProof="0">
                <a:solidFill>
                  <a:schemeClr val="tx1"/>
                </a:solidFill>
              </a:rPr>
              <a:t>minimum dataset </a:t>
            </a:r>
            <a:r>
              <a:rPr lang="en-GB" sz="2000" b="0" noProof="0">
                <a:solidFill>
                  <a:schemeClr val="tx1"/>
                </a:solidFill>
              </a:rPr>
              <a:t>TRL have identified to help describe to us what happened during an incident for an ADS and their justifications for it.</a:t>
            </a:r>
          </a:p>
          <a:p>
            <a:pPr marL="0" indent="0">
              <a:buNone/>
            </a:pPr>
            <a:endParaRPr lang="en-GB" sz="2000" b="0" noProof="0">
              <a:solidFill>
                <a:schemeClr val="tx1"/>
              </a:solidFill>
            </a:endParaRPr>
          </a:p>
          <a:p>
            <a:pPr marL="0" indent="0">
              <a:buNone/>
            </a:pPr>
            <a:endParaRPr lang="en-GB" sz="2000" u="sng" noProof="0">
              <a:solidFill>
                <a:schemeClr val="tx1"/>
              </a:solidFill>
            </a:endParaRPr>
          </a:p>
          <a:p>
            <a:pPr marL="0" indent="0">
              <a:buNone/>
            </a:pPr>
            <a:r>
              <a:rPr lang="en-GB" sz="2000" u="sng" noProof="0">
                <a:solidFill>
                  <a:schemeClr val="tx1"/>
                </a:solidFill>
              </a:rPr>
              <a:t>27-06</a:t>
            </a:r>
          </a:p>
          <a:p>
            <a:pPr marL="0" indent="0">
              <a:buNone/>
            </a:pPr>
            <a:r>
              <a:rPr lang="en-GB" sz="2000" b="0" noProof="0">
                <a:solidFill>
                  <a:schemeClr val="tx1"/>
                </a:solidFill>
              </a:rPr>
              <a:t>Previously 26-11, this is our </a:t>
            </a:r>
            <a:r>
              <a:rPr lang="en-GB" sz="2000" noProof="0">
                <a:solidFill>
                  <a:schemeClr val="tx1"/>
                </a:solidFill>
              </a:rPr>
              <a:t>formal proposal </a:t>
            </a:r>
            <a:r>
              <a:rPr lang="en-GB" sz="2000" b="0" noProof="0">
                <a:solidFill>
                  <a:schemeClr val="tx1"/>
                </a:solidFill>
              </a:rPr>
              <a:t>of data elements to include in the guidance document adapted from 27-05 (26-15) to incorporate with the prevailing work on the guidelines. The justifications for those are on the following slides and can be also found in 27-05</a:t>
            </a:r>
          </a:p>
          <a:p>
            <a:pPr marL="0" indent="0">
              <a:buNone/>
            </a:pPr>
            <a:endParaRPr lang="en-GB" sz="2000" b="0" noProof="0">
              <a:solidFill>
                <a:schemeClr val="tx1"/>
              </a:solidFill>
            </a:endParaRPr>
          </a:p>
        </p:txBody>
      </p:sp>
      <p:sp>
        <p:nvSpPr>
          <p:cNvPr id="4" name="Footer Placeholder 3">
            <a:extLst>
              <a:ext uri="{FF2B5EF4-FFF2-40B4-BE49-F238E27FC236}">
                <a16:creationId xmlns:a16="http://schemas.microsoft.com/office/drawing/2014/main" id="{2A62AEBD-3C81-1973-6D9F-4DED6A475369}"/>
              </a:ext>
            </a:extLst>
          </p:cNvPr>
          <p:cNvSpPr>
            <a:spLocks noGrp="1"/>
          </p:cNvSpPr>
          <p:nvPr>
            <p:ph type="ftr" sz="quarter" idx="11"/>
          </p:nvPr>
        </p:nvSpPr>
        <p:spPr/>
        <p:txBody>
          <a:bodyPr/>
          <a:lstStyle/>
          <a:p>
            <a:r>
              <a:rPr lang="en-GB" noProof="0"/>
              <a:t>Data elements proposal and results of TRL project</a:t>
            </a:r>
          </a:p>
        </p:txBody>
      </p:sp>
    </p:spTree>
    <p:extLst>
      <p:ext uri="{BB962C8B-B14F-4D97-AF65-F5344CB8AC3E}">
        <p14:creationId xmlns:p14="http://schemas.microsoft.com/office/powerpoint/2010/main" val="2933754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C789A-DFAA-3C54-5D8F-A53CC8A000CF}"/>
              </a:ext>
            </a:extLst>
          </p:cNvPr>
          <p:cNvSpPr>
            <a:spLocks noGrp="1"/>
          </p:cNvSpPr>
          <p:nvPr>
            <p:ph type="title"/>
          </p:nvPr>
        </p:nvSpPr>
        <p:spPr/>
        <p:txBody>
          <a:bodyPr/>
          <a:lstStyle/>
          <a:p>
            <a:r>
              <a:rPr lang="en-GB" sz="4000" noProof="0">
                <a:solidFill>
                  <a:schemeClr val="tx1"/>
                </a:solidFill>
              </a:rPr>
              <a:t>EDR-DSSAD-IWG-27-05 – Minimum data set</a:t>
            </a:r>
          </a:p>
        </p:txBody>
      </p:sp>
      <p:sp>
        <p:nvSpPr>
          <p:cNvPr id="3" name="Content Placeholder 2">
            <a:extLst>
              <a:ext uri="{FF2B5EF4-FFF2-40B4-BE49-F238E27FC236}">
                <a16:creationId xmlns:a16="http://schemas.microsoft.com/office/drawing/2014/main" id="{12AFA130-0641-C53C-E4A3-02B6B37F1F89}"/>
              </a:ext>
            </a:extLst>
          </p:cNvPr>
          <p:cNvSpPr>
            <a:spLocks noGrp="1"/>
          </p:cNvSpPr>
          <p:nvPr>
            <p:ph idx="1"/>
          </p:nvPr>
        </p:nvSpPr>
        <p:spPr>
          <a:xfrm>
            <a:off x="371475" y="1330711"/>
            <a:ext cx="11449050" cy="3888695"/>
          </a:xfrm>
        </p:spPr>
        <p:txBody>
          <a:bodyPr/>
          <a:lstStyle/>
          <a:p>
            <a:pPr marL="0" indent="0">
              <a:buNone/>
            </a:pPr>
            <a:endParaRPr lang="en-GB" sz="1600" b="0" noProof="0">
              <a:solidFill>
                <a:schemeClr val="tx1"/>
              </a:solidFill>
            </a:endParaRPr>
          </a:p>
          <a:p>
            <a:pPr marL="0" indent="0">
              <a:buNone/>
            </a:pPr>
            <a:endParaRPr lang="en-GB" sz="1200" b="0" noProof="0">
              <a:solidFill>
                <a:schemeClr val="tx1"/>
              </a:solidFill>
            </a:endParaRPr>
          </a:p>
          <a:p>
            <a:pPr marL="0" indent="0">
              <a:buNone/>
            </a:pPr>
            <a:r>
              <a:rPr lang="en-GB" sz="2000" b="0" noProof="0">
                <a:solidFill>
                  <a:schemeClr val="tx1"/>
                </a:solidFill>
              </a:rPr>
              <a:t>There are similarities to the EC/JP proposal (25-05) of time series data elements. That proposal had perception, control and dynamics as categories for their data elements. Whereas TRL have framed these as time, location, perception, control - ADS requested action, and dynamic vehicle data. </a:t>
            </a:r>
          </a:p>
        </p:txBody>
      </p:sp>
      <p:sp>
        <p:nvSpPr>
          <p:cNvPr id="4" name="Footer Placeholder 3">
            <a:extLst>
              <a:ext uri="{FF2B5EF4-FFF2-40B4-BE49-F238E27FC236}">
                <a16:creationId xmlns:a16="http://schemas.microsoft.com/office/drawing/2014/main" id="{47351FBD-C7EE-647C-2A9C-3DC16E4DFE35}"/>
              </a:ext>
            </a:extLst>
          </p:cNvPr>
          <p:cNvSpPr>
            <a:spLocks noGrp="1"/>
          </p:cNvSpPr>
          <p:nvPr>
            <p:ph type="ftr" sz="quarter" idx="11"/>
          </p:nvPr>
        </p:nvSpPr>
        <p:spPr/>
        <p:txBody>
          <a:bodyPr/>
          <a:lstStyle/>
          <a:p>
            <a:r>
              <a:rPr lang="en-GB" noProof="0"/>
              <a:t>Data elements proposal and results of TRL project</a:t>
            </a:r>
          </a:p>
        </p:txBody>
      </p:sp>
      <p:graphicFrame>
        <p:nvGraphicFramePr>
          <p:cNvPr id="6" name="Table 5">
            <a:extLst>
              <a:ext uri="{FF2B5EF4-FFF2-40B4-BE49-F238E27FC236}">
                <a16:creationId xmlns:a16="http://schemas.microsoft.com/office/drawing/2014/main" id="{4919DE5A-8F7E-DA52-66B4-2DCA266190A1}"/>
              </a:ext>
            </a:extLst>
          </p:cNvPr>
          <p:cNvGraphicFramePr>
            <a:graphicFrameLocks noGrp="1"/>
          </p:cNvGraphicFramePr>
          <p:nvPr>
            <p:extLst>
              <p:ext uri="{D42A27DB-BD31-4B8C-83A1-F6EECF244321}">
                <p14:modId xmlns:p14="http://schemas.microsoft.com/office/powerpoint/2010/main" val="2994646394"/>
              </p:ext>
            </p:extLst>
          </p:nvPr>
        </p:nvGraphicFramePr>
        <p:xfrm>
          <a:off x="2755749" y="3429000"/>
          <a:ext cx="6680499" cy="1960819"/>
        </p:xfrm>
        <a:graphic>
          <a:graphicData uri="http://schemas.openxmlformats.org/drawingml/2006/table">
            <a:tbl>
              <a:tblPr firstRow="1" bandRow="1">
                <a:tableStyleId>{5C22544A-7EE6-4342-B048-85BDC9FD1C3A}</a:tableStyleId>
              </a:tblPr>
              <a:tblGrid>
                <a:gridCol w="3409746">
                  <a:extLst>
                    <a:ext uri="{9D8B030D-6E8A-4147-A177-3AD203B41FA5}">
                      <a16:colId xmlns:a16="http://schemas.microsoft.com/office/drawing/2014/main" val="1597256783"/>
                    </a:ext>
                  </a:extLst>
                </a:gridCol>
                <a:gridCol w="3270753">
                  <a:extLst>
                    <a:ext uri="{9D8B030D-6E8A-4147-A177-3AD203B41FA5}">
                      <a16:colId xmlns:a16="http://schemas.microsoft.com/office/drawing/2014/main" val="2389234262"/>
                    </a:ext>
                  </a:extLst>
                </a:gridCol>
              </a:tblGrid>
              <a:tr h="370779">
                <a:tc>
                  <a:txBody>
                    <a:bodyPr/>
                    <a:lstStyle/>
                    <a:p>
                      <a:r>
                        <a:rPr lang="en-GB" sz="1400" noProof="0"/>
                        <a:t>EC/JP proposal</a:t>
                      </a:r>
                    </a:p>
                  </a:txBody>
                  <a:tcPr/>
                </a:tc>
                <a:tc>
                  <a:txBody>
                    <a:bodyPr/>
                    <a:lstStyle/>
                    <a:p>
                      <a:r>
                        <a:rPr lang="en-GB" sz="1400" noProof="0"/>
                        <a:t>TRL project output</a:t>
                      </a:r>
                    </a:p>
                  </a:txBody>
                  <a:tcPr/>
                </a:tc>
                <a:extLst>
                  <a:ext uri="{0D108BD9-81ED-4DB2-BD59-A6C34878D82A}">
                    <a16:rowId xmlns:a16="http://schemas.microsoft.com/office/drawing/2014/main" val="3008630005"/>
                  </a:ext>
                </a:extLst>
              </a:tr>
              <a:tr h="0">
                <a:tc>
                  <a:txBody>
                    <a:bodyPr/>
                    <a:lstStyle/>
                    <a:p>
                      <a:r>
                        <a:rPr lang="en-US" sz="1400" noProof="0"/>
                        <a:t>T</a:t>
                      </a:r>
                      <a:r>
                        <a:rPr lang="en-GB" sz="1400" noProof="0"/>
                        <a:t>ime stamp from time-series data trigger</a:t>
                      </a:r>
                    </a:p>
                  </a:txBody>
                  <a:tcPr/>
                </a:tc>
                <a:tc>
                  <a:txBody>
                    <a:bodyPr/>
                    <a:lstStyle/>
                    <a:p>
                      <a:r>
                        <a:rPr lang="en-GB" sz="1400" noProof="0"/>
                        <a:t>Time</a:t>
                      </a:r>
                    </a:p>
                  </a:txBody>
                  <a:tcPr/>
                </a:tc>
                <a:extLst>
                  <a:ext uri="{0D108BD9-81ED-4DB2-BD59-A6C34878D82A}">
                    <a16:rowId xmlns:a16="http://schemas.microsoft.com/office/drawing/2014/main" val="1558886283"/>
                  </a:ext>
                </a:extLst>
              </a:tr>
              <a:tr h="0">
                <a:tc>
                  <a:txBody>
                    <a:bodyPr/>
                    <a:lstStyle/>
                    <a:p>
                      <a:r>
                        <a:rPr lang="en-GB" sz="1400" noProof="0"/>
                        <a:t>(Perception - Geolocation)</a:t>
                      </a:r>
                    </a:p>
                  </a:txBody>
                  <a:tcPr/>
                </a:tc>
                <a:tc>
                  <a:txBody>
                    <a:bodyPr/>
                    <a:lstStyle/>
                    <a:p>
                      <a:r>
                        <a:rPr lang="en-GB" sz="1400" noProof="0"/>
                        <a:t>Location</a:t>
                      </a:r>
                    </a:p>
                  </a:txBody>
                  <a:tcPr/>
                </a:tc>
                <a:extLst>
                  <a:ext uri="{0D108BD9-81ED-4DB2-BD59-A6C34878D82A}">
                    <a16:rowId xmlns:a16="http://schemas.microsoft.com/office/drawing/2014/main" val="1402048928"/>
                  </a:ext>
                </a:extLst>
              </a:tr>
              <a:tr h="0">
                <a:tc>
                  <a:txBody>
                    <a:bodyPr/>
                    <a:lstStyle/>
                    <a:p>
                      <a:r>
                        <a:rPr lang="en-GB" sz="1400" noProof="0"/>
                        <a:t>Perception</a:t>
                      </a:r>
                    </a:p>
                  </a:txBody>
                  <a:tcPr/>
                </a:tc>
                <a:tc>
                  <a:txBody>
                    <a:bodyPr/>
                    <a:lstStyle/>
                    <a:p>
                      <a:r>
                        <a:rPr lang="en-GB" sz="1400" noProof="0"/>
                        <a:t>Perception</a:t>
                      </a:r>
                    </a:p>
                  </a:txBody>
                  <a:tcPr/>
                </a:tc>
                <a:extLst>
                  <a:ext uri="{0D108BD9-81ED-4DB2-BD59-A6C34878D82A}">
                    <a16:rowId xmlns:a16="http://schemas.microsoft.com/office/drawing/2014/main" val="3468907891"/>
                  </a:ext>
                </a:extLst>
              </a:tr>
              <a:tr h="0">
                <a:tc>
                  <a:txBody>
                    <a:bodyPr/>
                    <a:lstStyle/>
                    <a:p>
                      <a:r>
                        <a:rPr lang="en-GB" sz="1400" noProof="0"/>
                        <a:t>Control</a:t>
                      </a:r>
                    </a:p>
                  </a:txBody>
                  <a:tcPr/>
                </a:tc>
                <a:tc>
                  <a:txBody>
                    <a:bodyPr/>
                    <a:lstStyle/>
                    <a:p>
                      <a:r>
                        <a:rPr lang="en-GB" sz="1400" noProof="0"/>
                        <a:t>Control - ADS requested action</a:t>
                      </a:r>
                    </a:p>
                  </a:txBody>
                  <a:tcPr/>
                </a:tc>
                <a:extLst>
                  <a:ext uri="{0D108BD9-81ED-4DB2-BD59-A6C34878D82A}">
                    <a16:rowId xmlns:a16="http://schemas.microsoft.com/office/drawing/2014/main" val="420237687"/>
                  </a:ext>
                </a:extLst>
              </a:tr>
              <a:tr h="370840">
                <a:tc>
                  <a:txBody>
                    <a:bodyPr/>
                    <a:lstStyle/>
                    <a:p>
                      <a:r>
                        <a:rPr lang="en-GB" sz="1400" noProof="0"/>
                        <a:t>Dynamics</a:t>
                      </a:r>
                    </a:p>
                  </a:txBody>
                  <a:tcPr/>
                </a:tc>
                <a:tc>
                  <a:txBody>
                    <a:bodyPr/>
                    <a:lstStyle/>
                    <a:p>
                      <a:r>
                        <a:rPr lang="en-GB" sz="1400" noProof="0"/>
                        <a:t>Dynamic vehicle data</a:t>
                      </a:r>
                    </a:p>
                  </a:txBody>
                  <a:tcPr/>
                </a:tc>
                <a:extLst>
                  <a:ext uri="{0D108BD9-81ED-4DB2-BD59-A6C34878D82A}">
                    <a16:rowId xmlns:a16="http://schemas.microsoft.com/office/drawing/2014/main" val="3930170210"/>
                  </a:ext>
                </a:extLst>
              </a:tr>
            </a:tbl>
          </a:graphicData>
        </a:graphic>
      </p:graphicFrame>
    </p:spTree>
    <p:extLst>
      <p:ext uri="{BB962C8B-B14F-4D97-AF65-F5344CB8AC3E}">
        <p14:creationId xmlns:p14="http://schemas.microsoft.com/office/powerpoint/2010/main" val="2004174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2997B-4CCD-5A9A-E40A-C781932246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2BFB4A-2661-BD61-63A5-4391BB161C67}"/>
              </a:ext>
            </a:extLst>
          </p:cNvPr>
          <p:cNvSpPr>
            <a:spLocks noGrp="1"/>
          </p:cNvSpPr>
          <p:nvPr>
            <p:ph type="title"/>
          </p:nvPr>
        </p:nvSpPr>
        <p:spPr/>
        <p:txBody>
          <a:bodyPr/>
          <a:lstStyle/>
          <a:p>
            <a:r>
              <a:rPr lang="en-GB" sz="4000" noProof="0">
                <a:solidFill>
                  <a:schemeClr val="tx1"/>
                </a:solidFill>
              </a:rPr>
              <a:t>EDR-DSSAD-IWG-27-05 – Control/Dynamics</a:t>
            </a:r>
          </a:p>
        </p:txBody>
      </p:sp>
      <p:sp>
        <p:nvSpPr>
          <p:cNvPr id="3" name="Content Placeholder 2">
            <a:extLst>
              <a:ext uri="{FF2B5EF4-FFF2-40B4-BE49-F238E27FC236}">
                <a16:creationId xmlns:a16="http://schemas.microsoft.com/office/drawing/2014/main" id="{1D2D7552-B8E9-096F-919B-2D152320DFBC}"/>
              </a:ext>
            </a:extLst>
          </p:cNvPr>
          <p:cNvSpPr>
            <a:spLocks noGrp="1"/>
          </p:cNvSpPr>
          <p:nvPr>
            <p:ph idx="1"/>
          </p:nvPr>
        </p:nvSpPr>
        <p:spPr>
          <a:xfrm>
            <a:off x="371475" y="1065477"/>
            <a:ext cx="11449050" cy="3888695"/>
          </a:xfrm>
        </p:spPr>
        <p:txBody>
          <a:bodyPr/>
          <a:lstStyle/>
          <a:p>
            <a:pPr marL="0" indent="0">
              <a:buNone/>
            </a:pPr>
            <a:r>
              <a:rPr lang="en-GB" sz="1800" b="0" noProof="0">
                <a:solidFill>
                  <a:schemeClr val="tx1"/>
                </a:solidFill>
              </a:rPr>
              <a:t>There are similarities between the data elements in the EC/JP proposal and what has been produced by TRL in 27-05. The table below shows the naming of these data elements in each proposal and the current wording in the guidance document. It is important to note these are not different data elements, they are the same but have slightly different terminology. </a:t>
            </a:r>
          </a:p>
        </p:txBody>
      </p:sp>
      <p:sp>
        <p:nvSpPr>
          <p:cNvPr id="4" name="Footer Placeholder 3">
            <a:extLst>
              <a:ext uri="{FF2B5EF4-FFF2-40B4-BE49-F238E27FC236}">
                <a16:creationId xmlns:a16="http://schemas.microsoft.com/office/drawing/2014/main" id="{8D1CBA5E-A9D2-0AC4-F160-C8622B00AEDC}"/>
              </a:ext>
            </a:extLst>
          </p:cNvPr>
          <p:cNvSpPr>
            <a:spLocks noGrp="1"/>
          </p:cNvSpPr>
          <p:nvPr>
            <p:ph type="ftr" sz="quarter" idx="11"/>
          </p:nvPr>
        </p:nvSpPr>
        <p:spPr/>
        <p:txBody>
          <a:bodyPr/>
          <a:lstStyle/>
          <a:p>
            <a:r>
              <a:rPr lang="en-GB" noProof="0"/>
              <a:t>Data elements proposal and results of TRL project</a:t>
            </a:r>
          </a:p>
        </p:txBody>
      </p:sp>
      <p:graphicFrame>
        <p:nvGraphicFramePr>
          <p:cNvPr id="5" name="Table 4">
            <a:extLst>
              <a:ext uri="{FF2B5EF4-FFF2-40B4-BE49-F238E27FC236}">
                <a16:creationId xmlns:a16="http://schemas.microsoft.com/office/drawing/2014/main" id="{B0B966B0-8E8E-0383-1484-76F6158DDC3E}"/>
              </a:ext>
            </a:extLst>
          </p:cNvPr>
          <p:cNvGraphicFramePr>
            <a:graphicFrameLocks noGrp="1"/>
          </p:cNvGraphicFramePr>
          <p:nvPr>
            <p:extLst>
              <p:ext uri="{D42A27DB-BD31-4B8C-83A1-F6EECF244321}">
                <p14:modId xmlns:p14="http://schemas.microsoft.com/office/powerpoint/2010/main" val="974346195"/>
              </p:ext>
            </p:extLst>
          </p:nvPr>
        </p:nvGraphicFramePr>
        <p:xfrm>
          <a:off x="566350" y="2236731"/>
          <a:ext cx="11254174" cy="4114477"/>
        </p:xfrm>
        <a:graphic>
          <a:graphicData uri="http://schemas.openxmlformats.org/drawingml/2006/table">
            <a:tbl>
              <a:tblPr firstRow="1" bandRow="1">
                <a:tableStyleId>{5C22544A-7EE6-4342-B048-85BDC9FD1C3A}</a:tableStyleId>
              </a:tblPr>
              <a:tblGrid>
                <a:gridCol w="1990919">
                  <a:extLst>
                    <a:ext uri="{9D8B030D-6E8A-4147-A177-3AD203B41FA5}">
                      <a16:colId xmlns:a16="http://schemas.microsoft.com/office/drawing/2014/main" val="1884566683"/>
                    </a:ext>
                  </a:extLst>
                </a:gridCol>
                <a:gridCol w="1789741">
                  <a:extLst>
                    <a:ext uri="{9D8B030D-6E8A-4147-A177-3AD203B41FA5}">
                      <a16:colId xmlns:a16="http://schemas.microsoft.com/office/drawing/2014/main" val="1288377987"/>
                    </a:ext>
                  </a:extLst>
                </a:gridCol>
                <a:gridCol w="2528804">
                  <a:extLst>
                    <a:ext uri="{9D8B030D-6E8A-4147-A177-3AD203B41FA5}">
                      <a16:colId xmlns:a16="http://schemas.microsoft.com/office/drawing/2014/main" val="1646011640"/>
                    </a:ext>
                  </a:extLst>
                </a:gridCol>
                <a:gridCol w="2407334">
                  <a:extLst>
                    <a:ext uri="{9D8B030D-6E8A-4147-A177-3AD203B41FA5}">
                      <a16:colId xmlns:a16="http://schemas.microsoft.com/office/drawing/2014/main" val="1439130052"/>
                    </a:ext>
                  </a:extLst>
                </a:gridCol>
                <a:gridCol w="2537376">
                  <a:extLst>
                    <a:ext uri="{9D8B030D-6E8A-4147-A177-3AD203B41FA5}">
                      <a16:colId xmlns:a16="http://schemas.microsoft.com/office/drawing/2014/main" val="4155433106"/>
                    </a:ext>
                  </a:extLst>
                </a:gridCol>
              </a:tblGrid>
              <a:tr h="325905">
                <a:tc>
                  <a:txBody>
                    <a:bodyPr/>
                    <a:lstStyle/>
                    <a:p>
                      <a:r>
                        <a:rPr lang="en-GB" sz="1400" noProof="0"/>
                        <a:t>EC/JP proposal – data elements</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noProof="0"/>
                        <a:t>EC/JP proposal - category</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strike="noStrike" noProof="0"/>
                        <a:t>Outcome of TRL research project – data elements</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trike="noStrike" noProof="0"/>
                        <a:t>Outcome of TRL research project - </a:t>
                      </a:r>
                      <a:r>
                        <a:rPr lang="en-GB" sz="1400" noProof="0"/>
                        <a:t>category</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noProof="0"/>
                        <a:t>Guidance document equivalent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450"/>
                  </a:ext>
                </a:extLst>
              </a:tr>
              <a:tr h="370840">
                <a:tc>
                  <a:txBody>
                    <a:bodyPr/>
                    <a:lstStyle/>
                    <a:p>
                      <a:r>
                        <a:rPr lang="en-GB" sz="1200" noProof="0"/>
                        <a:t>Accel command</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rowSpan="4">
                  <a:txBody>
                    <a:bodyPr/>
                    <a:lstStyle/>
                    <a:p>
                      <a:pPr algn="ctr"/>
                      <a:endParaRPr lang="en-GB" sz="1200" noProof="0"/>
                    </a:p>
                    <a:p>
                      <a:pPr algn="ctr"/>
                      <a:endParaRPr lang="en-GB" sz="1200" noProof="0"/>
                    </a:p>
                    <a:p>
                      <a:pPr algn="ctr"/>
                      <a:endParaRPr lang="en-GB" sz="1200" noProof="0"/>
                    </a:p>
                    <a:p>
                      <a:pPr algn="ctr"/>
                      <a:endParaRPr lang="en-GB" sz="1200" noProof="0"/>
                    </a:p>
                    <a:p>
                      <a:pPr algn="ctr"/>
                      <a:r>
                        <a:rPr lang="en-GB" sz="1200" noProof="0"/>
                        <a:t>Control </a:t>
                      </a:r>
                    </a:p>
                    <a:p>
                      <a:pPr algn="ctr"/>
                      <a:endParaRPr lang="en-GB" sz="1200" noProof="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GB" sz="1200" noProof="0"/>
                        <a:t>ADS Requested Longitudinal Vehicle Motion Control</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rowSpan="4">
                  <a:txBody>
                    <a:bodyPr/>
                    <a:lstStyle/>
                    <a:p>
                      <a:pPr algn="ctr"/>
                      <a:r>
                        <a:rPr lang="en-GB" sz="1200" noProof="0"/>
                        <a:t>Control – ADS requested action</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GB" sz="1200" kern="1200" noProof="0">
                          <a:solidFill>
                            <a:schemeClr val="dk1"/>
                          </a:solidFill>
                          <a:effectLst/>
                          <a:latin typeface="+mn-lt"/>
                          <a:ea typeface="+mn-ea"/>
                          <a:cs typeface="+mn-cs"/>
                        </a:rPr>
                        <a:t>ADS-requested accel demand</a:t>
                      </a:r>
                      <a:endParaRPr lang="en-GB"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19843703"/>
                  </a:ext>
                </a:extLst>
              </a:tr>
              <a:tr h="370840">
                <a:tc>
                  <a:txBody>
                    <a:bodyPr/>
                    <a:lstStyle/>
                    <a:p>
                      <a:r>
                        <a:rPr lang="en-GB" sz="1200" noProof="0"/>
                        <a:t>Brake command</a:t>
                      </a:r>
                    </a:p>
                  </a:txBody>
                  <a:tcPr>
                    <a:lnL w="12700" cap="flat" cmpd="sng" algn="ctr">
                      <a:solidFill>
                        <a:schemeClr val="tx1"/>
                      </a:solidFill>
                      <a:prstDash val="solid"/>
                      <a:round/>
                      <a:headEnd type="none" w="med" len="med"/>
                      <a:tailEnd type="none" w="med" len="med"/>
                    </a:lnL>
                  </a:tcPr>
                </a:tc>
                <a:tc vMerge="1">
                  <a:txBody>
                    <a:bodyPr/>
                    <a:lstStyle/>
                    <a:p>
                      <a:endParaRPr/>
                    </a:p>
                  </a:txBody>
                  <a:tcPr/>
                </a:tc>
                <a:tc>
                  <a:txBody>
                    <a:bodyPr/>
                    <a:lstStyle/>
                    <a:p>
                      <a:r>
                        <a:rPr lang="en-GB" sz="1200" noProof="0"/>
                        <a:t>ADS requested braking</a:t>
                      </a:r>
                    </a:p>
                  </a:txBody>
                  <a:tcPr>
                    <a:lnL w="12700" cap="flat" cmpd="sng" algn="ctr">
                      <a:solidFill>
                        <a:schemeClr val="tx1"/>
                      </a:solidFill>
                      <a:prstDash val="solid"/>
                      <a:round/>
                      <a:headEnd type="none" w="med" len="med"/>
                      <a:tailEnd type="none" w="med" len="med"/>
                    </a:lnL>
                  </a:tcPr>
                </a:tc>
                <a:tc vMerge="1">
                  <a:txBody>
                    <a:bodyPr/>
                    <a:lstStyle/>
                    <a:p>
                      <a:endParaRPr lang="en-GB" sz="1400"/>
                    </a:p>
                  </a:txBody>
                  <a:tcPr/>
                </a:tc>
                <a:tc>
                  <a:txBody>
                    <a:bodyPr/>
                    <a:lstStyle/>
                    <a:p>
                      <a:r>
                        <a:rPr lang="en-GB" sz="1200" kern="1200" noProof="0">
                          <a:solidFill>
                            <a:schemeClr val="dk1"/>
                          </a:solidFill>
                          <a:effectLst/>
                          <a:latin typeface="+mn-lt"/>
                          <a:ea typeface="+mn-ea"/>
                          <a:cs typeface="+mn-cs"/>
                        </a:rPr>
                        <a:t>ADS-requested service braking demand</a:t>
                      </a:r>
                      <a:endParaRPr lang="en-GB"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497704599"/>
                  </a:ext>
                </a:extLst>
              </a:tr>
              <a:tr h="391121">
                <a:tc>
                  <a:txBody>
                    <a:bodyPr/>
                    <a:lstStyle/>
                    <a:p>
                      <a:r>
                        <a:rPr lang="en-GB" sz="1200" noProof="0"/>
                        <a:t>Steer command</a:t>
                      </a:r>
                    </a:p>
                  </a:txBody>
                  <a:tcPr>
                    <a:lnL w="12700" cap="flat" cmpd="sng" algn="ctr">
                      <a:solidFill>
                        <a:schemeClr val="tx1"/>
                      </a:solidFill>
                      <a:prstDash val="solid"/>
                      <a:round/>
                      <a:headEnd type="none" w="med" len="med"/>
                      <a:tailEnd type="none" w="med" len="med"/>
                    </a:lnL>
                  </a:tcPr>
                </a:tc>
                <a:tc vMerge="1">
                  <a:txBody>
                    <a:bodyPr/>
                    <a:lstStyle/>
                    <a:p>
                      <a:endParaRPr/>
                    </a:p>
                  </a:txBody>
                  <a:tcPr/>
                </a:tc>
                <a:tc>
                  <a:txBody>
                    <a:bodyPr/>
                    <a:lstStyle/>
                    <a:p>
                      <a:r>
                        <a:rPr lang="en-GB" sz="1200" noProof="0"/>
                        <a:t>ADS requested lateral vehicle motion control </a:t>
                      </a:r>
                    </a:p>
                  </a:txBody>
                  <a:tcPr>
                    <a:lnL w="12700" cap="flat" cmpd="sng" algn="ctr">
                      <a:solidFill>
                        <a:schemeClr val="tx1"/>
                      </a:solidFill>
                      <a:prstDash val="solid"/>
                      <a:round/>
                      <a:headEnd type="none" w="med" len="med"/>
                      <a:tailEnd type="none" w="med" len="med"/>
                    </a:lnL>
                  </a:tcPr>
                </a:tc>
                <a:tc vMerge="1">
                  <a:txBody>
                    <a:bodyPr/>
                    <a:lstStyle/>
                    <a:p>
                      <a:endParaRPr lang="en-GB" sz="1400"/>
                    </a:p>
                  </a:txBody>
                  <a:tcPr/>
                </a:tc>
                <a:tc>
                  <a:txBody>
                    <a:bodyPr/>
                    <a:lstStyle/>
                    <a:p>
                      <a:r>
                        <a:rPr lang="en-GB" sz="1200" noProof="0"/>
                        <a:t>ADS-requested steer demand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83078269"/>
                  </a:ext>
                </a:extLst>
              </a:tr>
              <a:tr h="370840">
                <a:tc>
                  <a:txBody>
                    <a:bodyPr/>
                    <a:lstStyle/>
                    <a:p>
                      <a:r>
                        <a:rPr lang="en-GB" sz="1200" noProof="0"/>
                        <a:t>Indicator command</a:t>
                      </a:r>
                    </a:p>
                  </a:txBody>
                  <a:tcPr>
                    <a:lnL w="12700" cap="flat" cmpd="sng" algn="ctr">
                      <a:solidFill>
                        <a:schemeClr val="tx1"/>
                      </a:solidFill>
                      <a:prstDash val="solid"/>
                      <a:round/>
                      <a:headEnd type="none" w="med" len="med"/>
                      <a:tailEnd type="none" w="med" len="med"/>
                    </a:lnL>
                  </a:tcPr>
                </a:tc>
                <a:tc vMerge="1">
                  <a:txBody>
                    <a:bodyPr/>
                    <a:lstStyle/>
                    <a:p>
                      <a:endParaRPr/>
                    </a:p>
                  </a:txBody>
                  <a:tcPr/>
                </a:tc>
                <a:tc>
                  <a:txBody>
                    <a:bodyPr/>
                    <a:lstStyle/>
                    <a:p>
                      <a:r>
                        <a:rPr lang="en-GB" sz="1200" noProof="0"/>
                        <a:t>ADS Requested Turn Signals</a:t>
                      </a:r>
                    </a:p>
                  </a:txBody>
                  <a:tcPr>
                    <a:lnL w="12700" cap="flat" cmpd="sng" algn="ctr">
                      <a:solidFill>
                        <a:schemeClr val="tx1"/>
                      </a:solidFill>
                      <a:prstDash val="solid"/>
                      <a:round/>
                      <a:headEnd type="none" w="med" len="med"/>
                      <a:tailEnd type="none" w="med" len="med"/>
                    </a:lnL>
                  </a:tcPr>
                </a:tc>
                <a:tc vMerge="1">
                  <a:txBody>
                    <a:bodyPr/>
                    <a:lstStyle/>
                    <a:p>
                      <a:endParaRPr lang="en-GB" sz="1400"/>
                    </a:p>
                  </a:txBody>
                  <a:tcPr/>
                </a:tc>
                <a:tc>
                  <a:txBody>
                    <a:bodyPr/>
                    <a:lstStyle/>
                    <a:p>
                      <a:r>
                        <a:rPr lang="en-GB" sz="1200" kern="1200" noProof="0">
                          <a:solidFill>
                            <a:schemeClr val="dk1"/>
                          </a:solidFill>
                          <a:effectLst/>
                          <a:latin typeface="+mn-lt"/>
                          <a:ea typeface="+mn-ea"/>
                          <a:cs typeface="+mn-cs"/>
                        </a:rPr>
                        <a:t>[ADS-requested direction indicator demand]</a:t>
                      </a:r>
                      <a:endParaRPr lang="en-GB" sz="11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798871115"/>
                  </a:ext>
                </a:extLst>
              </a:tr>
              <a:tr h="0">
                <a:tc>
                  <a:txBody>
                    <a:bodyPr/>
                    <a:lstStyle/>
                    <a:p>
                      <a:r>
                        <a:rPr lang="en-GB" sz="1200" noProof="0"/>
                        <a:t>Vehicle acceleration, longitudinal </a:t>
                      </a:r>
                    </a:p>
                  </a:txBody>
                  <a:tcPr>
                    <a:lnL w="12700" cap="flat" cmpd="sng" algn="ctr">
                      <a:solidFill>
                        <a:schemeClr val="tx1"/>
                      </a:solidFill>
                      <a:prstDash val="solid"/>
                      <a:round/>
                      <a:headEnd type="none" w="med" len="med"/>
                      <a:tailEnd type="none" w="med" len="med"/>
                    </a:lnL>
                  </a:tcPr>
                </a:tc>
                <a:tc rowSpan="4">
                  <a:txBody>
                    <a:bodyPr/>
                    <a:lstStyle/>
                    <a:p>
                      <a:pPr algn="ctr"/>
                      <a:endParaRPr lang="en-GB" sz="1200" noProof="0"/>
                    </a:p>
                    <a:p>
                      <a:pPr algn="ctr"/>
                      <a:endParaRPr lang="en-GB" sz="1200" noProof="0"/>
                    </a:p>
                    <a:p>
                      <a:pPr algn="ctr"/>
                      <a:endParaRPr lang="en-GB" sz="1200" noProof="0"/>
                    </a:p>
                    <a:p>
                      <a:pPr algn="ctr"/>
                      <a:endParaRPr lang="en-GB" sz="1200" noProof="0"/>
                    </a:p>
                    <a:p>
                      <a:pPr algn="ctr"/>
                      <a:r>
                        <a:rPr lang="en-GB" sz="1200" noProof="0"/>
                        <a:t>Dynamics</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noProof="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GB" sz="1200" noProof="0"/>
                        <a:t>ADS Determined – Longitudinal Acceleration</a:t>
                      </a:r>
                    </a:p>
                  </a:txBody>
                  <a:tcPr>
                    <a:lnL w="12700" cap="flat" cmpd="sng" algn="ctr">
                      <a:solidFill>
                        <a:schemeClr val="tx1"/>
                      </a:solidFill>
                      <a:prstDash val="solid"/>
                      <a:round/>
                      <a:headEnd type="none" w="med" len="med"/>
                      <a:tailEnd type="none" w="med" len="med"/>
                    </a:lnL>
                  </a:tcPr>
                </a:tc>
                <a:tc rowSpan="4">
                  <a:txBody>
                    <a:bodyPr/>
                    <a:lstStyle/>
                    <a:p>
                      <a:pPr algn="ctr"/>
                      <a:r>
                        <a:rPr lang="en-GB" sz="1200" noProof="0"/>
                        <a:t>Dynamic vehicle data</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GB" sz="1200" kern="1200" noProof="0">
                          <a:solidFill>
                            <a:schemeClr val="dk1"/>
                          </a:solidFill>
                          <a:effectLst/>
                          <a:latin typeface="+mn-lt"/>
                          <a:ea typeface="+mn-ea"/>
                          <a:cs typeface="+mn-cs"/>
                        </a:rPr>
                        <a:t>Vehicle acceleration, longitudinal</a:t>
                      </a:r>
                      <a:endParaRPr lang="en-GB" sz="105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903941655"/>
                  </a:ext>
                </a:extLst>
              </a:tr>
              <a:tr h="4822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a:t>Vehicle acceleration, lateral</a:t>
                      </a:r>
                    </a:p>
                  </a:txBody>
                  <a:tcPr>
                    <a:lnL w="12700" cap="flat" cmpd="sng" algn="ctr">
                      <a:solidFill>
                        <a:schemeClr val="tx1"/>
                      </a:solidFill>
                      <a:prstDash val="solid"/>
                      <a:round/>
                      <a:headEnd type="none" w="med" len="med"/>
                      <a:tailEnd type="none" w="med" len="med"/>
                    </a:lnL>
                  </a:tcPr>
                </a:tc>
                <a:tc vMerge="1">
                  <a:txBody>
                    <a:bodyPr/>
                    <a:lstStyle/>
                    <a:p>
                      <a:endParaRPr/>
                    </a:p>
                  </a:txBody>
                  <a:tcPr/>
                </a:tc>
                <a:tc>
                  <a:txBody>
                    <a:bodyPr/>
                    <a:lstStyle/>
                    <a:p>
                      <a:r>
                        <a:rPr lang="en-GB" sz="1200" noProof="0"/>
                        <a:t>ADS Determined - Lateral Acceleration</a:t>
                      </a:r>
                    </a:p>
                  </a:txBody>
                  <a:tcPr>
                    <a:lnL w="12700" cap="flat" cmpd="sng" algn="ctr">
                      <a:solidFill>
                        <a:schemeClr val="tx1"/>
                      </a:solidFill>
                      <a:prstDash val="solid"/>
                      <a:round/>
                      <a:headEnd type="none" w="med" len="med"/>
                      <a:tailEnd type="none" w="med" len="med"/>
                    </a:lnL>
                  </a:tcPr>
                </a:tc>
                <a:tc vMerge="1">
                  <a:txBody>
                    <a:bodyPr/>
                    <a:lstStyle/>
                    <a:p>
                      <a:endParaRPr lang="en-GB" sz="1400"/>
                    </a:p>
                  </a:txBody>
                  <a:tcPr/>
                </a:tc>
                <a:tc>
                  <a:txBody>
                    <a:bodyPr/>
                    <a:lstStyle/>
                    <a:p>
                      <a:r>
                        <a:rPr lang="en-GB" sz="1200" kern="1200" noProof="0">
                          <a:solidFill>
                            <a:schemeClr val="dk1"/>
                          </a:solidFill>
                          <a:effectLst/>
                          <a:latin typeface="+mn-lt"/>
                          <a:ea typeface="+mn-ea"/>
                          <a:cs typeface="+mn-cs"/>
                        </a:rPr>
                        <a:t>Vehicle acceleration, lateral</a:t>
                      </a:r>
                      <a:endParaRPr lang="en-GB" sz="105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67500436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a:t>Vehicle yaw rate</a:t>
                      </a:r>
                    </a:p>
                  </a:txBody>
                  <a:tcPr>
                    <a:lnL w="12700" cap="flat" cmpd="sng" algn="ctr">
                      <a:solidFill>
                        <a:schemeClr val="tx1"/>
                      </a:solidFill>
                      <a:prstDash val="solid"/>
                      <a:round/>
                      <a:headEnd type="none" w="med" len="med"/>
                      <a:tailEnd type="none" w="med" len="med"/>
                    </a:ln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a:p>
                  </a:txBody>
                  <a:tcPr/>
                </a:tc>
                <a:tc>
                  <a:txBody>
                    <a:bodyPr/>
                    <a:lstStyle/>
                    <a:p>
                      <a:r>
                        <a:rPr lang="en-GB" sz="1200" noProof="0"/>
                        <a:t>-</a:t>
                      </a:r>
                    </a:p>
                  </a:txBody>
                  <a:tcPr>
                    <a:lnL w="12700" cap="flat" cmpd="sng" algn="ctr">
                      <a:solidFill>
                        <a:schemeClr val="tx1"/>
                      </a:solidFill>
                      <a:prstDash val="solid"/>
                      <a:round/>
                      <a:headEnd type="none" w="med" len="med"/>
                      <a:tailEnd type="none" w="med" len="med"/>
                    </a:lnL>
                  </a:tcPr>
                </a:tc>
                <a:tc vMerge="1">
                  <a:txBody>
                    <a:bodyPr/>
                    <a:lstStyle/>
                    <a:p>
                      <a:endParaRPr lang="en-GB" sz="1400"/>
                    </a:p>
                  </a:txBody>
                  <a:tcPr/>
                </a:tc>
                <a:tc>
                  <a:txBody>
                    <a:bodyPr/>
                    <a:lstStyle/>
                    <a:p>
                      <a:r>
                        <a:rPr lang="en-GB" sz="1200" noProof="0"/>
                        <a:t>Vehicle yaw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69791843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a:t>Vehicle indicated speed</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a:p>
                  </a:txBody>
                  <a:tcPr/>
                </a:tc>
                <a:tc>
                  <a:txBody>
                    <a:bodyPr/>
                    <a:lstStyle/>
                    <a:p>
                      <a:r>
                        <a:rPr lang="en-GB" sz="1200" noProof="0"/>
                        <a:t>ADS Determined - Vehicle (Longitudinal) Speed</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vMerge="1">
                  <a:txBody>
                    <a:bodyPr/>
                    <a:lstStyle/>
                    <a:p>
                      <a:endParaRPr lang="en-GB" sz="1400"/>
                    </a:p>
                  </a:txBody>
                  <a:tcPr/>
                </a:tc>
                <a:tc>
                  <a:txBody>
                    <a:bodyPr/>
                    <a:lstStyle/>
                    <a:p>
                      <a:r>
                        <a:rPr lang="en-GB" sz="1200" noProof="0"/>
                        <a:t>ADS determined speed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01725451"/>
                  </a:ext>
                </a:extLst>
              </a:tr>
            </a:tbl>
          </a:graphicData>
        </a:graphic>
      </p:graphicFrame>
    </p:spTree>
    <p:extLst>
      <p:ext uri="{BB962C8B-B14F-4D97-AF65-F5344CB8AC3E}">
        <p14:creationId xmlns:p14="http://schemas.microsoft.com/office/powerpoint/2010/main" val="39887504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10DC6-3CDF-2A00-EE62-CA813BC4F7D1}"/>
              </a:ext>
            </a:extLst>
          </p:cNvPr>
          <p:cNvSpPr>
            <a:spLocks noGrp="1"/>
          </p:cNvSpPr>
          <p:nvPr>
            <p:ph type="title"/>
          </p:nvPr>
        </p:nvSpPr>
        <p:spPr>
          <a:xfrm>
            <a:off x="371475" y="439502"/>
            <a:ext cx="12042371" cy="1250421"/>
          </a:xfrm>
        </p:spPr>
        <p:txBody>
          <a:bodyPr/>
          <a:lstStyle/>
          <a:p>
            <a:r>
              <a:rPr lang="en-GB" sz="3600" noProof="0">
                <a:solidFill>
                  <a:schemeClr val="tx1"/>
                </a:solidFill>
              </a:rPr>
              <a:t>EDR-DSSAD-IWG-27-06 – Data elements proposal</a:t>
            </a:r>
          </a:p>
        </p:txBody>
      </p:sp>
      <p:sp>
        <p:nvSpPr>
          <p:cNvPr id="3" name="Content Placeholder 2">
            <a:extLst>
              <a:ext uri="{FF2B5EF4-FFF2-40B4-BE49-F238E27FC236}">
                <a16:creationId xmlns:a16="http://schemas.microsoft.com/office/drawing/2014/main" id="{2B12D1BA-F021-07FE-BF62-065EB61F99A8}"/>
              </a:ext>
            </a:extLst>
          </p:cNvPr>
          <p:cNvSpPr>
            <a:spLocks noGrp="1"/>
          </p:cNvSpPr>
          <p:nvPr>
            <p:ph idx="1"/>
          </p:nvPr>
        </p:nvSpPr>
        <p:spPr>
          <a:xfrm>
            <a:off x="371475" y="1175934"/>
            <a:ext cx="11449050" cy="4966683"/>
          </a:xfrm>
        </p:spPr>
        <p:txBody>
          <a:bodyPr/>
          <a:lstStyle/>
          <a:p>
            <a:pPr marL="0" indent="0">
              <a:buNone/>
            </a:pPr>
            <a:r>
              <a:rPr lang="en-GB" sz="1800" b="0" noProof="0">
                <a:solidFill>
                  <a:schemeClr val="tx1"/>
                </a:solidFill>
              </a:rPr>
              <a:t>UK additions to the guidance document have been added in </a:t>
            </a:r>
            <a:r>
              <a:rPr lang="en-GB" sz="1800" b="0" noProof="0">
                <a:solidFill>
                  <a:srgbClr val="FF0000"/>
                </a:solidFill>
              </a:rPr>
              <a:t>red </a:t>
            </a:r>
            <a:r>
              <a:rPr lang="en-GB" sz="1800" b="0" noProof="0">
                <a:solidFill>
                  <a:schemeClr val="tx1"/>
                </a:solidFill>
              </a:rPr>
              <a:t>(added into 26-16), those in </a:t>
            </a:r>
            <a:r>
              <a:rPr lang="en-GB" sz="1800" noProof="0">
                <a:solidFill>
                  <a:srgbClr val="FF0000"/>
                </a:solidFill>
              </a:rPr>
              <a:t>bold red</a:t>
            </a:r>
            <a:r>
              <a:rPr lang="en-GB" sz="1800" b="0" noProof="0">
                <a:solidFill>
                  <a:srgbClr val="FF0000"/>
                </a:solidFill>
              </a:rPr>
              <a:t> </a:t>
            </a:r>
            <a:r>
              <a:rPr lang="en-GB" sz="1800" b="0" noProof="0">
                <a:solidFill>
                  <a:schemeClr val="tx1"/>
                </a:solidFill>
              </a:rPr>
              <a:t>are further additions (27-06).</a:t>
            </a:r>
          </a:p>
          <a:p>
            <a:pPr marL="0" indent="0">
              <a:buNone/>
            </a:pPr>
            <a:endParaRPr lang="en-GB" sz="1600" b="0" noProof="0">
              <a:solidFill>
                <a:schemeClr val="tx1"/>
              </a:solidFill>
            </a:endParaRPr>
          </a:p>
          <a:p>
            <a:pPr marL="0" indent="0">
              <a:buNone/>
            </a:pPr>
            <a:r>
              <a:rPr lang="en-GB" sz="1800" b="0" noProof="0">
                <a:solidFill>
                  <a:schemeClr val="tx1"/>
                </a:solidFill>
              </a:rPr>
              <a:t>These elements have been extracted from 27-05 to form our proposal for a minimum dataset to be recorded by the DSSAD, however some data elements have been adjusted to reflect the language already being used in the guidance document (e.g. </a:t>
            </a:r>
            <a:r>
              <a:rPr lang="en-GB" sz="1800" b="0" i="1" noProof="0">
                <a:solidFill>
                  <a:schemeClr val="tx1"/>
                </a:solidFill>
              </a:rPr>
              <a:t>ADS requested lateral vehicle motion control </a:t>
            </a:r>
            <a:r>
              <a:rPr lang="en-GB" sz="1800" b="0" noProof="0">
                <a:solidFill>
                  <a:schemeClr val="tx1"/>
                </a:solidFill>
              </a:rPr>
              <a:t>in 27-05 is the same as </a:t>
            </a:r>
            <a:r>
              <a:rPr lang="en-GB" sz="1800" b="0" i="1" noProof="0">
                <a:solidFill>
                  <a:schemeClr val="tx1"/>
                </a:solidFill>
              </a:rPr>
              <a:t>ADS re</a:t>
            </a:r>
            <a:r>
              <a:rPr lang="en-GB" sz="1800" b="0" i="1">
                <a:solidFill>
                  <a:schemeClr val="tx1"/>
                </a:solidFill>
              </a:rPr>
              <a:t>quested steering demand</a:t>
            </a:r>
            <a:r>
              <a:rPr lang="en-GB" sz="1800" b="0">
                <a:solidFill>
                  <a:schemeClr val="tx1"/>
                </a:solidFill>
              </a:rPr>
              <a:t> in 27-06).</a:t>
            </a:r>
          </a:p>
          <a:p>
            <a:pPr marL="0" indent="0">
              <a:buNone/>
            </a:pPr>
            <a:endParaRPr lang="en-GB" sz="1100" b="0" noProof="0">
              <a:solidFill>
                <a:schemeClr val="tx1"/>
              </a:solidFill>
            </a:endParaRPr>
          </a:p>
          <a:p>
            <a:pPr marL="0" indent="0">
              <a:buNone/>
            </a:pPr>
            <a:r>
              <a:rPr lang="en-GB" sz="1800" b="0" u="sng" noProof="0">
                <a:solidFill>
                  <a:schemeClr val="tx1"/>
                </a:solidFill>
              </a:rPr>
              <a:t>The new data elements that have been added are:</a:t>
            </a:r>
          </a:p>
          <a:p>
            <a:pPr marL="0" indent="0">
              <a:buNone/>
            </a:pPr>
            <a:r>
              <a:rPr lang="en-GB" sz="1800" b="0" noProof="0">
                <a:solidFill>
                  <a:schemeClr val="tx1"/>
                </a:solidFill>
              </a:rPr>
              <a:t>Geolocation (horizontal and vertical), </a:t>
            </a:r>
          </a:p>
          <a:p>
            <a:pPr marL="0" indent="0">
              <a:buNone/>
            </a:pPr>
            <a:r>
              <a:rPr lang="en-GB" sz="1800" b="0" noProof="0">
                <a:solidFill>
                  <a:schemeClr val="tx1"/>
                </a:solidFill>
              </a:rPr>
              <a:t>Vehicle heading, </a:t>
            </a:r>
          </a:p>
          <a:p>
            <a:pPr marL="0" indent="0">
              <a:buNone/>
            </a:pPr>
            <a:r>
              <a:rPr lang="en-GB" sz="1800" b="0" noProof="0">
                <a:solidFill>
                  <a:schemeClr val="tx1"/>
                </a:solidFill>
              </a:rPr>
              <a:t>ADS requested gear, </a:t>
            </a:r>
          </a:p>
          <a:p>
            <a:pPr marL="0" indent="0">
              <a:buNone/>
            </a:pPr>
            <a:r>
              <a:rPr lang="en-GB" sz="1800" b="0" noProof="0">
                <a:solidFill>
                  <a:schemeClr val="tx1"/>
                </a:solidFill>
              </a:rPr>
              <a:t>Vehicle indicated direction indictor status, hazard warning signal status, exterior lighting status, audible warning system status </a:t>
            </a:r>
          </a:p>
          <a:p>
            <a:pPr marL="0" indent="0">
              <a:buNone/>
            </a:pPr>
            <a:r>
              <a:rPr lang="en-GB" sz="1800" b="0" noProof="0">
                <a:solidFill>
                  <a:schemeClr val="tx1"/>
                </a:solidFill>
              </a:rPr>
              <a:t>ADS requested direction indictor status, hazard warning signal status, exterior lighting status, audible warning system status - </a:t>
            </a:r>
            <a:r>
              <a:rPr lang="en-GB" sz="1800" b="0" i="1" noProof="0">
                <a:solidFill>
                  <a:schemeClr val="tx1"/>
                </a:solidFill>
              </a:rPr>
              <a:t>only if ‘failure’ resolution of vehicle indicated equivalent does not include communication failure</a:t>
            </a:r>
          </a:p>
          <a:p>
            <a:pPr marL="0" indent="0">
              <a:buNone/>
            </a:pPr>
            <a:r>
              <a:rPr lang="en-GB" sz="1800" b="0" noProof="0">
                <a:solidFill>
                  <a:schemeClr val="tx1"/>
                </a:solidFill>
              </a:rPr>
              <a:t>Vehicle acceleration, vertical </a:t>
            </a:r>
            <a:endParaRPr lang="en-GB" noProof="0"/>
          </a:p>
        </p:txBody>
      </p:sp>
      <p:sp>
        <p:nvSpPr>
          <p:cNvPr id="4" name="Footer Placeholder 3">
            <a:extLst>
              <a:ext uri="{FF2B5EF4-FFF2-40B4-BE49-F238E27FC236}">
                <a16:creationId xmlns:a16="http://schemas.microsoft.com/office/drawing/2014/main" id="{7B270C0C-FC40-5910-262E-264B577661EC}"/>
              </a:ext>
            </a:extLst>
          </p:cNvPr>
          <p:cNvSpPr>
            <a:spLocks noGrp="1"/>
          </p:cNvSpPr>
          <p:nvPr>
            <p:ph type="ftr" sz="quarter" idx="11"/>
          </p:nvPr>
        </p:nvSpPr>
        <p:spPr/>
        <p:txBody>
          <a:bodyPr/>
          <a:lstStyle/>
          <a:p>
            <a:r>
              <a:rPr lang="en-GB" noProof="0"/>
              <a:t>Data elements proposal and results of TRL project</a:t>
            </a:r>
          </a:p>
        </p:txBody>
      </p:sp>
    </p:spTree>
    <p:extLst>
      <p:ext uri="{BB962C8B-B14F-4D97-AF65-F5344CB8AC3E}">
        <p14:creationId xmlns:p14="http://schemas.microsoft.com/office/powerpoint/2010/main" val="2666523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BBE0A-24D0-8D48-2DF1-F61068BC511A}"/>
              </a:ext>
            </a:extLst>
          </p:cNvPr>
          <p:cNvSpPr>
            <a:spLocks noGrp="1"/>
          </p:cNvSpPr>
          <p:nvPr>
            <p:ph type="ctrTitle"/>
          </p:nvPr>
        </p:nvSpPr>
        <p:spPr>
          <a:xfrm>
            <a:off x="2905350" y="1239667"/>
            <a:ext cx="10574144" cy="881196"/>
          </a:xfrm>
        </p:spPr>
        <p:txBody>
          <a:bodyPr/>
          <a:lstStyle/>
          <a:p>
            <a:r>
              <a:rPr lang="en-GB" noProof="0">
                <a:cs typeface="Arial"/>
              </a:rPr>
              <a:t>Contents</a:t>
            </a:r>
            <a:endParaRPr lang="en-GB" noProof="0"/>
          </a:p>
        </p:txBody>
      </p:sp>
      <p:sp>
        <p:nvSpPr>
          <p:cNvPr id="3" name="Subtitle 2">
            <a:extLst>
              <a:ext uri="{FF2B5EF4-FFF2-40B4-BE49-F238E27FC236}">
                <a16:creationId xmlns:a16="http://schemas.microsoft.com/office/drawing/2014/main" id="{3301E1DC-0D4C-8C59-7489-7D2F2D0E4BC3}"/>
              </a:ext>
            </a:extLst>
          </p:cNvPr>
          <p:cNvSpPr>
            <a:spLocks noGrp="1"/>
          </p:cNvSpPr>
          <p:nvPr>
            <p:ph type="subTitle" idx="1"/>
          </p:nvPr>
        </p:nvSpPr>
        <p:spPr>
          <a:xfrm>
            <a:off x="1989578" y="2316680"/>
            <a:ext cx="10943618" cy="2224640"/>
          </a:xfrm>
        </p:spPr>
        <p:txBody>
          <a:bodyPr vert="horz" lIns="0" tIns="0" rIns="0" bIns="0" rtlCol="0" anchor="t">
            <a:noAutofit/>
          </a:bodyPr>
          <a:lstStyle/>
          <a:p>
            <a:pPr marL="914400" indent="-914400">
              <a:buAutoNum type="arabicPeriod"/>
            </a:pPr>
            <a:r>
              <a:rPr lang="en-GB" sz="3500" noProof="0"/>
              <a:t>TRL Project purpose</a:t>
            </a:r>
          </a:p>
          <a:p>
            <a:pPr marL="914400" indent="-914400">
              <a:buAutoNum type="arabicPeriod"/>
            </a:pPr>
            <a:r>
              <a:rPr lang="en-GB" sz="3500"/>
              <a:t>Project method</a:t>
            </a:r>
            <a:endParaRPr lang="en-GB" sz="3500" noProof="0"/>
          </a:p>
          <a:p>
            <a:pPr marL="914400" indent="-914400">
              <a:buFont typeface="Arial" panose="020B0604020202020204" pitchFamily="34" charset="0"/>
              <a:buAutoNum type="arabicPeriod"/>
            </a:pPr>
            <a:r>
              <a:rPr lang="en-GB" sz="3500"/>
              <a:t>F</a:t>
            </a:r>
            <a:r>
              <a:rPr lang="en-GB" sz="3500" noProof="0" err="1"/>
              <a:t>ramework</a:t>
            </a:r>
            <a:r>
              <a:rPr lang="en-GB" sz="3500" noProof="0"/>
              <a:t> for use of time series data</a:t>
            </a:r>
          </a:p>
          <a:p>
            <a:pPr marL="914400" indent="-914400">
              <a:buAutoNum type="arabicPeriod"/>
            </a:pPr>
            <a:r>
              <a:rPr lang="en-GB" sz="3500" noProof="0"/>
              <a:t>Example of real-world incidents</a:t>
            </a:r>
          </a:p>
          <a:p>
            <a:pPr marL="914400" indent="-914400">
              <a:buAutoNum type="arabicPeriod"/>
            </a:pPr>
            <a:r>
              <a:rPr lang="en-GB" sz="3500" noProof="0"/>
              <a:t>Recommendations</a:t>
            </a:r>
          </a:p>
          <a:p>
            <a:pPr marL="914400" indent="-914400">
              <a:buFont typeface="Arial" panose="020B0604020202020204" pitchFamily="34" charset="0"/>
              <a:buAutoNum type="arabicPeriod"/>
            </a:pPr>
            <a:r>
              <a:rPr lang="en-GB" sz="3500" noProof="0"/>
              <a:t>UK provided documents</a:t>
            </a:r>
          </a:p>
          <a:p>
            <a:pPr marL="914400" indent="-914400">
              <a:buAutoNum type="arabicPeriod"/>
            </a:pPr>
            <a:r>
              <a:rPr lang="en-GB" sz="3500" noProof="0"/>
              <a:t>Conclusion</a:t>
            </a:r>
          </a:p>
          <a:p>
            <a:pPr marL="914400" indent="-914400">
              <a:buAutoNum type="arabicPeriod"/>
            </a:pPr>
            <a:endParaRPr lang="en-GB" noProof="0"/>
          </a:p>
        </p:txBody>
      </p:sp>
    </p:spTree>
    <p:extLst>
      <p:ext uri="{BB962C8B-B14F-4D97-AF65-F5344CB8AC3E}">
        <p14:creationId xmlns:p14="http://schemas.microsoft.com/office/powerpoint/2010/main" val="39939863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8BBACC-FD44-AF22-2902-7467017A34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E56DB1-1A93-EE46-BAAD-AFDC4A8140E3}"/>
              </a:ext>
            </a:extLst>
          </p:cNvPr>
          <p:cNvSpPr>
            <a:spLocks noGrp="1"/>
          </p:cNvSpPr>
          <p:nvPr>
            <p:ph type="title"/>
          </p:nvPr>
        </p:nvSpPr>
        <p:spPr/>
        <p:txBody>
          <a:bodyPr/>
          <a:lstStyle/>
          <a:p>
            <a:r>
              <a:rPr lang="en-GB" sz="3600" noProof="0">
                <a:solidFill>
                  <a:schemeClr val="tx1"/>
                </a:solidFill>
              </a:rPr>
              <a:t>EDR-DSSAD-IWG-27-06 – Data elements proposal</a:t>
            </a:r>
          </a:p>
        </p:txBody>
      </p:sp>
      <p:sp>
        <p:nvSpPr>
          <p:cNvPr id="3" name="Content Placeholder 2">
            <a:extLst>
              <a:ext uri="{FF2B5EF4-FFF2-40B4-BE49-F238E27FC236}">
                <a16:creationId xmlns:a16="http://schemas.microsoft.com/office/drawing/2014/main" id="{9938B4AB-AE64-C84B-92BE-A056A8A49D49}"/>
              </a:ext>
            </a:extLst>
          </p:cNvPr>
          <p:cNvSpPr>
            <a:spLocks noGrp="1"/>
          </p:cNvSpPr>
          <p:nvPr>
            <p:ph idx="1"/>
          </p:nvPr>
        </p:nvSpPr>
        <p:spPr>
          <a:xfrm>
            <a:off x="371475" y="1065477"/>
            <a:ext cx="11449050" cy="5037149"/>
          </a:xfrm>
        </p:spPr>
        <p:txBody>
          <a:bodyPr/>
          <a:lstStyle/>
          <a:p>
            <a:pPr marL="0" indent="0">
              <a:lnSpc>
                <a:spcPct val="150000"/>
              </a:lnSpc>
              <a:buNone/>
            </a:pPr>
            <a:r>
              <a:rPr lang="en-GB" sz="1800" noProof="0">
                <a:solidFill>
                  <a:schemeClr val="tx1"/>
                </a:solidFill>
              </a:rPr>
              <a:t>Geolocation (horizontal and vertical) </a:t>
            </a:r>
            <a:r>
              <a:rPr lang="en-GB" sz="1800" b="0" noProof="0">
                <a:solidFill>
                  <a:schemeClr val="tx1"/>
                </a:solidFill>
              </a:rPr>
              <a:t>– replace GNSS positioning as it has inaccuracies and is unlikely to be used to fully locate the vehicle. </a:t>
            </a:r>
            <a:r>
              <a:rPr lang="en-GB" sz="1800" b="0">
                <a:solidFill>
                  <a:schemeClr val="tx1"/>
                </a:solidFill>
              </a:rPr>
              <a:t>T</a:t>
            </a:r>
            <a:r>
              <a:rPr lang="en-GB" sz="1800" b="0" noProof="0">
                <a:solidFill>
                  <a:schemeClr val="tx1"/>
                </a:solidFill>
              </a:rPr>
              <a:t>his is needed understand where the vehicle was during an event and crucial for identifying what lane and section of the road the vehicle was in; it is proposed to use WGS84 which is a commonly used global standard.</a:t>
            </a:r>
            <a:endParaRPr lang="en-GB" sz="1800" noProof="0">
              <a:solidFill>
                <a:schemeClr val="tx1"/>
              </a:solidFill>
            </a:endParaRPr>
          </a:p>
          <a:p>
            <a:pPr marL="0" indent="0">
              <a:lnSpc>
                <a:spcPct val="150000"/>
              </a:lnSpc>
              <a:buNone/>
            </a:pPr>
            <a:endParaRPr lang="en-GB" sz="1200" b="0" noProof="0">
              <a:solidFill>
                <a:schemeClr val="tx1"/>
              </a:solidFill>
            </a:endParaRPr>
          </a:p>
          <a:p>
            <a:pPr marL="0" indent="0">
              <a:lnSpc>
                <a:spcPct val="150000"/>
              </a:lnSpc>
              <a:buNone/>
            </a:pPr>
            <a:r>
              <a:rPr lang="en-GB" sz="1800" noProof="0">
                <a:solidFill>
                  <a:schemeClr val="tx1"/>
                </a:solidFill>
              </a:rPr>
              <a:t>Vehicle heading </a:t>
            </a:r>
            <a:r>
              <a:rPr lang="en-GB" sz="1800" b="0" noProof="0">
                <a:solidFill>
                  <a:schemeClr val="tx1"/>
                </a:solidFill>
              </a:rPr>
              <a:t>– </a:t>
            </a:r>
            <a:r>
              <a:rPr lang="en-GB" sz="1800" b="0" noProof="0">
                <a:solidFill>
                  <a:srgbClr val="000000"/>
                </a:solidFill>
                <a:effectLst/>
                <a:ea typeface="Yu Mincho" panose="02020400000000000000" pitchFamily="18" charset="-128"/>
              </a:rPr>
              <a:t>provides absolute orientation of the vehicle and</a:t>
            </a:r>
            <a:r>
              <a:rPr lang="en-GB" sz="1800" b="0" noProof="0">
                <a:solidFill>
                  <a:schemeClr val="tx1"/>
                </a:solidFill>
              </a:rPr>
              <a:t> replaces</a:t>
            </a:r>
            <a:r>
              <a:rPr lang="en-GB" sz="1800" b="0">
                <a:solidFill>
                  <a:schemeClr val="tx1"/>
                </a:solidFill>
              </a:rPr>
              <a:t> </a:t>
            </a:r>
            <a:r>
              <a:rPr lang="en-GB" sz="1800" b="0" noProof="0">
                <a:solidFill>
                  <a:schemeClr val="tx1"/>
                </a:solidFill>
              </a:rPr>
              <a:t>yaw rate</a:t>
            </a:r>
            <a:r>
              <a:rPr lang="en-GB" sz="1800" b="0">
                <a:solidFill>
                  <a:schemeClr val="tx1"/>
                </a:solidFill>
              </a:rPr>
              <a:t>. H</a:t>
            </a:r>
            <a:r>
              <a:rPr lang="en-GB" sz="1800" b="0" noProof="0" err="1">
                <a:solidFill>
                  <a:schemeClr val="tx1"/>
                </a:solidFill>
              </a:rPr>
              <a:t>eading</a:t>
            </a:r>
            <a:r>
              <a:rPr lang="en-GB" sz="1800" b="0" noProof="0">
                <a:solidFill>
                  <a:schemeClr val="tx1"/>
                </a:solidFill>
              </a:rPr>
              <a:t> is more relevant for the ADS’s actions whereas yaw rate is more relevant for the dynamics of a crash. Calculating heading from yaw rate would require additional parameters which would generate a large uncertainty for the calculated heading measurement.</a:t>
            </a:r>
          </a:p>
          <a:p>
            <a:pPr marL="0" indent="0">
              <a:lnSpc>
                <a:spcPct val="150000"/>
              </a:lnSpc>
              <a:buNone/>
            </a:pPr>
            <a:endParaRPr lang="en-GB" sz="1200" noProof="0">
              <a:solidFill>
                <a:schemeClr val="tx1"/>
              </a:solidFill>
            </a:endParaRPr>
          </a:p>
          <a:p>
            <a:pPr marL="0" indent="0">
              <a:lnSpc>
                <a:spcPct val="150000"/>
              </a:lnSpc>
              <a:buNone/>
            </a:pPr>
            <a:r>
              <a:rPr lang="en-GB" sz="1800" noProof="0">
                <a:solidFill>
                  <a:schemeClr val="tx1"/>
                </a:solidFill>
              </a:rPr>
              <a:t>ADS requested gear </a:t>
            </a:r>
            <a:r>
              <a:rPr lang="en-GB" sz="1800" b="0" noProof="0">
                <a:solidFill>
                  <a:schemeClr val="tx1"/>
                </a:solidFill>
              </a:rPr>
              <a:t>- </a:t>
            </a:r>
            <a:r>
              <a:rPr lang="en-GB" sz="1800" b="0" noProof="0">
                <a:solidFill>
                  <a:srgbClr val="000000"/>
                </a:solidFill>
                <a:effectLst/>
                <a:ea typeface="Yu Mincho" panose="02020400000000000000" pitchFamily="18" charset="-128"/>
              </a:rPr>
              <a:t>can help detect potentially dangerous situations where the ADS selects an inappropriate gear, such as shifting into reverse while moving forward or engaging drive while in reverse.</a:t>
            </a:r>
            <a:endParaRPr lang="en-GB" sz="1400" b="0" noProof="0">
              <a:solidFill>
                <a:schemeClr val="tx1"/>
              </a:solidFill>
            </a:endParaRPr>
          </a:p>
          <a:p>
            <a:pPr marL="0" indent="0">
              <a:buNone/>
            </a:pPr>
            <a:endParaRPr lang="en-GB" noProof="0"/>
          </a:p>
        </p:txBody>
      </p:sp>
      <p:sp>
        <p:nvSpPr>
          <p:cNvPr id="4" name="Footer Placeholder 3">
            <a:extLst>
              <a:ext uri="{FF2B5EF4-FFF2-40B4-BE49-F238E27FC236}">
                <a16:creationId xmlns:a16="http://schemas.microsoft.com/office/drawing/2014/main" id="{091ACE00-49C2-D67C-8365-30A469AB589E}"/>
              </a:ext>
            </a:extLst>
          </p:cNvPr>
          <p:cNvSpPr>
            <a:spLocks noGrp="1"/>
          </p:cNvSpPr>
          <p:nvPr>
            <p:ph type="ftr" sz="quarter" idx="11"/>
          </p:nvPr>
        </p:nvSpPr>
        <p:spPr/>
        <p:txBody>
          <a:bodyPr/>
          <a:lstStyle/>
          <a:p>
            <a:r>
              <a:rPr lang="en-GB" noProof="0"/>
              <a:t>Data elements proposal and results of TRL project</a:t>
            </a:r>
          </a:p>
        </p:txBody>
      </p:sp>
    </p:spTree>
    <p:extLst>
      <p:ext uri="{BB962C8B-B14F-4D97-AF65-F5344CB8AC3E}">
        <p14:creationId xmlns:p14="http://schemas.microsoft.com/office/powerpoint/2010/main" val="1721760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574EB6-9F05-A55C-E917-069A3BAF7B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23C674-B725-6362-B77F-A32FEA55E80E}"/>
              </a:ext>
            </a:extLst>
          </p:cNvPr>
          <p:cNvSpPr>
            <a:spLocks noGrp="1"/>
          </p:cNvSpPr>
          <p:nvPr>
            <p:ph type="title"/>
          </p:nvPr>
        </p:nvSpPr>
        <p:spPr/>
        <p:txBody>
          <a:bodyPr/>
          <a:lstStyle/>
          <a:p>
            <a:r>
              <a:rPr lang="en-GB" sz="3600" noProof="0">
                <a:solidFill>
                  <a:schemeClr val="tx1"/>
                </a:solidFill>
              </a:rPr>
              <a:t>EDR-DSSAD-IWG-27-06 – Data elements proposal</a:t>
            </a:r>
          </a:p>
        </p:txBody>
      </p:sp>
      <p:sp>
        <p:nvSpPr>
          <p:cNvPr id="3" name="Content Placeholder 2">
            <a:extLst>
              <a:ext uri="{FF2B5EF4-FFF2-40B4-BE49-F238E27FC236}">
                <a16:creationId xmlns:a16="http://schemas.microsoft.com/office/drawing/2014/main" id="{322F659B-C463-AE80-201A-06F2FB4126E5}"/>
              </a:ext>
            </a:extLst>
          </p:cNvPr>
          <p:cNvSpPr>
            <a:spLocks noGrp="1"/>
          </p:cNvSpPr>
          <p:nvPr>
            <p:ph idx="1"/>
          </p:nvPr>
        </p:nvSpPr>
        <p:spPr>
          <a:xfrm>
            <a:off x="371474" y="1065477"/>
            <a:ext cx="11449050" cy="4988814"/>
          </a:xfrm>
        </p:spPr>
        <p:txBody>
          <a:bodyPr/>
          <a:lstStyle/>
          <a:p>
            <a:pPr marL="0" indent="0">
              <a:lnSpc>
                <a:spcPct val="150000"/>
              </a:lnSpc>
              <a:buNone/>
            </a:pPr>
            <a:r>
              <a:rPr lang="en-GB" sz="1800" noProof="0">
                <a:solidFill>
                  <a:schemeClr val="tx1"/>
                </a:solidFill>
              </a:rPr>
              <a:t>Vehicle indicated direction indictor status, hazard warning signal status, exterior lighting status, audible warning system status </a:t>
            </a:r>
            <a:r>
              <a:rPr lang="en-GB" sz="1800" b="0" noProof="0">
                <a:solidFill>
                  <a:schemeClr val="tx1"/>
                </a:solidFill>
              </a:rPr>
              <a:t>– conspicuity-based elements are critical for the ADS making itself aware to other road users. These </a:t>
            </a:r>
            <a:r>
              <a:rPr lang="en-GB" sz="1800" b="0" noProof="0">
                <a:solidFill>
                  <a:srgbClr val="000000"/>
                </a:solidFill>
                <a:effectLst/>
                <a:ea typeface="Yu Mincho" panose="02020400000000000000" pitchFamily="18" charset="-128"/>
              </a:rPr>
              <a:t>are valuable for looking at how the situational awareness of the ADS, and its ability to recognise and respond appropriately to various traffic scenarios and potential hazards. </a:t>
            </a:r>
            <a:endParaRPr lang="en-GB" sz="1800" b="0" noProof="0">
              <a:solidFill>
                <a:schemeClr val="tx1"/>
              </a:solidFill>
            </a:endParaRPr>
          </a:p>
          <a:p>
            <a:pPr marL="0" indent="0">
              <a:spcAft>
                <a:spcPts val="0"/>
              </a:spcAft>
              <a:buNone/>
            </a:pPr>
            <a:endParaRPr lang="en-GB" sz="1800" noProof="0">
              <a:solidFill>
                <a:schemeClr val="tx1"/>
              </a:solidFill>
            </a:endParaRPr>
          </a:p>
          <a:p>
            <a:pPr marL="0" indent="0">
              <a:lnSpc>
                <a:spcPct val="150000"/>
              </a:lnSpc>
              <a:buNone/>
            </a:pPr>
            <a:r>
              <a:rPr lang="en-GB" sz="1800" noProof="0">
                <a:solidFill>
                  <a:schemeClr val="tx1"/>
                </a:solidFill>
              </a:rPr>
              <a:t>ADS requested direction indictor status, hazard warning signal status, exterior lighting status, audible warning system status </a:t>
            </a:r>
            <a:r>
              <a:rPr lang="en-GB" sz="1800" b="0" noProof="0">
                <a:solidFill>
                  <a:schemeClr val="tx1"/>
                </a:solidFill>
              </a:rPr>
              <a:t>– if the ‘failure’ resolution of vehicle indicated equivalent does not include communication failure between the ADS and the relevant light or auditory source then these are mandatory too so as to understand whether any ADS </a:t>
            </a:r>
            <a:r>
              <a:rPr lang="en-GB" sz="1800" b="0">
                <a:solidFill>
                  <a:schemeClr val="tx1"/>
                </a:solidFill>
              </a:rPr>
              <a:t>request is achieved.</a:t>
            </a:r>
          </a:p>
          <a:p>
            <a:pPr marL="0" indent="0">
              <a:spcAft>
                <a:spcPts val="0"/>
              </a:spcAft>
              <a:buNone/>
            </a:pPr>
            <a:endParaRPr lang="en-GB" sz="1800" b="0" i="1" noProof="0">
              <a:solidFill>
                <a:schemeClr val="tx1"/>
              </a:solidFill>
            </a:endParaRPr>
          </a:p>
          <a:p>
            <a:pPr marL="0" indent="0">
              <a:lnSpc>
                <a:spcPct val="150000"/>
              </a:lnSpc>
              <a:buNone/>
            </a:pPr>
            <a:r>
              <a:rPr lang="en-GB" sz="1800" noProof="0">
                <a:solidFill>
                  <a:schemeClr val="tx1"/>
                </a:solidFill>
              </a:rPr>
              <a:t>Vehicle acceleration (vertical) </a:t>
            </a:r>
            <a:r>
              <a:rPr lang="en-GB" sz="1800" b="0" noProof="0">
                <a:solidFill>
                  <a:schemeClr val="tx1"/>
                </a:solidFill>
              </a:rPr>
              <a:t>- </a:t>
            </a:r>
            <a:r>
              <a:rPr lang="en-GB" sz="1800" b="0" noProof="0">
                <a:solidFill>
                  <a:srgbClr val="000000"/>
                </a:solidFill>
                <a:ea typeface="Yu Mincho" panose="02020400000000000000" pitchFamily="18" charset="-128"/>
              </a:rPr>
              <a:t>t</a:t>
            </a:r>
            <a:r>
              <a:rPr lang="en-GB" sz="1800" b="0" noProof="0">
                <a:solidFill>
                  <a:srgbClr val="000000"/>
                </a:solidFill>
                <a:effectLst/>
                <a:ea typeface="Yu Mincho" panose="02020400000000000000" pitchFamily="18" charset="-128"/>
              </a:rPr>
              <a:t>his data </a:t>
            </a:r>
            <a:r>
              <a:rPr lang="en-GB" sz="1800" b="0">
                <a:solidFill>
                  <a:srgbClr val="000000"/>
                </a:solidFill>
                <a:effectLst/>
                <a:ea typeface="Yu Mincho" panose="02020400000000000000" pitchFamily="18" charset="-128"/>
              </a:rPr>
              <a:t>can reveal </a:t>
            </a:r>
            <a:r>
              <a:rPr lang="en-GB" sz="1800" b="0" noProof="0">
                <a:solidFill>
                  <a:srgbClr val="000000"/>
                </a:solidFill>
                <a:effectLst/>
                <a:ea typeface="Yu Mincho" panose="02020400000000000000" pitchFamily="18" charset="-128"/>
              </a:rPr>
              <a:t>rollover events and</a:t>
            </a:r>
            <a:r>
              <a:rPr lang="en-GB" sz="1800" b="0">
                <a:solidFill>
                  <a:srgbClr val="000000"/>
                </a:solidFill>
                <a:effectLst/>
                <a:ea typeface="Yu Mincho" panose="02020400000000000000" pitchFamily="18" charset="-128"/>
              </a:rPr>
              <a:t> inconsistencies or anomalies in the ADS's behaviour</a:t>
            </a:r>
            <a:r>
              <a:rPr lang="en-GB" sz="1800" b="0" noProof="0">
                <a:solidFill>
                  <a:srgbClr val="000000"/>
                </a:solidFill>
                <a:effectLst/>
                <a:ea typeface="Yu Mincho" panose="02020400000000000000" pitchFamily="18" charset="-128"/>
              </a:rPr>
              <a:t> with respect to road surface irregularities which could have contributed to an incident. </a:t>
            </a:r>
            <a:endParaRPr lang="en-GB" b="0" noProof="0"/>
          </a:p>
        </p:txBody>
      </p:sp>
      <p:sp>
        <p:nvSpPr>
          <p:cNvPr id="4" name="Footer Placeholder 3">
            <a:extLst>
              <a:ext uri="{FF2B5EF4-FFF2-40B4-BE49-F238E27FC236}">
                <a16:creationId xmlns:a16="http://schemas.microsoft.com/office/drawing/2014/main" id="{EDD90FA8-BCBF-B182-1CEE-8078D187BD34}"/>
              </a:ext>
            </a:extLst>
          </p:cNvPr>
          <p:cNvSpPr>
            <a:spLocks noGrp="1"/>
          </p:cNvSpPr>
          <p:nvPr>
            <p:ph type="ftr" sz="quarter" idx="11"/>
          </p:nvPr>
        </p:nvSpPr>
        <p:spPr/>
        <p:txBody>
          <a:bodyPr/>
          <a:lstStyle/>
          <a:p>
            <a:r>
              <a:rPr lang="en-GB" noProof="0"/>
              <a:t>Data elements proposal and results of TRL project</a:t>
            </a:r>
          </a:p>
        </p:txBody>
      </p:sp>
    </p:spTree>
    <p:extLst>
      <p:ext uri="{BB962C8B-B14F-4D97-AF65-F5344CB8AC3E}">
        <p14:creationId xmlns:p14="http://schemas.microsoft.com/office/powerpoint/2010/main" val="40616118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BB406-9F80-DA2C-15CD-D3BAEE4E2D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F8FA7F-B624-5148-D8FD-0E2F330E3F92}"/>
              </a:ext>
            </a:extLst>
          </p:cNvPr>
          <p:cNvSpPr>
            <a:spLocks noGrp="1"/>
          </p:cNvSpPr>
          <p:nvPr>
            <p:ph type="title"/>
          </p:nvPr>
        </p:nvSpPr>
        <p:spPr/>
        <p:txBody>
          <a:bodyPr/>
          <a:lstStyle/>
          <a:p>
            <a:r>
              <a:rPr lang="en-GB" sz="3600" noProof="0">
                <a:solidFill>
                  <a:schemeClr val="tx1"/>
                </a:solidFill>
              </a:rPr>
              <a:t>EDR-DSSAD-IWG-27-06 – Data elements proposal</a:t>
            </a:r>
          </a:p>
        </p:txBody>
      </p:sp>
      <p:sp>
        <p:nvSpPr>
          <p:cNvPr id="3" name="Content Placeholder 2">
            <a:extLst>
              <a:ext uri="{FF2B5EF4-FFF2-40B4-BE49-F238E27FC236}">
                <a16:creationId xmlns:a16="http://schemas.microsoft.com/office/drawing/2014/main" id="{F867D0CC-CD07-F2A3-B801-B193AC15FA83}"/>
              </a:ext>
            </a:extLst>
          </p:cNvPr>
          <p:cNvSpPr>
            <a:spLocks noGrp="1"/>
          </p:cNvSpPr>
          <p:nvPr>
            <p:ph idx="1"/>
          </p:nvPr>
        </p:nvSpPr>
        <p:spPr/>
        <p:txBody>
          <a:bodyPr/>
          <a:lstStyle/>
          <a:p>
            <a:pPr marL="0" indent="0">
              <a:lnSpc>
                <a:spcPct val="150000"/>
              </a:lnSpc>
              <a:buNone/>
            </a:pPr>
            <a:r>
              <a:rPr lang="en-GB" sz="1800" noProof="0">
                <a:solidFill>
                  <a:schemeClr val="tx1"/>
                </a:solidFill>
              </a:rPr>
              <a:t>Visual representation – </a:t>
            </a:r>
            <a:r>
              <a:rPr lang="en-GB" sz="1800" b="0" noProof="0">
                <a:solidFill>
                  <a:schemeClr val="tx1"/>
                </a:solidFill>
              </a:rPr>
              <a:t>this will present an absolute ground truth for what happened during an incident with the ADS and can be used to assess whether the driving behaviour of an ADS was safe and proportionate to the incident it was involved in. Object detected elements only provide what the ADS interpreted the scene to be so does not represent an objective view of the situation. </a:t>
            </a:r>
            <a:endParaRPr lang="en-GB" sz="1800" noProof="0">
              <a:solidFill>
                <a:schemeClr val="tx1"/>
              </a:solidFill>
            </a:endParaRPr>
          </a:p>
          <a:p>
            <a:pPr marL="0" indent="0">
              <a:lnSpc>
                <a:spcPct val="150000"/>
              </a:lnSpc>
              <a:buNone/>
            </a:pPr>
            <a:endParaRPr lang="en-GB" sz="1800" noProof="0">
              <a:solidFill>
                <a:schemeClr val="tx1"/>
              </a:solidFill>
            </a:endParaRPr>
          </a:p>
          <a:p>
            <a:pPr marL="0" indent="0">
              <a:lnSpc>
                <a:spcPct val="150000"/>
              </a:lnSpc>
              <a:buNone/>
            </a:pPr>
            <a:r>
              <a:rPr lang="en-GB" sz="1800" noProof="0">
                <a:solidFill>
                  <a:schemeClr val="tx1"/>
                </a:solidFill>
              </a:rPr>
              <a:t>Vehicle acceleration (lateral, longitudinal, vertical) </a:t>
            </a:r>
            <a:r>
              <a:rPr lang="en-GB" sz="1800" b="0" noProof="0">
                <a:solidFill>
                  <a:schemeClr val="tx1"/>
                </a:solidFill>
              </a:rPr>
              <a:t>- </a:t>
            </a:r>
            <a:r>
              <a:rPr lang="en-GB" sz="1800" b="0" noProof="0">
                <a:solidFill>
                  <a:srgbClr val="000000"/>
                </a:solidFill>
                <a:effectLst/>
                <a:ea typeface="Yu Mincho" panose="02020400000000000000" pitchFamily="18" charset="-128"/>
              </a:rPr>
              <a:t>If the ADS utilises a separate sensor to determine acceleration, then the </a:t>
            </a:r>
            <a:r>
              <a:rPr lang="en-GB" sz="1800" noProof="0">
                <a:solidFill>
                  <a:srgbClr val="000000"/>
                </a:solidFill>
                <a:effectLst/>
                <a:ea typeface="Yu Mincho" panose="02020400000000000000" pitchFamily="18" charset="-128"/>
              </a:rPr>
              <a:t>ADS determined acceleration </a:t>
            </a:r>
            <a:r>
              <a:rPr lang="en-GB" sz="1800" b="0" noProof="0">
                <a:solidFill>
                  <a:srgbClr val="000000"/>
                </a:solidFill>
                <a:effectLst/>
                <a:ea typeface="Yu Mincho" panose="02020400000000000000" pitchFamily="18" charset="-128"/>
              </a:rPr>
              <a:t>in that plane (e.g. longitudinal, lateral and vertical) shall be recorded as an additional data element. Discrepancies in what the ADS is considering, and the vehicle dynamics could be a contributing factor in an incident. </a:t>
            </a:r>
            <a:endParaRPr lang="en-GB" sz="1800" b="0" noProof="0">
              <a:solidFill>
                <a:schemeClr val="tx1"/>
              </a:solidFill>
            </a:endParaRPr>
          </a:p>
        </p:txBody>
      </p:sp>
      <p:sp>
        <p:nvSpPr>
          <p:cNvPr id="4" name="Footer Placeholder 3">
            <a:extLst>
              <a:ext uri="{FF2B5EF4-FFF2-40B4-BE49-F238E27FC236}">
                <a16:creationId xmlns:a16="http://schemas.microsoft.com/office/drawing/2014/main" id="{0DAA022B-8B68-6125-3E25-BB527B667206}"/>
              </a:ext>
            </a:extLst>
          </p:cNvPr>
          <p:cNvSpPr>
            <a:spLocks noGrp="1"/>
          </p:cNvSpPr>
          <p:nvPr>
            <p:ph type="ftr" sz="quarter" idx="11"/>
          </p:nvPr>
        </p:nvSpPr>
        <p:spPr/>
        <p:txBody>
          <a:bodyPr/>
          <a:lstStyle/>
          <a:p>
            <a:r>
              <a:rPr lang="en-GB" noProof="0"/>
              <a:t>Data elements proposal and results of TRL project</a:t>
            </a:r>
          </a:p>
        </p:txBody>
      </p:sp>
    </p:spTree>
    <p:extLst>
      <p:ext uri="{BB962C8B-B14F-4D97-AF65-F5344CB8AC3E}">
        <p14:creationId xmlns:p14="http://schemas.microsoft.com/office/powerpoint/2010/main" val="431889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19010-77E2-6547-F346-4DF74B1E13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8B2F99-DE92-2F48-DCDE-28717EB4ED9D}"/>
              </a:ext>
            </a:extLst>
          </p:cNvPr>
          <p:cNvSpPr>
            <a:spLocks noGrp="1"/>
          </p:cNvSpPr>
          <p:nvPr>
            <p:ph type="title"/>
          </p:nvPr>
        </p:nvSpPr>
        <p:spPr/>
        <p:txBody>
          <a:bodyPr/>
          <a:lstStyle/>
          <a:p>
            <a:r>
              <a:rPr lang="en-GB" sz="4000" noProof="0">
                <a:solidFill>
                  <a:schemeClr val="tx1"/>
                </a:solidFill>
              </a:rPr>
              <a:t>Conclusion</a:t>
            </a:r>
          </a:p>
        </p:txBody>
      </p:sp>
      <p:sp>
        <p:nvSpPr>
          <p:cNvPr id="3" name="Content Placeholder 2">
            <a:extLst>
              <a:ext uri="{FF2B5EF4-FFF2-40B4-BE49-F238E27FC236}">
                <a16:creationId xmlns:a16="http://schemas.microsoft.com/office/drawing/2014/main" id="{B2517863-6979-06C5-9F61-24BF93D9DC24}"/>
              </a:ext>
            </a:extLst>
          </p:cNvPr>
          <p:cNvSpPr>
            <a:spLocks noGrp="1"/>
          </p:cNvSpPr>
          <p:nvPr>
            <p:ph idx="1"/>
          </p:nvPr>
        </p:nvSpPr>
        <p:spPr/>
        <p:txBody>
          <a:bodyPr/>
          <a:lstStyle/>
          <a:p>
            <a:pPr marL="0" indent="0">
              <a:buNone/>
            </a:pPr>
            <a:r>
              <a:rPr lang="en-GB" sz="2000" b="0" noProof="0">
                <a:solidFill>
                  <a:srgbClr val="000000"/>
                </a:solidFill>
                <a:effectLst/>
                <a:ea typeface="Yu Mincho" panose="02020400000000000000" pitchFamily="18" charset="-128"/>
                <a:cs typeface="Calibri" panose="020F0502020204030204" pitchFamily="34" charset="0"/>
              </a:rPr>
              <a:t>This proposed revision of the list of data elements is to provide a </a:t>
            </a:r>
            <a:r>
              <a:rPr lang="en-GB" sz="2000" noProof="0">
                <a:solidFill>
                  <a:srgbClr val="000000"/>
                </a:solidFill>
                <a:effectLst/>
                <a:ea typeface="Yu Mincho" panose="02020400000000000000" pitchFamily="18" charset="-128"/>
                <a:cs typeface="Calibri" panose="020F0502020204030204" pitchFamily="34" charset="0"/>
              </a:rPr>
              <a:t>minimum dataset </a:t>
            </a:r>
            <a:r>
              <a:rPr lang="en-GB" sz="2000" b="0" noProof="0">
                <a:solidFill>
                  <a:srgbClr val="000000"/>
                </a:solidFill>
                <a:effectLst/>
                <a:ea typeface="Yu Mincho" panose="02020400000000000000" pitchFamily="18" charset="-128"/>
                <a:cs typeface="Calibri" panose="020F0502020204030204" pitchFamily="34" charset="0"/>
              </a:rPr>
              <a:t>for a DSSAD to record, which can help with the data burden of storing these data elements.</a:t>
            </a:r>
          </a:p>
          <a:p>
            <a:pPr marL="0" indent="0">
              <a:buNone/>
            </a:pPr>
            <a:endParaRPr lang="en-GB" sz="2000" b="0" noProof="0">
              <a:solidFill>
                <a:srgbClr val="000000"/>
              </a:solidFill>
              <a:ea typeface="Yu Mincho" panose="02020400000000000000" pitchFamily="18" charset="-128"/>
              <a:cs typeface="Calibri" panose="020F0502020204030204" pitchFamily="34" charset="0"/>
            </a:endParaRPr>
          </a:p>
          <a:p>
            <a:pPr marL="0" indent="0">
              <a:buNone/>
            </a:pPr>
            <a:endParaRPr lang="en-GB" sz="2000" b="0" noProof="0">
              <a:solidFill>
                <a:srgbClr val="000000"/>
              </a:solidFill>
              <a:ea typeface="Yu Mincho" panose="02020400000000000000" pitchFamily="18" charset="-128"/>
              <a:cs typeface="Calibri" panose="020F0502020204030204" pitchFamily="34" charset="0"/>
            </a:endParaRPr>
          </a:p>
          <a:p>
            <a:pPr marL="0" indent="0">
              <a:buNone/>
            </a:pPr>
            <a:r>
              <a:rPr lang="en-GB" sz="2000" b="0" noProof="0">
                <a:solidFill>
                  <a:srgbClr val="000000"/>
                </a:solidFill>
                <a:effectLst/>
                <a:ea typeface="Yu Mincho" panose="02020400000000000000" pitchFamily="18" charset="-128"/>
                <a:cs typeface="Calibri" panose="020F0502020204030204" pitchFamily="34" charset="0"/>
              </a:rPr>
              <a:t>This is to determine all the actions an ADS carried out during an incident and if these were done in the </a:t>
            </a:r>
            <a:r>
              <a:rPr lang="en-GB" sz="2000" noProof="0">
                <a:solidFill>
                  <a:srgbClr val="000000"/>
                </a:solidFill>
                <a:effectLst/>
                <a:ea typeface="Yu Mincho" panose="02020400000000000000" pitchFamily="18" charset="-128"/>
                <a:cs typeface="Calibri" panose="020F0502020204030204" pitchFamily="34" charset="0"/>
              </a:rPr>
              <a:t>safest manner possible. </a:t>
            </a:r>
          </a:p>
          <a:p>
            <a:pPr marL="0" indent="0">
              <a:buNone/>
            </a:pPr>
            <a:endParaRPr lang="en-GB" sz="2000" b="0" noProof="0">
              <a:solidFill>
                <a:srgbClr val="000000"/>
              </a:solidFill>
              <a:ea typeface="Yu Mincho" panose="02020400000000000000" pitchFamily="18" charset="-128"/>
              <a:cs typeface="Calibri" panose="020F0502020204030204" pitchFamily="34" charset="0"/>
            </a:endParaRPr>
          </a:p>
          <a:p>
            <a:pPr marL="0" indent="0">
              <a:buNone/>
            </a:pPr>
            <a:endParaRPr lang="en-GB" sz="2000" b="0" noProof="0">
              <a:solidFill>
                <a:srgbClr val="000000"/>
              </a:solidFill>
              <a:ea typeface="Yu Mincho" panose="02020400000000000000" pitchFamily="18" charset="-128"/>
              <a:cs typeface="Calibri" panose="020F0502020204030204" pitchFamily="34" charset="0"/>
            </a:endParaRPr>
          </a:p>
          <a:p>
            <a:pPr marL="0" indent="0">
              <a:buNone/>
            </a:pPr>
            <a:r>
              <a:rPr lang="en-GB" sz="2000" b="0" noProof="0">
                <a:solidFill>
                  <a:srgbClr val="000000"/>
                </a:solidFill>
                <a:effectLst/>
                <a:ea typeface="Yu Mincho" panose="02020400000000000000" pitchFamily="18" charset="-128"/>
                <a:cs typeface="Calibri" panose="020F0502020204030204" pitchFamily="34" charset="0"/>
              </a:rPr>
              <a:t>This list will provide an overview for authorised entities to review and assess what happened during an incident and determine if </a:t>
            </a:r>
            <a:r>
              <a:rPr lang="en-GB" sz="2000" b="0">
                <a:solidFill>
                  <a:srgbClr val="000000"/>
                </a:solidFill>
                <a:ea typeface="Yu Mincho" panose="02020400000000000000" pitchFamily="18" charset="-128"/>
                <a:cs typeface="Calibri" panose="020F0502020204030204" pitchFamily="34" charset="0"/>
              </a:rPr>
              <a:t>it did not behave like a careful and competent driver and that </a:t>
            </a:r>
            <a:r>
              <a:rPr lang="en-GB" sz="2000" noProof="0">
                <a:solidFill>
                  <a:srgbClr val="000000"/>
                </a:solidFill>
                <a:effectLst/>
                <a:ea typeface="Yu Mincho" panose="02020400000000000000" pitchFamily="18" charset="-128"/>
                <a:cs typeface="Calibri" panose="020F0502020204030204" pitchFamily="34" charset="0"/>
              </a:rPr>
              <a:t>further investigation into the ADS </a:t>
            </a:r>
            <a:r>
              <a:rPr lang="en-GB" sz="2000">
                <a:solidFill>
                  <a:srgbClr val="000000"/>
                </a:solidFill>
                <a:ea typeface="Yu Mincho" panose="02020400000000000000" pitchFamily="18" charset="-128"/>
                <a:cs typeface="Calibri" panose="020F0502020204030204" pitchFamily="34" charset="0"/>
              </a:rPr>
              <a:t>may be</a:t>
            </a:r>
            <a:r>
              <a:rPr lang="en-GB" sz="2000" noProof="0">
                <a:solidFill>
                  <a:srgbClr val="000000"/>
                </a:solidFill>
                <a:effectLst/>
                <a:ea typeface="Yu Mincho" panose="02020400000000000000" pitchFamily="18" charset="-128"/>
                <a:cs typeface="Calibri" panose="020F0502020204030204" pitchFamily="34" charset="0"/>
              </a:rPr>
              <a:t> necessary</a:t>
            </a:r>
            <a:r>
              <a:rPr lang="en-GB" sz="2000" b="0" noProof="0">
                <a:solidFill>
                  <a:srgbClr val="000000"/>
                </a:solidFill>
                <a:effectLst/>
                <a:ea typeface="Yu Mincho" panose="02020400000000000000" pitchFamily="18" charset="-128"/>
                <a:cs typeface="Calibri" panose="020F0502020204030204" pitchFamily="34" charset="0"/>
              </a:rPr>
              <a:t>. </a:t>
            </a:r>
          </a:p>
          <a:p>
            <a:pPr marL="0" indent="0">
              <a:lnSpc>
                <a:spcPct val="150000"/>
              </a:lnSpc>
              <a:buNone/>
            </a:pPr>
            <a:endParaRPr lang="en-GB" sz="1800" b="0" noProof="0">
              <a:solidFill>
                <a:schemeClr val="tx1"/>
              </a:solidFill>
            </a:endParaRPr>
          </a:p>
        </p:txBody>
      </p:sp>
      <p:sp>
        <p:nvSpPr>
          <p:cNvPr id="4" name="Footer Placeholder 3">
            <a:extLst>
              <a:ext uri="{FF2B5EF4-FFF2-40B4-BE49-F238E27FC236}">
                <a16:creationId xmlns:a16="http://schemas.microsoft.com/office/drawing/2014/main" id="{E1DBB420-56F1-CDE6-224B-81B2164E4B1E}"/>
              </a:ext>
            </a:extLst>
          </p:cNvPr>
          <p:cNvSpPr>
            <a:spLocks noGrp="1"/>
          </p:cNvSpPr>
          <p:nvPr>
            <p:ph type="ftr" sz="quarter" idx="11"/>
          </p:nvPr>
        </p:nvSpPr>
        <p:spPr/>
        <p:txBody>
          <a:bodyPr/>
          <a:lstStyle/>
          <a:p>
            <a:r>
              <a:rPr lang="en-GB" noProof="0"/>
              <a:t>Data elements proposal and results of TRL project</a:t>
            </a:r>
          </a:p>
        </p:txBody>
      </p:sp>
    </p:spTree>
    <p:extLst>
      <p:ext uri="{BB962C8B-B14F-4D97-AF65-F5344CB8AC3E}">
        <p14:creationId xmlns:p14="http://schemas.microsoft.com/office/powerpoint/2010/main" val="2826523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8A999-684A-8087-879A-840DB7E268A7}"/>
              </a:ext>
            </a:extLst>
          </p:cNvPr>
          <p:cNvSpPr>
            <a:spLocks noGrp="1"/>
          </p:cNvSpPr>
          <p:nvPr>
            <p:ph type="title"/>
          </p:nvPr>
        </p:nvSpPr>
        <p:spPr/>
        <p:txBody>
          <a:bodyPr/>
          <a:lstStyle/>
          <a:p>
            <a:r>
              <a:rPr lang="en-GB" sz="4000" noProof="0">
                <a:solidFill>
                  <a:schemeClr val="tx1"/>
                </a:solidFill>
              </a:rPr>
              <a:t>TRL Project purpose</a:t>
            </a:r>
          </a:p>
        </p:txBody>
      </p:sp>
      <p:sp>
        <p:nvSpPr>
          <p:cNvPr id="3" name="Content Placeholder 2">
            <a:extLst>
              <a:ext uri="{FF2B5EF4-FFF2-40B4-BE49-F238E27FC236}">
                <a16:creationId xmlns:a16="http://schemas.microsoft.com/office/drawing/2014/main" id="{85FC7885-176B-29F2-47AF-5134E7FC9026}"/>
              </a:ext>
            </a:extLst>
          </p:cNvPr>
          <p:cNvSpPr>
            <a:spLocks noGrp="1"/>
          </p:cNvSpPr>
          <p:nvPr>
            <p:ph idx="1"/>
          </p:nvPr>
        </p:nvSpPr>
        <p:spPr>
          <a:xfrm>
            <a:off x="371475" y="1499620"/>
            <a:ext cx="11449050" cy="4333594"/>
          </a:xfrm>
        </p:spPr>
        <p:txBody>
          <a:bodyPr/>
          <a:lstStyle/>
          <a:p>
            <a:pPr marL="0" indent="0">
              <a:buNone/>
            </a:pPr>
            <a:r>
              <a:rPr lang="en-GB" sz="1600" b="0" noProof="0">
                <a:solidFill>
                  <a:schemeClr val="tx1"/>
                </a:solidFill>
              </a:rPr>
              <a:t>It is recognised that there is a need to optimise the data elements list within DSSAD, to balance the data burden that comes with recording and storing the data, against obtaining all the essential information to confidently understand everything relevant that an ADS did during an incident.</a:t>
            </a:r>
          </a:p>
          <a:p>
            <a:pPr marL="0" indent="0">
              <a:buNone/>
            </a:pPr>
            <a:endParaRPr lang="en-GB" sz="1600" b="0" noProof="0">
              <a:solidFill>
                <a:schemeClr val="tx1"/>
              </a:solidFill>
            </a:endParaRPr>
          </a:p>
          <a:p>
            <a:pPr marL="0" indent="0">
              <a:buNone/>
            </a:pPr>
            <a:r>
              <a:rPr lang="en-GB" sz="1600" b="0" noProof="0">
                <a:solidFill>
                  <a:schemeClr val="tx1"/>
                </a:solidFill>
              </a:rPr>
              <a:t>To help with this issue, the UK initiated a project with the Transport Research Laboratory (TRL) to determine the </a:t>
            </a:r>
            <a:r>
              <a:rPr lang="en-GB" sz="1600" noProof="0">
                <a:solidFill>
                  <a:schemeClr val="tx1"/>
                </a:solidFill>
              </a:rPr>
              <a:t>minimum dataset </a:t>
            </a:r>
            <a:r>
              <a:rPr lang="en-GB" sz="1600" b="0" noProof="0">
                <a:solidFill>
                  <a:schemeClr val="tx1"/>
                </a:solidFill>
              </a:rPr>
              <a:t>the DSSAD needs to record to understand what an ADS did during an incident, so that this dataset can be the first reference when used to decide if further investigation into an ADS or the incident is necessary.</a:t>
            </a:r>
          </a:p>
          <a:p>
            <a:pPr marL="0" indent="0">
              <a:buNone/>
            </a:pPr>
            <a:endParaRPr lang="en-GB" sz="1600" b="0" noProof="0">
              <a:solidFill>
                <a:schemeClr val="tx1"/>
              </a:solidFill>
            </a:endParaRPr>
          </a:p>
          <a:p>
            <a:pPr marL="0" indent="0">
              <a:buNone/>
            </a:pPr>
            <a:r>
              <a:rPr lang="en-GB" sz="1600" b="0">
                <a:solidFill>
                  <a:schemeClr val="tx1"/>
                </a:solidFill>
              </a:rPr>
              <a:t>TRL were</a:t>
            </a:r>
            <a:r>
              <a:rPr lang="en-GB" sz="1600" b="0" noProof="0">
                <a:solidFill>
                  <a:schemeClr val="tx1"/>
                </a:solidFill>
              </a:rPr>
              <a:t> tasked to develop this minimum</a:t>
            </a:r>
            <a:r>
              <a:rPr lang="en-GB" sz="1600" noProof="0">
                <a:solidFill>
                  <a:schemeClr val="tx1"/>
                </a:solidFill>
              </a:rPr>
              <a:t> </a:t>
            </a:r>
            <a:r>
              <a:rPr lang="en-GB" sz="1600" b="0" noProof="0">
                <a:solidFill>
                  <a:schemeClr val="tx1"/>
                </a:solidFill>
              </a:rPr>
              <a:t>dataset as they have extensive experience in collision investigation and investigation of non-collision incidents involving automated vehicles from trials they have been involved in</a:t>
            </a:r>
          </a:p>
          <a:p>
            <a:pPr marL="0" indent="0">
              <a:buNone/>
            </a:pPr>
            <a:endParaRPr lang="en-GB" sz="1600" b="0" noProof="0">
              <a:solidFill>
                <a:schemeClr val="tx1"/>
              </a:solidFill>
            </a:endParaRPr>
          </a:p>
          <a:p>
            <a:pPr marL="0" indent="0">
              <a:buNone/>
            </a:pPr>
            <a:r>
              <a:rPr lang="en-GB" sz="1600" b="0" noProof="0">
                <a:solidFill>
                  <a:schemeClr val="tx1"/>
                </a:solidFill>
              </a:rPr>
              <a:t>The funding for the project was via a particular arrangement, the conditions of which meant that the final project output </a:t>
            </a:r>
            <a:r>
              <a:rPr lang="en-GB" sz="1600" b="0">
                <a:solidFill>
                  <a:schemeClr val="tx1"/>
                </a:solidFill>
              </a:rPr>
              <a:t>had to be shared publicly</a:t>
            </a:r>
            <a:r>
              <a:rPr lang="en-GB" sz="1600" b="0" noProof="0">
                <a:solidFill>
                  <a:schemeClr val="tx1"/>
                </a:solidFill>
              </a:rPr>
              <a:t>. </a:t>
            </a:r>
          </a:p>
          <a:p>
            <a:pPr marL="0" indent="0">
              <a:buNone/>
            </a:pPr>
            <a:endParaRPr lang="en-GB" sz="1600" b="0" noProof="0">
              <a:solidFill>
                <a:schemeClr val="tx1"/>
              </a:solidFill>
            </a:endParaRPr>
          </a:p>
          <a:p>
            <a:pPr marL="0" indent="0">
              <a:buNone/>
            </a:pPr>
            <a:r>
              <a:rPr lang="en-GB" sz="1600" b="0" noProof="0">
                <a:solidFill>
                  <a:schemeClr val="tx1"/>
                </a:solidFill>
              </a:rPr>
              <a:t>This output of this work is the professional view from TRL, without prejudice or influence by what the Informal Working Group has done so far. Hence, some of their output has needed adjustment to better reflect the language already in the guidance document. </a:t>
            </a:r>
          </a:p>
        </p:txBody>
      </p:sp>
      <p:sp>
        <p:nvSpPr>
          <p:cNvPr id="4" name="Footer Placeholder 3">
            <a:extLst>
              <a:ext uri="{FF2B5EF4-FFF2-40B4-BE49-F238E27FC236}">
                <a16:creationId xmlns:a16="http://schemas.microsoft.com/office/drawing/2014/main" id="{2F87EEAC-38A8-EF10-516E-7EB815ADDDC0}"/>
              </a:ext>
            </a:extLst>
          </p:cNvPr>
          <p:cNvSpPr>
            <a:spLocks noGrp="1"/>
          </p:cNvSpPr>
          <p:nvPr>
            <p:ph type="ftr" sz="quarter" idx="11"/>
          </p:nvPr>
        </p:nvSpPr>
        <p:spPr/>
        <p:txBody>
          <a:bodyPr/>
          <a:lstStyle/>
          <a:p>
            <a:r>
              <a:rPr lang="en-GB" noProof="0"/>
              <a:t>Data elements proposal and results of TRL project</a:t>
            </a:r>
          </a:p>
        </p:txBody>
      </p:sp>
    </p:spTree>
    <p:extLst>
      <p:ext uri="{BB962C8B-B14F-4D97-AF65-F5344CB8AC3E}">
        <p14:creationId xmlns:p14="http://schemas.microsoft.com/office/powerpoint/2010/main" val="4250477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a:xfrm>
            <a:off x="406405" y="126772"/>
            <a:ext cx="9564908" cy="822325"/>
          </a:xfrm>
        </p:spPr>
        <p:txBody>
          <a:bodyPr/>
          <a:lstStyle/>
          <a:p>
            <a:r>
              <a:rPr lang="en-US" sz="4000" b="1">
                <a:latin typeface="Arial" panose="020B0604020202020204" pitchFamily="34" charset="0"/>
                <a:cs typeface="Arial" panose="020B0604020202020204" pitchFamily="34" charset="0"/>
              </a:rPr>
              <a:t>P</a:t>
            </a:r>
            <a:r>
              <a:rPr lang="en-GB" sz="4000" b="1" err="1">
                <a:latin typeface="Arial" panose="020B0604020202020204" pitchFamily="34" charset="0"/>
                <a:cs typeface="Arial" panose="020B0604020202020204" pitchFamily="34" charset="0"/>
              </a:rPr>
              <a:t>roject</a:t>
            </a:r>
            <a:r>
              <a:rPr lang="en-GB" sz="4000" b="1">
                <a:latin typeface="Arial" panose="020B0604020202020204" pitchFamily="34" charset="0"/>
                <a:cs typeface="Arial" panose="020B0604020202020204" pitchFamily="34" charset="0"/>
              </a:rPr>
              <a:t> method</a:t>
            </a:r>
            <a:endParaRPr lang="en-GB" sz="4000"/>
          </a:p>
        </p:txBody>
      </p:sp>
      <p:sp>
        <p:nvSpPr>
          <p:cNvPr id="3" name="Content Placeholder 2">
            <a:extLst>
              <a:ext uri="{FF2B5EF4-FFF2-40B4-BE49-F238E27FC236}">
                <a16:creationId xmlns:a16="http://schemas.microsoft.com/office/drawing/2014/main" id="{7089C54B-87CA-DF7B-276B-1DDC16822F11}"/>
              </a:ext>
            </a:extLst>
          </p:cNvPr>
          <p:cNvSpPr>
            <a:spLocks noGrp="1"/>
          </p:cNvSpPr>
          <p:nvPr>
            <p:ph idx="1"/>
          </p:nvPr>
        </p:nvSpPr>
        <p:spPr>
          <a:xfrm>
            <a:off x="568702" y="1572112"/>
            <a:ext cx="11287502" cy="4741041"/>
          </a:xfrm>
        </p:spPr>
        <p:txBody>
          <a:bodyPr/>
          <a:lstStyle/>
          <a:p>
            <a:pPr>
              <a:buFont typeface="Wingdings"/>
            </a:pPr>
            <a:r>
              <a:rPr lang="en-GB" sz="1800">
                <a:ea typeface="MS PGothic"/>
              </a:rPr>
              <a:t>Building on VMAD's work on occurrences, the task for TRL was to define the minimum set of time series data elements (including their respective recording interval, sample rate, range, accuracy, and resolution) that should be recorded to provisionally investigate an incident and determine what the vehicle did during this incident. This was done via:</a:t>
            </a:r>
          </a:p>
          <a:p>
            <a:pPr>
              <a:spcBef>
                <a:spcPts val="27"/>
              </a:spcBef>
              <a:buFont typeface="+mj-lt"/>
              <a:buAutoNum type="arabicPeriod"/>
            </a:pPr>
            <a:endParaRPr lang="en-GB" sz="1800">
              <a:ea typeface="MS PGothic"/>
              <a:cs typeface="Calibri"/>
            </a:endParaRPr>
          </a:p>
          <a:p>
            <a:pPr>
              <a:spcBef>
                <a:spcPts val="27"/>
              </a:spcBef>
              <a:buFont typeface="+mj-lt"/>
              <a:buAutoNum type="arabicPeriod"/>
            </a:pPr>
            <a:r>
              <a:rPr lang="en-GB" sz="1800">
                <a:ea typeface="MS PGothic"/>
                <a:cs typeface="Calibri"/>
              </a:rPr>
              <a:t>Literature Review:</a:t>
            </a:r>
          </a:p>
          <a:p>
            <a:pPr lvl="1">
              <a:spcBef>
                <a:spcPts val="27"/>
              </a:spcBef>
              <a:buFont typeface="Courier New" panose="02070309020205020404" pitchFamily="49" charset="0"/>
              <a:buChar char="o"/>
            </a:pPr>
            <a:r>
              <a:rPr lang="en-GB" sz="1533">
                <a:ea typeface="MS PGothic"/>
                <a:cs typeface="Calibri"/>
              </a:rPr>
              <a:t>A rapid review of international proposals, national legislation, and relevant technical standards to collate a list of data elements and the approaches that are recommended by these sources</a:t>
            </a:r>
          </a:p>
          <a:p>
            <a:pPr lvl="1">
              <a:spcBef>
                <a:spcPts val="27"/>
              </a:spcBef>
              <a:buFont typeface="Courier New" panose="02070309020205020404" pitchFamily="49" charset="0"/>
              <a:buChar char="o"/>
            </a:pPr>
            <a:r>
              <a:rPr lang="en-GB" sz="1533">
                <a:ea typeface="MS PGothic"/>
                <a:cs typeface="Calibri"/>
              </a:rPr>
              <a:t>This task mapped those data elements with the recommended data format, range and resolution by reviewing available information.</a:t>
            </a:r>
          </a:p>
          <a:p>
            <a:pPr lvl="1">
              <a:spcBef>
                <a:spcPts val="27"/>
              </a:spcBef>
              <a:buFont typeface="Courier New" panose="02070309020205020404" pitchFamily="49" charset="0"/>
              <a:buChar char="o"/>
            </a:pPr>
            <a:endParaRPr lang="en-GB" sz="1533">
              <a:ea typeface="MS PGothic"/>
              <a:cs typeface="Calibri"/>
            </a:endParaRPr>
          </a:p>
          <a:p>
            <a:pPr>
              <a:spcBef>
                <a:spcPts val="27"/>
              </a:spcBef>
              <a:buFont typeface="+mj-lt"/>
              <a:buAutoNum type="arabicPeriod"/>
            </a:pPr>
            <a:r>
              <a:rPr lang="en-GB" sz="1800">
                <a:ea typeface="Calibri"/>
                <a:cs typeface="Calibri"/>
              </a:rPr>
              <a:t>Expert workshop:</a:t>
            </a:r>
          </a:p>
          <a:p>
            <a:pPr lvl="1">
              <a:spcBef>
                <a:spcPts val="27"/>
              </a:spcBef>
              <a:buFont typeface="Courier New" panose="02070309020205020404" pitchFamily="49" charset="0"/>
              <a:buChar char="o"/>
            </a:pPr>
            <a:r>
              <a:rPr lang="en-GB" sz="1533">
                <a:ea typeface="Calibri"/>
                <a:cs typeface="Calibri"/>
              </a:rPr>
              <a:t>Develop a recommended minimum dataset for DSSAD by utilising the findings from literature review and our insights from in-depth collision investigations for expert witness, collision data collection programme (Road Accident In-Depth Studies – RAIDS) and TRL's understanding of data used by automated vehicles to perform the dynamic driving task</a:t>
            </a:r>
          </a:p>
          <a:p>
            <a:pPr lvl="1">
              <a:spcBef>
                <a:spcPts val="27"/>
              </a:spcBef>
              <a:buFont typeface="Courier New" panose="02070309020205020404" pitchFamily="49" charset="0"/>
              <a:buChar char="o"/>
            </a:pPr>
            <a:r>
              <a:rPr lang="en-GB" sz="1533">
                <a:ea typeface="Calibri"/>
                <a:cs typeface="Calibri"/>
              </a:rPr>
              <a:t>TRL’s Collision Investigation and AV Regulation experts reviewed, refined and updated the draft list of data elements</a:t>
            </a:r>
          </a:p>
          <a:p>
            <a:pPr lvl="1">
              <a:spcBef>
                <a:spcPts val="27"/>
              </a:spcBef>
              <a:buFont typeface="Courier New" panose="02070309020205020404" pitchFamily="49" charset="0"/>
              <a:buChar char="o"/>
            </a:pPr>
            <a:endParaRPr lang="en-GB" sz="1533">
              <a:ea typeface="Calibri"/>
              <a:cs typeface="Calibri"/>
            </a:endParaRPr>
          </a:p>
        </p:txBody>
      </p:sp>
      <p:sp>
        <p:nvSpPr>
          <p:cNvPr id="4" name="Content Placeholder 3">
            <a:extLst>
              <a:ext uri="{FF2B5EF4-FFF2-40B4-BE49-F238E27FC236}">
                <a16:creationId xmlns:a16="http://schemas.microsoft.com/office/drawing/2014/main" id="{F5CF99CD-30A4-05DB-C8E5-B4B7697C0B24}"/>
              </a:ext>
            </a:extLst>
          </p:cNvPr>
          <p:cNvSpPr>
            <a:spLocks noGrp="1"/>
          </p:cNvSpPr>
          <p:nvPr>
            <p:ph sz="quarter" idx="10"/>
          </p:nvPr>
        </p:nvSpPr>
        <p:spPr/>
        <p:txBody>
          <a:bodyPr/>
          <a:lstStyle/>
          <a:p>
            <a:r>
              <a:rPr lang="en-GB"/>
              <a:t>Approach to identifying recommended data elements</a:t>
            </a:r>
          </a:p>
        </p:txBody>
      </p:sp>
    </p:spTree>
    <p:extLst>
      <p:ext uri="{BB962C8B-B14F-4D97-AF65-F5344CB8AC3E}">
        <p14:creationId xmlns:p14="http://schemas.microsoft.com/office/powerpoint/2010/main" val="613064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458A4-254F-B081-E637-C5008F96B9EF}"/>
              </a:ext>
            </a:extLst>
          </p:cNvPr>
          <p:cNvSpPr>
            <a:spLocks noGrp="1"/>
          </p:cNvSpPr>
          <p:nvPr>
            <p:ph type="title"/>
          </p:nvPr>
        </p:nvSpPr>
        <p:spPr>
          <a:xfrm>
            <a:off x="406405" y="126772"/>
            <a:ext cx="10416766" cy="822325"/>
          </a:xfrm>
        </p:spPr>
        <p:txBody>
          <a:bodyPr/>
          <a:lstStyle/>
          <a:p>
            <a:r>
              <a:rPr lang="en-GB" sz="4000" b="1" noProof="0">
                <a:latin typeface="Arial" panose="020B0604020202020204" pitchFamily="34" charset="0"/>
                <a:cs typeface="Arial" panose="020B0604020202020204" pitchFamily="34" charset="0"/>
              </a:rPr>
              <a:t>Framework for use of time series data</a:t>
            </a:r>
          </a:p>
        </p:txBody>
      </p:sp>
      <p:sp>
        <p:nvSpPr>
          <p:cNvPr id="3" name="Content Placeholder 2">
            <a:extLst>
              <a:ext uri="{FF2B5EF4-FFF2-40B4-BE49-F238E27FC236}">
                <a16:creationId xmlns:a16="http://schemas.microsoft.com/office/drawing/2014/main" id="{8D764DA1-A642-44A9-F7AE-2A2BF11383DA}"/>
              </a:ext>
            </a:extLst>
          </p:cNvPr>
          <p:cNvSpPr>
            <a:spLocks noGrp="1"/>
          </p:cNvSpPr>
          <p:nvPr>
            <p:ph idx="1"/>
          </p:nvPr>
        </p:nvSpPr>
        <p:spPr>
          <a:xfrm>
            <a:off x="596900" y="1556613"/>
            <a:ext cx="10998200" cy="5107658"/>
          </a:xfrm>
        </p:spPr>
        <p:txBody>
          <a:bodyPr/>
          <a:lstStyle/>
          <a:p>
            <a:pPr marL="0" indent="0">
              <a:buNone/>
            </a:pPr>
            <a:endParaRPr lang="en-GB" sz="1800" noProof="0">
              <a:latin typeface="Arial" panose="020B0604020202020204" pitchFamily="34" charset="0"/>
              <a:cs typeface="Arial" panose="020B0604020202020204" pitchFamily="34" charset="0"/>
            </a:endParaRPr>
          </a:p>
          <a:p>
            <a:pPr marL="456565" indent="-456565"/>
            <a:r>
              <a:rPr lang="en-GB" sz="1800" noProof="0">
                <a:latin typeface="Arial" panose="020B0604020202020204" pitchFamily="34" charset="0"/>
                <a:cs typeface="Arial" panose="020B0604020202020204" pitchFamily="34" charset="0"/>
              </a:rPr>
              <a:t>The general architecture of an Automated Driving System (ADS) typically consists of modules for </a:t>
            </a:r>
            <a:r>
              <a:rPr lang="en-GB" sz="1800" b="1" noProof="0">
                <a:latin typeface="Arial" panose="020B0604020202020204" pitchFamily="34" charset="0"/>
                <a:cs typeface="Arial" panose="020B0604020202020204" pitchFamily="34" charset="0"/>
              </a:rPr>
              <a:t>perception</a:t>
            </a:r>
            <a:r>
              <a:rPr lang="en-GB" sz="1800" noProof="0">
                <a:latin typeface="Arial" panose="020B0604020202020204" pitchFamily="34" charset="0"/>
                <a:cs typeface="Arial" panose="020B0604020202020204" pitchFamily="34" charset="0"/>
              </a:rPr>
              <a:t>, </a:t>
            </a:r>
            <a:r>
              <a:rPr lang="en-GB" sz="1800" b="1" noProof="0">
                <a:latin typeface="Arial" panose="020B0604020202020204" pitchFamily="34" charset="0"/>
                <a:cs typeface="Arial" panose="020B0604020202020204" pitchFamily="34" charset="0"/>
              </a:rPr>
              <a:t>planning</a:t>
            </a:r>
            <a:r>
              <a:rPr lang="en-GB" sz="1800" noProof="0">
                <a:latin typeface="Arial" panose="020B0604020202020204" pitchFamily="34" charset="0"/>
                <a:cs typeface="Arial" panose="020B0604020202020204" pitchFamily="34" charset="0"/>
              </a:rPr>
              <a:t>, and </a:t>
            </a:r>
            <a:r>
              <a:rPr lang="en-GB" sz="1800" b="1" noProof="0">
                <a:latin typeface="Arial" panose="020B0604020202020204" pitchFamily="34" charset="0"/>
                <a:cs typeface="Arial" panose="020B0604020202020204" pitchFamily="34" charset="0"/>
              </a:rPr>
              <a:t>action</a:t>
            </a:r>
            <a:r>
              <a:rPr lang="en-GB" sz="1800" noProof="0">
                <a:latin typeface="Arial" panose="020B0604020202020204" pitchFamily="34" charset="0"/>
                <a:cs typeface="Arial" panose="020B0604020202020204" pitchFamily="34" charset="0"/>
              </a:rPr>
              <a:t>; and</a:t>
            </a:r>
          </a:p>
          <a:p>
            <a:pPr marL="456565" indent="-456565"/>
            <a:endParaRPr lang="en-GB" sz="1800" noProof="0">
              <a:latin typeface="Arial" panose="020B0604020202020204" pitchFamily="34" charset="0"/>
              <a:cs typeface="Arial" panose="020B0604020202020204" pitchFamily="34" charset="0"/>
            </a:endParaRPr>
          </a:p>
          <a:p>
            <a:pPr marL="456565" indent="-456565"/>
            <a:r>
              <a:rPr lang="en-US" sz="1800" b="0" i="0" u="none" strike="noStrike">
                <a:solidFill>
                  <a:srgbClr val="000000"/>
                </a:solidFill>
                <a:effectLst/>
                <a:latin typeface="Arial" panose="020B0604020202020204" pitchFamily="34" charset="0"/>
                <a:cs typeface="Arial" panose="020B0604020202020204" pitchFamily="34" charset="0"/>
              </a:rPr>
              <a:t>As the </a:t>
            </a:r>
            <a:r>
              <a:rPr lang="en-US" sz="1800" b="1" i="0" u="none" strike="noStrike">
                <a:solidFill>
                  <a:srgbClr val="000000"/>
                </a:solidFill>
                <a:effectLst/>
                <a:latin typeface="Arial" panose="020B0604020202020204" pitchFamily="34" charset="0"/>
                <a:cs typeface="Arial" panose="020B0604020202020204" pitchFamily="34" charset="0"/>
              </a:rPr>
              <a:t>DSSAD</a:t>
            </a:r>
            <a:r>
              <a:rPr lang="en-US" sz="1800" b="0" i="0" u="none" strike="noStrike">
                <a:solidFill>
                  <a:srgbClr val="000000"/>
                </a:solidFill>
                <a:effectLst/>
                <a:latin typeface="Arial" panose="020B0604020202020204" pitchFamily="34" charset="0"/>
                <a:cs typeface="Arial" panose="020B0604020202020204" pitchFamily="34" charset="0"/>
              </a:rPr>
              <a:t> (Data Storage System for Automated Driving) time-series data is designed to provide information for understanding "what happened" and "what the ADS did," TRL recommends that DSSAD time-series data capture elements relevant to </a:t>
            </a:r>
            <a:r>
              <a:rPr lang="en-US" sz="1800" b="1" i="0" u="none" strike="noStrike">
                <a:solidFill>
                  <a:srgbClr val="000000"/>
                </a:solidFill>
                <a:effectLst/>
                <a:latin typeface="Arial" panose="020B0604020202020204" pitchFamily="34" charset="0"/>
                <a:cs typeface="Arial" panose="020B0604020202020204" pitchFamily="34" charset="0"/>
              </a:rPr>
              <a:t>perception</a:t>
            </a:r>
            <a:r>
              <a:rPr lang="en-US" sz="1800" b="0" i="0" u="none" strike="noStrike">
                <a:solidFill>
                  <a:srgbClr val="000000"/>
                </a:solidFill>
                <a:effectLst/>
                <a:latin typeface="Arial" panose="020B0604020202020204" pitchFamily="34" charset="0"/>
                <a:cs typeface="Arial" panose="020B0604020202020204" pitchFamily="34" charset="0"/>
              </a:rPr>
              <a:t> and </a:t>
            </a:r>
            <a:r>
              <a:rPr lang="en-US" sz="1800" b="1" i="0" u="none" strike="noStrike">
                <a:solidFill>
                  <a:srgbClr val="000000"/>
                </a:solidFill>
                <a:effectLst/>
                <a:latin typeface="Arial" panose="020B0604020202020204" pitchFamily="34" charset="0"/>
                <a:cs typeface="Arial" panose="020B0604020202020204" pitchFamily="34" charset="0"/>
              </a:rPr>
              <a:t>action</a:t>
            </a:r>
            <a:r>
              <a:rPr lang="en-US" sz="1800" b="0" i="0" u="none" strike="noStrike">
                <a:solidFill>
                  <a:srgbClr val="000000"/>
                </a:solidFill>
                <a:effectLst/>
                <a:latin typeface="Arial" panose="020B0604020202020204" pitchFamily="34" charset="0"/>
                <a:cs typeface="Arial" panose="020B0604020202020204" pitchFamily="34" charset="0"/>
              </a:rPr>
              <a:t>, while excluding the </a:t>
            </a:r>
            <a:r>
              <a:rPr lang="en-US" sz="1800" b="1" i="0" u="none" strike="noStrike">
                <a:solidFill>
                  <a:srgbClr val="000000"/>
                </a:solidFill>
                <a:effectLst/>
                <a:latin typeface="Arial" panose="020B0604020202020204" pitchFamily="34" charset="0"/>
                <a:cs typeface="Arial" panose="020B0604020202020204" pitchFamily="34" charset="0"/>
              </a:rPr>
              <a:t>planning</a:t>
            </a:r>
            <a:r>
              <a:rPr lang="en-US" sz="1800" b="0" i="0" u="none" strike="noStrike">
                <a:solidFill>
                  <a:srgbClr val="000000"/>
                </a:solidFill>
                <a:effectLst/>
                <a:latin typeface="Arial" panose="020B0604020202020204" pitchFamily="34" charset="0"/>
                <a:cs typeface="Arial" panose="020B0604020202020204" pitchFamily="34" charset="0"/>
              </a:rPr>
              <a:t> module. Additionally, incorporating vehicle dynamics data is essential to analyze the observed driving behavior.</a:t>
            </a:r>
          </a:p>
          <a:p>
            <a:pPr marL="456565" indent="-456565"/>
            <a:endParaRPr lang="en-US" sz="1800" b="0" i="0" u="none" strike="noStrike">
              <a:solidFill>
                <a:srgbClr val="000000"/>
              </a:solidFill>
              <a:effectLst/>
              <a:latin typeface="Calibri" panose="020F0502020204030204" pitchFamily="34" charset="0"/>
            </a:endParaRPr>
          </a:p>
          <a:p>
            <a:pPr marL="456565" indent="-456565"/>
            <a:r>
              <a:rPr lang="en-GB" sz="1800" noProof="0">
                <a:latin typeface="Arial" panose="020B0604020202020204" pitchFamily="34" charset="0"/>
                <a:cs typeface="Arial" panose="020B0604020202020204" pitchFamily="34" charset="0"/>
              </a:rPr>
              <a:t>The following slides outline a</a:t>
            </a:r>
            <a:r>
              <a:rPr lang="en-GB" sz="1800" b="1" noProof="0">
                <a:latin typeface="Arial" panose="020B0604020202020204" pitchFamily="34" charset="0"/>
                <a:cs typeface="Arial" panose="020B0604020202020204" pitchFamily="34" charset="0"/>
              </a:rPr>
              <a:t> framework</a:t>
            </a:r>
            <a:r>
              <a:rPr lang="en-GB" sz="1800" noProof="0">
                <a:latin typeface="Arial" panose="020B0604020202020204" pitchFamily="34" charset="0"/>
                <a:cs typeface="Arial" panose="020B0604020202020204" pitchFamily="34" charset="0"/>
              </a:rPr>
              <a:t> for assessing the relevance of DSSAD data elements. The framework also identifies potential sources of inconsistencies, which can support the determination of whether further investigation is required.</a:t>
            </a:r>
          </a:p>
          <a:p>
            <a:pPr marL="456565" indent="-456565"/>
            <a:endParaRPr lang="en-GB" sz="1800" noProof="0">
              <a:latin typeface="Arial" panose="020B0604020202020204" pitchFamily="34" charset="0"/>
              <a:cs typeface="Arial" panose="020B0604020202020204" pitchFamily="34" charset="0"/>
            </a:endParaRPr>
          </a:p>
          <a:p>
            <a:pPr marL="456565" indent="-456565"/>
            <a:endParaRPr lang="en-GB" noProof="0">
              <a:cs typeface="Calibri"/>
            </a:endParaRPr>
          </a:p>
        </p:txBody>
      </p:sp>
    </p:spTree>
    <p:extLst>
      <p:ext uri="{BB962C8B-B14F-4D97-AF65-F5344CB8AC3E}">
        <p14:creationId xmlns:p14="http://schemas.microsoft.com/office/powerpoint/2010/main" val="3306400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458A4-254F-B081-E637-C5008F96B9EF}"/>
              </a:ext>
            </a:extLst>
          </p:cNvPr>
          <p:cNvSpPr>
            <a:spLocks noGrp="1"/>
          </p:cNvSpPr>
          <p:nvPr>
            <p:ph type="title"/>
          </p:nvPr>
        </p:nvSpPr>
        <p:spPr>
          <a:xfrm>
            <a:off x="406405" y="126772"/>
            <a:ext cx="9617020" cy="822325"/>
          </a:xfrm>
        </p:spPr>
        <p:txBody>
          <a:bodyPr/>
          <a:lstStyle/>
          <a:p>
            <a:r>
              <a:rPr lang="en-GB" sz="4000" b="1" noProof="0">
                <a:latin typeface="Arial" panose="020B0604020202020204" pitchFamily="34" charset="0"/>
                <a:cs typeface="Arial" panose="020B0604020202020204" pitchFamily="34" charset="0"/>
              </a:rPr>
              <a:t>Framework for use of time series data</a:t>
            </a:r>
          </a:p>
        </p:txBody>
      </p:sp>
      <p:sp>
        <p:nvSpPr>
          <p:cNvPr id="4" name="Content Placeholder 3">
            <a:extLst>
              <a:ext uri="{FF2B5EF4-FFF2-40B4-BE49-F238E27FC236}">
                <a16:creationId xmlns:a16="http://schemas.microsoft.com/office/drawing/2014/main" id="{FBCA7492-8BC7-21F8-6E27-DDD7EBD2CE47}"/>
              </a:ext>
            </a:extLst>
          </p:cNvPr>
          <p:cNvSpPr>
            <a:spLocks noGrp="1"/>
          </p:cNvSpPr>
          <p:nvPr>
            <p:ph sz="quarter" idx="10"/>
          </p:nvPr>
        </p:nvSpPr>
        <p:spPr/>
        <p:txBody>
          <a:bodyPr/>
          <a:lstStyle/>
          <a:p>
            <a:r>
              <a:rPr lang="en-GB" sz="2000" noProof="0">
                <a:latin typeface="Arial" panose="020B0604020202020204" pitchFamily="34" charset="0"/>
                <a:cs typeface="Arial" panose="020B0604020202020204" pitchFamily="34" charset="0"/>
              </a:rPr>
              <a:t>Dataset vs. Safety Expectations</a:t>
            </a:r>
          </a:p>
        </p:txBody>
      </p:sp>
      <p:sp>
        <p:nvSpPr>
          <p:cNvPr id="13" name="Rectangle 12">
            <a:extLst>
              <a:ext uri="{FF2B5EF4-FFF2-40B4-BE49-F238E27FC236}">
                <a16:creationId xmlns:a16="http://schemas.microsoft.com/office/drawing/2014/main" id="{8A531807-90D4-DAE4-CF66-8F516CC26043}"/>
              </a:ext>
            </a:extLst>
          </p:cNvPr>
          <p:cNvSpPr/>
          <p:nvPr/>
        </p:nvSpPr>
        <p:spPr>
          <a:xfrm>
            <a:off x="515608" y="1679696"/>
            <a:ext cx="11376589" cy="1476672"/>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DSSAD</a:t>
            </a:r>
          </a:p>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Time </a:t>
            </a:r>
          </a:p>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Series</a:t>
            </a:r>
          </a:p>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Data</a:t>
            </a:r>
          </a:p>
        </p:txBody>
      </p:sp>
      <p:sp>
        <p:nvSpPr>
          <p:cNvPr id="6" name="Rectangle 5">
            <a:extLst>
              <a:ext uri="{FF2B5EF4-FFF2-40B4-BE49-F238E27FC236}">
                <a16:creationId xmlns:a16="http://schemas.microsoft.com/office/drawing/2014/main" id="{8278AFC4-33A1-32E9-2A03-06D5E0FCE781}"/>
              </a:ext>
            </a:extLst>
          </p:cNvPr>
          <p:cNvSpPr/>
          <p:nvPr/>
        </p:nvSpPr>
        <p:spPr>
          <a:xfrm>
            <a:off x="1721085" y="1805589"/>
            <a:ext cx="3186727" cy="326824"/>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Perception</a:t>
            </a:r>
          </a:p>
        </p:txBody>
      </p:sp>
      <p:sp>
        <p:nvSpPr>
          <p:cNvPr id="7" name="Rectangle 6">
            <a:extLst>
              <a:ext uri="{FF2B5EF4-FFF2-40B4-BE49-F238E27FC236}">
                <a16:creationId xmlns:a16="http://schemas.microsoft.com/office/drawing/2014/main" id="{963693DD-4D0A-0A3E-FCD7-3F773B824B28}"/>
              </a:ext>
            </a:extLst>
          </p:cNvPr>
          <p:cNvSpPr/>
          <p:nvPr/>
        </p:nvSpPr>
        <p:spPr>
          <a:xfrm>
            <a:off x="7442576" y="2121041"/>
            <a:ext cx="1367825" cy="946424"/>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ADS Requested Actions</a:t>
            </a:r>
          </a:p>
        </p:txBody>
      </p:sp>
      <p:sp>
        <p:nvSpPr>
          <p:cNvPr id="8" name="Rectangle 7">
            <a:extLst>
              <a:ext uri="{FF2B5EF4-FFF2-40B4-BE49-F238E27FC236}">
                <a16:creationId xmlns:a16="http://schemas.microsoft.com/office/drawing/2014/main" id="{0D3684AD-5F82-39CF-EFB4-71B17C6121CA}"/>
              </a:ext>
            </a:extLst>
          </p:cNvPr>
          <p:cNvSpPr/>
          <p:nvPr/>
        </p:nvSpPr>
        <p:spPr>
          <a:xfrm>
            <a:off x="10120479" y="2121041"/>
            <a:ext cx="1476524" cy="946424"/>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Vehicle Dynamics</a:t>
            </a:r>
          </a:p>
        </p:txBody>
      </p:sp>
      <p:sp>
        <p:nvSpPr>
          <p:cNvPr id="9" name="TextBox 8">
            <a:extLst>
              <a:ext uri="{FF2B5EF4-FFF2-40B4-BE49-F238E27FC236}">
                <a16:creationId xmlns:a16="http://schemas.microsoft.com/office/drawing/2014/main" id="{D22B25C6-0AFA-4E70-F47D-5F8E99A88B52}"/>
              </a:ext>
            </a:extLst>
          </p:cNvPr>
          <p:cNvSpPr txBox="1"/>
          <p:nvPr/>
        </p:nvSpPr>
        <p:spPr>
          <a:xfrm>
            <a:off x="2833310" y="3130094"/>
            <a:ext cx="2074501" cy="307777"/>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did ADS observe?</a:t>
            </a:r>
          </a:p>
        </p:txBody>
      </p:sp>
      <p:sp>
        <p:nvSpPr>
          <p:cNvPr id="10" name="TextBox 9">
            <a:extLst>
              <a:ext uri="{FF2B5EF4-FFF2-40B4-BE49-F238E27FC236}">
                <a16:creationId xmlns:a16="http://schemas.microsoft.com/office/drawing/2014/main" id="{79E713A0-9647-9F9F-E25D-B03D803DBBF3}"/>
              </a:ext>
            </a:extLst>
          </p:cNvPr>
          <p:cNvSpPr txBox="1"/>
          <p:nvPr/>
        </p:nvSpPr>
        <p:spPr>
          <a:xfrm>
            <a:off x="7360104" y="3139158"/>
            <a:ext cx="1743256" cy="523220"/>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did the ADS decide to do?</a:t>
            </a:r>
          </a:p>
        </p:txBody>
      </p:sp>
      <p:sp>
        <p:nvSpPr>
          <p:cNvPr id="11" name="TextBox 10">
            <a:extLst>
              <a:ext uri="{FF2B5EF4-FFF2-40B4-BE49-F238E27FC236}">
                <a16:creationId xmlns:a16="http://schemas.microsoft.com/office/drawing/2014/main" id="{E82A5729-4E6D-ED4E-961E-CDB234931C4F}"/>
              </a:ext>
            </a:extLst>
          </p:cNvPr>
          <p:cNvSpPr txBox="1"/>
          <p:nvPr/>
        </p:nvSpPr>
        <p:spPr>
          <a:xfrm>
            <a:off x="10023425" y="3139157"/>
            <a:ext cx="1858780" cy="738664"/>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was the observed driving behaviour?</a:t>
            </a:r>
          </a:p>
        </p:txBody>
      </p:sp>
      <p:sp>
        <p:nvSpPr>
          <p:cNvPr id="14" name="TextBox 13">
            <a:extLst>
              <a:ext uri="{FF2B5EF4-FFF2-40B4-BE49-F238E27FC236}">
                <a16:creationId xmlns:a16="http://schemas.microsoft.com/office/drawing/2014/main" id="{1E2E986E-490A-6B29-8275-FBEF5E983199}"/>
              </a:ext>
            </a:extLst>
          </p:cNvPr>
          <p:cNvSpPr txBox="1"/>
          <p:nvPr/>
        </p:nvSpPr>
        <p:spPr>
          <a:xfrm>
            <a:off x="7435797" y="4995731"/>
            <a:ext cx="2127887" cy="523220"/>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would be appropriate responses?</a:t>
            </a:r>
          </a:p>
        </p:txBody>
      </p:sp>
      <p:sp>
        <p:nvSpPr>
          <p:cNvPr id="16" name="TextBox 15">
            <a:extLst>
              <a:ext uri="{FF2B5EF4-FFF2-40B4-BE49-F238E27FC236}">
                <a16:creationId xmlns:a16="http://schemas.microsoft.com/office/drawing/2014/main" id="{2244F65D-A9DF-C483-31AF-D1DA3E51908C}"/>
              </a:ext>
            </a:extLst>
          </p:cNvPr>
          <p:cNvSpPr txBox="1"/>
          <p:nvPr/>
        </p:nvSpPr>
        <p:spPr>
          <a:xfrm>
            <a:off x="2876649" y="4743327"/>
            <a:ext cx="2294792" cy="523220"/>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ADS was expected to (visually) observe?</a:t>
            </a:r>
          </a:p>
        </p:txBody>
      </p:sp>
      <p:sp>
        <p:nvSpPr>
          <p:cNvPr id="17" name="TextBox 16">
            <a:extLst>
              <a:ext uri="{FF2B5EF4-FFF2-40B4-BE49-F238E27FC236}">
                <a16:creationId xmlns:a16="http://schemas.microsoft.com/office/drawing/2014/main" id="{B085E0CB-4ACE-6085-EB60-6485A80F5EF8}"/>
              </a:ext>
            </a:extLst>
          </p:cNvPr>
          <p:cNvSpPr txBox="1"/>
          <p:nvPr/>
        </p:nvSpPr>
        <p:spPr>
          <a:xfrm>
            <a:off x="515608" y="5943447"/>
            <a:ext cx="11376589" cy="537349"/>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defPPr>
              <a:defRPr lang="en-GB"/>
            </a:defPPr>
            <a:lvl1pPr algn="ctr">
              <a:defRPr sz="1600"/>
            </a:lvl1p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Expectations</a:t>
            </a:r>
          </a:p>
        </p:txBody>
      </p:sp>
      <p:sp>
        <p:nvSpPr>
          <p:cNvPr id="18" name="TextBox 17">
            <a:extLst>
              <a:ext uri="{FF2B5EF4-FFF2-40B4-BE49-F238E27FC236}">
                <a16:creationId xmlns:a16="http://schemas.microsoft.com/office/drawing/2014/main" id="{587B2537-3C15-4BF8-242B-8AFD2A783B4A}"/>
              </a:ext>
            </a:extLst>
          </p:cNvPr>
          <p:cNvSpPr txBox="1"/>
          <p:nvPr/>
        </p:nvSpPr>
        <p:spPr>
          <a:xfrm>
            <a:off x="5517575" y="4867361"/>
            <a:ext cx="1918221" cy="307777"/>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happened?</a:t>
            </a:r>
          </a:p>
        </p:txBody>
      </p:sp>
      <p:sp>
        <p:nvSpPr>
          <p:cNvPr id="19" name="Rectangle 18">
            <a:extLst>
              <a:ext uri="{FF2B5EF4-FFF2-40B4-BE49-F238E27FC236}">
                <a16:creationId xmlns:a16="http://schemas.microsoft.com/office/drawing/2014/main" id="{CF664DFB-B29C-D85C-AD73-70FFB4712563}"/>
              </a:ext>
            </a:extLst>
          </p:cNvPr>
          <p:cNvSpPr/>
          <p:nvPr/>
        </p:nvSpPr>
        <p:spPr>
          <a:xfrm>
            <a:off x="5288877" y="3755142"/>
            <a:ext cx="2071228" cy="253364"/>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Planning</a:t>
            </a:r>
          </a:p>
        </p:txBody>
      </p:sp>
      <p:sp>
        <p:nvSpPr>
          <p:cNvPr id="22" name="Rectangle 21">
            <a:extLst>
              <a:ext uri="{FF2B5EF4-FFF2-40B4-BE49-F238E27FC236}">
                <a16:creationId xmlns:a16="http://schemas.microsoft.com/office/drawing/2014/main" id="{80513A73-875A-F0D8-BD42-AE5AD769926C}"/>
              </a:ext>
            </a:extLst>
          </p:cNvPr>
          <p:cNvSpPr/>
          <p:nvPr/>
        </p:nvSpPr>
        <p:spPr>
          <a:xfrm>
            <a:off x="5288877" y="4015184"/>
            <a:ext cx="959111" cy="894489"/>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Event recognition</a:t>
            </a:r>
          </a:p>
        </p:txBody>
      </p:sp>
      <p:sp>
        <p:nvSpPr>
          <p:cNvPr id="23" name="Rectangle 22">
            <a:extLst>
              <a:ext uri="{FF2B5EF4-FFF2-40B4-BE49-F238E27FC236}">
                <a16:creationId xmlns:a16="http://schemas.microsoft.com/office/drawing/2014/main" id="{2C1A614F-2A22-2CBA-CC41-7BB137FDB223}"/>
              </a:ext>
            </a:extLst>
          </p:cNvPr>
          <p:cNvSpPr/>
          <p:nvPr/>
        </p:nvSpPr>
        <p:spPr>
          <a:xfrm>
            <a:off x="6247989" y="4018522"/>
            <a:ext cx="1112116" cy="894489"/>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Context-aware planning</a:t>
            </a:r>
          </a:p>
        </p:txBody>
      </p:sp>
      <p:sp>
        <p:nvSpPr>
          <p:cNvPr id="26" name="Rectangle 25">
            <a:extLst>
              <a:ext uri="{FF2B5EF4-FFF2-40B4-BE49-F238E27FC236}">
                <a16:creationId xmlns:a16="http://schemas.microsoft.com/office/drawing/2014/main" id="{07D6364A-D251-A5C5-0B54-0B03AAE42BC8}"/>
              </a:ext>
            </a:extLst>
          </p:cNvPr>
          <p:cNvSpPr/>
          <p:nvPr/>
        </p:nvSpPr>
        <p:spPr>
          <a:xfrm>
            <a:off x="1721085" y="2132413"/>
            <a:ext cx="1155563" cy="935052"/>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Visual Representation</a:t>
            </a:r>
          </a:p>
        </p:txBody>
      </p:sp>
      <p:sp>
        <p:nvSpPr>
          <p:cNvPr id="29" name="Rectangle 28">
            <a:extLst>
              <a:ext uri="{FF2B5EF4-FFF2-40B4-BE49-F238E27FC236}">
                <a16:creationId xmlns:a16="http://schemas.microsoft.com/office/drawing/2014/main" id="{B599272A-9E5C-5895-DBBE-0E0C3E1D6EF1}"/>
              </a:ext>
            </a:extLst>
          </p:cNvPr>
          <p:cNvSpPr/>
          <p:nvPr/>
        </p:nvSpPr>
        <p:spPr>
          <a:xfrm>
            <a:off x="2867889" y="2129622"/>
            <a:ext cx="1234816" cy="935052"/>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Object Detection</a:t>
            </a:r>
          </a:p>
        </p:txBody>
      </p:sp>
      <p:sp>
        <p:nvSpPr>
          <p:cNvPr id="31" name="TextBox 30">
            <a:extLst>
              <a:ext uri="{FF2B5EF4-FFF2-40B4-BE49-F238E27FC236}">
                <a16:creationId xmlns:a16="http://schemas.microsoft.com/office/drawing/2014/main" id="{34D8A42B-52AE-D4BB-6F14-9FE59DF7FD9D}"/>
              </a:ext>
            </a:extLst>
          </p:cNvPr>
          <p:cNvSpPr txBox="1"/>
          <p:nvPr/>
        </p:nvSpPr>
        <p:spPr>
          <a:xfrm>
            <a:off x="1671784" y="3130094"/>
            <a:ext cx="1155563" cy="738664"/>
          </a:xfrm>
          <a:prstGeom prst="rect">
            <a:avLst/>
          </a:prstGeom>
          <a:noFill/>
        </p:spPr>
        <p:txBody>
          <a:bodyPr wrap="square">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was in the field of view? </a:t>
            </a:r>
          </a:p>
        </p:txBody>
      </p:sp>
      <p:sp>
        <p:nvSpPr>
          <p:cNvPr id="33" name="Rectangle 32">
            <a:extLst>
              <a:ext uri="{FF2B5EF4-FFF2-40B4-BE49-F238E27FC236}">
                <a16:creationId xmlns:a16="http://schemas.microsoft.com/office/drawing/2014/main" id="{EB7FA600-69ED-5F73-D70E-E81C9895AC62}"/>
              </a:ext>
            </a:extLst>
          </p:cNvPr>
          <p:cNvSpPr/>
          <p:nvPr/>
        </p:nvSpPr>
        <p:spPr>
          <a:xfrm>
            <a:off x="7442574" y="1794216"/>
            <a:ext cx="1367825" cy="326825"/>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Action</a:t>
            </a:r>
          </a:p>
        </p:txBody>
      </p:sp>
      <p:sp>
        <p:nvSpPr>
          <p:cNvPr id="34" name="Rectangle 33">
            <a:extLst>
              <a:ext uri="{FF2B5EF4-FFF2-40B4-BE49-F238E27FC236}">
                <a16:creationId xmlns:a16="http://schemas.microsoft.com/office/drawing/2014/main" id="{D43BB803-8FA2-0405-81F3-7878219654F9}"/>
              </a:ext>
            </a:extLst>
          </p:cNvPr>
          <p:cNvSpPr/>
          <p:nvPr/>
        </p:nvSpPr>
        <p:spPr>
          <a:xfrm>
            <a:off x="6888481" y="6037211"/>
            <a:ext cx="4883796" cy="355675"/>
          </a:xfrm>
          <a:prstGeom prst="rect">
            <a:avLst/>
          </a:prstGeom>
          <a:ln>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7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Reference: Safety Arguments + Safety Cases</a:t>
            </a:r>
          </a:p>
        </p:txBody>
      </p:sp>
      <p:sp>
        <p:nvSpPr>
          <p:cNvPr id="36" name="Rectangle 35">
            <a:extLst>
              <a:ext uri="{FF2B5EF4-FFF2-40B4-BE49-F238E27FC236}">
                <a16:creationId xmlns:a16="http://schemas.microsoft.com/office/drawing/2014/main" id="{39588DB9-2542-3C13-02D1-F0499A1F542B}"/>
              </a:ext>
            </a:extLst>
          </p:cNvPr>
          <p:cNvSpPr/>
          <p:nvPr/>
        </p:nvSpPr>
        <p:spPr>
          <a:xfrm>
            <a:off x="10120479" y="1794216"/>
            <a:ext cx="1476524" cy="330873"/>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Outcome</a:t>
            </a:r>
          </a:p>
        </p:txBody>
      </p:sp>
      <p:sp>
        <p:nvSpPr>
          <p:cNvPr id="42" name="TextBox 41">
            <a:extLst>
              <a:ext uri="{FF2B5EF4-FFF2-40B4-BE49-F238E27FC236}">
                <a16:creationId xmlns:a16="http://schemas.microsoft.com/office/drawing/2014/main" id="{26110768-DE7B-4901-883A-BFCC81284396}"/>
              </a:ext>
            </a:extLst>
          </p:cNvPr>
          <p:cNvSpPr txBox="1"/>
          <p:nvPr/>
        </p:nvSpPr>
        <p:spPr>
          <a:xfrm>
            <a:off x="10023425" y="4995729"/>
            <a:ext cx="2127887" cy="523220"/>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would be expected execution outcome?</a:t>
            </a:r>
          </a:p>
        </p:txBody>
      </p:sp>
      <p:sp>
        <p:nvSpPr>
          <p:cNvPr id="45" name="Rectangle 44">
            <a:extLst>
              <a:ext uri="{FF2B5EF4-FFF2-40B4-BE49-F238E27FC236}">
                <a16:creationId xmlns:a16="http://schemas.microsoft.com/office/drawing/2014/main" id="{F08FB323-190C-816D-A414-50646CE560A7}"/>
              </a:ext>
            </a:extLst>
          </p:cNvPr>
          <p:cNvSpPr/>
          <p:nvPr/>
        </p:nvSpPr>
        <p:spPr>
          <a:xfrm>
            <a:off x="8911309" y="3755143"/>
            <a:ext cx="1112116" cy="1161045"/>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External factors</a:t>
            </a:r>
            <a:br>
              <a:rPr kumimoji="0" lang="en-GB" sz="18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br>
            <a:r>
              <a:rPr kumimoji="0" lang="en-GB" sz="12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e.g. road surface</a:t>
            </a:r>
            <a:endParaRPr kumimoji="0" lang="en-GB" sz="18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endParaRPr>
          </a:p>
        </p:txBody>
      </p:sp>
      <p:sp>
        <p:nvSpPr>
          <p:cNvPr id="47" name="TextBox 46">
            <a:extLst>
              <a:ext uri="{FF2B5EF4-FFF2-40B4-BE49-F238E27FC236}">
                <a16:creationId xmlns:a16="http://schemas.microsoft.com/office/drawing/2014/main" id="{94A0ADC5-64B5-43C3-17E7-B2C3FA2FCB3F}"/>
              </a:ext>
            </a:extLst>
          </p:cNvPr>
          <p:cNvSpPr txBox="1"/>
          <p:nvPr/>
        </p:nvSpPr>
        <p:spPr>
          <a:xfrm>
            <a:off x="3152568" y="3647932"/>
            <a:ext cx="1941157" cy="738664"/>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ADS recognise as relevant to the operation?</a:t>
            </a:r>
          </a:p>
        </p:txBody>
      </p:sp>
      <p:sp>
        <p:nvSpPr>
          <p:cNvPr id="5" name="TextBox 4">
            <a:extLst>
              <a:ext uri="{FF2B5EF4-FFF2-40B4-BE49-F238E27FC236}">
                <a16:creationId xmlns:a16="http://schemas.microsoft.com/office/drawing/2014/main" id="{F745AE4A-514B-D22F-C76B-ABFF98A4D8B0}"/>
              </a:ext>
            </a:extLst>
          </p:cNvPr>
          <p:cNvSpPr txBox="1"/>
          <p:nvPr/>
        </p:nvSpPr>
        <p:spPr>
          <a:xfrm>
            <a:off x="3231618" y="5298245"/>
            <a:ext cx="1862108" cy="523220"/>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are relevant to the operation?</a:t>
            </a:r>
          </a:p>
        </p:txBody>
      </p:sp>
      <p:sp>
        <p:nvSpPr>
          <p:cNvPr id="12" name="Rectangle 11">
            <a:extLst>
              <a:ext uri="{FF2B5EF4-FFF2-40B4-BE49-F238E27FC236}">
                <a16:creationId xmlns:a16="http://schemas.microsoft.com/office/drawing/2014/main" id="{638E21ED-7D8F-2915-6D5C-55964344022F}"/>
              </a:ext>
            </a:extLst>
          </p:cNvPr>
          <p:cNvSpPr/>
          <p:nvPr/>
        </p:nvSpPr>
        <p:spPr>
          <a:xfrm>
            <a:off x="2235200" y="6041925"/>
            <a:ext cx="4551680" cy="355675"/>
          </a:xfrm>
          <a:prstGeom prst="rect">
            <a:avLst/>
          </a:prstGeom>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7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Standard: ‘A Careful and Competent Driver’</a:t>
            </a:r>
          </a:p>
        </p:txBody>
      </p:sp>
      <p:sp>
        <p:nvSpPr>
          <p:cNvPr id="15" name="TextBox 14">
            <a:extLst>
              <a:ext uri="{FF2B5EF4-FFF2-40B4-BE49-F238E27FC236}">
                <a16:creationId xmlns:a16="http://schemas.microsoft.com/office/drawing/2014/main" id="{EFFDD925-F80D-28F1-DB16-20D07F70491F}"/>
              </a:ext>
            </a:extLst>
          </p:cNvPr>
          <p:cNvSpPr txBox="1"/>
          <p:nvPr/>
        </p:nvSpPr>
        <p:spPr>
          <a:xfrm>
            <a:off x="4082126" y="2411951"/>
            <a:ext cx="991020" cy="707886"/>
          </a:xfrm>
          <a:prstGeom prst="rect">
            <a:avLst/>
          </a:prstGeom>
          <a:noFill/>
        </p:spPr>
        <p:txBody>
          <a:bodyPr wrap="square">
            <a:spAutoFit/>
          </a:bodyPr>
          <a:lstStyle/>
          <a:p>
            <a:pPr marL="0" marR="0" lvl="0" indent="0" algn="l" defTabSz="609585" rtl="0" eaLnBrk="1" fontAlgn="base" latinLnBrk="0" hangingPunct="1">
              <a:lnSpc>
                <a:spcPts val="16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 Visual-based info only</a:t>
            </a:r>
          </a:p>
        </p:txBody>
      </p:sp>
    </p:spTree>
    <p:extLst>
      <p:ext uri="{BB962C8B-B14F-4D97-AF65-F5344CB8AC3E}">
        <p14:creationId xmlns:p14="http://schemas.microsoft.com/office/powerpoint/2010/main" val="2124255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92319-C0F3-8454-8467-928650631854}"/>
              </a:ext>
            </a:extLst>
          </p:cNvPr>
          <p:cNvSpPr>
            <a:spLocks noGrp="1"/>
          </p:cNvSpPr>
          <p:nvPr>
            <p:ph type="title"/>
          </p:nvPr>
        </p:nvSpPr>
        <p:spPr>
          <a:xfrm>
            <a:off x="406405" y="126772"/>
            <a:ext cx="10157092" cy="822325"/>
          </a:xfrm>
        </p:spPr>
        <p:txBody>
          <a:bodyPr/>
          <a:lstStyle/>
          <a:p>
            <a:r>
              <a:rPr lang="en-GB" sz="4000" b="1" noProof="0">
                <a:latin typeface="Arial" panose="020B0604020202020204" pitchFamily="34" charset="0"/>
                <a:cs typeface="Arial" panose="020B0604020202020204" pitchFamily="34" charset="0"/>
              </a:rPr>
              <a:t>Framework for use of time series data</a:t>
            </a:r>
          </a:p>
        </p:txBody>
      </p:sp>
      <p:sp>
        <p:nvSpPr>
          <p:cNvPr id="4" name="Content Placeholder 3">
            <a:extLst>
              <a:ext uri="{FF2B5EF4-FFF2-40B4-BE49-F238E27FC236}">
                <a16:creationId xmlns:a16="http://schemas.microsoft.com/office/drawing/2014/main" id="{BB378143-BAF5-A48A-E556-74435B9FCD07}"/>
              </a:ext>
            </a:extLst>
          </p:cNvPr>
          <p:cNvSpPr>
            <a:spLocks noGrp="1"/>
          </p:cNvSpPr>
          <p:nvPr>
            <p:ph sz="quarter" idx="10"/>
          </p:nvPr>
        </p:nvSpPr>
        <p:spPr>
          <a:xfrm>
            <a:off x="1292289" y="1030687"/>
            <a:ext cx="8679024" cy="398400"/>
          </a:xfrm>
        </p:spPr>
        <p:txBody>
          <a:bodyPr/>
          <a:lstStyle/>
          <a:p>
            <a:r>
              <a:rPr lang="en-GB" noProof="0">
                <a:latin typeface="Arial" panose="020B0604020202020204" pitchFamily="34" charset="0"/>
                <a:cs typeface="Arial" panose="020B0604020202020204" pitchFamily="34" charset="0"/>
              </a:rPr>
              <a:t>In what circumstances would the regulator initiate further investigation</a:t>
            </a:r>
          </a:p>
        </p:txBody>
      </p:sp>
      <p:sp>
        <p:nvSpPr>
          <p:cNvPr id="6" name="Content Placeholder 4">
            <a:extLst>
              <a:ext uri="{FF2B5EF4-FFF2-40B4-BE49-F238E27FC236}">
                <a16:creationId xmlns:a16="http://schemas.microsoft.com/office/drawing/2014/main" id="{68673497-B585-AA99-2F19-A66AD667AC30}"/>
              </a:ext>
            </a:extLst>
          </p:cNvPr>
          <p:cNvSpPr txBox="1">
            <a:spLocks/>
          </p:cNvSpPr>
          <p:nvPr/>
        </p:nvSpPr>
        <p:spPr bwMode="auto">
          <a:xfrm>
            <a:off x="1292289" y="1657351"/>
            <a:ext cx="7311780" cy="401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normAutofit fontScale="92500" lnSpcReduction="20000"/>
          </a:bodyPr>
          <a:lstStyle>
            <a:lvl1pPr marL="342900" indent="-342900" algn="l" defTabSz="457200" rtl="0" eaLnBrk="1" fontAlgn="base" hangingPunct="1">
              <a:spcBef>
                <a:spcPct val="20000"/>
              </a:spcBef>
              <a:spcAft>
                <a:spcPct val="0"/>
              </a:spcAft>
              <a:buClr>
                <a:schemeClr val="bg2"/>
              </a:buClr>
              <a:buFont typeface="Wingdings" pitchFamily="2" charset="2"/>
              <a:buChar char="§"/>
              <a:defRPr sz="1600" kern="1200">
                <a:solidFill>
                  <a:schemeClr val="tx1"/>
                </a:solidFill>
                <a:latin typeface="+mn-lt"/>
                <a:ea typeface="MS PGothic" pitchFamily="34" charset="-128"/>
                <a:cs typeface="+mn-cs"/>
              </a:defRPr>
            </a:lvl1pPr>
            <a:lvl2pPr marL="742950" indent="-285750" algn="l" defTabSz="457200" rtl="0" eaLnBrk="1" fontAlgn="base" hangingPunct="1">
              <a:spcBef>
                <a:spcPct val="20000"/>
              </a:spcBef>
              <a:spcAft>
                <a:spcPct val="0"/>
              </a:spcAft>
              <a:buClr>
                <a:schemeClr val="bg2"/>
              </a:buClr>
              <a:buFont typeface="Wingdings" pitchFamily="2" charset="2"/>
              <a:buChar char="§"/>
              <a:defRPr sz="1400" kern="1200">
                <a:solidFill>
                  <a:schemeClr val="tx1"/>
                </a:solidFill>
                <a:latin typeface="+mn-lt"/>
                <a:ea typeface="MS PGothic" pitchFamily="34" charset="-128"/>
                <a:cs typeface="+mn-cs"/>
              </a:defRPr>
            </a:lvl2pPr>
            <a:lvl3pPr marL="1143000" indent="-228600" algn="l" defTabSz="457200" rtl="0" eaLnBrk="1" fontAlgn="base" hangingPunct="1">
              <a:spcBef>
                <a:spcPct val="20000"/>
              </a:spcBef>
              <a:spcAft>
                <a:spcPct val="0"/>
              </a:spcAft>
              <a:buClr>
                <a:schemeClr val="bg2"/>
              </a:buClr>
              <a:buFont typeface="Wingdings" pitchFamily="2" charset="2"/>
              <a:buChar char="§"/>
              <a:defRPr sz="1200" kern="1200">
                <a:solidFill>
                  <a:schemeClr val="tx1"/>
                </a:solidFill>
                <a:latin typeface="+mn-lt"/>
                <a:ea typeface="MS PGothic" pitchFamily="34" charset="-128"/>
                <a:cs typeface="+mn-cs"/>
              </a:defRPr>
            </a:lvl3pPr>
            <a:lvl4pPr marL="1600200" indent="-228600" algn="l" defTabSz="457200" rtl="0" eaLnBrk="1" fontAlgn="base" hangingPunct="1">
              <a:spcBef>
                <a:spcPct val="20000"/>
              </a:spcBef>
              <a:spcAft>
                <a:spcPct val="0"/>
              </a:spcAft>
              <a:buClr>
                <a:schemeClr val="bg2"/>
              </a:buClr>
              <a:buFont typeface="Wingdings" pitchFamily="2" charset="2"/>
              <a:buChar char="§"/>
              <a:defRPr sz="1100" kern="1200">
                <a:solidFill>
                  <a:schemeClr val="tx1"/>
                </a:solidFill>
                <a:latin typeface="+mn-lt"/>
                <a:ea typeface="MS PGothic" pitchFamily="34" charset="-128"/>
                <a:cs typeface="+mn-cs"/>
              </a:defRPr>
            </a:lvl4pPr>
            <a:lvl5pPr marL="2057400" indent="-228600" algn="l" defTabSz="457200" rtl="0" eaLnBrk="1" fontAlgn="base" hangingPunct="1">
              <a:spcBef>
                <a:spcPct val="20000"/>
              </a:spcBef>
              <a:spcAft>
                <a:spcPct val="0"/>
              </a:spcAft>
              <a:buClr>
                <a:schemeClr val="bg2"/>
              </a:buClr>
              <a:buFont typeface="Wingdings" pitchFamily="2" charset="2"/>
              <a:buChar char="§"/>
              <a:defRPr sz="11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609585" rtl="0" eaLnBrk="1" fontAlgn="base" latinLnBrk="0" hangingPunct="1">
              <a:lnSpc>
                <a:spcPct val="100000"/>
              </a:lnSpc>
              <a:spcBef>
                <a:spcPct val="20000"/>
              </a:spcBef>
              <a:spcAft>
                <a:spcPct val="0"/>
              </a:spcAft>
              <a:buClr>
                <a:srgbClr val="FF641E"/>
              </a:buClr>
              <a:buSzTx/>
              <a:buFont typeface="Wingdings" pitchFamily="2" charset="2"/>
              <a:buNone/>
              <a:tabLst/>
              <a:defRPr/>
            </a:pPr>
            <a:r>
              <a:rPr kumimoji="0" lang="en-GB" sz="2133" b="0" i="0" u="none" strike="noStrike" kern="1200" cap="none" spc="0" normalizeH="0" baseline="0" noProof="0">
                <a:ln>
                  <a:noFill/>
                </a:ln>
                <a:solidFill>
                  <a:srgbClr val="FF641E"/>
                </a:solidFill>
                <a:effectLst/>
                <a:uLnTx/>
                <a:uFillTx/>
                <a:latin typeface="Arial" panose="020B0604020202020204" pitchFamily="34" charset="0"/>
                <a:ea typeface="MS PGothic" pitchFamily="34" charset="-128"/>
                <a:cs typeface="Arial" panose="020B0604020202020204" pitchFamily="34" charset="0"/>
              </a:rPr>
              <a:t>Indicators from Time Series Data for Further Investigation</a:t>
            </a:r>
          </a:p>
          <a:p>
            <a:pPr marL="0" marR="0" lvl="0" indent="0" algn="l" defTabSz="609585" rtl="0" eaLnBrk="1" fontAlgn="base" latinLnBrk="0" hangingPunct="1">
              <a:lnSpc>
                <a:spcPct val="100000"/>
              </a:lnSpc>
              <a:spcBef>
                <a:spcPct val="20000"/>
              </a:spcBef>
              <a:spcAft>
                <a:spcPct val="0"/>
              </a:spcAft>
              <a:buClr>
                <a:srgbClr val="FF641E"/>
              </a:buClr>
              <a:buSzTx/>
              <a:buFont typeface="Wingdings" pitchFamily="2" charset="2"/>
              <a:buNone/>
              <a:tabLst/>
              <a:defRPr/>
            </a:pPr>
            <a:endParaRPr kumimoji="0" lang="en-GB" sz="2133" b="0" i="0" u="none" strike="noStrike" kern="1200" cap="none" spc="0" normalizeH="0" baseline="0" noProof="0">
              <a:ln>
                <a:noFill/>
              </a:ln>
              <a:solidFill>
                <a:srgbClr val="FF641E"/>
              </a:solidFill>
              <a:effectLst/>
              <a:uLnTx/>
              <a:uFillTx/>
              <a:latin typeface="Arial" panose="020B0604020202020204" pitchFamily="34" charset="0"/>
              <a:ea typeface="MS PGothic" pitchFamily="34" charset="-128"/>
              <a:cs typeface="Arial" panose="020B0604020202020204" pitchFamily="34" charset="0"/>
            </a:endParaRPr>
          </a:p>
          <a:p>
            <a:pPr marL="457189" marR="0" lvl="0" indent="-457189" algn="l" defTabSz="609585" rtl="0" eaLnBrk="1" fontAlgn="base" latinLnBrk="0" hangingPunct="1">
              <a:lnSpc>
                <a:spcPct val="100000"/>
              </a:lnSpc>
              <a:spcBef>
                <a:spcPct val="20000"/>
              </a:spcBef>
              <a:spcAft>
                <a:spcPct val="0"/>
              </a:spcAft>
              <a:buClr>
                <a:srgbClr val="FF641E"/>
              </a:buClr>
              <a:buSzTx/>
              <a:buFont typeface="Wingdings" pitchFamily="2" charset="2"/>
              <a:buChar char="§"/>
              <a:tabLst/>
              <a:defRPr/>
            </a:pPr>
            <a:r>
              <a:rPr kumimoji="0" lang="en-GB" sz="2133"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Single incident</a:t>
            </a:r>
          </a:p>
          <a:p>
            <a:pPr marL="990575" marR="0" lvl="1" indent="-380990" algn="l" defTabSz="609585" rtl="0" eaLnBrk="1" fontAlgn="base" latinLnBrk="0" hangingPunct="1">
              <a:lnSpc>
                <a:spcPct val="100000"/>
              </a:lnSpc>
              <a:spcBef>
                <a:spcPct val="20000"/>
              </a:spcBef>
              <a:spcAft>
                <a:spcPct val="0"/>
              </a:spcAft>
              <a:buClr>
                <a:srgbClr val="FF641E"/>
              </a:buClr>
              <a:buSzTx/>
              <a:buFont typeface="Wingdings" pitchFamily="2" charset="2"/>
              <a:buChar char="§"/>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Inconsistency between intended action and observed behaviour</a:t>
            </a:r>
          </a:p>
          <a:p>
            <a:pPr marL="990575" marR="0" lvl="1" indent="-380990" algn="l" defTabSz="609585" rtl="0" eaLnBrk="1" fontAlgn="base" latinLnBrk="0" hangingPunct="1">
              <a:lnSpc>
                <a:spcPct val="100000"/>
              </a:lnSpc>
              <a:spcBef>
                <a:spcPct val="20000"/>
              </a:spcBef>
              <a:spcAft>
                <a:spcPct val="0"/>
              </a:spcAft>
              <a:buClr>
                <a:srgbClr val="FF641E"/>
              </a:buClr>
              <a:buSzTx/>
              <a:buFont typeface="Wingdings" pitchFamily="2" charset="2"/>
              <a:buChar char="§"/>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Inconsistency between expected action and ADS requested action</a:t>
            </a:r>
          </a:p>
          <a:p>
            <a:pPr marL="990575" marR="0" lvl="1" indent="-380990" algn="l" defTabSz="609585" rtl="0" eaLnBrk="1" fontAlgn="base" latinLnBrk="0" hangingPunct="1">
              <a:lnSpc>
                <a:spcPct val="100000"/>
              </a:lnSpc>
              <a:spcBef>
                <a:spcPct val="20000"/>
              </a:spcBef>
              <a:spcAft>
                <a:spcPct val="0"/>
              </a:spcAft>
              <a:buClr>
                <a:srgbClr val="FF641E"/>
              </a:buClr>
              <a:buSzTx/>
              <a:buFont typeface="Wingdings" pitchFamily="2" charset="2"/>
              <a:buChar char="§"/>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Inconsistency between expected outcome and observed outcome</a:t>
            </a:r>
          </a:p>
          <a:p>
            <a:pPr marL="457189" marR="0" lvl="0" indent="-457189" algn="l" defTabSz="609585" rtl="0" eaLnBrk="1" fontAlgn="base" latinLnBrk="0" hangingPunct="1">
              <a:lnSpc>
                <a:spcPct val="100000"/>
              </a:lnSpc>
              <a:spcBef>
                <a:spcPct val="20000"/>
              </a:spcBef>
              <a:spcAft>
                <a:spcPct val="0"/>
              </a:spcAft>
              <a:buClr>
                <a:srgbClr val="FF641E"/>
              </a:buClr>
              <a:buSzTx/>
              <a:buFont typeface="Wingdings" pitchFamily="2" charset="2"/>
              <a:buChar char="§"/>
              <a:tabLst/>
              <a:defRPr/>
            </a:pPr>
            <a:endParaRPr kumimoji="0" lang="en-GB" sz="2133"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endParaRPr>
          </a:p>
          <a:p>
            <a:pPr marL="457189" marR="0" lvl="0" indent="-457189" algn="l" defTabSz="609585" rtl="0" eaLnBrk="1" fontAlgn="base" latinLnBrk="0" hangingPunct="1">
              <a:lnSpc>
                <a:spcPct val="100000"/>
              </a:lnSpc>
              <a:spcBef>
                <a:spcPct val="20000"/>
              </a:spcBef>
              <a:spcAft>
                <a:spcPct val="0"/>
              </a:spcAft>
              <a:buClr>
                <a:srgbClr val="FF641E"/>
              </a:buClr>
              <a:buSzTx/>
              <a:buFont typeface="Wingdings" pitchFamily="2" charset="2"/>
              <a:buChar char="§"/>
              <a:tabLst/>
              <a:defRPr/>
            </a:pPr>
            <a:r>
              <a:rPr kumimoji="0" lang="en-GB" sz="2133"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Across instances of the same incident type or the same scenario</a:t>
            </a:r>
          </a:p>
          <a:p>
            <a:pPr marL="990575" marR="0" lvl="1" indent="-380990" algn="l" defTabSz="609585" rtl="0" eaLnBrk="1" fontAlgn="base" latinLnBrk="0" hangingPunct="1">
              <a:lnSpc>
                <a:spcPct val="100000"/>
              </a:lnSpc>
              <a:spcBef>
                <a:spcPct val="20000"/>
              </a:spcBef>
              <a:spcAft>
                <a:spcPct val="0"/>
              </a:spcAft>
              <a:buClr>
                <a:srgbClr val="FF641E"/>
              </a:buClr>
              <a:buSzTx/>
              <a:buFont typeface="Wingdings" pitchFamily="2" charset="2"/>
              <a:buChar char="§"/>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Inconsistency of ADS behaviour</a:t>
            </a:r>
          </a:p>
        </p:txBody>
      </p:sp>
    </p:spTree>
    <p:extLst>
      <p:ext uri="{BB962C8B-B14F-4D97-AF65-F5344CB8AC3E}">
        <p14:creationId xmlns:p14="http://schemas.microsoft.com/office/powerpoint/2010/main" val="3723181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A531807-90D4-DAE4-CF66-8F516CC26043}"/>
              </a:ext>
            </a:extLst>
          </p:cNvPr>
          <p:cNvSpPr/>
          <p:nvPr/>
        </p:nvSpPr>
        <p:spPr>
          <a:xfrm>
            <a:off x="515608" y="799163"/>
            <a:ext cx="11376589" cy="1476672"/>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prstClr val="black"/>
                </a:solidFill>
                <a:effectLst/>
                <a:uLnTx/>
                <a:uFillTx/>
                <a:latin typeface="Calibri"/>
                <a:ea typeface="+mn-ea"/>
                <a:cs typeface="+mn-cs"/>
              </a:rPr>
              <a:t>DSSAD</a:t>
            </a:r>
          </a:p>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prstClr val="black"/>
                </a:solidFill>
                <a:effectLst/>
                <a:uLnTx/>
                <a:uFillTx/>
                <a:latin typeface="Calibri"/>
                <a:ea typeface="+mn-ea"/>
                <a:cs typeface="+mn-cs"/>
              </a:rPr>
              <a:t>Time </a:t>
            </a:r>
          </a:p>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prstClr val="black"/>
                </a:solidFill>
                <a:effectLst/>
                <a:uLnTx/>
                <a:uFillTx/>
                <a:latin typeface="Calibri"/>
                <a:ea typeface="+mn-ea"/>
                <a:cs typeface="+mn-cs"/>
              </a:rPr>
              <a:t>Series</a:t>
            </a:r>
          </a:p>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prstClr val="black"/>
                </a:solidFill>
                <a:effectLst/>
                <a:uLnTx/>
                <a:uFillTx/>
                <a:latin typeface="Calibri"/>
                <a:ea typeface="+mn-ea"/>
                <a:cs typeface="+mn-cs"/>
              </a:rPr>
              <a:t>Data</a:t>
            </a:r>
          </a:p>
        </p:txBody>
      </p:sp>
      <p:sp>
        <p:nvSpPr>
          <p:cNvPr id="3" name="Title 2">
            <a:extLst>
              <a:ext uri="{FF2B5EF4-FFF2-40B4-BE49-F238E27FC236}">
                <a16:creationId xmlns:a16="http://schemas.microsoft.com/office/drawing/2014/main" id="{B8DABA7C-2DED-B20A-87EA-43BAE0CC420C}"/>
              </a:ext>
            </a:extLst>
          </p:cNvPr>
          <p:cNvSpPr>
            <a:spLocks noGrp="1"/>
          </p:cNvSpPr>
          <p:nvPr>
            <p:ph type="title"/>
          </p:nvPr>
        </p:nvSpPr>
        <p:spPr>
          <a:xfrm>
            <a:off x="382732" y="208241"/>
            <a:ext cx="10570083" cy="492443"/>
          </a:xfrm>
        </p:spPr>
        <p:txBody>
          <a:bodyPr/>
          <a:lstStyle/>
          <a:p>
            <a:r>
              <a:rPr lang="en-GB" sz="4000" b="1" noProof="0">
                <a:latin typeface="Arial" panose="020B0604020202020204" pitchFamily="34" charset="0"/>
                <a:cs typeface="Arial" panose="020B0604020202020204" pitchFamily="34" charset="0"/>
              </a:rPr>
              <a:t>Framework for use of time series data</a:t>
            </a:r>
            <a:endParaRPr lang="en-GB" sz="3600" noProof="0"/>
          </a:p>
        </p:txBody>
      </p:sp>
      <p:sp>
        <p:nvSpPr>
          <p:cNvPr id="6" name="Rectangle 5">
            <a:extLst>
              <a:ext uri="{FF2B5EF4-FFF2-40B4-BE49-F238E27FC236}">
                <a16:creationId xmlns:a16="http://schemas.microsoft.com/office/drawing/2014/main" id="{8278AFC4-33A1-32E9-2A03-06D5E0FCE781}"/>
              </a:ext>
            </a:extLst>
          </p:cNvPr>
          <p:cNvSpPr/>
          <p:nvPr/>
        </p:nvSpPr>
        <p:spPr>
          <a:xfrm>
            <a:off x="1721085" y="925056"/>
            <a:ext cx="3186727" cy="326824"/>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a:ln>
                  <a:noFill/>
                </a:ln>
                <a:solidFill>
                  <a:prstClr val="black"/>
                </a:solidFill>
                <a:effectLst/>
                <a:uLnTx/>
                <a:uFillTx/>
                <a:latin typeface="Calibri"/>
                <a:ea typeface="+mn-ea"/>
                <a:cs typeface="+mn-cs"/>
              </a:rPr>
              <a:t>Perception</a:t>
            </a:r>
          </a:p>
        </p:txBody>
      </p:sp>
      <p:sp>
        <p:nvSpPr>
          <p:cNvPr id="7" name="Rectangle 6">
            <a:extLst>
              <a:ext uri="{FF2B5EF4-FFF2-40B4-BE49-F238E27FC236}">
                <a16:creationId xmlns:a16="http://schemas.microsoft.com/office/drawing/2014/main" id="{963693DD-4D0A-0A3E-FCD7-3F773B824B28}"/>
              </a:ext>
            </a:extLst>
          </p:cNvPr>
          <p:cNvSpPr/>
          <p:nvPr/>
        </p:nvSpPr>
        <p:spPr>
          <a:xfrm>
            <a:off x="7442576" y="1240508"/>
            <a:ext cx="1367825" cy="946424"/>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67" b="0" i="0" u="none" strike="noStrike" kern="1200" cap="none" spc="0" normalizeH="0" baseline="0" noProof="0">
                <a:ln>
                  <a:noFill/>
                </a:ln>
                <a:solidFill>
                  <a:prstClr val="black"/>
                </a:solidFill>
                <a:effectLst/>
                <a:uLnTx/>
                <a:uFillTx/>
                <a:latin typeface="Calibri"/>
                <a:ea typeface="+mn-ea"/>
                <a:cs typeface="+mn-cs"/>
              </a:rPr>
              <a:t>ADS Requested Actions</a:t>
            </a:r>
          </a:p>
        </p:txBody>
      </p:sp>
      <p:sp>
        <p:nvSpPr>
          <p:cNvPr id="8" name="Rectangle 7">
            <a:extLst>
              <a:ext uri="{FF2B5EF4-FFF2-40B4-BE49-F238E27FC236}">
                <a16:creationId xmlns:a16="http://schemas.microsoft.com/office/drawing/2014/main" id="{0D3684AD-5F82-39CF-EFB4-71B17C6121CA}"/>
              </a:ext>
            </a:extLst>
          </p:cNvPr>
          <p:cNvSpPr/>
          <p:nvPr/>
        </p:nvSpPr>
        <p:spPr>
          <a:xfrm>
            <a:off x="10120479" y="1240508"/>
            <a:ext cx="1476524" cy="946424"/>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67" b="0" i="0" u="none" strike="noStrike" kern="1200" cap="none" spc="0" normalizeH="0" baseline="0" noProof="0">
                <a:ln>
                  <a:noFill/>
                </a:ln>
                <a:solidFill>
                  <a:prstClr val="black"/>
                </a:solidFill>
                <a:effectLst/>
                <a:uLnTx/>
                <a:uFillTx/>
                <a:latin typeface="Calibri"/>
                <a:ea typeface="+mn-ea"/>
                <a:cs typeface="+mn-cs"/>
              </a:rPr>
              <a:t>Vehicle Dynamics</a:t>
            </a:r>
          </a:p>
        </p:txBody>
      </p:sp>
      <p:sp>
        <p:nvSpPr>
          <p:cNvPr id="9" name="TextBox 8">
            <a:extLst>
              <a:ext uri="{FF2B5EF4-FFF2-40B4-BE49-F238E27FC236}">
                <a16:creationId xmlns:a16="http://schemas.microsoft.com/office/drawing/2014/main" id="{D22B25C6-0AFA-4E70-F47D-5F8E99A88B52}"/>
              </a:ext>
            </a:extLst>
          </p:cNvPr>
          <p:cNvSpPr txBox="1"/>
          <p:nvPr/>
        </p:nvSpPr>
        <p:spPr>
          <a:xfrm>
            <a:off x="2833310" y="2249561"/>
            <a:ext cx="2074501" cy="584775"/>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itchFamily="34" charset="0"/>
                <a:ea typeface="MS PGothic" pitchFamily="34" charset="-128"/>
                <a:cs typeface="Arial" charset="0"/>
              </a:rPr>
              <a:t>What did ADS observe?</a:t>
            </a:r>
          </a:p>
        </p:txBody>
      </p:sp>
      <p:sp>
        <p:nvSpPr>
          <p:cNvPr id="10" name="TextBox 9">
            <a:extLst>
              <a:ext uri="{FF2B5EF4-FFF2-40B4-BE49-F238E27FC236}">
                <a16:creationId xmlns:a16="http://schemas.microsoft.com/office/drawing/2014/main" id="{79E713A0-9647-9F9F-E25D-B03D803DBBF3}"/>
              </a:ext>
            </a:extLst>
          </p:cNvPr>
          <p:cNvSpPr txBox="1"/>
          <p:nvPr/>
        </p:nvSpPr>
        <p:spPr>
          <a:xfrm>
            <a:off x="7360104" y="2258625"/>
            <a:ext cx="1743256" cy="584775"/>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itchFamily="34" charset="0"/>
                <a:ea typeface="MS PGothic" pitchFamily="34" charset="-128"/>
                <a:cs typeface="Arial" charset="0"/>
              </a:rPr>
              <a:t>What did the ADS decide to do?</a:t>
            </a:r>
          </a:p>
        </p:txBody>
      </p:sp>
      <p:sp>
        <p:nvSpPr>
          <p:cNvPr id="11" name="TextBox 10">
            <a:extLst>
              <a:ext uri="{FF2B5EF4-FFF2-40B4-BE49-F238E27FC236}">
                <a16:creationId xmlns:a16="http://schemas.microsoft.com/office/drawing/2014/main" id="{E82A5729-4E6D-ED4E-961E-CDB234931C4F}"/>
              </a:ext>
            </a:extLst>
          </p:cNvPr>
          <p:cNvSpPr txBox="1"/>
          <p:nvPr/>
        </p:nvSpPr>
        <p:spPr>
          <a:xfrm>
            <a:off x="10023425" y="2258624"/>
            <a:ext cx="1858780" cy="830997"/>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itchFamily="34" charset="0"/>
                <a:ea typeface="MS PGothic" pitchFamily="34" charset="-128"/>
                <a:cs typeface="Arial" charset="0"/>
              </a:rPr>
              <a:t>What was the observed driving behaviour?</a:t>
            </a:r>
          </a:p>
        </p:txBody>
      </p:sp>
      <p:sp>
        <p:nvSpPr>
          <p:cNvPr id="14" name="TextBox 13">
            <a:extLst>
              <a:ext uri="{FF2B5EF4-FFF2-40B4-BE49-F238E27FC236}">
                <a16:creationId xmlns:a16="http://schemas.microsoft.com/office/drawing/2014/main" id="{1E2E986E-490A-6B29-8275-FBEF5E983199}"/>
              </a:ext>
            </a:extLst>
          </p:cNvPr>
          <p:cNvSpPr txBox="1"/>
          <p:nvPr/>
        </p:nvSpPr>
        <p:spPr>
          <a:xfrm>
            <a:off x="7435797" y="4958834"/>
            <a:ext cx="2127887" cy="584775"/>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itchFamily="34" charset="0"/>
                <a:ea typeface="MS PGothic" pitchFamily="34" charset="-128"/>
                <a:cs typeface="Arial" charset="0"/>
              </a:rPr>
              <a:t>What would be appropriate responses?</a:t>
            </a:r>
          </a:p>
        </p:txBody>
      </p:sp>
      <p:sp>
        <p:nvSpPr>
          <p:cNvPr id="16" name="TextBox 15">
            <a:extLst>
              <a:ext uri="{FF2B5EF4-FFF2-40B4-BE49-F238E27FC236}">
                <a16:creationId xmlns:a16="http://schemas.microsoft.com/office/drawing/2014/main" id="{2244F65D-A9DF-C483-31AF-D1DA3E51908C}"/>
              </a:ext>
            </a:extLst>
          </p:cNvPr>
          <p:cNvSpPr txBox="1"/>
          <p:nvPr/>
        </p:nvSpPr>
        <p:spPr>
          <a:xfrm>
            <a:off x="2876649" y="4706430"/>
            <a:ext cx="2294792" cy="584775"/>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itchFamily="34" charset="0"/>
                <a:ea typeface="MS PGothic" pitchFamily="34" charset="-128"/>
                <a:cs typeface="Arial" charset="0"/>
              </a:rPr>
              <a:t>What ADS was expected to (visually) observe?</a:t>
            </a:r>
          </a:p>
        </p:txBody>
      </p:sp>
      <p:sp>
        <p:nvSpPr>
          <p:cNvPr id="17" name="TextBox 16">
            <a:extLst>
              <a:ext uri="{FF2B5EF4-FFF2-40B4-BE49-F238E27FC236}">
                <a16:creationId xmlns:a16="http://schemas.microsoft.com/office/drawing/2014/main" id="{B085E0CB-4ACE-6085-EB60-6485A80F5EF8}"/>
              </a:ext>
            </a:extLst>
          </p:cNvPr>
          <p:cNvSpPr txBox="1"/>
          <p:nvPr/>
        </p:nvSpPr>
        <p:spPr>
          <a:xfrm>
            <a:off x="515608" y="5906550"/>
            <a:ext cx="11376589" cy="537349"/>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defPPr>
              <a:defRPr lang="en-GB"/>
            </a:defPPr>
            <a:lvl1pPr algn="ctr">
              <a:defRPr sz="1600"/>
            </a:lvl1p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133" b="0" i="0" u="none" strike="noStrike" kern="1200" cap="none" spc="0" normalizeH="0" baseline="0" noProof="0">
                <a:ln>
                  <a:noFill/>
                </a:ln>
                <a:solidFill>
                  <a:prstClr val="black"/>
                </a:solidFill>
                <a:effectLst/>
                <a:uLnTx/>
                <a:uFillTx/>
                <a:latin typeface="Calibri"/>
                <a:ea typeface="+mn-ea"/>
                <a:cs typeface="+mn-cs"/>
              </a:rPr>
              <a:t>Expectations</a:t>
            </a:r>
          </a:p>
        </p:txBody>
      </p:sp>
      <p:sp>
        <p:nvSpPr>
          <p:cNvPr id="18" name="TextBox 17">
            <a:extLst>
              <a:ext uri="{FF2B5EF4-FFF2-40B4-BE49-F238E27FC236}">
                <a16:creationId xmlns:a16="http://schemas.microsoft.com/office/drawing/2014/main" id="{587B2537-3C15-4BF8-242B-8AFD2A783B4A}"/>
              </a:ext>
            </a:extLst>
          </p:cNvPr>
          <p:cNvSpPr txBox="1"/>
          <p:nvPr/>
        </p:nvSpPr>
        <p:spPr>
          <a:xfrm>
            <a:off x="5517575" y="3986827"/>
            <a:ext cx="1918221" cy="338554"/>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itchFamily="34" charset="0"/>
                <a:ea typeface="MS PGothic" pitchFamily="34" charset="-128"/>
                <a:cs typeface="Arial" charset="0"/>
              </a:rPr>
              <a:t>What happened?</a:t>
            </a:r>
          </a:p>
        </p:txBody>
      </p:sp>
      <p:sp>
        <p:nvSpPr>
          <p:cNvPr id="19" name="Rectangle 18">
            <a:extLst>
              <a:ext uri="{FF2B5EF4-FFF2-40B4-BE49-F238E27FC236}">
                <a16:creationId xmlns:a16="http://schemas.microsoft.com/office/drawing/2014/main" id="{CF664DFB-B29C-D85C-AD73-70FFB4712563}"/>
              </a:ext>
            </a:extLst>
          </p:cNvPr>
          <p:cNvSpPr/>
          <p:nvPr/>
        </p:nvSpPr>
        <p:spPr>
          <a:xfrm>
            <a:off x="5288877" y="2874609"/>
            <a:ext cx="2071228" cy="253364"/>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133" b="1" i="0" u="none" strike="noStrike" kern="1200" cap="none" spc="0" normalizeH="0" baseline="0" noProof="0">
                <a:ln>
                  <a:noFill/>
                </a:ln>
                <a:solidFill>
                  <a:prstClr val="white">
                    <a:lumMod val="65000"/>
                  </a:prstClr>
                </a:solidFill>
                <a:effectLst/>
                <a:uLnTx/>
                <a:uFillTx/>
                <a:latin typeface="Calibri"/>
                <a:ea typeface="+mn-ea"/>
                <a:cs typeface="+mn-cs"/>
              </a:rPr>
              <a:t>Planning</a:t>
            </a:r>
          </a:p>
        </p:txBody>
      </p:sp>
      <p:sp>
        <p:nvSpPr>
          <p:cNvPr id="22" name="Rectangle 21">
            <a:extLst>
              <a:ext uri="{FF2B5EF4-FFF2-40B4-BE49-F238E27FC236}">
                <a16:creationId xmlns:a16="http://schemas.microsoft.com/office/drawing/2014/main" id="{80513A73-875A-F0D8-BD42-AE5AD769926C}"/>
              </a:ext>
            </a:extLst>
          </p:cNvPr>
          <p:cNvSpPr/>
          <p:nvPr/>
        </p:nvSpPr>
        <p:spPr>
          <a:xfrm>
            <a:off x="5288877" y="3134650"/>
            <a:ext cx="959111" cy="894489"/>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67" b="0" i="0" u="none" strike="noStrike" kern="1200" cap="none" spc="0" normalizeH="0" baseline="0" noProof="0">
                <a:ln>
                  <a:noFill/>
                </a:ln>
                <a:solidFill>
                  <a:prstClr val="white">
                    <a:lumMod val="65000"/>
                  </a:prstClr>
                </a:solidFill>
                <a:effectLst/>
                <a:uLnTx/>
                <a:uFillTx/>
                <a:latin typeface="Calibri"/>
                <a:ea typeface="+mn-ea"/>
                <a:cs typeface="+mn-cs"/>
              </a:rPr>
              <a:t>Event recognition</a:t>
            </a:r>
          </a:p>
        </p:txBody>
      </p:sp>
      <p:sp>
        <p:nvSpPr>
          <p:cNvPr id="23" name="Rectangle 22">
            <a:extLst>
              <a:ext uri="{FF2B5EF4-FFF2-40B4-BE49-F238E27FC236}">
                <a16:creationId xmlns:a16="http://schemas.microsoft.com/office/drawing/2014/main" id="{2C1A614F-2A22-2CBA-CC41-7BB137FDB223}"/>
              </a:ext>
            </a:extLst>
          </p:cNvPr>
          <p:cNvSpPr/>
          <p:nvPr/>
        </p:nvSpPr>
        <p:spPr>
          <a:xfrm>
            <a:off x="6247989" y="3137989"/>
            <a:ext cx="1112116" cy="894489"/>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67" b="0" i="0" u="none" strike="noStrike" kern="1200" cap="none" spc="0" normalizeH="0" baseline="0" noProof="0">
                <a:ln>
                  <a:noFill/>
                </a:ln>
                <a:solidFill>
                  <a:prstClr val="white">
                    <a:lumMod val="65000"/>
                  </a:prstClr>
                </a:solidFill>
                <a:effectLst/>
                <a:uLnTx/>
                <a:uFillTx/>
                <a:latin typeface="Calibri"/>
                <a:ea typeface="+mn-ea"/>
                <a:cs typeface="+mn-cs"/>
              </a:rPr>
              <a:t>Context-aware planning</a:t>
            </a:r>
          </a:p>
        </p:txBody>
      </p:sp>
      <p:sp>
        <p:nvSpPr>
          <p:cNvPr id="26" name="Rectangle 25">
            <a:extLst>
              <a:ext uri="{FF2B5EF4-FFF2-40B4-BE49-F238E27FC236}">
                <a16:creationId xmlns:a16="http://schemas.microsoft.com/office/drawing/2014/main" id="{07D6364A-D251-A5C5-0B54-0B03AAE42BC8}"/>
              </a:ext>
            </a:extLst>
          </p:cNvPr>
          <p:cNvSpPr/>
          <p:nvPr/>
        </p:nvSpPr>
        <p:spPr>
          <a:xfrm>
            <a:off x="1721085" y="1251879"/>
            <a:ext cx="1155563" cy="935052"/>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67" b="0" i="0" u="none" strike="noStrike" kern="1200" cap="none" spc="0" normalizeH="0" baseline="0" noProof="0">
                <a:ln>
                  <a:noFill/>
                </a:ln>
                <a:solidFill>
                  <a:prstClr val="black"/>
                </a:solidFill>
                <a:effectLst/>
                <a:uLnTx/>
                <a:uFillTx/>
                <a:latin typeface="Calibri"/>
                <a:ea typeface="+mn-ea"/>
                <a:cs typeface="+mn-cs"/>
              </a:rPr>
              <a:t>Visual Representation</a:t>
            </a:r>
          </a:p>
        </p:txBody>
      </p:sp>
      <p:sp>
        <p:nvSpPr>
          <p:cNvPr id="29" name="Rectangle 28">
            <a:extLst>
              <a:ext uri="{FF2B5EF4-FFF2-40B4-BE49-F238E27FC236}">
                <a16:creationId xmlns:a16="http://schemas.microsoft.com/office/drawing/2014/main" id="{B599272A-9E5C-5895-DBBE-0E0C3E1D6EF1}"/>
              </a:ext>
            </a:extLst>
          </p:cNvPr>
          <p:cNvSpPr/>
          <p:nvPr/>
        </p:nvSpPr>
        <p:spPr>
          <a:xfrm>
            <a:off x="2867889" y="1249089"/>
            <a:ext cx="1234816" cy="935052"/>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67" b="0" i="0" u="none" strike="noStrike" kern="1200" cap="none" spc="0" normalizeH="0" baseline="0" noProof="0">
                <a:ln>
                  <a:noFill/>
                </a:ln>
                <a:solidFill>
                  <a:prstClr val="white">
                    <a:lumMod val="65000"/>
                  </a:prstClr>
                </a:solidFill>
                <a:effectLst/>
                <a:uLnTx/>
                <a:uFillTx/>
                <a:latin typeface="Calibri"/>
                <a:ea typeface="+mn-ea"/>
                <a:cs typeface="+mn-cs"/>
              </a:rPr>
              <a:t>Object Detection</a:t>
            </a:r>
          </a:p>
        </p:txBody>
      </p:sp>
      <p:sp>
        <p:nvSpPr>
          <p:cNvPr id="31" name="TextBox 30">
            <a:extLst>
              <a:ext uri="{FF2B5EF4-FFF2-40B4-BE49-F238E27FC236}">
                <a16:creationId xmlns:a16="http://schemas.microsoft.com/office/drawing/2014/main" id="{34D8A42B-52AE-D4BB-6F14-9FE59DF7FD9D}"/>
              </a:ext>
            </a:extLst>
          </p:cNvPr>
          <p:cNvSpPr txBox="1"/>
          <p:nvPr/>
        </p:nvSpPr>
        <p:spPr>
          <a:xfrm>
            <a:off x="1671784" y="2249561"/>
            <a:ext cx="1155563" cy="830997"/>
          </a:xfrm>
          <a:prstGeom prst="rect">
            <a:avLst/>
          </a:prstGeom>
          <a:noFill/>
        </p:spPr>
        <p:txBody>
          <a:bodyPr wrap="square">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itchFamily="34" charset="0"/>
                <a:ea typeface="MS PGothic" pitchFamily="34" charset="-128"/>
                <a:cs typeface="Arial" charset="0"/>
              </a:rPr>
              <a:t>What was in the field of view? </a:t>
            </a:r>
          </a:p>
        </p:txBody>
      </p:sp>
      <p:sp>
        <p:nvSpPr>
          <p:cNvPr id="33" name="Rectangle 32">
            <a:extLst>
              <a:ext uri="{FF2B5EF4-FFF2-40B4-BE49-F238E27FC236}">
                <a16:creationId xmlns:a16="http://schemas.microsoft.com/office/drawing/2014/main" id="{EB7FA600-69ED-5F73-D70E-E81C9895AC62}"/>
              </a:ext>
            </a:extLst>
          </p:cNvPr>
          <p:cNvSpPr/>
          <p:nvPr/>
        </p:nvSpPr>
        <p:spPr>
          <a:xfrm>
            <a:off x="7442574" y="913682"/>
            <a:ext cx="1367825" cy="326825"/>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a:ln>
                  <a:noFill/>
                </a:ln>
                <a:solidFill>
                  <a:prstClr val="black"/>
                </a:solidFill>
                <a:effectLst/>
                <a:uLnTx/>
                <a:uFillTx/>
                <a:latin typeface="Calibri"/>
                <a:ea typeface="+mn-ea"/>
                <a:cs typeface="+mn-cs"/>
              </a:rPr>
              <a:t>Action</a:t>
            </a:r>
          </a:p>
        </p:txBody>
      </p:sp>
      <p:sp>
        <p:nvSpPr>
          <p:cNvPr id="34" name="Rectangle 33">
            <a:extLst>
              <a:ext uri="{FF2B5EF4-FFF2-40B4-BE49-F238E27FC236}">
                <a16:creationId xmlns:a16="http://schemas.microsoft.com/office/drawing/2014/main" id="{D43BB803-8FA2-0405-81F3-7878219654F9}"/>
              </a:ext>
            </a:extLst>
          </p:cNvPr>
          <p:cNvSpPr/>
          <p:nvPr/>
        </p:nvSpPr>
        <p:spPr>
          <a:xfrm>
            <a:off x="6888481" y="6000313"/>
            <a:ext cx="4883796" cy="355675"/>
          </a:xfrm>
          <a:prstGeom prst="rect">
            <a:avLst/>
          </a:prstGeom>
          <a:ln>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67" b="0" i="0" u="none" strike="noStrike" kern="1200" cap="none" spc="0" normalizeH="0" baseline="0" noProof="0">
                <a:ln>
                  <a:noFill/>
                </a:ln>
                <a:solidFill>
                  <a:prstClr val="white">
                    <a:lumMod val="65000"/>
                  </a:prstClr>
                </a:solidFill>
                <a:effectLst/>
                <a:uLnTx/>
                <a:uFillTx/>
                <a:latin typeface="Calibri"/>
                <a:ea typeface="+mn-ea"/>
                <a:cs typeface="+mn-cs"/>
              </a:rPr>
              <a:t>Reference: Safety Arguments + Safety Cases</a:t>
            </a:r>
          </a:p>
        </p:txBody>
      </p:sp>
      <p:sp>
        <p:nvSpPr>
          <p:cNvPr id="36" name="Rectangle 35">
            <a:extLst>
              <a:ext uri="{FF2B5EF4-FFF2-40B4-BE49-F238E27FC236}">
                <a16:creationId xmlns:a16="http://schemas.microsoft.com/office/drawing/2014/main" id="{39588DB9-2542-3C13-02D1-F0499A1F542B}"/>
              </a:ext>
            </a:extLst>
          </p:cNvPr>
          <p:cNvSpPr/>
          <p:nvPr/>
        </p:nvSpPr>
        <p:spPr>
          <a:xfrm>
            <a:off x="10120479" y="913682"/>
            <a:ext cx="1476524" cy="330873"/>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a:ln>
                  <a:noFill/>
                </a:ln>
                <a:solidFill>
                  <a:prstClr val="black"/>
                </a:solidFill>
                <a:effectLst/>
                <a:uLnTx/>
                <a:uFillTx/>
                <a:latin typeface="Calibri"/>
                <a:ea typeface="+mn-ea"/>
                <a:cs typeface="+mn-cs"/>
              </a:rPr>
              <a:t>Outcome</a:t>
            </a:r>
          </a:p>
        </p:txBody>
      </p:sp>
      <p:sp>
        <p:nvSpPr>
          <p:cNvPr id="39" name="TextBox 38">
            <a:extLst>
              <a:ext uri="{FF2B5EF4-FFF2-40B4-BE49-F238E27FC236}">
                <a16:creationId xmlns:a16="http://schemas.microsoft.com/office/drawing/2014/main" id="{38441193-518D-A982-F1E6-4849727E3526}"/>
              </a:ext>
            </a:extLst>
          </p:cNvPr>
          <p:cNvSpPr txBox="1"/>
          <p:nvPr/>
        </p:nvSpPr>
        <p:spPr>
          <a:xfrm>
            <a:off x="4082126" y="1505551"/>
            <a:ext cx="991020" cy="707886"/>
          </a:xfrm>
          <a:prstGeom prst="rect">
            <a:avLst/>
          </a:prstGeom>
          <a:noFill/>
        </p:spPr>
        <p:txBody>
          <a:bodyPr wrap="square">
            <a:spAutoFit/>
          </a:bodyPr>
          <a:lstStyle/>
          <a:p>
            <a:pPr marL="0" marR="0" lvl="0" indent="0" algn="l" defTabSz="609585" rtl="0" eaLnBrk="1" fontAlgn="base" latinLnBrk="0" hangingPunct="1">
              <a:lnSpc>
                <a:spcPts val="1600"/>
              </a:lnSpc>
              <a:spcBef>
                <a:spcPct val="0"/>
              </a:spcBef>
              <a:spcAft>
                <a:spcPct val="0"/>
              </a:spcAft>
              <a:buClrTx/>
              <a:buSzTx/>
              <a:buFontTx/>
              <a:buNone/>
              <a:tabLst/>
              <a:defRPr/>
            </a:pPr>
            <a:r>
              <a:rPr kumimoji="0" lang="en-GB" sz="1467" b="0" i="0" u="none" strike="noStrike" kern="1200" cap="none" spc="0" normalizeH="0" baseline="0" noProof="0">
                <a:ln>
                  <a:noFill/>
                </a:ln>
                <a:solidFill>
                  <a:prstClr val="black"/>
                </a:solidFill>
                <a:effectLst/>
                <a:uLnTx/>
                <a:uFillTx/>
                <a:latin typeface="Calibri" pitchFamily="34" charset="0"/>
                <a:ea typeface="MS PGothic" pitchFamily="34" charset="-128"/>
                <a:cs typeface="Arial" charset="0"/>
              </a:rPr>
              <a:t>* Visual-based info only</a:t>
            </a:r>
          </a:p>
        </p:txBody>
      </p:sp>
      <p:sp>
        <p:nvSpPr>
          <p:cNvPr id="42" name="TextBox 41">
            <a:extLst>
              <a:ext uri="{FF2B5EF4-FFF2-40B4-BE49-F238E27FC236}">
                <a16:creationId xmlns:a16="http://schemas.microsoft.com/office/drawing/2014/main" id="{26110768-DE7B-4901-883A-BFCC81284396}"/>
              </a:ext>
            </a:extLst>
          </p:cNvPr>
          <p:cNvSpPr txBox="1"/>
          <p:nvPr/>
        </p:nvSpPr>
        <p:spPr>
          <a:xfrm>
            <a:off x="10023425" y="4958832"/>
            <a:ext cx="2127887" cy="830997"/>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itchFamily="34" charset="0"/>
                <a:ea typeface="MS PGothic" pitchFamily="34" charset="-128"/>
                <a:cs typeface="Arial" charset="0"/>
              </a:rPr>
              <a:t>What would be expected execution outcome?</a:t>
            </a:r>
          </a:p>
        </p:txBody>
      </p:sp>
      <p:sp>
        <p:nvSpPr>
          <p:cNvPr id="45" name="Rectangle 44">
            <a:extLst>
              <a:ext uri="{FF2B5EF4-FFF2-40B4-BE49-F238E27FC236}">
                <a16:creationId xmlns:a16="http://schemas.microsoft.com/office/drawing/2014/main" id="{F08FB323-190C-816D-A414-50646CE560A7}"/>
              </a:ext>
            </a:extLst>
          </p:cNvPr>
          <p:cNvSpPr/>
          <p:nvPr/>
        </p:nvSpPr>
        <p:spPr>
          <a:xfrm>
            <a:off x="8911309" y="2874610"/>
            <a:ext cx="1112116" cy="1161045"/>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67" b="0" i="0" u="none" strike="noStrike" kern="1200" cap="none" spc="0" normalizeH="0" baseline="0" noProof="0">
                <a:ln>
                  <a:noFill/>
                </a:ln>
                <a:solidFill>
                  <a:prstClr val="white">
                    <a:lumMod val="65000"/>
                  </a:prstClr>
                </a:solidFill>
                <a:effectLst/>
                <a:uLnTx/>
                <a:uFillTx/>
                <a:latin typeface="Calibri"/>
                <a:ea typeface="+mn-ea"/>
                <a:cs typeface="+mn-cs"/>
              </a:rPr>
              <a:t>External factors</a:t>
            </a:r>
          </a:p>
        </p:txBody>
      </p:sp>
      <p:sp>
        <p:nvSpPr>
          <p:cNvPr id="47" name="TextBox 46">
            <a:extLst>
              <a:ext uri="{FF2B5EF4-FFF2-40B4-BE49-F238E27FC236}">
                <a16:creationId xmlns:a16="http://schemas.microsoft.com/office/drawing/2014/main" id="{94A0ADC5-64B5-43C3-17E7-B2C3FA2FCB3F}"/>
              </a:ext>
            </a:extLst>
          </p:cNvPr>
          <p:cNvSpPr txBox="1"/>
          <p:nvPr/>
        </p:nvSpPr>
        <p:spPr>
          <a:xfrm>
            <a:off x="3152568" y="2767399"/>
            <a:ext cx="1941157" cy="830997"/>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itchFamily="34" charset="0"/>
                <a:ea typeface="MS PGothic" pitchFamily="34" charset="-128"/>
                <a:cs typeface="Arial" charset="0"/>
              </a:rPr>
              <a:t>What ADS recognise as relevant to the operation?</a:t>
            </a:r>
          </a:p>
        </p:txBody>
      </p:sp>
      <p:sp>
        <p:nvSpPr>
          <p:cNvPr id="5" name="TextBox 4">
            <a:extLst>
              <a:ext uri="{FF2B5EF4-FFF2-40B4-BE49-F238E27FC236}">
                <a16:creationId xmlns:a16="http://schemas.microsoft.com/office/drawing/2014/main" id="{F745AE4A-514B-D22F-C76B-ABFF98A4D8B0}"/>
              </a:ext>
            </a:extLst>
          </p:cNvPr>
          <p:cNvSpPr txBox="1"/>
          <p:nvPr/>
        </p:nvSpPr>
        <p:spPr>
          <a:xfrm>
            <a:off x="3231618" y="5261348"/>
            <a:ext cx="1862108" cy="584775"/>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itchFamily="34" charset="0"/>
                <a:ea typeface="MS PGothic" pitchFamily="34" charset="-128"/>
                <a:cs typeface="Arial" charset="0"/>
              </a:rPr>
              <a:t>What are relevant to the operation?</a:t>
            </a:r>
          </a:p>
        </p:txBody>
      </p:sp>
      <p:sp>
        <p:nvSpPr>
          <p:cNvPr id="2" name="Rectangle 1">
            <a:extLst>
              <a:ext uri="{FF2B5EF4-FFF2-40B4-BE49-F238E27FC236}">
                <a16:creationId xmlns:a16="http://schemas.microsoft.com/office/drawing/2014/main" id="{638E21ED-7D8F-2915-6D5C-55964344022F}"/>
              </a:ext>
            </a:extLst>
          </p:cNvPr>
          <p:cNvSpPr/>
          <p:nvPr/>
        </p:nvSpPr>
        <p:spPr>
          <a:xfrm>
            <a:off x="2235200" y="6005028"/>
            <a:ext cx="4551680" cy="355675"/>
          </a:xfrm>
          <a:prstGeom prst="rect">
            <a:avLst/>
          </a:prstGeom>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67" b="0" i="0" u="none" strike="noStrike" kern="1200" cap="none" spc="0" normalizeH="0" baseline="0" noProof="0">
                <a:ln>
                  <a:noFill/>
                </a:ln>
                <a:solidFill>
                  <a:prstClr val="black"/>
                </a:solidFill>
                <a:effectLst/>
                <a:uLnTx/>
                <a:uFillTx/>
                <a:latin typeface="Calibri"/>
                <a:ea typeface="+mn-ea"/>
                <a:cs typeface="+mn-cs"/>
              </a:rPr>
              <a:t>Standard: ‘A Careful and Competent Driver’</a:t>
            </a:r>
          </a:p>
        </p:txBody>
      </p:sp>
      <p:sp>
        <p:nvSpPr>
          <p:cNvPr id="4" name="Arrow: Up-Down 3">
            <a:extLst>
              <a:ext uri="{FF2B5EF4-FFF2-40B4-BE49-F238E27FC236}">
                <a16:creationId xmlns:a16="http://schemas.microsoft.com/office/drawing/2014/main" id="{02AB3BB1-9E18-4CB8-89FA-A662E24B3C16}"/>
              </a:ext>
            </a:extLst>
          </p:cNvPr>
          <p:cNvSpPr/>
          <p:nvPr/>
        </p:nvSpPr>
        <p:spPr>
          <a:xfrm rot="16200000">
            <a:off x="9141231" y="1436205"/>
            <a:ext cx="669560" cy="894489"/>
          </a:xfrm>
          <a:prstGeom prst="up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744673B3-78CC-2E41-7487-F1A1D04E5305}"/>
              </a:ext>
            </a:extLst>
          </p:cNvPr>
          <p:cNvSpPr txBox="1"/>
          <p:nvPr/>
        </p:nvSpPr>
        <p:spPr>
          <a:xfrm>
            <a:off x="8810400" y="894243"/>
            <a:ext cx="1367825" cy="613373"/>
          </a:xfrm>
          <a:prstGeom prst="rect">
            <a:avLst/>
          </a:prstGeom>
          <a:noFill/>
        </p:spPr>
        <p:txBody>
          <a:bodyPr wrap="square">
            <a:spAutoFit/>
          </a:bodyPr>
          <a:lstStyle>
            <a:defPPr>
              <a:defRPr lang="en-GB"/>
            </a:defPPr>
            <a:lvl1pPr>
              <a:lnSpc>
                <a:spcPts val="1500"/>
              </a:lnSpc>
              <a:defRPr sz="1600" b="1">
                <a:solidFill>
                  <a:srgbClr val="FF0000"/>
                </a:solidFill>
              </a:defRPr>
            </a:lvl1pPr>
          </a:lstStyle>
          <a:p>
            <a:pPr marL="0" marR="0" lvl="0" indent="0" algn="l" defTabSz="609585" rtl="0" eaLnBrk="1" fontAlgn="base" latinLnBrk="0" hangingPunct="1">
              <a:lnSpc>
                <a:spcPts val="2000"/>
              </a:lnSpc>
              <a:spcBef>
                <a:spcPct val="0"/>
              </a:spcBef>
              <a:spcAft>
                <a:spcPct val="0"/>
              </a:spcAft>
              <a:buClrTx/>
              <a:buSzTx/>
              <a:buFontTx/>
              <a:buNone/>
              <a:tabLst/>
              <a:defRPr/>
            </a:pPr>
            <a:r>
              <a:rPr kumimoji="0" lang="en-GB" sz="2133" b="1" i="0" u="none" strike="noStrike" kern="1200" cap="none" spc="0" normalizeH="0" baseline="0" noProof="0">
                <a:ln>
                  <a:noFill/>
                </a:ln>
                <a:solidFill>
                  <a:srgbClr val="FF0000"/>
                </a:solidFill>
                <a:effectLst/>
                <a:uLnTx/>
                <a:uFillTx/>
                <a:latin typeface="Calibri" pitchFamily="34" charset="0"/>
                <a:ea typeface="MS PGothic" pitchFamily="34" charset="-128"/>
                <a:cs typeface="Arial" charset="0"/>
              </a:rPr>
              <a:t>Failed Execution</a:t>
            </a:r>
          </a:p>
        </p:txBody>
      </p:sp>
    </p:spTree>
    <p:extLst>
      <p:ext uri="{BB962C8B-B14F-4D97-AF65-F5344CB8AC3E}">
        <p14:creationId xmlns:p14="http://schemas.microsoft.com/office/powerpoint/2010/main" val="932740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A531807-90D4-DAE4-CF66-8F516CC26043}"/>
              </a:ext>
            </a:extLst>
          </p:cNvPr>
          <p:cNvSpPr/>
          <p:nvPr/>
        </p:nvSpPr>
        <p:spPr>
          <a:xfrm>
            <a:off x="515608" y="799163"/>
            <a:ext cx="11376589" cy="1476672"/>
          </a:xfrm>
          <a:prstGeom prst="rect">
            <a:avLst/>
          </a:prstGeom>
          <a:ln/>
        </p:spPr>
        <p:style>
          <a:lnRef idx="2">
            <a:schemeClr val="accent4"/>
          </a:lnRef>
          <a:fillRef idx="1">
            <a:schemeClr val="lt1"/>
          </a:fillRef>
          <a:effectRef idx="0">
            <a:schemeClr val="accent4"/>
          </a:effectRef>
          <a:fontRef idx="minor">
            <a:schemeClr val="dk1"/>
          </a:fontRef>
        </p:style>
        <p:txBody>
          <a:bodyPr rtlCol="0" anchor="t"/>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DSSAD</a:t>
            </a:r>
          </a:p>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Time </a:t>
            </a:r>
          </a:p>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Series</a:t>
            </a:r>
          </a:p>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Data</a:t>
            </a:r>
          </a:p>
        </p:txBody>
      </p:sp>
      <p:sp>
        <p:nvSpPr>
          <p:cNvPr id="6" name="Rectangle 5">
            <a:extLst>
              <a:ext uri="{FF2B5EF4-FFF2-40B4-BE49-F238E27FC236}">
                <a16:creationId xmlns:a16="http://schemas.microsoft.com/office/drawing/2014/main" id="{8278AFC4-33A1-32E9-2A03-06D5E0FCE781}"/>
              </a:ext>
            </a:extLst>
          </p:cNvPr>
          <p:cNvSpPr/>
          <p:nvPr/>
        </p:nvSpPr>
        <p:spPr>
          <a:xfrm>
            <a:off x="1721085" y="925056"/>
            <a:ext cx="3186727" cy="326824"/>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Perception</a:t>
            </a:r>
          </a:p>
        </p:txBody>
      </p:sp>
      <p:sp>
        <p:nvSpPr>
          <p:cNvPr id="7" name="Rectangle 6">
            <a:extLst>
              <a:ext uri="{FF2B5EF4-FFF2-40B4-BE49-F238E27FC236}">
                <a16:creationId xmlns:a16="http://schemas.microsoft.com/office/drawing/2014/main" id="{963693DD-4D0A-0A3E-FCD7-3F773B824B28}"/>
              </a:ext>
            </a:extLst>
          </p:cNvPr>
          <p:cNvSpPr/>
          <p:nvPr/>
        </p:nvSpPr>
        <p:spPr>
          <a:xfrm>
            <a:off x="7442576" y="1240508"/>
            <a:ext cx="1367825" cy="946424"/>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ADS Requested Actions</a:t>
            </a:r>
          </a:p>
        </p:txBody>
      </p:sp>
      <p:sp>
        <p:nvSpPr>
          <p:cNvPr id="8" name="Rectangle 7">
            <a:extLst>
              <a:ext uri="{FF2B5EF4-FFF2-40B4-BE49-F238E27FC236}">
                <a16:creationId xmlns:a16="http://schemas.microsoft.com/office/drawing/2014/main" id="{0D3684AD-5F82-39CF-EFB4-71B17C6121CA}"/>
              </a:ext>
            </a:extLst>
          </p:cNvPr>
          <p:cNvSpPr/>
          <p:nvPr/>
        </p:nvSpPr>
        <p:spPr>
          <a:xfrm>
            <a:off x="10120479" y="1240508"/>
            <a:ext cx="1476524" cy="946424"/>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Vehicle Dynamics</a:t>
            </a:r>
          </a:p>
        </p:txBody>
      </p:sp>
      <p:sp>
        <p:nvSpPr>
          <p:cNvPr id="9" name="TextBox 8">
            <a:extLst>
              <a:ext uri="{FF2B5EF4-FFF2-40B4-BE49-F238E27FC236}">
                <a16:creationId xmlns:a16="http://schemas.microsoft.com/office/drawing/2014/main" id="{D22B25C6-0AFA-4E70-F47D-5F8E99A88B52}"/>
              </a:ext>
            </a:extLst>
          </p:cNvPr>
          <p:cNvSpPr txBox="1"/>
          <p:nvPr/>
        </p:nvSpPr>
        <p:spPr>
          <a:xfrm>
            <a:off x="2833310" y="2249561"/>
            <a:ext cx="2074501" cy="307777"/>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did ADS observe?</a:t>
            </a:r>
          </a:p>
        </p:txBody>
      </p:sp>
      <p:sp>
        <p:nvSpPr>
          <p:cNvPr id="10" name="TextBox 9">
            <a:extLst>
              <a:ext uri="{FF2B5EF4-FFF2-40B4-BE49-F238E27FC236}">
                <a16:creationId xmlns:a16="http://schemas.microsoft.com/office/drawing/2014/main" id="{79E713A0-9647-9F9F-E25D-B03D803DBBF3}"/>
              </a:ext>
            </a:extLst>
          </p:cNvPr>
          <p:cNvSpPr txBox="1"/>
          <p:nvPr/>
        </p:nvSpPr>
        <p:spPr>
          <a:xfrm>
            <a:off x="7360104" y="2258625"/>
            <a:ext cx="1743256" cy="523220"/>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did the ADS decide to do?</a:t>
            </a:r>
          </a:p>
        </p:txBody>
      </p:sp>
      <p:sp>
        <p:nvSpPr>
          <p:cNvPr id="11" name="TextBox 10">
            <a:extLst>
              <a:ext uri="{FF2B5EF4-FFF2-40B4-BE49-F238E27FC236}">
                <a16:creationId xmlns:a16="http://schemas.microsoft.com/office/drawing/2014/main" id="{E82A5729-4E6D-ED4E-961E-CDB234931C4F}"/>
              </a:ext>
            </a:extLst>
          </p:cNvPr>
          <p:cNvSpPr txBox="1"/>
          <p:nvPr/>
        </p:nvSpPr>
        <p:spPr>
          <a:xfrm>
            <a:off x="10023425" y="2258624"/>
            <a:ext cx="1858780" cy="738664"/>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was the observed driving behaviour?</a:t>
            </a:r>
          </a:p>
        </p:txBody>
      </p:sp>
      <p:sp>
        <p:nvSpPr>
          <p:cNvPr id="14" name="TextBox 13">
            <a:extLst>
              <a:ext uri="{FF2B5EF4-FFF2-40B4-BE49-F238E27FC236}">
                <a16:creationId xmlns:a16="http://schemas.microsoft.com/office/drawing/2014/main" id="{1E2E986E-490A-6B29-8275-FBEF5E983199}"/>
              </a:ext>
            </a:extLst>
          </p:cNvPr>
          <p:cNvSpPr txBox="1"/>
          <p:nvPr/>
        </p:nvSpPr>
        <p:spPr>
          <a:xfrm>
            <a:off x="7435797" y="4958834"/>
            <a:ext cx="2127887" cy="523220"/>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would be appropriate responses?</a:t>
            </a:r>
          </a:p>
        </p:txBody>
      </p:sp>
      <p:sp>
        <p:nvSpPr>
          <p:cNvPr id="16" name="TextBox 15">
            <a:extLst>
              <a:ext uri="{FF2B5EF4-FFF2-40B4-BE49-F238E27FC236}">
                <a16:creationId xmlns:a16="http://schemas.microsoft.com/office/drawing/2014/main" id="{2244F65D-A9DF-C483-31AF-D1DA3E51908C}"/>
              </a:ext>
            </a:extLst>
          </p:cNvPr>
          <p:cNvSpPr txBox="1"/>
          <p:nvPr/>
        </p:nvSpPr>
        <p:spPr>
          <a:xfrm>
            <a:off x="2876649" y="4706430"/>
            <a:ext cx="2294792" cy="523220"/>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ADS was expected to (visually) observe?</a:t>
            </a:r>
          </a:p>
        </p:txBody>
      </p:sp>
      <p:sp>
        <p:nvSpPr>
          <p:cNvPr id="17" name="TextBox 16">
            <a:extLst>
              <a:ext uri="{FF2B5EF4-FFF2-40B4-BE49-F238E27FC236}">
                <a16:creationId xmlns:a16="http://schemas.microsoft.com/office/drawing/2014/main" id="{B085E0CB-4ACE-6085-EB60-6485A80F5EF8}"/>
              </a:ext>
            </a:extLst>
          </p:cNvPr>
          <p:cNvSpPr txBox="1"/>
          <p:nvPr/>
        </p:nvSpPr>
        <p:spPr>
          <a:xfrm>
            <a:off x="515608" y="5906550"/>
            <a:ext cx="11376589" cy="537349"/>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defPPr>
              <a:defRPr lang="en-GB"/>
            </a:defPPr>
            <a:lvl1pPr algn="ctr">
              <a:defRPr sz="1600"/>
            </a:lvl1p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Expectations</a:t>
            </a:r>
          </a:p>
        </p:txBody>
      </p:sp>
      <p:sp>
        <p:nvSpPr>
          <p:cNvPr id="18" name="TextBox 17">
            <a:extLst>
              <a:ext uri="{FF2B5EF4-FFF2-40B4-BE49-F238E27FC236}">
                <a16:creationId xmlns:a16="http://schemas.microsoft.com/office/drawing/2014/main" id="{587B2537-3C15-4BF8-242B-8AFD2A783B4A}"/>
              </a:ext>
            </a:extLst>
          </p:cNvPr>
          <p:cNvSpPr txBox="1"/>
          <p:nvPr/>
        </p:nvSpPr>
        <p:spPr>
          <a:xfrm>
            <a:off x="5517575" y="3986827"/>
            <a:ext cx="1918221" cy="307777"/>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happened?</a:t>
            </a:r>
          </a:p>
        </p:txBody>
      </p:sp>
      <p:sp>
        <p:nvSpPr>
          <p:cNvPr id="19" name="Rectangle 18">
            <a:extLst>
              <a:ext uri="{FF2B5EF4-FFF2-40B4-BE49-F238E27FC236}">
                <a16:creationId xmlns:a16="http://schemas.microsoft.com/office/drawing/2014/main" id="{CF664DFB-B29C-D85C-AD73-70FFB4712563}"/>
              </a:ext>
            </a:extLst>
          </p:cNvPr>
          <p:cNvSpPr/>
          <p:nvPr/>
        </p:nvSpPr>
        <p:spPr>
          <a:xfrm>
            <a:off x="5288877" y="2874609"/>
            <a:ext cx="2071228" cy="253364"/>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Planning</a:t>
            </a:r>
          </a:p>
        </p:txBody>
      </p:sp>
      <p:sp>
        <p:nvSpPr>
          <p:cNvPr id="22" name="Rectangle 21">
            <a:extLst>
              <a:ext uri="{FF2B5EF4-FFF2-40B4-BE49-F238E27FC236}">
                <a16:creationId xmlns:a16="http://schemas.microsoft.com/office/drawing/2014/main" id="{80513A73-875A-F0D8-BD42-AE5AD769926C}"/>
              </a:ext>
            </a:extLst>
          </p:cNvPr>
          <p:cNvSpPr/>
          <p:nvPr/>
        </p:nvSpPr>
        <p:spPr>
          <a:xfrm>
            <a:off x="5288877" y="3134650"/>
            <a:ext cx="959111" cy="894489"/>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Event recognition</a:t>
            </a:r>
          </a:p>
        </p:txBody>
      </p:sp>
      <p:sp>
        <p:nvSpPr>
          <p:cNvPr id="23" name="Rectangle 22">
            <a:extLst>
              <a:ext uri="{FF2B5EF4-FFF2-40B4-BE49-F238E27FC236}">
                <a16:creationId xmlns:a16="http://schemas.microsoft.com/office/drawing/2014/main" id="{2C1A614F-2A22-2CBA-CC41-7BB137FDB223}"/>
              </a:ext>
            </a:extLst>
          </p:cNvPr>
          <p:cNvSpPr/>
          <p:nvPr/>
        </p:nvSpPr>
        <p:spPr>
          <a:xfrm>
            <a:off x="6247989" y="3137989"/>
            <a:ext cx="1112116" cy="894489"/>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Context-aware planning</a:t>
            </a:r>
          </a:p>
        </p:txBody>
      </p:sp>
      <p:sp>
        <p:nvSpPr>
          <p:cNvPr id="26" name="Rectangle 25">
            <a:extLst>
              <a:ext uri="{FF2B5EF4-FFF2-40B4-BE49-F238E27FC236}">
                <a16:creationId xmlns:a16="http://schemas.microsoft.com/office/drawing/2014/main" id="{07D6364A-D251-A5C5-0B54-0B03AAE42BC8}"/>
              </a:ext>
            </a:extLst>
          </p:cNvPr>
          <p:cNvSpPr/>
          <p:nvPr/>
        </p:nvSpPr>
        <p:spPr>
          <a:xfrm>
            <a:off x="1721085" y="1251879"/>
            <a:ext cx="1155563" cy="935052"/>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Visual Representation</a:t>
            </a:r>
          </a:p>
        </p:txBody>
      </p:sp>
      <p:sp>
        <p:nvSpPr>
          <p:cNvPr id="29" name="Rectangle 28">
            <a:extLst>
              <a:ext uri="{FF2B5EF4-FFF2-40B4-BE49-F238E27FC236}">
                <a16:creationId xmlns:a16="http://schemas.microsoft.com/office/drawing/2014/main" id="{B599272A-9E5C-5895-DBBE-0E0C3E1D6EF1}"/>
              </a:ext>
            </a:extLst>
          </p:cNvPr>
          <p:cNvSpPr/>
          <p:nvPr/>
        </p:nvSpPr>
        <p:spPr>
          <a:xfrm>
            <a:off x="2867889" y="1249089"/>
            <a:ext cx="1234816" cy="935052"/>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Object Detection</a:t>
            </a:r>
          </a:p>
        </p:txBody>
      </p:sp>
      <p:sp>
        <p:nvSpPr>
          <p:cNvPr id="31" name="TextBox 30">
            <a:extLst>
              <a:ext uri="{FF2B5EF4-FFF2-40B4-BE49-F238E27FC236}">
                <a16:creationId xmlns:a16="http://schemas.microsoft.com/office/drawing/2014/main" id="{34D8A42B-52AE-D4BB-6F14-9FE59DF7FD9D}"/>
              </a:ext>
            </a:extLst>
          </p:cNvPr>
          <p:cNvSpPr txBox="1"/>
          <p:nvPr/>
        </p:nvSpPr>
        <p:spPr>
          <a:xfrm>
            <a:off x="1671784" y="2249561"/>
            <a:ext cx="1155563" cy="738664"/>
          </a:xfrm>
          <a:prstGeom prst="rect">
            <a:avLst/>
          </a:prstGeom>
          <a:noFill/>
        </p:spPr>
        <p:txBody>
          <a:bodyPr wrap="square">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was in the field of view? </a:t>
            </a:r>
          </a:p>
        </p:txBody>
      </p:sp>
      <p:sp>
        <p:nvSpPr>
          <p:cNvPr id="33" name="Rectangle 32">
            <a:extLst>
              <a:ext uri="{FF2B5EF4-FFF2-40B4-BE49-F238E27FC236}">
                <a16:creationId xmlns:a16="http://schemas.microsoft.com/office/drawing/2014/main" id="{EB7FA600-69ED-5F73-D70E-E81C9895AC62}"/>
              </a:ext>
            </a:extLst>
          </p:cNvPr>
          <p:cNvSpPr/>
          <p:nvPr/>
        </p:nvSpPr>
        <p:spPr>
          <a:xfrm>
            <a:off x="7442574" y="913682"/>
            <a:ext cx="1367825" cy="326825"/>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Action</a:t>
            </a:r>
          </a:p>
        </p:txBody>
      </p:sp>
      <p:sp>
        <p:nvSpPr>
          <p:cNvPr id="34" name="Rectangle 33">
            <a:extLst>
              <a:ext uri="{FF2B5EF4-FFF2-40B4-BE49-F238E27FC236}">
                <a16:creationId xmlns:a16="http://schemas.microsoft.com/office/drawing/2014/main" id="{D43BB803-8FA2-0405-81F3-7878219654F9}"/>
              </a:ext>
            </a:extLst>
          </p:cNvPr>
          <p:cNvSpPr/>
          <p:nvPr/>
        </p:nvSpPr>
        <p:spPr>
          <a:xfrm>
            <a:off x="6888481" y="6000313"/>
            <a:ext cx="4883796" cy="355675"/>
          </a:xfrm>
          <a:prstGeom prst="rect">
            <a:avLst/>
          </a:prstGeom>
          <a:ln>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Reference: Safety Arguments + Safety Cases</a:t>
            </a:r>
          </a:p>
        </p:txBody>
      </p:sp>
      <p:sp>
        <p:nvSpPr>
          <p:cNvPr id="36" name="Rectangle 35">
            <a:extLst>
              <a:ext uri="{FF2B5EF4-FFF2-40B4-BE49-F238E27FC236}">
                <a16:creationId xmlns:a16="http://schemas.microsoft.com/office/drawing/2014/main" id="{39588DB9-2542-3C13-02D1-F0499A1F542B}"/>
              </a:ext>
            </a:extLst>
          </p:cNvPr>
          <p:cNvSpPr/>
          <p:nvPr/>
        </p:nvSpPr>
        <p:spPr>
          <a:xfrm>
            <a:off x="10120479" y="913682"/>
            <a:ext cx="1476524" cy="330873"/>
          </a:xfrm>
          <a:prstGeom prst="rect">
            <a:avLst/>
          </a:prstGeom>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Outcome</a:t>
            </a:r>
          </a:p>
        </p:txBody>
      </p:sp>
      <p:sp>
        <p:nvSpPr>
          <p:cNvPr id="42" name="TextBox 41">
            <a:extLst>
              <a:ext uri="{FF2B5EF4-FFF2-40B4-BE49-F238E27FC236}">
                <a16:creationId xmlns:a16="http://schemas.microsoft.com/office/drawing/2014/main" id="{26110768-DE7B-4901-883A-BFCC81284396}"/>
              </a:ext>
            </a:extLst>
          </p:cNvPr>
          <p:cNvSpPr txBox="1"/>
          <p:nvPr/>
        </p:nvSpPr>
        <p:spPr>
          <a:xfrm>
            <a:off x="10023425" y="4958832"/>
            <a:ext cx="2127887" cy="523220"/>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would be expected execution outcome?</a:t>
            </a:r>
          </a:p>
        </p:txBody>
      </p:sp>
      <p:sp>
        <p:nvSpPr>
          <p:cNvPr id="45" name="Rectangle 44">
            <a:extLst>
              <a:ext uri="{FF2B5EF4-FFF2-40B4-BE49-F238E27FC236}">
                <a16:creationId xmlns:a16="http://schemas.microsoft.com/office/drawing/2014/main" id="{F08FB323-190C-816D-A414-50646CE560A7}"/>
              </a:ext>
            </a:extLst>
          </p:cNvPr>
          <p:cNvSpPr/>
          <p:nvPr/>
        </p:nvSpPr>
        <p:spPr>
          <a:xfrm>
            <a:off x="8911309" y="2874610"/>
            <a:ext cx="1112116" cy="1161045"/>
          </a:xfrm>
          <a:prstGeom prst="rect">
            <a:avLst/>
          </a:prstGeom>
          <a:noFill/>
          <a:ln>
            <a:solidFill>
              <a:schemeClr val="bg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rPr>
              <a:t>External factors</a:t>
            </a:r>
          </a:p>
        </p:txBody>
      </p:sp>
      <p:sp>
        <p:nvSpPr>
          <p:cNvPr id="47" name="TextBox 46">
            <a:extLst>
              <a:ext uri="{FF2B5EF4-FFF2-40B4-BE49-F238E27FC236}">
                <a16:creationId xmlns:a16="http://schemas.microsoft.com/office/drawing/2014/main" id="{94A0ADC5-64B5-43C3-17E7-B2C3FA2FCB3F}"/>
              </a:ext>
            </a:extLst>
          </p:cNvPr>
          <p:cNvSpPr txBox="1"/>
          <p:nvPr/>
        </p:nvSpPr>
        <p:spPr>
          <a:xfrm>
            <a:off x="3152568" y="2767399"/>
            <a:ext cx="1941157" cy="738664"/>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ADS recognise as relevant to the operation?</a:t>
            </a:r>
          </a:p>
        </p:txBody>
      </p:sp>
      <p:sp>
        <p:nvSpPr>
          <p:cNvPr id="5" name="TextBox 4">
            <a:extLst>
              <a:ext uri="{FF2B5EF4-FFF2-40B4-BE49-F238E27FC236}">
                <a16:creationId xmlns:a16="http://schemas.microsoft.com/office/drawing/2014/main" id="{F745AE4A-514B-D22F-C76B-ABFF98A4D8B0}"/>
              </a:ext>
            </a:extLst>
          </p:cNvPr>
          <p:cNvSpPr txBox="1"/>
          <p:nvPr/>
        </p:nvSpPr>
        <p:spPr>
          <a:xfrm>
            <a:off x="3231618" y="5261348"/>
            <a:ext cx="1862108" cy="523220"/>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What are relevant to the operation?</a:t>
            </a:r>
          </a:p>
        </p:txBody>
      </p:sp>
      <p:sp>
        <p:nvSpPr>
          <p:cNvPr id="2" name="Rectangle 1">
            <a:extLst>
              <a:ext uri="{FF2B5EF4-FFF2-40B4-BE49-F238E27FC236}">
                <a16:creationId xmlns:a16="http://schemas.microsoft.com/office/drawing/2014/main" id="{638E21ED-7D8F-2915-6D5C-55964344022F}"/>
              </a:ext>
            </a:extLst>
          </p:cNvPr>
          <p:cNvSpPr/>
          <p:nvPr/>
        </p:nvSpPr>
        <p:spPr>
          <a:xfrm>
            <a:off x="2235200" y="6005028"/>
            <a:ext cx="4551680" cy="355675"/>
          </a:xfrm>
          <a:prstGeom prst="rect">
            <a:avLst/>
          </a:prstGeom>
          <a:solidFill>
            <a:schemeClr val="bg1">
              <a:lumMod val="85000"/>
            </a:schemeClr>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Standard: ‘A Careful and Competent Driver’</a:t>
            </a:r>
          </a:p>
        </p:txBody>
      </p:sp>
      <p:sp>
        <p:nvSpPr>
          <p:cNvPr id="4" name="Arrow: Up-Down 3">
            <a:extLst>
              <a:ext uri="{FF2B5EF4-FFF2-40B4-BE49-F238E27FC236}">
                <a16:creationId xmlns:a16="http://schemas.microsoft.com/office/drawing/2014/main" id="{DF7A78CC-566C-9BD2-EDAD-BEBED84C99FB}"/>
              </a:ext>
            </a:extLst>
          </p:cNvPr>
          <p:cNvSpPr/>
          <p:nvPr/>
        </p:nvSpPr>
        <p:spPr>
          <a:xfrm>
            <a:off x="7791708" y="3674873"/>
            <a:ext cx="669560" cy="1172252"/>
          </a:xfrm>
          <a:prstGeom prst="up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TextBox 11">
            <a:extLst>
              <a:ext uri="{FF2B5EF4-FFF2-40B4-BE49-F238E27FC236}">
                <a16:creationId xmlns:a16="http://schemas.microsoft.com/office/drawing/2014/main" id="{9BD82773-BE97-3867-52A8-87CCAFAC8060}"/>
              </a:ext>
            </a:extLst>
          </p:cNvPr>
          <p:cNvSpPr txBox="1"/>
          <p:nvPr/>
        </p:nvSpPr>
        <p:spPr>
          <a:xfrm>
            <a:off x="8399111" y="3999517"/>
            <a:ext cx="1606967" cy="1126334"/>
          </a:xfrm>
          <a:prstGeom prst="rect">
            <a:avLst/>
          </a:prstGeom>
          <a:noFill/>
        </p:spPr>
        <p:txBody>
          <a:bodyPr wrap="square">
            <a:spAutoFit/>
          </a:bodyPr>
          <a:lstStyle>
            <a:defPPr>
              <a:defRPr lang="en-GB"/>
            </a:defPPr>
            <a:lvl1pPr>
              <a:lnSpc>
                <a:spcPts val="1500"/>
              </a:lnSpc>
              <a:defRPr sz="1600" b="1">
                <a:solidFill>
                  <a:srgbClr val="FF0000"/>
                </a:solidFill>
              </a:defRPr>
            </a:lvl1pPr>
          </a:lstStyle>
          <a:p>
            <a:pPr marL="0" marR="0" lvl="0" indent="0" algn="l" defTabSz="609585" rtl="0" eaLnBrk="1" fontAlgn="base" latinLnBrk="0" hangingPunct="1">
              <a:lnSpc>
                <a:spcPts val="2000"/>
              </a:lnSpc>
              <a:spcBef>
                <a:spcPct val="0"/>
              </a:spcBef>
              <a:spcAft>
                <a:spcPct val="0"/>
              </a:spcAft>
              <a:buClrTx/>
              <a:buSzTx/>
              <a:buFontTx/>
              <a:buNone/>
              <a:tabLst/>
              <a:defRPr/>
            </a:pPr>
            <a:r>
              <a:rPr kumimoji="0" lang="en-GB" sz="2000" b="1" i="0" u="none" strike="noStrike" kern="1200" cap="none" spc="0" normalizeH="0" baseline="0" noProof="0">
                <a:ln>
                  <a:noFill/>
                </a:ln>
                <a:solidFill>
                  <a:srgbClr val="FF0000"/>
                </a:solidFill>
                <a:effectLst/>
                <a:uLnTx/>
                <a:uFillTx/>
                <a:latin typeface="Arial" panose="020B0604020202020204" pitchFamily="34" charset="0"/>
                <a:ea typeface="MS PGothic" pitchFamily="34" charset="-128"/>
                <a:cs typeface="Arial" panose="020B0604020202020204" pitchFamily="34" charset="0"/>
              </a:rPr>
              <a:t>Inadequate Control – Response and timing</a:t>
            </a:r>
          </a:p>
        </p:txBody>
      </p:sp>
      <p:sp>
        <p:nvSpPr>
          <p:cNvPr id="15" name="TextBox 14">
            <a:extLst>
              <a:ext uri="{FF2B5EF4-FFF2-40B4-BE49-F238E27FC236}">
                <a16:creationId xmlns:a16="http://schemas.microsoft.com/office/drawing/2014/main" id="{1F941662-58ED-F265-4174-93E5EB4C5676}"/>
              </a:ext>
            </a:extLst>
          </p:cNvPr>
          <p:cNvSpPr txBox="1"/>
          <p:nvPr/>
        </p:nvSpPr>
        <p:spPr>
          <a:xfrm>
            <a:off x="4082126" y="1505551"/>
            <a:ext cx="991020" cy="707886"/>
          </a:xfrm>
          <a:prstGeom prst="rect">
            <a:avLst/>
          </a:prstGeom>
          <a:noFill/>
        </p:spPr>
        <p:txBody>
          <a:bodyPr wrap="square">
            <a:spAutoFit/>
          </a:bodyPr>
          <a:lstStyle/>
          <a:p>
            <a:pPr marL="0" marR="0" lvl="0" indent="0" algn="l" defTabSz="609585" rtl="0" eaLnBrk="1" fontAlgn="base" latinLnBrk="0" hangingPunct="1">
              <a:lnSpc>
                <a:spcPts val="1600"/>
              </a:lnSpc>
              <a:spcBef>
                <a:spcPct val="0"/>
              </a:spcBef>
              <a:spcAft>
                <a:spcPct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ea typeface="MS PGothic" pitchFamily="34" charset="-128"/>
                <a:cs typeface="Arial" panose="020B0604020202020204" pitchFamily="34" charset="0"/>
              </a:rPr>
              <a:t>* Visual-based info only</a:t>
            </a:r>
          </a:p>
        </p:txBody>
      </p:sp>
      <p:sp>
        <p:nvSpPr>
          <p:cNvPr id="20" name="Title 19">
            <a:extLst>
              <a:ext uri="{FF2B5EF4-FFF2-40B4-BE49-F238E27FC236}">
                <a16:creationId xmlns:a16="http://schemas.microsoft.com/office/drawing/2014/main" id="{72D89782-66FE-4DA4-D23A-A279EB491844}"/>
              </a:ext>
            </a:extLst>
          </p:cNvPr>
          <p:cNvSpPr>
            <a:spLocks noGrp="1"/>
          </p:cNvSpPr>
          <p:nvPr>
            <p:ph type="title"/>
          </p:nvPr>
        </p:nvSpPr>
        <p:spPr>
          <a:xfrm>
            <a:off x="418018" y="44475"/>
            <a:ext cx="9588059" cy="822325"/>
          </a:xfrm>
        </p:spPr>
        <p:txBody>
          <a:bodyPr/>
          <a:lstStyle/>
          <a:p>
            <a:r>
              <a:rPr lang="en-GB" sz="4000" b="1" noProof="0">
                <a:latin typeface="Arial" panose="020B0604020202020204" pitchFamily="34" charset="0"/>
                <a:cs typeface="Arial" panose="020B0604020202020204" pitchFamily="34" charset="0"/>
              </a:rPr>
              <a:t>Framework for use of time series data</a:t>
            </a:r>
            <a:endParaRPr lang="en-GB" sz="4000" noProof="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13061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ONE_MU_TITLE 1" val="Top=273.7835|Left=98.14008|Width=832.6097|Height=69.38551"/>
</p:tagLst>
</file>

<file path=ppt/tags/tag2.xml><?xml version="1.0" encoding="utf-8"?>
<p:tagLst xmlns:a="http://schemas.openxmlformats.org/drawingml/2006/main" xmlns:r="http://schemas.openxmlformats.org/officeDocument/2006/relationships" xmlns:p="http://schemas.openxmlformats.org/presentationml/2006/main">
  <p:tag name="MONE_MU_SUBTITLE 2" val="Top=344.5448|Left=98.14008|Width=743.8472|Height=60.85646"/>
</p:tagLst>
</file>

<file path=ppt/tags/tag3.xml><?xml version="1.0" encoding="utf-8"?>
<p:tagLst xmlns:a="http://schemas.openxmlformats.org/drawingml/2006/main" xmlns:r="http://schemas.openxmlformats.org/officeDocument/2006/relationships" xmlns:p="http://schemas.openxmlformats.org/presentationml/2006/main">
  <p:tag name="MONE_MU_TEXT PLACEHOLDER 3" val="Top=426.9993|Left=98.12504|Width=381.875|Height=54.98795"/>
</p:tagLst>
</file>

<file path=ppt/theme/theme1.xml><?xml version="1.0" encoding="utf-8"?>
<a:theme xmlns:a="http://schemas.openxmlformats.org/drawingml/2006/main" name="Office Theme">
  <a:themeElements>
    <a:clrScheme name="DfT_Set 1">
      <a:dk1>
        <a:srgbClr val="161616"/>
      </a:dk1>
      <a:lt1>
        <a:sysClr val="window" lastClr="FFFFFF"/>
      </a:lt1>
      <a:dk2>
        <a:srgbClr val="161616"/>
      </a:dk2>
      <a:lt2>
        <a:srgbClr val="EEF1F2"/>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fontScheme name="Df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fT_set1">
        <a:dk1>
          <a:sysClr val="windowText" lastClr="000000"/>
        </a:dk1>
        <a:lt1>
          <a:sysClr val="window" lastClr="FFFFFF"/>
        </a:lt1>
        <a:dk2>
          <a:srgbClr val="44546A"/>
        </a:dk2>
        <a:lt2>
          <a:srgbClr val="E7E6E6"/>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extraClrScheme>
    <a:extraClrScheme>
      <a:clrScheme name="DfT_Set2">
        <a:dk1>
          <a:srgbClr val="161616"/>
        </a:dk1>
        <a:lt1>
          <a:sysClr val="window" lastClr="FFFFFF"/>
        </a:lt1>
        <a:dk2>
          <a:srgbClr val="161616"/>
        </a:dk2>
        <a:lt2>
          <a:srgbClr val="EEF1F2"/>
        </a:lt2>
        <a:accent1>
          <a:srgbClr val="15B542"/>
        </a:accent1>
        <a:accent2>
          <a:srgbClr val="88EF1B"/>
        </a:accent2>
        <a:accent3>
          <a:srgbClr val="9D98C9"/>
        </a:accent3>
        <a:accent4>
          <a:srgbClr val="0E115F"/>
        </a:accent4>
        <a:accent5>
          <a:srgbClr val="EEF1F2"/>
        </a:accent5>
        <a:accent6>
          <a:srgbClr val="626262"/>
        </a:accent6>
        <a:hlink>
          <a:srgbClr val="0082CA"/>
        </a:hlink>
        <a:folHlink>
          <a:srgbClr val="006AB0"/>
        </a:folHlink>
      </a:clrScheme>
    </a:extraClrScheme>
    <a:extraClrScheme>
      <a:clrScheme name="DfT_Set3">
        <a:dk1>
          <a:srgbClr val="161616"/>
        </a:dk1>
        <a:lt1>
          <a:sysClr val="window" lastClr="FFFFFF"/>
        </a:lt1>
        <a:dk2>
          <a:srgbClr val="161616"/>
        </a:dk2>
        <a:lt2>
          <a:srgbClr val="EEF1F2"/>
        </a:lt2>
        <a:accent1>
          <a:srgbClr val="FF5500"/>
        </a:accent1>
        <a:accent2>
          <a:srgbClr val="161616"/>
        </a:accent2>
        <a:accent3>
          <a:srgbClr val="EEF1F2"/>
        </a:accent3>
        <a:accent4>
          <a:srgbClr val="FDBB8B"/>
        </a:accent4>
        <a:accent5>
          <a:srgbClr val="626262"/>
        </a:accent5>
        <a:accent6>
          <a:srgbClr val="161616"/>
        </a:accent6>
        <a:hlink>
          <a:srgbClr val="0082CA"/>
        </a:hlink>
        <a:folHlink>
          <a:srgbClr val="006AB0"/>
        </a:folHlink>
      </a:clrScheme>
    </a:extraClrScheme>
    <a:extraClrScheme>
      <a:clrScheme name="DfT_Set 4">
        <a:dk1>
          <a:srgbClr val="161616"/>
        </a:dk1>
        <a:lt1>
          <a:sysClr val="window" lastClr="FFFFFF"/>
        </a:lt1>
        <a:dk2>
          <a:srgbClr val="161616"/>
        </a:dk2>
        <a:lt2>
          <a:srgbClr val="EEF1F2"/>
        </a:lt2>
        <a:accent1>
          <a:srgbClr val="FFD833"/>
        </a:accent1>
        <a:accent2>
          <a:srgbClr val="0E115F"/>
        </a:accent2>
        <a:accent3>
          <a:srgbClr val="F8FB9E"/>
        </a:accent3>
        <a:accent4>
          <a:srgbClr val="0E115F"/>
        </a:accent4>
        <a:accent5>
          <a:srgbClr val="EEF1F2"/>
        </a:accent5>
        <a:accent6>
          <a:srgbClr val="626262"/>
        </a:accent6>
        <a:hlink>
          <a:srgbClr val="0082CA"/>
        </a:hlink>
        <a:folHlink>
          <a:srgbClr val="006AB0"/>
        </a:folHlink>
      </a:clrScheme>
    </a:extraClrScheme>
  </a:extraClrSchemeLst>
  <a:extLst>
    <a:ext uri="{05A4C25C-085E-4340-85A3-A5531E510DB2}">
      <thm15:themeFamily xmlns:thm15="http://schemas.microsoft.com/office/thememl/2012/main" name="DfT Wide screen_Plain comp_OLD" id="{E247C650-169F-4905-B4BE-4027D275A526}" vid="{3EC51F70-330A-472A-B2EC-370E9E56B82A}"/>
    </a:ext>
  </a:extLst>
</a:theme>
</file>

<file path=ppt/theme/theme2.xml><?xml version="1.0" encoding="utf-8"?>
<a:theme xmlns:a="http://schemas.openxmlformats.org/drawingml/2006/main" name="blank">
  <a:themeElements>
    <a:clrScheme name="TRL COLORS">
      <a:dk1>
        <a:sysClr val="windowText" lastClr="000000"/>
      </a:dk1>
      <a:lt1>
        <a:sysClr val="window" lastClr="FFFFFF"/>
      </a:lt1>
      <a:dk2>
        <a:srgbClr val="515B5E"/>
      </a:dk2>
      <a:lt2>
        <a:srgbClr val="FF641E"/>
      </a:lt2>
      <a:accent1>
        <a:srgbClr val="000000"/>
      </a:accent1>
      <a:accent2>
        <a:srgbClr val="515B5E"/>
      </a:accent2>
      <a:accent3>
        <a:srgbClr val="FFFFFF"/>
      </a:accent3>
      <a:accent4>
        <a:srgbClr val="FF641E"/>
      </a:accent4>
      <a:accent5>
        <a:srgbClr val="000000"/>
      </a:accent5>
      <a:accent6>
        <a:srgbClr val="FFFF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itle Of The Presentation Goes Here.pptx" id="{B0B5B198-AFAC-4B86-ABC8-5A8FBFC06677}" vid="{FD910992-F87C-4E52-B100-670B3474C02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ecurity_x0020_Classification xmlns="15ff3d39-6e7b-4d70-9b7c-8d9fe85d0f29">Official</Security_x0020_Classification>
    <Historical_x0020_Importance xmlns="15ff3d39-6e7b-4d70-9b7c-8d9fe85d0f29">false</Historical_x0020_Importance>
    <dlc_EmailTo xmlns="15ff3d39-6e7b-4d70-9b7c-8d9fe85d0f29" xsi:nil="true"/>
    <TaxCatchAll xmlns="15ff3d39-6e7b-4d70-9b7c-8d9fe85d0f29" xsi:nil="true"/>
    <dlc_EmailSubject xmlns="15ff3d39-6e7b-4d70-9b7c-8d9fe85d0f29" xsi:nil="true"/>
    <dlc_EmailCC xmlns="15ff3d39-6e7b-4d70-9b7c-8d9fe85d0f29" xsi:nil="true"/>
    <dlc_EmailBCC xmlns="15ff3d39-6e7b-4d70-9b7c-8d9fe85d0f29" xsi:nil="true"/>
    <dlc_EmailFrom xmlns="15ff3d39-6e7b-4d70-9b7c-8d9fe85d0f29" xsi:nil="true"/>
    <dlc_EmailReceivedUTC xmlns="15ff3d39-6e7b-4d70-9b7c-8d9fe85d0f29" xsi:nil="true"/>
    <dlc_EmailSentUTC xmlns="15ff3d39-6e7b-4d70-9b7c-8d9fe85d0f29" xsi:nil="true"/>
    <lcf76f155ced4ddcb4097134ff3c332f xmlns="7bcd41af-3e52-4378-bf12-165ae375de30">
      <Terms xmlns="http://schemas.microsoft.com/office/infopath/2007/PartnerControls"/>
    </lcf76f155ced4ddcb4097134ff3c332f>
    <d28f1dd39ca44d93a9ba0d339cd2cfbc xmlns="4fea251c-3bdd-4d50-962b-ffa2ae250ba0">
      <Terms xmlns="http://schemas.microsoft.com/office/infopath/2007/PartnerControls"/>
    </d28f1dd39ca44d93a9ba0d339cd2cfbc>
    <n30081d4a6394f3798cc88be69ab51c8 xmlns="4fea251c-3bdd-4d50-962b-ffa2ae250ba0">
      <Terms xmlns="http://schemas.microsoft.com/office/infopath/2007/PartnerControls"/>
    </n30081d4a6394f3798cc88be69ab51c8>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0F2F1CFEC9AF84380787CDB9135F4CD" ma:contentTypeVersion="17" ma:contentTypeDescription="Create a new document." ma:contentTypeScope="" ma:versionID="e06cb77dc82b04baaa61249c3aac971b">
  <xsd:schema xmlns:xsd="http://www.w3.org/2001/XMLSchema" xmlns:xs="http://www.w3.org/2001/XMLSchema" xmlns:p="http://schemas.microsoft.com/office/2006/metadata/properties" xmlns:ns2="4fea251c-3bdd-4d50-962b-ffa2ae250ba0" xmlns:ns3="15ff3d39-6e7b-4d70-9b7c-8d9fe85d0f29" xmlns:ns4="7bcd41af-3e52-4378-bf12-165ae375de30" targetNamespace="http://schemas.microsoft.com/office/2006/metadata/properties" ma:root="true" ma:fieldsID="1054f6fae83bb051072705628e8a48f3" ns2:_="" ns3:_="" ns4:_="">
    <xsd:import namespace="4fea251c-3bdd-4d50-962b-ffa2ae250ba0"/>
    <xsd:import namespace="15ff3d39-6e7b-4d70-9b7c-8d9fe85d0f29"/>
    <xsd:import namespace="7bcd41af-3e52-4378-bf12-165ae375de30"/>
    <xsd:element name="properties">
      <xsd:complexType>
        <xsd:sequence>
          <xsd:element name="documentManagement">
            <xsd:complexType>
              <xsd:all>
                <xsd:element ref="ns2:n30081d4a6394f3798cc88be69ab51c8" minOccurs="0"/>
                <xsd:element ref="ns3:TaxCatchAll" minOccurs="0"/>
                <xsd:element ref="ns3:TaxCatchAllLabel" minOccurs="0"/>
                <xsd:element ref="ns2:d28f1dd39ca44d93a9ba0d339cd2cfbc" minOccurs="0"/>
                <xsd:element ref="ns3:Historical_x0020_Importance" minOccurs="0"/>
                <xsd:element ref="ns3:Security_x0020_Classification" minOccurs="0"/>
                <xsd:element ref="ns3:dlc_EmailBCC" minOccurs="0"/>
                <xsd:element ref="ns3:dlc_EmailCC" minOccurs="0"/>
                <xsd:element ref="ns3:dlc_EmailReceivedUTC" minOccurs="0"/>
                <xsd:element ref="ns3:dlc_EmailSentUTC" minOccurs="0"/>
                <xsd:element ref="ns3:dlc_EmailFrom" minOccurs="0"/>
                <xsd:element ref="ns3:dlc_EmailSubject" minOccurs="0"/>
                <xsd:element ref="ns3:dlc_EmailTo"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DateTaken" minOccurs="0"/>
                <xsd:element ref="ns4:MediaServiceLocation" minOccurs="0"/>
                <xsd:element ref="ns4:MediaServiceAutoKeyPoints" minOccurs="0"/>
                <xsd:element ref="ns4:MediaServiceKeyPoints" minOccurs="0"/>
                <xsd:element ref="ns2:SharedWithUsers" minOccurs="0"/>
                <xsd:element ref="ns2:SharedWithDetails" minOccurs="0"/>
                <xsd:element ref="ns4:MediaLengthInSeconds" minOccurs="0"/>
                <xsd:element ref="ns4:MediaServiceObjectDetectorVersions" minOccurs="0"/>
                <xsd:element ref="ns4:MediaServiceSearchPropertie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ea251c-3bdd-4d50-962b-ffa2ae250ba0" elementFormDefault="qualified">
    <xsd:import namespace="http://schemas.microsoft.com/office/2006/documentManagement/types"/>
    <xsd:import namespace="http://schemas.microsoft.com/office/infopath/2007/PartnerControls"/>
    <xsd:element name="n30081d4a6394f3798cc88be69ab51c8" ma:index="8" nillable="true" ma:taxonomy="true" ma:internalName="n30081d4a6394f3798cc88be69ab51c8" ma:taxonomyFieldName="CustomTag" ma:displayName="Custom Tag" ma:default="" ma:fieldId="{730081d4-a639-4f37-98cc-88be69ab51c8}" ma:sspId="5de26ec3-896b-4bef-bed1-ad194f885b2b" ma:termSetId="1fda0bda-7382-4997-83fd-c032905b4fa4" ma:anchorId="00000000-0000-0000-0000-000000000000" ma:open="true" ma:isKeyword="false">
      <xsd:complexType>
        <xsd:sequence>
          <xsd:element ref="pc:Terms" minOccurs="0" maxOccurs="1"/>
        </xsd:sequence>
      </xsd:complexType>
    </xsd:element>
    <xsd:element name="d28f1dd39ca44d93a9ba0d339cd2cfbc" ma:index="12" nillable="true" ma:taxonomy="true" ma:internalName="d28f1dd39ca44d93a9ba0d339cd2cfbc" ma:taxonomyFieldName="FinancialYear" ma:displayName="Financial Year" ma:fieldId="{d28f1dd3-9ca4-4d93-a9ba-0d339cd2cfbc}" ma:sspId="5de26ec3-896b-4bef-bed1-ad194f885b2b" ma:termSetId="ad0d7153-16bc-4f62-8559-37863dc2e057" ma:anchorId="00000000-0000-0000-0000-000000000000" ma:open="false" ma:isKeyword="false">
      <xsd:complexType>
        <xsd:sequence>
          <xsd:element ref="pc:Terms" minOccurs="0" maxOccurs="1"/>
        </xsd:sequence>
      </xsd:complexType>
    </xsd:element>
    <xsd:element name="SharedWithUsers" ma:index="3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ff3d39-6e7b-4d70-9b7c-8d9fe85d0f29"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55e0d90b-24ab-4bde-ad7e-6e63d4e76866}" ma:internalName="TaxCatchAll" ma:showField="CatchAllData"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e0d90b-24ab-4bde-ad7e-6e63d4e76866}" ma:internalName="TaxCatchAllLabel" ma:readOnly="true" ma:showField="CatchAllDataLabel"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Historical_x0020_Importance" ma:index="14" nillable="true" ma:displayName="Historical Importance" ma:default="0" ma:internalName="Historical_x0020_Importance">
      <xsd:simpleType>
        <xsd:restriction base="dms:Boolean"/>
      </xsd:simpleType>
    </xsd:element>
    <xsd:element name="Security_x0020_Classification" ma:index="15" nillable="true" ma:displayName="Security Classification" ma:default="Official" ma:format="Dropdown" ma:internalName="Security_x0020_Classification">
      <xsd:simpleType>
        <xsd:restriction base="dms:Choice">
          <xsd:enumeration value="Official Sensitive"/>
          <xsd:enumeration value="Official"/>
        </xsd:restriction>
      </xsd:simpleType>
    </xsd:element>
    <xsd:element name="dlc_EmailBCC" ma:index="16" nillable="true" ma:displayName="BCC" ma:description="" ma:internalName="dlc_EmailBCC">
      <xsd:simpleType>
        <xsd:restriction base="dms:Note">
          <xsd:maxLength value="1024"/>
        </xsd:restriction>
      </xsd:simpleType>
    </xsd:element>
    <xsd:element name="dlc_EmailCC" ma:index="17" nillable="true" ma:displayName="CC" ma:description="" ma:internalName="dlc_EmailCC">
      <xsd:simpleType>
        <xsd:restriction base="dms:Note">
          <xsd:maxLength value="1024"/>
        </xsd:restriction>
      </xsd:simpleType>
    </xsd:element>
    <xsd:element name="dlc_EmailReceivedUTC" ma:index="18" nillable="true" ma:displayName="Date Received" ma:description="" ma:internalName="dlc_EmailReceivedUTC">
      <xsd:simpleType>
        <xsd:restriction base="dms:DateTime"/>
      </xsd:simpleType>
    </xsd:element>
    <xsd:element name="dlc_EmailSentUTC" ma:index="19" nillable="true" ma:displayName="Date Sent" ma:description="" ma:internalName="dlc_EmailSentUTC">
      <xsd:simpleType>
        <xsd:restriction base="dms:DateTime"/>
      </xsd:simpleType>
    </xsd:element>
    <xsd:element name="dlc_EmailFrom" ma:index="20" nillable="true" ma:displayName="From" ma:description="" ma:internalName="dlc_EmailFrom">
      <xsd:simpleType>
        <xsd:restriction base="dms:Text">
          <xsd:maxLength value="255"/>
        </xsd:restriction>
      </xsd:simpleType>
    </xsd:element>
    <xsd:element name="dlc_EmailSubject" ma:index="21" nillable="true" ma:displayName="Email Subject" ma:description="" ma:internalName="dlc_EmailSubject">
      <xsd:simpleType>
        <xsd:restriction base="dms:Note"/>
      </xsd:simpleType>
    </xsd:element>
    <xsd:element name="dlc_EmailTo" ma:index="22" nillable="true" ma:displayName="To" ma:description="" ma:internalName="dlc_EmailTo">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bcd41af-3e52-4378-bf12-165ae375de30"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element name="MediaServiceAutoTags" ma:index="25" nillable="true" ma:displayName="Tags" ma:internalName="MediaServiceAutoTags" ma:readOnly="true">
      <xsd:simpleType>
        <xsd:restriction base="dms:Text"/>
      </xsd:simpleType>
    </xsd:element>
    <xsd:element name="MediaServiceGenerationTime" ma:index="26" nillable="true" ma:displayName="MediaServiceGenerationTime" ma:hidden="true" ma:internalName="MediaServiceGenerationTime" ma:readOnly="true">
      <xsd:simpleType>
        <xsd:restriction base="dms:Text"/>
      </xsd:simpleType>
    </xsd:element>
    <xsd:element name="MediaServiceEventHashCode" ma:index="27" nillable="true" ma:displayName="MediaServiceEventHashCode" ma:hidden="true" ma:internalName="MediaServiceEventHashCode" ma:readOnly="true">
      <xsd:simpleType>
        <xsd:restriction base="dms:Text"/>
      </xsd:simpleType>
    </xsd:element>
    <xsd:element name="MediaServiceOCR" ma:index="28" nillable="true" ma:displayName="Extracted Text" ma:internalName="MediaServiceOCR" ma:readOnly="true">
      <xsd:simpleType>
        <xsd:restriction base="dms:Note">
          <xsd:maxLength value="255"/>
        </xsd:restriction>
      </xsd:simpleType>
    </xsd:element>
    <xsd:element name="MediaServiceDateTaken" ma:index="29" nillable="true" ma:displayName="MediaServiceDateTaken" ma:hidden="true" ma:internalName="MediaServiceDateTaken" ma:readOnly="true">
      <xsd:simpleType>
        <xsd:restriction base="dms:Text"/>
      </xsd:simpleType>
    </xsd:element>
    <xsd:element name="MediaServiceLocation" ma:index="30" nillable="true" ma:displayName="Location" ma:internalName="MediaServiceLocation" ma:readOnly="true">
      <xsd:simpleType>
        <xsd:restriction base="dms:Text"/>
      </xsd:simpleType>
    </xsd:element>
    <xsd:element name="MediaServiceAutoKeyPoints" ma:index="31" nillable="true" ma:displayName="MediaServiceAutoKeyPoints" ma:hidden="true" ma:internalName="MediaServiceAutoKeyPoints" ma:readOnly="true">
      <xsd:simpleType>
        <xsd:restriction base="dms:Note"/>
      </xsd:simpleType>
    </xsd:element>
    <xsd:element name="MediaServiceKeyPoints" ma:index="32" nillable="true" ma:displayName="KeyPoints" ma:internalName="MediaServiceKeyPoints" ma:readOnly="true">
      <xsd:simpleType>
        <xsd:restriction base="dms:Note">
          <xsd:maxLength value="255"/>
        </xsd:restriction>
      </xsd:simpleType>
    </xsd:element>
    <xsd:element name="MediaLengthInSeconds" ma:index="35" nillable="true" ma:displayName="MediaLengthInSeconds" ma:hidden="true" ma:internalName="MediaLengthInSeconds" ma:readOnly="true">
      <xsd:simpleType>
        <xsd:restriction base="dms:Unknown"/>
      </xsd:simpleType>
    </xsd:element>
    <xsd:element name="MediaServiceObjectDetectorVersions" ma:index="36" nillable="true" ma:displayName="MediaServiceObjectDetectorVersions" ma:hidden="true" ma:indexed="true" ma:internalName="MediaServiceObjectDetectorVersions" ma:readOnly="true">
      <xsd:simpleType>
        <xsd:restriction base="dms:Text"/>
      </xsd:simpleType>
    </xsd:element>
    <xsd:element name="MediaServiceSearchProperties" ma:index="37" nillable="true" ma:displayName="MediaServiceSearchProperties" ma:hidden="true" ma:internalName="MediaServiceSearchProperties" ma:readOnly="true">
      <xsd:simpleType>
        <xsd:restriction base="dms:Note"/>
      </xsd:simpleType>
    </xsd:element>
    <xsd:element name="lcf76f155ced4ddcb4097134ff3c332f" ma:index="39" nillable="true" ma:taxonomy="true" ma:internalName="lcf76f155ced4ddcb4097134ff3c332f" ma:taxonomyFieldName="MediaServiceImageTags" ma:displayName="Image Tags" ma:readOnly="false" ma:fieldId="{5cf76f15-5ced-4ddc-b409-7134ff3c332f}" ma:taxonomyMulti="true" ma:sspId="5de26ec3-896b-4bef-bed1-ad194f885b2b"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04A443-D1A7-4D61-8BE7-273502FFCD0C}">
  <ds:schemaRefs>
    <ds:schemaRef ds:uri="15ff3d39-6e7b-4d70-9b7c-8d9fe85d0f29"/>
    <ds:schemaRef ds:uri="4fea251c-3bdd-4d50-962b-ffa2ae250ba0"/>
    <ds:schemaRef ds:uri="7bcd41af-3e52-4378-bf12-165ae375de3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F6DFC95-C8D0-4697-A08D-1FE9ADCDD37D}">
  <ds:schemaRefs>
    <ds:schemaRef ds:uri="http://schemas.microsoft.com/sharepoint/v3/contenttype/forms"/>
  </ds:schemaRefs>
</ds:datastoreItem>
</file>

<file path=customXml/itemProps3.xml><?xml version="1.0" encoding="utf-8"?>
<ds:datastoreItem xmlns:ds="http://schemas.openxmlformats.org/officeDocument/2006/customXml" ds:itemID="{0BA3C81C-FF8E-43E4-BB52-18349836A9E8}">
  <ds:schemaRefs>
    <ds:schemaRef ds:uri="15ff3d39-6e7b-4d70-9b7c-8d9fe85d0f29"/>
    <ds:schemaRef ds:uri="4fea251c-3bdd-4d50-962b-ffa2ae250ba0"/>
    <ds:schemaRef ds:uri="7bcd41af-3e52-4378-bf12-165ae375de3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9dc63f41-f5fa-45c0-8c96-6575d45bd1df}" enabled="1" method="Privileged" siteId="{28b782fb-41e1-48ea-bfc3-ad7558ce7136}" removed="0"/>
</clbl:labelList>
</file>

<file path=docProps/app.xml><?xml version="1.0" encoding="utf-8"?>
<Properties xmlns="http://schemas.openxmlformats.org/officeDocument/2006/extended-properties" xmlns:vt="http://schemas.openxmlformats.org/officeDocument/2006/docPropsVTypes">
  <Template>DfT Wide screen_Plain comp</Template>
  <Application>Microsoft Office PowerPoint</Application>
  <PresentationFormat>Widescreen</PresentationFormat>
  <Slides>23</Slides>
  <Notes>12</Notes>
  <HiddenSlides>0</HiddenSlide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Office Theme</vt:lpstr>
      <vt:lpstr>blank</vt:lpstr>
      <vt:lpstr>Data elements proposal and results of TRL project</vt:lpstr>
      <vt:lpstr>Contents</vt:lpstr>
      <vt:lpstr>TRL Project purpose</vt:lpstr>
      <vt:lpstr>Project method</vt:lpstr>
      <vt:lpstr>Framework for use of time series data</vt:lpstr>
      <vt:lpstr>Framework for use of time series data</vt:lpstr>
      <vt:lpstr>Framework for use of time series data</vt:lpstr>
      <vt:lpstr>Framework for use of time series data</vt:lpstr>
      <vt:lpstr>Framework for use of time series data</vt:lpstr>
      <vt:lpstr>Exemplar real-world incidents</vt:lpstr>
      <vt:lpstr>Exemplar real-world incident</vt:lpstr>
      <vt:lpstr>Exemplar real-world incident</vt:lpstr>
      <vt:lpstr>Exemplar real-world incident</vt:lpstr>
      <vt:lpstr>Recommendations</vt:lpstr>
      <vt:lpstr>Recommendations</vt:lpstr>
      <vt:lpstr>UK provided documents</vt:lpstr>
      <vt:lpstr>EDR-DSSAD-IWG-27-05 – Minimum data set</vt:lpstr>
      <vt:lpstr>EDR-DSSAD-IWG-27-05 – Control/Dynamics</vt:lpstr>
      <vt:lpstr>EDR-DSSAD-IWG-27-06 – Data elements proposal</vt:lpstr>
      <vt:lpstr>EDR-DSSAD-IWG-27-06 – Data elements proposal</vt:lpstr>
      <vt:lpstr>EDR-DSSAD-IWG-27-06 – Data elements proposal</vt:lpstr>
      <vt:lpstr>EDR-DSSAD-IWG-27-06 – Data elements proposal</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Robbie Wilmot</dc:creator>
  <cp:revision>1</cp:revision>
  <dcterms:created xsi:type="dcterms:W3CDTF">2024-10-30T12:19:07Z</dcterms:created>
  <dcterms:modified xsi:type="dcterms:W3CDTF">2025-03-21T10:05:32Z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0x010100E0F2F1CFEC9AF84380787CDB9135F4CD</vt:lpwstr>
  </property>
  <property fmtid="{D5CDD505-2E9C-101B-9397-08002B2CF9AE}" pid="3" name="CustomTag">
    <vt:lpwstr/>
  </property>
  <property fmtid="{D5CDD505-2E9C-101B-9397-08002B2CF9AE}" pid="4" name="FinancialYear">
    <vt:lpwstr/>
  </property>
  <property fmtid="{D5CDD505-2E9C-101B-9397-08002B2CF9AE}" pid="5" name="MediaServiceImageTags">
    <vt:lpwstr/>
  </property>
  <property fmtid="{D5CDD505-2E9C-101B-9397-08002B2CF9AE}" pid="6" name="ClassificationContentMarkingFooterLocations">
    <vt:lpwstr>Office Theme:11\blank:5</vt:lpwstr>
  </property>
  <property fmtid="{D5CDD505-2E9C-101B-9397-08002B2CF9AE}" pid="7" name="ClassificationContentMarkingFooterText">
    <vt:lpwstr>OFFICIAL</vt:lpwstr>
  </property>
  <property fmtid="{D5CDD505-2E9C-101B-9397-08002B2CF9AE}" pid="8" name="ClassificationContentMarkingHeaderLocations">
    <vt:lpwstr>Office Theme:10\blank:4</vt:lpwstr>
  </property>
  <property fmtid="{D5CDD505-2E9C-101B-9397-08002B2CF9AE}" pid="9" name="ClassificationContentMarkingHeaderText">
    <vt:lpwstr>OFFICIAL</vt:lpwstr>
  </property>
</Properties>
</file>