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 id="1341" r:id="rId6"/>
    <p:sldId id="1323" r:id="rId7"/>
    <p:sldId id="1337" r:id="rId8"/>
    <p:sldId id="1347" r:id="rId9"/>
    <p:sldId id="1313" r:id="rId10"/>
    <p:sldId id="1325" r:id="rId11"/>
    <p:sldId id="1324" r:id="rId12"/>
    <p:sldId id="1336" r:id="rId13"/>
    <p:sldId id="1346" r:id="rId14"/>
    <p:sldId id="1333" r:id="rId15"/>
    <p:sldId id="1311" r:id="rId16"/>
    <p:sldId id="1344" r:id="rId17"/>
    <p:sldId id="1312" r:id="rId1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031" autoAdjust="0"/>
    <p:restoredTop sz="94660"/>
  </p:normalViewPr>
  <p:slideViewPr>
    <p:cSldViewPr snapToGrid="0">
      <p:cViewPr varScale="1">
        <p:scale>
          <a:sx n="161" d="100"/>
          <a:sy n="161" d="100"/>
        </p:scale>
        <p:origin x="684" y="156"/>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iwald Daniela (XC/SPM)" userId="9e8b4f04-9f15-40e8-a453-cb49c0c60381" providerId="ADAL" clId="{232CB8CD-2810-4596-B9EF-A1F4B3FBE504}"/>
    <pc:docChg chg="undo custSel modSld">
      <pc:chgData name="Maiwald Daniela (XC/SPM)" userId="9e8b4f04-9f15-40e8-a453-cb49c0c60381" providerId="ADAL" clId="{232CB8CD-2810-4596-B9EF-A1F4B3FBE504}" dt="2025-02-26T10:28:56.878" v="7" actId="20577"/>
      <pc:docMkLst>
        <pc:docMk/>
      </pc:docMkLst>
      <pc:sldChg chg="modSp mod">
        <pc:chgData name="Maiwald Daniela (XC/SPM)" userId="9e8b4f04-9f15-40e8-a453-cb49c0c60381" providerId="ADAL" clId="{232CB8CD-2810-4596-B9EF-A1F4B3FBE504}" dt="2025-02-26T10:28:56.878" v="7" actId="20577"/>
        <pc:sldMkLst>
          <pc:docMk/>
          <pc:sldMk cId="438369586" sldId="1311"/>
        </pc:sldMkLst>
        <pc:spChg chg="mod">
          <ac:chgData name="Maiwald Daniela (XC/SPM)" userId="9e8b4f04-9f15-40e8-a453-cb49c0c60381" providerId="ADAL" clId="{232CB8CD-2810-4596-B9EF-A1F4B3FBE504}" dt="2025-02-26T10:28:56.878" v="7" actId="20577"/>
          <ac:spMkLst>
            <pc:docMk/>
            <pc:sldMk cId="438369586" sldId="1311"/>
            <ac:spMk id="3" creationId="{F56ADEE5-F629-DDA4-0E50-12082DB8C5BF}"/>
          </ac:spMkLst>
        </pc:spChg>
      </pc:sldChg>
      <pc:sldChg chg="modSp mod">
        <pc:chgData name="Maiwald Daniela (XC/SPM)" userId="9e8b4f04-9f15-40e8-a453-cb49c0c60381" providerId="ADAL" clId="{232CB8CD-2810-4596-B9EF-A1F4B3FBE504}" dt="2025-02-26T10:24:30.383" v="2" actId="1076"/>
        <pc:sldMkLst>
          <pc:docMk/>
          <pc:sldMk cId="2548975518" sldId="1346"/>
        </pc:sldMkLst>
        <pc:spChg chg="mod">
          <ac:chgData name="Maiwald Daniela (XC/SPM)" userId="9e8b4f04-9f15-40e8-a453-cb49c0c60381" providerId="ADAL" clId="{232CB8CD-2810-4596-B9EF-A1F4B3FBE504}" dt="2025-02-26T10:24:30.383" v="2" actId="1076"/>
          <ac:spMkLst>
            <pc:docMk/>
            <pc:sldMk cId="2548975518" sldId="1346"/>
            <ac:spMk id="3" creationId="{F56ADEE5-F629-DDA4-0E50-12082DB8C5BF}"/>
          </ac:spMkLst>
        </pc:spChg>
        <pc:picChg chg="mod">
          <ac:chgData name="Maiwald Daniela (XC/SPM)" userId="9e8b4f04-9f15-40e8-a453-cb49c0c60381" providerId="ADAL" clId="{232CB8CD-2810-4596-B9EF-A1F4B3FBE504}" dt="2025-02-26T10:24:26.469" v="0" actId="1076"/>
          <ac:picMkLst>
            <pc:docMk/>
            <pc:sldMk cId="2548975518" sldId="1346"/>
            <ac:picMk id="5" creationId="{31057A5C-60C1-AF4E-B8A2-C8E20F68EADA}"/>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B24AA9-7B81-5A44-4849-4A10E7739A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76ABF9A-C23C-6A1E-D068-1D944C0E732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A408B39-FBDA-776C-011F-093D8278B0CE}"/>
              </a:ext>
            </a:extLst>
          </p:cNvPr>
          <p:cNvSpPr>
            <a:spLocks noGrp="1"/>
          </p:cNvSpPr>
          <p:nvPr>
            <p:ph type="dt" sz="half" idx="10"/>
          </p:nvPr>
        </p:nvSpPr>
        <p:spPr/>
        <p:txBody>
          <a:bodyPr/>
          <a:lstStyle/>
          <a:p>
            <a:fld id="{2A0C5C74-E356-4D86-A2E6-59AA63A2C84F}" type="datetimeFigureOut">
              <a:rPr lang="en-US" smtClean="0"/>
              <a:t>2/26/2025</a:t>
            </a:fld>
            <a:endParaRPr lang="en-US"/>
          </a:p>
        </p:txBody>
      </p:sp>
      <p:sp>
        <p:nvSpPr>
          <p:cNvPr id="5" name="Footer Placeholder 4">
            <a:extLst>
              <a:ext uri="{FF2B5EF4-FFF2-40B4-BE49-F238E27FC236}">
                <a16:creationId xmlns:a16="http://schemas.microsoft.com/office/drawing/2014/main" id="{81EE5AF9-1E38-AE03-E074-9C7A4DE862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60A713-749F-F385-C909-C566D66B08BA}"/>
              </a:ext>
            </a:extLst>
          </p:cNvPr>
          <p:cNvSpPr>
            <a:spLocks noGrp="1"/>
          </p:cNvSpPr>
          <p:nvPr>
            <p:ph type="sldNum" sz="quarter" idx="12"/>
          </p:nvPr>
        </p:nvSpPr>
        <p:spPr/>
        <p:txBody>
          <a:bodyPr/>
          <a:lstStyle/>
          <a:p>
            <a:fld id="{A678920B-21AA-4858-9F09-3BC60F09B925}" type="slidenum">
              <a:rPr lang="en-US" smtClean="0"/>
              <a:t>‹#›</a:t>
            </a:fld>
            <a:endParaRPr lang="en-US"/>
          </a:p>
        </p:txBody>
      </p:sp>
    </p:spTree>
    <p:extLst>
      <p:ext uri="{BB962C8B-B14F-4D97-AF65-F5344CB8AC3E}">
        <p14:creationId xmlns:p14="http://schemas.microsoft.com/office/powerpoint/2010/main" val="32903715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31FAB-C097-62BF-5F9E-6643D304C81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93E7CC3-382C-9A7A-3BC5-207B12F0F9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9B9138-3410-CA85-A9DA-C0430B3FDA39}"/>
              </a:ext>
            </a:extLst>
          </p:cNvPr>
          <p:cNvSpPr>
            <a:spLocks noGrp="1"/>
          </p:cNvSpPr>
          <p:nvPr>
            <p:ph type="dt" sz="half" idx="10"/>
          </p:nvPr>
        </p:nvSpPr>
        <p:spPr/>
        <p:txBody>
          <a:bodyPr/>
          <a:lstStyle/>
          <a:p>
            <a:fld id="{2A0C5C74-E356-4D86-A2E6-59AA63A2C84F}" type="datetimeFigureOut">
              <a:rPr lang="en-US" smtClean="0"/>
              <a:t>2/26/2025</a:t>
            </a:fld>
            <a:endParaRPr lang="en-US"/>
          </a:p>
        </p:txBody>
      </p:sp>
      <p:sp>
        <p:nvSpPr>
          <p:cNvPr id="5" name="Footer Placeholder 4">
            <a:extLst>
              <a:ext uri="{FF2B5EF4-FFF2-40B4-BE49-F238E27FC236}">
                <a16:creationId xmlns:a16="http://schemas.microsoft.com/office/drawing/2014/main" id="{EC611DA4-B27D-756C-287C-4949D4276E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0C004D-7E07-5283-2005-2C28E4E222F6}"/>
              </a:ext>
            </a:extLst>
          </p:cNvPr>
          <p:cNvSpPr>
            <a:spLocks noGrp="1"/>
          </p:cNvSpPr>
          <p:nvPr>
            <p:ph type="sldNum" sz="quarter" idx="12"/>
          </p:nvPr>
        </p:nvSpPr>
        <p:spPr/>
        <p:txBody>
          <a:bodyPr/>
          <a:lstStyle/>
          <a:p>
            <a:fld id="{A678920B-21AA-4858-9F09-3BC60F09B925}" type="slidenum">
              <a:rPr lang="en-US" smtClean="0"/>
              <a:t>‹#›</a:t>
            </a:fld>
            <a:endParaRPr lang="en-US"/>
          </a:p>
        </p:txBody>
      </p:sp>
    </p:spTree>
    <p:extLst>
      <p:ext uri="{BB962C8B-B14F-4D97-AF65-F5344CB8AC3E}">
        <p14:creationId xmlns:p14="http://schemas.microsoft.com/office/powerpoint/2010/main" val="1387497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676F0A8-3975-E7D7-8987-E93041CCDD4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1C04E50-2B27-8EC4-417E-DCAD4E15F44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60CF8F-E337-9371-36BF-11EC25E85C4F}"/>
              </a:ext>
            </a:extLst>
          </p:cNvPr>
          <p:cNvSpPr>
            <a:spLocks noGrp="1"/>
          </p:cNvSpPr>
          <p:nvPr>
            <p:ph type="dt" sz="half" idx="10"/>
          </p:nvPr>
        </p:nvSpPr>
        <p:spPr/>
        <p:txBody>
          <a:bodyPr/>
          <a:lstStyle/>
          <a:p>
            <a:fld id="{2A0C5C74-E356-4D86-A2E6-59AA63A2C84F}" type="datetimeFigureOut">
              <a:rPr lang="en-US" smtClean="0"/>
              <a:t>2/26/2025</a:t>
            </a:fld>
            <a:endParaRPr lang="en-US"/>
          </a:p>
        </p:txBody>
      </p:sp>
      <p:sp>
        <p:nvSpPr>
          <p:cNvPr id="5" name="Footer Placeholder 4">
            <a:extLst>
              <a:ext uri="{FF2B5EF4-FFF2-40B4-BE49-F238E27FC236}">
                <a16:creationId xmlns:a16="http://schemas.microsoft.com/office/drawing/2014/main" id="{F299BE51-2878-B63E-A417-91CC9DFF19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E00AFF-115A-8C61-C5A6-7A9E037642D8}"/>
              </a:ext>
            </a:extLst>
          </p:cNvPr>
          <p:cNvSpPr>
            <a:spLocks noGrp="1"/>
          </p:cNvSpPr>
          <p:nvPr>
            <p:ph type="sldNum" sz="quarter" idx="12"/>
          </p:nvPr>
        </p:nvSpPr>
        <p:spPr/>
        <p:txBody>
          <a:bodyPr/>
          <a:lstStyle/>
          <a:p>
            <a:fld id="{A678920B-21AA-4858-9F09-3BC60F09B925}" type="slidenum">
              <a:rPr lang="en-US" smtClean="0"/>
              <a:t>‹#›</a:t>
            </a:fld>
            <a:endParaRPr lang="en-US"/>
          </a:p>
        </p:txBody>
      </p:sp>
    </p:spTree>
    <p:extLst>
      <p:ext uri="{BB962C8B-B14F-4D97-AF65-F5344CB8AC3E}">
        <p14:creationId xmlns:p14="http://schemas.microsoft.com/office/powerpoint/2010/main" val="2711487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A6166-E4D3-3F24-FFBC-5EC4CAAFAFA9}"/>
              </a:ext>
            </a:extLst>
          </p:cNvPr>
          <p:cNvSpPr>
            <a:spLocks noGrp="1"/>
          </p:cNvSpPr>
          <p:nvPr>
            <p:ph type="title"/>
          </p:nvPr>
        </p:nvSpPr>
        <p:spPr/>
        <p:txBody>
          <a:bodyPr>
            <a:noAutofit/>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2984B734-F7C7-5E10-FFA2-6A38D37E3727}"/>
              </a:ext>
            </a:extLst>
          </p:cNvPr>
          <p:cNvSpPr>
            <a:spLocks noGrp="1"/>
          </p:cNvSpPr>
          <p:nvPr>
            <p:ph idx="1"/>
          </p:nvPr>
        </p:nvSpPr>
        <p:spPr>
          <a:xfrm>
            <a:off x="838200" y="1570383"/>
            <a:ext cx="10515600" cy="4606580"/>
          </a:xfrm>
        </p:spPr>
        <p:txBody>
          <a:bodyPr lIns="9000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78EEA123-C9AB-F91B-B2E7-254D8472C681}"/>
              </a:ext>
            </a:extLst>
          </p:cNvPr>
          <p:cNvSpPr>
            <a:spLocks noGrp="1"/>
          </p:cNvSpPr>
          <p:nvPr>
            <p:ph type="dt" sz="half" idx="10"/>
          </p:nvPr>
        </p:nvSpPr>
        <p:spPr/>
        <p:txBody>
          <a:bodyPr/>
          <a:lstStyle/>
          <a:p>
            <a:fld id="{C82B7874-A240-454F-9ACF-7373B2B458D5}" type="datetime3">
              <a:rPr lang="en-US" smtClean="0"/>
              <a:t>26 February 2025</a:t>
            </a:fld>
            <a:endParaRPr lang="en-BE"/>
          </a:p>
        </p:txBody>
      </p:sp>
      <p:sp>
        <p:nvSpPr>
          <p:cNvPr id="5" name="Footer Placeholder 4">
            <a:extLst>
              <a:ext uri="{FF2B5EF4-FFF2-40B4-BE49-F238E27FC236}">
                <a16:creationId xmlns:a16="http://schemas.microsoft.com/office/drawing/2014/main" id="{13B76A20-EC1A-87B0-6A10-ED5D18E3B0E0}"/>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B33638F7-BA7E-5A0E-6B36-95B87115E0DE}"/>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11" name="Text Placeholder 10">
            <a:extLst>
              <a:ext uri="{FF2B5EF4-FFF2-40B4-BE49-F238E27FC236}">
                <a16:creationId xmlns:a16="http://schemas.microsoft.com/office/drawing/2014/main" id="{56E2645D-CFD1-6451-9E72-7A68C39AF563}"/>
              </a:ext>
            </a:extLst>
          </p:cNvPr>
          <p:cNvSpPr>
            <a:spLocks noGrp="1"/>
          </p:cNvSpPr>
          <p:nvPr>
            <p:ph type="body" sz="quarter" idx="13" hasCustomPrompt="1"/>
          </p:nvPr>
        </p:nvSpPr>
        <p:spPr>
          <a:xfrm>
            <a:off x="838752" y="934279"/>
            <a:ext cx="9537700" cy="417444"/>
          </a:xfrm>
        </p:spPr>
        <p:txBody>
          <a:bodyPr anchor="ctr">
            <a:noAutofit/>
          </a:bodyPr>
          <a:lstStyle>
            <a:lvl1pPr marL="0" indent="0">
              <a:buFontTx/>
              <a:buNone/>
              <a:defRPr>
                <a:solidFill>
                  <a:schemeClr val="accent4"/>
                </a:solidFill>
              </a:defRPr>
            </a:lvl1pPr>
          </a:lstStyle>
          <a:p>
            <a:pPr lvl="0"/>
            <a:r>
              <a:rPr lang="en-GB"/>
              <a:t>Click to edit subtitle text </a:t>
            </a:r>
          </a:p>
        </p:txBody>
      </p:sp>
    </p:spTree>
    <p:extLst>
      <p:ext uri="{BB962C8B-B14F-4D97-AF65-F5344CB8AC3E}">
        <p14:creationId xmlns:p14="http://schemas.microsoft.com/office/powerpoint/2010/main" val="69804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DBF6F-AE41-814E-F649-41D2570466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4AF9B4-51E4-C6A7-8B8C-91862AB28D9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130BAA-9E3F-CD15-1A11-F101F165D761}"/>
              </a:ext>
            </a:extLst>
          </p:cNvPr>
          <p:cNvSpPr>
            <a:spLocks noGrp="1"/>
          </p:cNvSpPr>
          <p:nvPr>
            <p:ph type="dt" sz="half" idx="10"/>
          </p:nvPr>
        </p:nvSpPr>
        <p:spPr/>
        <p:txBody>
          <a:bodyPr/>
          <a:lstStyle/>
          <a:p>
            <a:fld id="{2A0C5C74-E356-4D86-A2E6-59AA63A2C84F}" type="datetimeFigureOut">
              <a:rPr lang="en-US" smtClean="0"/>
              <a:t>2/26/2025</a:t>
            </a:fld>
            <a:endParaRPr lang="en-US"/>
          </a:p>
        </p:txBody>
      </p:sp>
      <p:sp>
        <p:nvSpPr>
          <p:cNvPr id="5" name="Footer Placeholder 4">
            <a:extLst>
              <a:ext uri="{FF2B5EF4-FFF2-40B4-BE49-F238E27FC236}">
                <a16:creationId xmlns:a16="http://schemas.microsoft.com/office/drawing/2014/main" id="{78E76C54-0CEC-A6C0-544A-32D8850F7A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3F7B9B-A5AA-0600-4FF7-00E01BC12E55}"/>
              </a:ext>
            </a:extLst>
          </p:cNvPr>
          <p:cNvSpPr>
            <a:spLocks noGrp="1"/>
          </p:cNvSpPr>
          <p:nvPr>
            <p:ph type="sldNum" sz="quarter" idx="12"/>
          </p:nvPr>
        </p:nvSpPr>
        <p:spPr/>
        <p:txBody>
          <a:bodyPr/>
          <a:lstStyle/>
          <a:p>
            <a:fld id="{A678920B-21AA-4858-9F09-3BC60F09B925}" type="slidenum">
              <a:rPr lang="en-US" smtClean="0"/>
              <a:t>‹#›</a:t>
            </a:fld>
            <a:endParaRPr lang="en-US"/>
          </a:p>
        </p:txBody>
      </p:sp>
    </p:spTree>
    <p:extLst>
      <p:ext uri="{BB962C8B-B14F-4D97-AF65-F5344CB8AC3E}">
        <p14:creationId xmlns:p14="http://schemas.microsoft.com/office/powerpoint/2010/main" val="915503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7002B-2735-F72F-770A-46D0A84B24A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4023DFF-BA5A-C9E1-A9FA-9BF488760E3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18BAD6C-C5D5-5F90-5C24-3B385B662B51}"/>
              </a:ext>
            </a:extLst>
          </p:cNvPr>
          <p:cNvSpPr>
            <a:spLocks noGrp="1"/>
          </p:cNvSpPr>
          <p:nvPr>
            <p:ph type="dt" sz="half" idx="10"/>
          </p:nvPr>
        </p:nvSpPr>
        <p:spPr/>
        <p:txBody>
          <a:bodyPr/>
          <a:lstStyle/>
          <a:p>
            <a:fld id="{2A0C5C74-E356-4D86-A2E6-59AA63A2C84F}" type="datetimeFigureOut">
              <a:rPr lang="en-US" smtClean="0"/>
              <a:t>2/26/2025</a:t>
            </a:fld>
            <a:endParaRPr lang="en-US"/>
          </a:p>
        </p:txBody>
      </p:sp>
      <p:sp>
        <p:nvSpPr>
          <p:cNvPr id="5" name="Footer Placeholder 4">
            <a:extLst>
              <a:ext uri="{FF2B5EF4-FFF2-40B4-BE49-F238E27FC236}">
                <a16:creationId xmlns:a16="http://schemas.microsoft.com/office/drawing/2014/main" id="{09A5C0BF-D8A3-C19F-DB46-290EC834D0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917F99-66AA-C45B-3495-B73D689AE9BD}"/>
              </a:ext>
            </a:extLst>
          </p:cNvPr>
          <p:cNvSpPr>
            <a:spLocks noGrp="1"/>
          </p:cNvSpPr>
          <p:nvPr>
            <p:ph type="sldNum" sz="quarter" idx="12"/>
          </p:nvPr>
        </p:nvSpPr>
        <p:spPr/>
        <p:txBody>
          <a:bodyPr/>
          <a:lstStyle/>
          <a:p>
            <a:fld id="{A678920B-21AA-4858-9F09-3BC60F09B925}" type="slidenum">
              <a:rPr lang="en-US" smtClean="0"/>
              <a:t>‹#›</a:t>
            </a:fld>
            <a:endParaRPr lang="en-US"/>
          </a:p>
        </p:txBody>
      </p:sp>
    </p:spTree>
    <p:extLst>
      <p:ext uri="{BB962C8B-B14F-4D97-AF65-F5344CB8AC3E}">
        <p14:creationId xmlns:p14="http://schemas.microsoft.com/office/powerpoint/2010/main" val="1573745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A588B-C633-E786-92E8-B7B73B05B44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0DC3D95-C746-6E11-30D2-27006617A08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FDC249D-3E24-FC68-86C7-70A63C24AA7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743D2F3-717B-B2F3-BEF1-1BB5E4FB396C}"/>
              </a:ext>
            </a:extLst>
          </p:cNvPr>
          <p:cNvSpPr>
            <a:spLocks noGrp="1"/>
          </p:cNvSpPr>
          <p:nvPr>
            <p:ph type="dt" sz="half" idx="10"/>
          </p:nvPr>
        </p:nvSpPr>
        <p:spPr/>
        <p:txBody>
          <a:bodyPr/>
          <a:lstStyle/>
          <a:p>
            <a:fld id="{2A0C5C74-E356-4D86-A2E6-59AA63A2C84F}" type="datetimeFigureOut">
              <a:rPr lang="en-US" smtClean="0"/>
              <a:t>2/26/2025</a:t>
            </a:fld>
            <a:endParaRPr lang="en-US"/>
          </a:p>
        </p:txBody>
      </p:sp>
      <p:sp>
        <p:nvSpPr>
          <p:cNvPr id="6" name="Footer Placeholder 5">
            <a:extLst>
              <a:ext uri="{FF2B5EF4-FFF2-40B4-BE49-F238E27FC236}">
                <a16:creationId xmlns:a16="http://schemas.microsoft.com/office/drawing/2014/main" id="{6F3E37B7-7D95-C027-A07E-A22A9D6369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A44960D-BE31-90C7-1E7C-B37B33B1D61D}"/>
              </a:ext>
            </a:extLst>
          </p:cNvPr>
          <p:cNvSpPr>
            <a:spLocks noGrp="1"/>
          </p:cNvSpPr>
          <p:nvPr>
            <p:ph type="sldNum" sz="quarter" idx="12"/>
          </p:nvPr>
        </p:nvSpPr>
        <p:spPr/>
        <p:txBody>
          <a:bodyPr/>
          <a:lstStyle/>
          <a:p>
            <a:fld id="{A678920B-21AA-4858-9F09-3BC60F09B925}" type="slidenum">
              <a:rPr lang="en-US" smtClean="0"/>
              <a:t>‹#›</a:t>
            </a:fld>
            <a:endParaRPr lang="en-US"/>
          </a:p>
        </p:txBody>
      </p:sp>
    </p:spTree>
    <p:extLst>
      <p:ext uri="{BB962C8B-B14F-4D97-AF65-F5344CB8AC3E}">
        <p14:creationId xmlns:p14="http://schemas.microsoft.com/office/powerpoint/2010/main" val="1024318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B3B00A-6D37-B142-5049-D344ADFC51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AE0BD3A-8F09-0476-C92B-D8F46967C4A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98A0209-30D0-52B7-8913-6E26CFD9691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84512F0-4A41-296F-099E-A4C2F74A447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643A658-AE56-A2B6-16EE-B562791F884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4073B51-368F-5F0C-7764-6F5852ED97B2}"/>
              </a:ext>
            </a:extLst>
          </p:cNvPr>
          <p:cNvSpPr>
            <a:spLocks noGrp="1"/>
          </p:cNvSpPr>
          <p:nvPr>
            <p:ph type="dt" sz="half" idx="10"/>
          </p:nvPr>
        </p:nvSpPr>
        <p:spPr/>
        <p:txBody>
          <a:bodyPr/>
          <a:lstStyle/>
          <a:p>
            <a:fld id="{2A0C5C74-E356-4D86-A2E6-59AA63A2C84F}" type="datetimeFigureOut">
              <a:rPr lang="en-US" smtClean="0"/>
              <a:t>2/26/2025</a:t>
            </a:fld>
            <a:endParaRPr lang="en-US"/>
          </a:p>
        </p:txBody>
      </p:sp>
      <p:sp>
        <p:nvSpPr>
          <p:cNvPr id="8" name="Footer Placeholder 7">
            <a:extLst>
              <a:ext uri="{FF2B5EF4-FFF2-40B4-BE49-F238E27FC236}">
                <a16:creationId xmlns:a16="http://schemas.microsoft.com/office/drawing/2014/main" id="{E24BE3D1-22F7-8CF4-6381-9542E2B1EE7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84806AA-6563-7FC1-4A90-0423E9899BA2}"/>
              </a:ext>
            </a:extLst>
          </p:cNvPr>
          <p:cNvSpPr>
            <a:spLocks noGrp="1"/>
          </p:cNvSpPr>
          <p:nvPr>
            <p:ph type="sldNum" sz="quarter" idx="12"/>
          </p:nvPr>
        </p:nvSpPr>
        <p:spPr/>
        <p:txBody>
          <a:bodyPr/>
          <a:lstStyle/>
          <a:p>
            <a:fld id="{A678920B-21AA-4858-9F09-3BC60F09B925}" type="slidenum">
              <a:rPr lang="en-US" smtClean="0"/>
              <a:t>‹#›</a:t>
            </a:fld>
            <a:endParaRPr lang="en-US"/>
          </a:p>
        </p:txBody>
      </p:sp>
    </p:spTree>
    <p:extLst>
      <p:ext uri="{BB962C8B-B14F-4D97-AF65-F5344CB8AC3E}">
        <p14:creationId xmlns:p14="http://schemas.microsoft.com/office/powerpoint/2010/main" val="1369872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343D1-B189-F516-223A-972B7378110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16673CA-4641-E76B-1FAC-320DA87885C7}"/>
              </a:ext>
            </a:extLst>
          </p:cNvPr>
          <p:cNvSpPr>
            <a:spLocks noGrp="1"/>
          </p:cNvSpPr>
          <p:nvPr>
            <p:ph type="dt" sz="half" idx="10"/>
          </p:nvPr>
        </p:nvSpPr>
        <p:spPr/>
        <p:txBody>
          <a:bodyPr/>
          <a:lstStyle/>
          <a:p>
            <a:fld id="{2A0C5C74-E356-4D86-A2E6-59AA63A2C84F}" type="datetimeFigureOut">
              <a:rPr lang="en-US" smtClean="0"/>
              <a:t>2/26/2025</a:t>
            </a:fld>
            <a:endParaRPr lang="en-US"/>
          </a:p>
        </p:txBody>
      </p:sp>
      <p:sp>
        <p:nvSpPr>
          <p:cNvPr id="4" name="Footer Placeholder 3">
            <a:extLst>
              <a:ext uri="{FF2B5EF4-FFF2-40B4-BE49-F238E27FC236}">
                <a16:creationId xmlns:a16="http://schemas.microsoft.com/office/drawing/2014/main" id="{4C32FD23-072C-0BE9-E1E2-CE17A2CACCF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2A2C4DC-D1AD-DC04-79CB-691BCB1C900C}"/>
              </a:ext>
            </a:extLst>
          </p:cNvPr>
          <p:cNvSpPr>
            <a:spLocks noGrp="1"/>
          </p:cNvSpPr>
          <p:nvPr>
            <p:ph type="sldNum" sz="quarter" idx="12"/>
          </p:nvPr>
        </p:nvSpPr>
        <p:spPr/>
        <p:txBody>
          <a:bodyPr/>
          <a:lstStyle/>
          <a:p>
            <a:fld id="{A678920B-21AA-4858-9F09-3BC60F09B925}" type="slidenum">
              <a:rPr lang="en-US" smtClean="0"/>
              <a:t>‹#›</a:t>
            </a:fld>
            <a:endParaRPr lang="en-US"/>
          </a:p>
        </p:txBody>
      </p:sp>
    </p:spTree>
    <p:extLst>
      <p:ext uri="{BB962C8B-B14F-4D97-AF65-F5344CB8AC3E}">
        <p14:creationId xmlns:p14="http://schemas.microsoft.com/office/powerpoint/2010/main" val="1655972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D343227-E195-B1EE-74D4-4579A3532093}"/>
              </a:ext>
            </a:extLst>
          </p:cNvPr>
          <p:cNvSpPr>
            <a:spLocks noGrp="1"/>
          </p:cNvSpPr>
          <p:nvPr>
            <p:ph type="dt" sz="half" idx="10"/>
          </p:nvPr>
        </p:nvSpPr>
        <p:spPr/>
        <p:txBody>
          <a:bodyPr/>
          <a:lstStyle/>
          <a:p>
            <a:fld id="{2A0C5C74-E356-4D86-A2E6-59AA63A2C84F}" type="datetimeFigureOut">
              <a:rPr lang="en-US" smtClean="0"/>
              <a:t>2/26/2025</a:t>
            </a:fld>
            <a:endParaRPr lang="en-US"/>
          </a:p>
        </p:txBody>
      </p:sp>
      <p:sp>
        <p:nvSpPr>
          <p:cNvPr id="3" name="Footer Placeholder 2">
            <a:extLst>
              <a:ext uri="{FF2B5EF4-FFF2-40B4-BE49-F238E27FC236}">
                <a16:creationId xmlns:a16="http://schemas.microsoft.com/office/drawing/2014/main" id="{34E2EADD-F02C-95F2-40A0-553BFD6641E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35A630C-B797-BFAD-4FA1-E79657BA3E27}"/>
              </a:ext>
            </a:extLst>
          </p:cNvPr>
          <p:cNvSpPr>
            <a:spLocks noGrp="1"/>
          </p:cNvSpPr>
          <p:nvPr>
            <p:ph type="sldNum" sz="quarter" idx="12"/>
          </p:nvPr>
        </p:nvSpPr>
        <p:spPr/>
        <p:txBody>
          <a:bodyPr/>
          <a:lstStyle/>
          <a:p>
            <a:fld id="{A678920B-21AA-4858-9F09-3BC60F09B925}" type="slidenum">
              <a:rPr lang="en-US" smtClean="0"/>
              <a:t>‹#›</a:t>
            </a:fld>
            <a:endParaRPr lang="en-US"/>
          </a:p>
        </p:txBody>
      </p:sp>
    </p:spTree>
    <p:extLst>
      <p:ext uri="{BB962C8B-B14F-4D97-AF65-F5344CB8AC3E}">
        <p14:creationId xmlns:p14="http://schemas.microsoft.com/office/powerpoint/2010/main" val="3447798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0091A-142C-0DA9-404A-0098AB1D52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3EFE3DF-57B6-5305-510B-6A6AF9C90E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3FF5532-DCFE-C1A9-38E1-5C89A6A6B3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A6C46B-FB28-C3AD-4C3D-89B078FC840C}"/>
              </a:ext>
            </a:extLst>
          </p:cNvPr>
          <p:cNvSpPr>
            <a:spLocks noGrp="1"/>
          </p:cNvSpPr>
          <p:nvPr>
            <p:ph type="dt" sz="half" idx="10"/>
          </p:nvPr>
        </p:nvSpPr>
        <p:spPr/>
        <p:txBody>
          <a:bodyPr/>
          <a:lstStyle/>
          <a:p>
            <a:fld id="{2A0C5C74-E356-4D86-A2E6-59AA63A2C84F}" type="datetimeFigureOut">
              <a:rPr lang="en-US" smtClean="0"/>
              <a:t>2/26/2025</a:t>
            </a:fld>
            <a:endParaRPr lang="en-US"/>
          </a:p>
        </p:txBody>
      </p:sp>
      <p:sp>
        <p:nvSpPr>
          <p:cNvPr id="6" name="Footer Placeholder 5">
            <a:extLst>
              <a:ext uri="{FF2B5EF4-FFF2-40B4-BE49-F238E27FC236}">
                <a16:creationId xmlns:a16="http://schemas.microsoft.com/office/drawing/2014/main" id="{7DCFBCBD-34E2-D4ED-D343-A9BBD499745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C48AB0-2CA7-86A1-896D-8E40B8CC7FF7}"/>
              </a:ext>
            </a:extLst>
          </p:cNvPr>
          <p:cNvSpPr>
            <a:spLocks noGrp="1"/>
          </p:cNvSpPr>
          <p:nvPr>
            <p:ph type="sldNum" sz="quarter" idx="12"/>
          </p:nvPr>
        </p:nvSpPr>
        <p:spPr/>
        <p:txBody>
          <a:bodyPr/>
          <a:lstStyle/>
          <a:p>
            <a:fld id="{A678920B-21AA-4858-9F09-3BC60F09B925}" type="slidenum">
              <a:rPr lang="en-US" smtClean="0"/>
              <a:t>‹#›</a:t>
            </a:fld>
            <a:endParaRPr lang="en-US"/>
          </a:p>
        </p:txBody>
      </p:sp>
    </p:spTree>
    <p:extLst>
      <p:ext uri="{BB962C8B-B14F-4D97-AF65-F5344CB8AC3E}">
        <p14:creationId xmlns:p14="http://schemas.microsoft.com/office/powerpoint/2010/main" val="42092119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96B45-EAEF-1DEA-84DE-9941D4F5B28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1A1D064-563E-7BBA-C6D0-2B71EB0F84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9B0A6B6-405F-8F01-B7E4-823B0B9DC0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85D4E0-BD93-7B08-2F86-6E422F8B5BF9}"/>
              </a:ext>
            </a:extLst>
          </p:cNvPr>
          <p:cNvSpPr>
            <a:spLocks noGrp="1"/>
          </p:cNvSpPr>
          <p:nvPr>
            <p:ph type="dt" sz="half" idx="10"/>
          </p:nvPr>
        </p:nvSpPr>
        <p:spPr/>
        <p:txBody>
          <a:bodyPr/>
          <a:lstStyle/>
          <a:p>
            <a:fld id="{2A0C5C74-E356-4D86-A2E6-59AA63A2C84F}" type="datetimeFigureOut">
              <a:rPr lang="en-US" smtClean="0"/>
              <a:t>2/26/2025</a:t>
            </a:fld>
            <a:endParaRPr lang="en-US"/>
          </a:p>
        </p:txBody>
      </p:sp>
      <p:sp>
        <p:nvSpPr>
          <p:cNvPr id="6" name="Footer Placeholder 5">
            <a:extLst>
              <a:ext uri="{FF2B5EF4-FFF2-40B4-BE49-F238E27FC236}">
                <a16:creationId xmlns:a16="http://schemas.microsoft.com/office/drawing/2014/main" id="{8E7B7E77-DFD4-EFD7-3FA9-3D2061EA3B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38DD11C-A288-C162-28A2-83765AEE4E54}"/>
              </a:ext>
            </a:extLst>
          </p:cNvPr>
          <p:cNvSpPr>
            <a:spLocks noGrp="1"/>
          </p:cNvSpPr>
          <p:nvPr>
            <p:ph type="sldNum" sz="quarter" idx="12"/>
          </p:nvPr>
        </p:nvSpPr>
        <p:spPr/>
        <p:txBody>
          <a:bodyPr/>
          <a:lstStyle/>
          <a:p>
            <a:fld id="{A678920B-21AA-4858-9F09-3BC60F09B925}" type="slidenum">
              <a:rPr lang="en-US" smtClean="0"/>
              <a:t>‹#›</a:t>
            </a:fld>
            <a:endParaRPr lang="en-US"/>
          </a:p>
        </p:txBody>
      </p:sp>
    </p:spTree>
    <p:extLst>
      <p:ext uri="{BB962C8B-B14F-4D97-AF65-F5344CB8AC3E}">
        <p14:creationId xmlns:p14="http://schemas.microsoft.com/office/powerpoint/2010/main" val="3993543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EEB9520-74F4-30A7-53F4-35637E20010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2AB12FF-1281-477B-ED29-4BAA8834F1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05193B-FB6F-47F6-235B-32F73F8EA4F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0C5C74-E356-4D86-A2E6-59AA63A2C84F}" type="datetimeFigureOut">
              <a:rPr lang="en-US" smtClean="0"/>
              <a:t>2/26/2025</a:t>
            </a:fld>
            <a:endParaRPr lang="en-US"/>
          </a:p>
        </p:txBody>
      </p:sp>
      <p:sp>
        <p:nvSpPr>
          <p:cNvPr id="5" name="Footer Placeholder 4">
            <a:extLst>
              <a:ext uri="{FF2B5EF4-FFF2-40B4-BE49-F238E27FC236}">
                <a16:creationId xmlns:a16="http://schemas.microsoft.com/office/drawing/2014/main" id="{2C550A82-D032-CF9E-A8EC-341677DDCD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D49437D-229B-7FE6-C15E-D44A518223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78920B-21AA-4858-9F09-3BC60F09B925}" type="slidenum">
              <a:rPr lang="en-US" smtClean="0"/>
              <a:t>‹#›</a:t>
            </a:fld>
            <a:endParaRPr lang="en-US"/>
          </a:p>
        </p:txBody>
      </p:sp>
    </p:spTree>
    <p:extLst>
      <p:ext uri="{BB962C8B-B14F-4D97-AF65-F5344CB8AC3E}">
        <p14:creationId xmlns:p14="http://schemas.microsoft.com/office/powerpoint/2010/main" val="16099742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2.xml"/><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009B5-4563-3289-64AF-0462885D6E09}"/>
              </a:ext>
            </a:extLst>
          </p:cNvPr>
          <p:cNvSpPr>
            <a:spLocks noGrp="1"/>
          </p:cNvSpPr>
          <p:nvPr>
            <p:ph type="title"/>
          </p:nvPr>
        </p:nvSpPr>
        <p:spPr/>
        <p:txBody>
          <a:bodyPr/>
          <a:lstStyle/>
          <a:p>
            <a:r>
              <a:rPr lang="en-US" dirty="0"/>
              <a:t>IWG DDADWS #4</a:t>
            </a:r>
            <a:br>
              <a:rPr lang="en-US" dirty="0"/>
            </a:br>
            <a:r>
              <a:rPr lang="de-DE" sz="4000" dirty="0"/>
              <a:t>(</a:t>
            </a:r>
            <a:r>
              <a:rPr lang="de-DE" sz="4000" dirty="0" err="1"/>
              <a:t>driver</a:t>
            </a:r>
            <a:r>
              <a:rPr lang="de-DE" sz="4000" dirty="0"/>
              <a:t> </a:t>
            </a:r>
            <a:r>
              <a:rPr lang="de-DE" sz="4000" dirty="0" err="1"/>
              <a:t>drowsiness</a:t>
            </a:r>
            <a:r>
              <a:rPr lang="de-DE" sz="4000" dirty="0"/>
              <a:t> and </a:t>
            </a:r>
            <a:r>
              <a:rPr lang="de-DE" sz="4000" dirty="0" err="1"/>
              <a:t>distraction</a:t>
            </a:r>
            <a:r>
              <a:rPr lang="de-DE" sz="4000" dirty="0"/>
              <a:t> </a:t>
            </a:r>
            <a:r>
              <a:rPr lang="de-DE" sz="4000" dirty="0" err="1"/>
              <a:t>warning</a:t>
            </a:r>
            <a:r>
              <a:rPr lang="de-DE" sz="4000" dirty="0"/>
              <a:t> </a:t>
            </a:r>
            <a:r>
              <a:rPr lang="de-DE" sz="4000" dirty="0" err="1"/>
              <a:t>system</a:t>
            </a:r>
            <a:r>
              <a:rPr lang="de-DE" sz="4000" dirty="0"/>
              <a:t>)</a:t>
            </a:r>
            <a:br>
              <a:rPr lang="de-DE" sz="4000" dirty="0"/>
            </a:br>
            <a:endParaRPr lang="en-US" sz="4000" dirty="0"/>
          </a:p>
        </p:txBody>
      </p:sp>
      <p:sp>
        <p:nvSpPr>
          <p:cNvPr id="3" name="Text Placeholder 2">
            <a:extLst>
              <a:ext uri="{FF2B5EF4-FFF2-40B4-BE49-F238E27FC236}">
                <a16:creationId xmlns:a16="http://schemas.microsoft.com/office/drawing/2014/main" id="{99AC405F-AE2D-011D-8BB2-E22D85181F59}"/>
              </a:ext>
            </a:extLst>
          </p:cNvPr>
          <p:cNvSpPr>
            <a:spLocks noGrp="1"/>
          </p:cNvSpPr>
          <p:nvPr>
            <p:ph type="body" idx="1"/>
          </p:nvPr>
        </p:nvSpPr>
        <p:spPr/>
        <p:txBody>
          <a:bodyPr/>
          <a:lstStyle/>
          <a:p>
            <a:r>
              <a:rPr lang="en-US" dirty="0"/>
              <a:t>Industry Feedback to DDADWS-03-02 “ADDW draft” 27/02/2025</a:t>
            </a:r>
          </a:p>
          <a:p>
            <a:endParaRPr lang="en-US" dirty="0"/>
          </a:p>
        </p:txBody>
      </p:sp>
      <p:pic>
        <p:nvPicPr>
          <p:cNvPr id="4" name="Picture 3">
            <a:extLst>
              <a:ext uri="{FF2B5EF4-FFF2-40B4-BE49-F238E27FC236}">
                <a16:creationId xmlns:a16="http://schemas.microsoft.com/office/drawing/2014/main" id="{9688A6D2-E337-B410-6DE1-BDFB2104EE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77" y="1840875"/>
            <a:ext cx="2166559" cy="662921"/>
          </a:xfrm>
          <a:prstGeom prst="rect">
            <a:avLst/>
          </a:prstGeom>
        </p:spPr>
      </p:pic>
    </p:spTree>
    <p:extLst>
      <p:ext uri="{BB962C8B-B14F-4D97-AF65-F5344CB8AC3E}">
        <p14:creationId xmlns:p14="http://schemas.microsoft.com/office/powerpoint/2010/main" val="2124204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6ADEE5-F629-DDA4-0E50-12082DB8C5BF}"/>
              </a:ext>
            </a:extLst>
          </p:cNvPr>
          <p:cNvSpPr>
            <a:spLocks noGrp="1"/>
          </p:cNvSpPr>
          <p:nvPr>
            <p:ph idx="1"/>
          </p:nvPr>
        </p:nvSpPr>
        <p:spPr>
          <a:xfrm>
            <a:off x="846667" y="3115733"/>
            <a:ext cx="11125200" cy="3505200"/>
          </a:xfrm>
        </p:spPr>
        <p:txBody>
          <a:bodyPr/>
          <a:lstStyle/>
          <a:p>
            <a:pPr marL="0" indent="0">
              <a:buNone/>
            </a:pPr>
            <a:r>
              <a:rPr lang="en-US" sz="1400" u="sng" dirty="0">
                <a:latin typeface="Arial" panose="020B0604020202020204" pitchFamily="34" charset="0"/>
              </a:rPr>
              <a:t>Industry proposal: </a:t>
            </a:r>
          </a:p>
          <a:p>
            <a:pPr marL="0" indent="0">
              <a:buNone/>
            </a:pPr>
            <a:r>
              <a:rPr lang="en-AU" sz="1800" dirty="0">
                <a:effectLst/>
                <a:latin typeface="Times New Roman" panose="02020603050405020304" pitchFamily="18" charset="0"/>
                <a:ea typeface="Times New Roman" panose="02020603050405020304" pitchFamily="18" charset="0"/>
              </a:rPr>
              <a:t>1.1.2.	The list shall clearly include identification of non-nominal situations which may cause the ADDW system to have its performance degraded </a:t>
            </a:r>
            <a:r>
              <a:rPr lang="en-US" sz="1800" b="1" dirty="0"/>
              <a:t>within system boundaries</a:t>
            </a:r>
            <a:r>
              <a:rPr lang="en-AU" sz="1800" dirty="0">
                <a:effectLst/>
                <a:latin typeface="Times New Roman" panose="02020603050405020304" pitchFamily="18" charset="0"/>
                <a:ea typeface="Times New Roman" panose="02020603050405020304" pitchFamily="18" charset="0"/>
              </a:rPr>
              <a:t>.</a:t>
            </a:r>
          </a:p>
          <a:p>
            <a:pPr marL="0" indent="0">
              <a:buNone/>
            </a:pPr>
            <a:endParaRPr lang="en-US" sz="1400" u="sng" dirty="0">
              <a:latin typeface="Arial" panose="020B0604020202020204" pitchFamily="34" charset="0"/>
            </a:endParaRPr>
          </a:p>
          <a:p>
            <a:pPr marL="0" indent="0">
              <a:buNone/>
            </a:pPr>
            <a:r>
              <a:rPr lang="en-US" sz="1400" u="sng" dirty="0">
                <a:latin typeface="Arial" panose="020B0604020202020204" pitchFamily="34" charset="0"/>
              </a:rPr>
              <a:t>Rational for proposal:</a:t>
            </a:r>
          </a:p>
          <a:p>
            <a:r>
              <a:rPr lang="en-AU" sz="1400" dirty="0">
                <a:latin typeface="Arial" panose="020B0604020202020204" pitchFamily="34" charset="0"/>
                <a:cs typeface="Arial" panose="020B0604020202020204" pitchFamily="34" charset="0"/>
              </a:rPr>
              <a:t>Non-nominal situation definition is coupled within system boundaries</a:t>
            </a:r>
          </a:p>
          <a:p>
            <a:r>
              <a:rPr lang="en-AU" sz="1400" dirty="0">
                <a:latin typeface="Arial" panose="020B0604020202020204" pitchFamily="34" charset="0"/>
                <a:cs typeface="Arial" panose="020B0604020202020204" pitchFamily="34" charset="0"/>
              </a:rPr>
              <a:t>as some of the chapters were rearrange a hint on system boundaries would be helpful to avoid new requirements</a:t>
            </a:r>
          </a:p>
          <a:p>
            <a:pPr marL="0" indent="0">
              <a:buNone/>
            </a:pPr>
            <a:endParaRPr lang="en-AU" sz="1400" dirty="0">
              <a:latin typeface="Arial" panose="020B0604020202020204" pitchFamily="34" charset="0"/>
              <a:cs typeface="Arial" panose="020B0604020202020204" pitchFamily="34" charset="0"/>
            </a:endParaRPr>
          </a:p>
          <a:p>
            <a:pPr>
              <a:buFontTx/>
              <a:buChar char="-"/>
            </a:pPr>
            <a:endParaRPr lang="en-AU" sz="1400" dirty="0">
              <a:latin typeface="Calibri" panose="020F0502020204030204" pitchFamily="34" charset="0"/>
              <a:cs typeface="Calibri" panose="020F0502020204030204" pitchFamily="34" charset="0"/>
            </a:endParaRPr>
          </a:p>
          <a:p>
            <a:pPr marL="0" indent="0">
              <a:buNone/>
            </a:pPr>
            <a:endParaRPr lang="en-AU" sz="1400" dirty="0">
              <a:latin typeface="Calibri" panose="020F0502020204030204" pitchFamily="34" charset="0"/>
              <a:cs typeface="Calibri" panose="020F0502020204030204" pitchFamily="34" charset="0"/>
            </a:endParaRPr>
          </a:p>
          <a:p>
            <a:pPr marL="0" indent="0">
              <a:buNone/>
            </a:pPr>
            <a:endParaRPr lang="en-AU" sz="1400" dirty="0">
              <a:latin typeface="Calibri" panose="020F0502020204030204" pitchFamily="34" charset="0"/>
              <a:cs typeface="Calibri" panose="020F0502020204030204" pitchFamily="34" charset="0"/>
            </a:endParaRPr>
          </a:p>
          <a:p>
            <a:pPr marL="0" indent="0">
              <a:buNone/>
            </a:pPr>
            <a:endParaRPr lang="en-US" dirty="0"/>
          </a:p>
        </p:txBody>
      </p:sp>
      <p:sp>
        <p:nvSpPr>
          <p:cNvPr id="4" name="Text Placeholder 3">
            <a:extLst>
              <a:ext uri="{FF2B5EF4-FFF2-40B4-BE49-F238E27FC236}">
                <a16:creationId xmlns:a16="http://schemas.microsoft.com/office/drawing/2014/main" id="{CE4EE3E0-CB68-95BC-D234-C1CD87FAB293}"/>
              </a:ext>
            </a:extLst>
          </p:cNvPr>
          <p:cNvSpPr>
            <a:spLocks noGrp="1"/>
          </p:cNvSpPr>
          <p:nvPr>
            <p:ph type="body" sz="quarter" idx="13"/>
          </p:nvPr>
        </p:nvSpPr>
        <p:spPr>
          <a:xfrm>
            <a:off x="838200" y="193300"/>
            <a:ext cx="9537700" cy="417444"/>
          </a:xfrm>
        </p:spPr>
        <p:txBody>
          <a:bodyPr/>
          <a:lstStyle/>
          <a:p>
            <a:r>
              <a:rPr lang="en-US" sz="4400" dirty="0">
                <a:solidFill>
                  <a:schemeClr val="tx1"/>
                </a:solidFill>
                <a:latin typeface="+mj-lt"/>
                <a:ea typeface="+mj-ea"/>
                <a:cs typeface="+mj-cs"/>
              </a:rPr>
              <a:t>Annex 3 Documentation Package </a:t>
            </a:r>
          </a:p>
        </p:txBody>
      </p:sp>
      <p:pic>
        <p:nvPicPr>
          <p:cNvPr id="14" name="Picture 13">
            <a:extLst>
              <a:ext uri="{FF2B5EF4-FFF2-40B4-BE49-F238E27FC236}">
                <a16:creationId xmlns:a16="http://schemas.microsoft.com/office/drawing/2014/main" id="{B7B5C1F3-80D2-7515-A638-B1338132E697}"/>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15" name="Picture 14">
            <a:extLst>
              <a:ext uri="{FF2B5EF4-FFF2-40B4-BE49-F238E27FC236}">
                <a16:creationId xmlns:a16="http://schemas.microsoft.com/office/drawing/2014/main" id="{E8DF209D-648C-4195-F90A-63753139E4DF}"/>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pic>
        <p:nvPicPr>
          <p:cNvPr id="2" name="Picture 1">
            <a:extLst>
              <a:ext uri="{FF2B5EF4-FFF2-40B4-BE49-F238E27FC236}">
                <a16:creationId xmlns:a16="http://schemas.microsoft.com/office/drawing/2014/main" id="{11A279C1-01D4-1FD4-4234-406ABEC1B1F5}"/>
              </a:ext>
            </a:extLst>
          </p:cNvPr>
          <p:cNvPicPr>
            <a:picLocks noChangeAspect="1"/>
          </p:cNvPicPr>
          <p:nvPr/>
        </p:nvPicPr>
        <p:blipFill>
          <a:blip r:embed="rId4"/>
          <a:stretch>
            <a:fillRect/>
          </a:stretch>
        </p:blipFill>
        <p:spPr>
          <a:xfrm>
            <a:off x="823137" y="1264730"/>
            <a:ext cx="5818910" cy="1447190"/>
          </a:xfrm>
          <a:prstGeom prst="rect">
            <a:avLst/>
          </a:prstGeom>
          <a:ln>
            <a:noFill/>
          </a:ln>
          <a:effectLst>
            <a:outerShdw blurRad="292100" dist="139700" dir="2700000" algn="tl" rotWithShape="0">
              <a:srgbClr val="333333">
                <a:alpha val="65000"/>
              </a:srgbClr>
            </a:outerShdw>
          </a:effectLst>
        </p:spPr>
      </p:pic>
      <p:pic>
        <p:nvPicPr>
          <p:cNvPr id="5" name="Picture 4">
            <a:extLst>
              <a:ext uri="{FF2B5EF4-FFF2-40B4-BE49-F238E27FC236}">
                <a16:creationId xmlns:a16="http://schemas.microsoft.com/office/drawing/2014/main" id="{31057A5C-60C1-AF4E-B8A2-C8E20F68EADA}"/>
              </a:ext>
            </a:extLst>
          </p:cNvPr>
          <p:cNvPicPr>
            <a:picLocks noChangeAspect="1"/>
          </p:cNvPicPr>
          <p:nvPr/>
        </p:nvPicPr>
        <p:blipFill>
          <a:blip r:embed="rId5"/>
          <a:stretch>
            <a:fillRect/>
          </a:stretch>
        </p:blipFill>
        <p:spPr>
          <a:xfrm>
            <a:off x="6790816" y="1279173"/>
            <a:ext cx="5180186" cy="7146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48975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6ADEE5-F629-DDA4-0E50-12082DB8C5BF}"/>
              </a:ext>
            </a:extLst>
          </p:cNvPr>
          <p:cNvSpPr>
            <a:spLocks noGrp="1"/>
          </p:cNvSpPr>
          <p:nvPr>
            <p:ph idx="1"/>
          </p:nvPr>
        </p:nvSpPr>
        <p:spPr>
          <a:xfrm>
            <a:off x="850900" y="1194199"/>
            <a:ext cx="10515600" cy="1383901"/>
          </a:xfrm>
        </p:spPr>
        <p:txBody>
          <a:bodyPr/>
          <a:lstStyle/>
          <a:p>
            <a:pPr marL="0" indent="0">
              <a:spcBef>
                <a:spcPts val="500"/>
              </a:spcBef>
              <a:buNone/>
              <a:defRPr/>
            </a:pPr>
            <a:r>
              <a:rPr kumimoji="0" lang="en-US" sz="1800" b="0" i="0" u="sng" strike="noStrike" kern="1200" cap="none" spc="0" normalizeH="0" baseline="0" noProof="0" dirty="0">
                <a:ln>
                  <a:noFill/>
                </a:ln>
                <a:solidFill>
                  <a:prstClr val="black"/>
                </a:solidFill>
                <a:effectLst/>
                <a:uLnTx/>
                <a:uFillTx/>
                <a:latin typeface="Arial" panose="020B0604020202020204" pitchFamily="34" charset="0"/>
                <a:ea typeface="+mn-ea"/>
                <a:cs typeface="+mn-cs"/>
              </a:rPr>
              <a:t>Industry proposal</a:t>
            </a:r>
            <a:r>
              <a:rPr kumimoji="0" lang="en-US" sz="1800" b="0" i="0" strike="noStrike" kern="1200" cap="none" spc="0" normalizeH="0" baseline="0" noProof="0" dirty="0">
                <a:ln>
                  <a:noFill/>
                </a:ln>
                <a:solidFill>
                  <a:prstClr val="black"/>
                </a:solidFill>
                <a:effectLst/>
                <a:uLnTx/>
                <a:uFillTx/>
                <a:latin typeface="Arial" panose="020B0604020202020204" pitchFamily="34" charset="0"/>
                <a:ea typeface="+mn-ea"/>
                <a:cs typeface="+mn-cs"/>
              </a:rPr>
              <a:t>: remove [ ] and go for 3s as in ADDW</a:t>
            </a:r>
            <a:endParaRPr lang="en-US" sz="1400" b="1" dirty="0">
              <a:latin typeface="Times New Roman" panose="02020603050405020304" pitchFamily="18" charset="0"/>
              <a:cs typeface="Times New Roman" panose="02020603050405020304" pitchFamily="18" charset="0"/>
            </a:endParaRPr>
          </a:p>
          <a:p>
            <a:pPr marL="0" indent="0">
              <a:lnSpc>
                <a:spcPct val="100000"/>
              </a:lnSpc>
              <a:spcBef>
                <a:spcPts val="0"/>
              </a:spcBef>
              <a:spcAft>
                <a:spcPts val="600"/>
              </a:spcAft>
              <a:buNone/>
              <a:defRPr/>
            </a:pPr>
            <a:endParaRPr lang="en-US" sz="1400" dirty="0">
              <a:solidFill>
                <a:schemeClr val="accent1"/>
              </a:solidFill>
            </a:endParaRPr>
          </a:p>
          <a:p>
            <a:pPr marL="0" indent="0">
              <a:lnSpc>
                <a:spcPct val="100000"/>
              </a:lnSpc>
              <a:spcBef>
                <a:spcPts val="0"/>
              </a:spcBef>
              <a:spcAft>
                <a:spcPts val="600"/>
              </a:spcAft>
              <a:buNone/>
              <a:defRPr/>
            </a:pPr>
            <a:r>
              <a:rPr lang="en-US" sz="1800" u="sng" dirty="0">
                <a:solidFill>
                  <a:prstClr val="black"/>
                </a:solidFill>
                <a:latin typeface="Arial" panose="020B0604020202020204" pitchFamily="34" charset="0"/>
              </a:rPr>
              <a:t>Rational for proposal:</a:t>
            </a:r>
          </a:p>
          <a:p>
            <a:pPr>
              <a:lnSpc>
                <a:spcPct val="100000"/>
              </a:lnSpc>
              <a:spcBef>
                <a:spcPts val="0"/>
              </a:spcBef>
              <a:spcAft>
                <a:spcPts val="600"/>
              </a:spcAft>
              <a:defRPr/>
            </a:pPr>
            <a:r>
              <a:rPr lang="en-US" sz="2000" dirty="0">
                <a:sym typeface="Wingdings" panose="05000000000000000000" pitchFamily="2" charset="2"/>
              </a:rPr>
              <a:t>See explanation out of ADDW FAQ for reliable test sequence </a:t>
            </a:r>
            <a:endParaRPr lang="en-US" sz="2200" dirty="0"/>
          </a:p>
        </p:txBody>
      </p:sp>
      <p:sp>
        <p:nvSpPr>
          <p:cNvPr id="4" name="Text Placeholder 3">
            <a:extLst>
              <a:ext uri="{FF2B5EF4-FFF2-40B4-BE49-F238E27FC236}">
                <a16:creationId xmlns:a16="http://schemas.microsoft.com/office/drawing/2014/main" id="{CE4EE3E0-CB68-95BC-D234-C1CD87FAB293}"/>
              </a:ext>
            </a:extLst>
          </p:cNvPr>
          <p:cNvSpPr>
            <a:spLocks noGrp="1"/>
          </p:cNvSpPr>
          <p:nvPr>
            <p:ph type="body" sz="quarter" idx="13"/>
          </p:nvPr>
        </p:nvSpPr>
        <p:spPr>
          <a:xfrm>
            <a:off x="838200" y="193300"/>
            <a:ext cx="9537700" cy="417444"/>
          </a:xfrm>
        </p:spPr>
        <p:txBody>
          <a:bodyPr/>
          <a:lstStyle/>
          <a:p>
            <a:r>
              <a:rPr lang="en-US" sz="4400" dirty="0">
                <a:solidFill>
                  <a:schemeClr val="tx1"/>
                </a:solidFill>
                <a:latin typeface="+mj-lt"/>
                <a:ea typeface="+mj-ea"/>
                <a:cs typeface="+mj-cs"/>
              </a:rPr>
              <a:t>Annex 5 spot-check testing: timing</a:t>
            </a:r>
          </a:p>
        </p:txBody>
      </p:sp>
      <p:pic>
        <p:nvPicPr>
          <p:cNvPr id="5" name="Picture 4">
            <a:extLst>
              <a:ext uri="{FF2B5EF4-FFF2-40B4-BE49-F238E27FC236}">
                <a16:creationId xmlns:a16="http://schemas.microsoft.com/office/drawing/2014/main" id="{F6CA31BF-A30F-A163-78AE-CDC0BEEE824B}"/>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6" name="Picture 5">
            <a:extLst>
              <a:ext uri="{FF2B5EF4-FFF2-40B4-BE49-F238E27FC236}">
                <a16:creationId xmlns:a16="http://schemas.microsoft.com/office/drawing/2014/main" id="{D467269A-D27D-5BDA-3AFC-ECC44BF6FDE7}"/>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pic>
        <p:nvPicPr>
          <p:cNvPr id="2" name="Picture 1">
            <a:extLst>
              <a:ext uri="{FF2B5EF4-FFF2-40B4-BE49-F238E27FC236}">
                <a16:creationId xmlns:a16="http://schemas.microsoft.com/office/drawing/2014/main" id="{5AF46AFB-EE84-5505-5DE3-54564C355BAC}"/>
              </a:ext>
            </a:extLst>
          </p:cNvPr>
          <p:cNvPicPr>
            <a:picLocks noChangeAspect="1"/>
          </p:cNvPicPr>
          <p:nvPr/>
        </p:nvPicPr>
        <p:blipFill>
          <a:blip r:embed="rId4"/>
          <a:stretch>
            <a:fillRect/>
          </a:stretch>
        </p:blipFill>
        <p:spPr>
          <a:xfrm>
            <a:off x="1007533" y="3241372"/>
            <a:ext cx="5239976" cy="1144362"/>
          </a:xfrm>
          <a:prstGeom prst="rect">
            <a:avLst/>
          </a:prstGeom>
          <a:ln>
            <a:noFill/>
          </a:ln>
          <a:effectLst>
            <a:outerShdw blurRad="292100" dist="139700" dir="2700000" algn="tl" rotWithShape="0">
              <a:srgbClr val="333333">
                <a:alpha val="65000"/>
              </a:srgbClr>
            </a:outerShdw>
          </a:effectLst>
        </p:spPr>
      </p:pic>
      <p:pic>
        <p:nvPicPr>
          <p:cNvPr id="7" name="Picture 4">
            <a:extLst>
              <a:ext uri="{FF2B5EF4-FFF2-40B4-BE49-F238E27FC236}">
                <a16:creationId xmlns:a16="http://schemas.microsoft.com/office/drawing/2014/main" id="{26257484-EEBF-EC0F-02C9-41DE49E102D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55731" y="3260344"/>
            <a:ext cx="5016136" cy="200253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629CABB8-5CA2-39EA-CD49-A02B5881D8B5}"/>
              </a:ext>
            </a:extLst>
          </p:cNvPr>
          <p:cNvSpPr txBox="1"/>
          <p:nvPr/>
        </p:nvSpPr>
        <p:spPr>
          <a:xfrm>
            <a:off x="6917266" y="2963334"/>
            <a:ext cx="3460819" cy="276999"/>
          </a:xfrm>
          <a:prstGeom prst="rect">
            <a:avLst/>
          </a:prstGeom>
          <a:noFill/>
        </p:spPr>
        <p:txBody>
          <a:bodyPr wrap="none" rtlCol="0">
            <a:spAutoFit/>
          </a:bodyPr>
          <a:lstStyle/>
          <a:p>
            <a:r>
              <a:rPr lang="en-US" sz="1200" i="1" dirty="0"/>
              <a:t>Guideline_ADDW_EU_2023_2590_GROW_EC_Draft:</a:t>
            </a:r>
          </a:p>
        </p:txBody>
      </p:sp>
    </p:spTree>
    <p:extLst>
      <p:ext uri="{BB962C8B-B14F-4D97-AF65-F5344CB8AC3E}">
        <p14:creationId xmlns:p14="http://schemas.microsoft.com/office/powerpoint/2010/main" val="30903730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6ADEE5-F629-DDA4-0E50-12082DB8C5BF}"/>
              </a:ext>
            </a:extLst>
          </p:cNvPr>
          <p:cNvSpPr>
            <a:spLocks noGrp="1"/>
          </p:cNvSpPr>
          <p:nvPr>
            <p:ph idx="1"/>
          </p:nvPr>
        </p:nvSpPr>
        <p:spPr>
          <a:xfrm>
            <a:off x="154159" y="1678284"/>
            <a:ext cx="6350230" cy="4478676"/>
          </a:xfrm>
        </p:spPr>
        <p:txBody>
          <a:bodyPr/>
          <a:lstStyle/>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sz="1800" b="0" i="0" u="sng" strike="noStrike" kern="1200" cap="none" spc="0" normalizeH="0" baseline="0" noProof="0" dirty="0">
                <a:ln>
                  <a:noFill/>
                </a:ln>
                <a:solidFill>
                  <a:prstClr val="black"/>
                </a:solidFill>
                <a:effectLst/>
                <a:uLnTx/>
                <a:uFillTx/>
                <a:latin typeface="Arial" panose="020B0604020202020204" pitchFamily="34" charset="0"/>
                <a:ea typeface="+mn-ea"/>
                <a:cs typeface="+mn-cs"/>
              </a:rPr>
              <a:t>Industry proposal:</a:t>
            </a:r>
          </a:p>
          <a:p>
            <a:pPr marL="457200" lvl="1" indent="0" algn="just">
              <a:lnSpc>
                <a:spcPct val="100000"/>
              </a:lnSpc>
              <a:spcAft>
                <a:spcPts val="600"/>
              </a:spcAft>
              <a:buNone/>
            </a:pPr>
            <a:r>
              <a:rPr lang="en-US" sz="1400" dirty="0">
                <a:latin typeface="Arial" panose="020B0604020202020204" pitchFamily="34" charset="0"/>
                <a:cs typeface="Arial" panose="020B0604020202020204" pitchFamily="34" charset="0"/>
              </a:rPr>
              <a:t>4.2.	</a:t>
            </a:r>
          </a:p>
          <a:p>
            <a:pPr marL="457200" lvl="1" indent="0">
              <a:lnSpc>
                <a:spcPct val="100000"/>
              </a:lnSpc>
              <a:spcAft>
                <a:spcPts val="600"/>
              </a:spcAft>
              <a:buNone/>
            </a:pPr>
            <a:r>
              <a:rPr lang="en-US" sz="1400" dirty="0">
                <a:latin typeface="Arial" panose="020B0604020202020204" pitchFamily="34" charset="0"/>
                <a:cs typeface="Arial" panose="020B0604020202020204" pitchFamily="34" charset="0"/>
              </a:rPr>
              <a:t>Spot-check testing shall include at least one fixation point located in all of the following zones </a:t>
            </a:r>
            <a:r>
              <a:rPr lang="en-US" sz="1400" b="1" dirty="0">
                <a:latin typeface="Arial" panose="020B0604020202020204" pitchFamily="34" charset="0"/>
                <a:cs typeface="Arial" panose="020B0604020202020204" pitchFamily="34" charset="0"/>
              </a:rPr>
              <a:t>(a tolerance area of  +/-5° around the zone may be excluded)</a:t>
            </a:r>
            <a:r>
              <a:rPr lang="en-US" sz="1400" dirty="0">
                <a:latin typeface="Arial" panose="020B0604020202020204" pitchFamily="34" charset="0"/>
                <a:cs typeface="Arial" panose="020B0604020202020204" pitchFamily="34" charset="0"/>
              </a:rPr>
              <a:t>, if present in the vehicle, and, when possible, within Area 3 as set out in paragraph 5.6.1.6. of this Regulation:</a:t>
            </a:r>
            <a:endParaRPr lang="en-US" sz="1400" b="1" dirty="0">
              <a:solidFill>
                <a:schemeClr val="accent1"/>
              </a:solidFill>
              <a:latin typeface="Arial" panose="020B0604020202020204" pitchFamily="34" charset="0"/>
              <a:cs typeface="Arial" panose="020B0604020202020204" pitchFamily="34" charset="0"/>
            </a:endParaRPr>
          </a:p>
          <a:p>
            <a:pPr marL="914400" marR="0" lvl="2" indent="0" algn="l" defTabSz="914400" rtl="0" eaLnBrk="1" fontAlgn="auto" latinLnBrk="0" hangingPunct="1">
              <a:lnSpc>
                <a:spcPct val="100000"/>
              </a:lnSpc>
              <a:spcBef>
                <a:spcPts val="0"/>
              </a:spcBef>
              <a:spcAft>
                <a:spcPts val="60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914400" marR="0" lvl="2" indent="0" algn="l" defTabSz="914400" rtl="0" eaLnBrk="1" fontAlgn="auto" latinLnBrk="0" hangingPunct="1">
              <a:lnSpc>
                <a:spcPct val="100000"/>
              </a:lnSpc>
              <a:spcBef>
                <a:spcPts val="0"/>
              </a:spcBef>
              <a:spcAft>
                <a:spcPts val="60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457200" lvl="1" indent="0">
              <a:lnSpc>
                <a:spcPct val="100000"/>
              </a:lnSpc>
              <a:spcBef>
                <a:spcPts val="0"/>
              </a:spcBef>
              <a:spcAft>
                <a:spcPts val="600"/>
              </a:spcAft>
              <a:buNone/>
              <a:defRPr/>
            </a:pPr>
            <a:r>
              <a:rPr lang="en-US" sz="1800" u="sng" dirty="0">
                <a:solidFill>
                  <a:prstClr val="black"/>
                </a:solidFill>
                <a:latin typeface="Arial" panose="020B0604020202020204" pitchFamily="34" charset="0"/>
              </a:rPr>
              <a:t>Rational for proposal:</a:t>
            </a:r>
          </a:p>
          <a:p>
            <a:pPr lvl="1">
              <a:lnSpc>
                <a:spcPct val="100000"/>
              </a:lnSpc>
              <a:spcBef>
                <a:spcPts val="0"/>
              </a:spcBef>
              <a:spcAft>
                <a:spcPts val="600"/>
              </a:spcAft>
              <a:defRPr/>
            </a:pPr>
            <a:r>
              <a:rPr lang="en-US" sz="1400" dirty="0">
                <a:solidFill>
                  <a:prstClr val="black"/>
                </a:solidFill>
                <a:latin typeface="Arial" panose="020B0604020202020204" pitchFamily="34" charset="0"/>
              </a:rPr>
              <a:t>there are many different cockpit set ups </a:t>
            </a:r>
          </a:p>
          <a:p>
            <a:pPr lvl="1">
              <a:lnSpc>
                <a:spcPct val="100000"/>
              </a:lnSpc>
              <a:spcBef>
                <a:spcPts val="0"/>
              </a:spcBef>
              <a:spcAft>
                <a:spcPts val="600"/>
              </a:spcAft>
              <a:defRPr/>
            </a:pPr>
            <a:r>
              <a:rPr lang="en-US" sz="1400" dirty="0">
                <a:solidFill>
                  <a:prstClr val="black"/>
                </a:solidFill>
                <a:latin typeface="Arial" panose="020B0604020202020204" pitchFamily="34" charset="0"/>
              </a:rPr>
              <a:t>for some the remaining part of some zones in area 3 (e.g. instrument cluster</a:t>
            </a:r>
            <a:r>
              <a:rPr lang="en-US" sz="1400">
                <a:solidFill>
                  <a:prstClr val="black"/>
                </a:solidFill>
                <a:latin typeface="Arial" panose="020B0604020202020204" pitchFamily="34" charset="0"/>
              </a:rPr>
              <a:t>) are </a:t>
            </a:r>
            <a:r>
              <a:rPr lang="en-US" sz="1400" dirty="0">
                <a:solidFill>
                  <a:prstClr val="black"/>
                </a:solidFill>
                <a:latin typeface="Arial" panose="020B0604020202020204" pitchFamily="34" charset="0"/>
              </a:rPr>
              <a:t>quite small</a:t>
            </a:r>
          </a:p>
          <a:p>
            <a:pPr lvl="1">
              <a:lnSpc>
                <a:spcPct val="100000"/>
              </a:lnSpc>
              <a:spcBef>
                <a:spcPts val="0"/>
              </a:spcBef>
              <a:spcAft>
                <a:spcPts val="600"/>
              </a:spcAft>
              <a:defRPr/>
            </a:pPr>
            <a:r>
              <a:rPr lang="en-US" sz="1400" dirty="0">
                <a:solidFill>
                  <a:prstClr val="black"/>
                </a:solidFill>
                <a:latin typeface="Arial" panose="020B0604020202020204" pitchFamily="34" charset="0"/>
              </a:rPr>
              <a:t>still a fixation point needs to be chosen for spot test in that area</a:t>
            </a:r>
          </a:p>
          <a:p>
            <a:pPr lvl="1">
              <a:lnSpc>
                <a:spcPct val="100000"/>
              </a:lnSpc>
              <a:spcBef>
                <a:spcPts val="0"/>
              </a:spcBef>
              <a:spcAft>
                <a:spcPts val="600"/>
              </a:spcAft>
              <a:defRPr/>
            </a:pPr>
            <a:r>
              <a:rPr lang="en-US" sz="1400" dirty="0">
                <a:solidFill>
                  <a:prstClr val="black"/>
                </a:solidFill>
                <a:latin typeface="Arial" panose="020B0604020202020204" pitchFamily="34" charset="0"/>
              </a:rPr>
              <a:t>by adding a tolerance area around the different zones (based on the ocular reference point as done for windscreen “area 2” definition) a realistic and technical manageable test procedure is described</a:t>
            </a:r>
            <a:endParaRPr lang="en-US" sz="1400" dirty="0"/>
          </a:p>
        </p:txBody>
      </p:sp>
      <p:sp>
        <p:nvSpPr>
          <p:cNvPr id="4" name="Text Placeholder 3">
            <a:extLst>
              <a:ext uri="{FF2B5EF4-FFF2-40B4-BE49-F238E27FC236}">
                <a16:creationId xmlns:a16="http://schemas.microsoft.com/office/drawing/2014/main" id="{CE4EE3E0-CB68-95BC-D234-C1CD87FAB293}"/>
              </a:ext>
            </a:extLst>
          </p:cNvPr>
          <p:cNvSpPr>
            <a:spLocks noGrp="1"/>
          </p:cNvSpPr>
          <p:nvPr>
            <p:ph type="body" sz="quarter" idx="13"/>
          </p:nvPr>
        </p:nvSpPr>
        <p:spPr>
          <a:xfrm>
            <a:off x="571005" y="591123"/>
            <a:ext cx="9537700" cy="417444"/>
          </a:xfrm>
        </p:spPr>
        <p:txBody>
          <a:bodyPr/>
          <a:lstStyle/>
          <a:p>
            <a:pPr>
              <a:lnSpc>
                <a:spcPts val="4000"/>
              </a:lnSpc>
            </a:pPr>
            <a:r>
              <a:rPr lang="en-US" sz="4000" dirty="0">
                <a:solidFill>
                  <a:schemeClr val="tx1"/>
                </a:solidFill>
                <a:latin typeface="+mj-lt"/>
                <a:ea typeface="+mj-ea"/>
                <a:cs typeface="+mj-cs"/>
              </a:rPr>
              <a:t>Annex 5: Spot check testing procedure</a:t>
            </a:r>
          </a:p>
          <a:p>
            <a:pPr>
              <a:lnSpc>
                <a:spcPts val="4000"/>
              </a:lnSpc>
            </a:pPr>
            <a:r>
              <a:rPr lang="en-US" sz="4000" dirty="0">
                <a:solidFill>
                  <a:schemeClr val="tx1"/>
                </a:solidFill>
                <a:latin typeface="+mj-lt"/>
                <a:ea typeface="+mj-ea"/>
                <a:cs typeface="+mj-cs"/>
              </a:rPr>
              <a:t>“Tolerance for gaze fixation points</a:t>
            </a:r>
            <a:r>
              <a:rPr lang="en-US" sz="4400" dirty="0">
                <a:solidFill>
                  <a:schemeClr val="tx1"/>
                </a:solidFill>
                <a:latin typeface="+mj-lt"/>
                <a:ea typeface="+mj-ea"/>
                <a:cs typeface="+mj-cs"/>
              </a:rPr>
              <a:t>”</a:t>
            </a:r>
          </a:p>
        </p:txBody>
      </p:sp>
      <p:pic>
        <p:nvPicPr>
          <p:cNvPr id="5" name="Picture 4">
            <a:extLst>
              <a:ext uri="{FF2B5EF4-FFF2-40B4-BE49-F238E27FC236}">
                <a16:creationId xmlns:a16="http://schemas.microsoft.com/office/drawing/2014/main" id="{F6CA31BF-A30F-A163-78AE-CDC0BEEE824B}"/>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6" name="Picture 5">
            <a:extLst>
              <a:ext uri="{FF2B5EF4-FFF2-40B4-BE49-F238E27FC236}">
                <a16:creationId xmlns:a16="http://schemas.microsoft.com/office/drawing/2014/main" id="{D467269A-D27D-5BDA-3AFC-ECC44BF6FDE7}"/>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sp>
        <p:nvSpPr>
          <p:cNvPr id="2" name="Rectangle 1">
            <a:extLst>
              <a:ext uri="{FF2B5EF4-FFF2-40B4-BE49-F238E27FC236}">
                <a16:creationId xmlns:a16="http://schemas.microsoft.com/office/drawing/2014/main" id="{61CF0CDF-D92C-927B-A309-1C1481FA9CD2}"/>
              </a:ext>
            </a:extLst>
          </p:cNvPr>
          <p:cNvSpPr/>
          <p:nvPr/>
        </p:nvSpPr>
        <p:spPr>
          <a:xfrm>
            <a:off x="8062266" y="2369504"/>
            <a:ext cx="1046747" cy="71587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80F6881E-711C-3641-5D4F-491386486118}"/>
              </a:ext>
            </a:extLst>
          </p:cNvPr>
          <p:cNvCxnSpPr/>
          <p:nvPr/>
        </p:nvCxnSpPr>
        <p:spPr>
          <a:xfrm>
            <a:off x="7707334" y="2694356"/>
            <a:ext cx="1774658"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14C4EC5D-3809-CE55-3FB5-2F71B1834A8A}"/>
              </a:ext>
            </a:extLst>
          </p:cNvPr>
          <p:cNvSpPr/>
          <p:nvPr/>
        </p:nvSpPr>
        <p:spPr>
          <a:xfrm>
            <a:off x="8561421" y="2862408"/>
            <a:ext cx="54142" cy="54142"/>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AEDFD905-44B3-4B1D-FB33-BA136DEE54D2}"/>
              </a:ext>
            </a:extLst>
          </p:cNvPr>
          <p:cNvSpPr txBox="1"/>
          <p:nvPr/>
        </p:nvSpPr>
        <p:spPr>
          <a:xfrm>
            <a:off x="7288520" y="2570631"/>
            <a:ext cx="428322" cy="307777"/>
          </a:xfrm>
          <a:prstGeom prst="rect">
            <a:avLst/>
          </a:prstGeom>
          <a:noFill/>
        </p:spPr>
        <p:txBody>
          <a:bodyPr wrap="none" rtlCol="0">
            <a:spAutoFit/>
          </a:bodyPr>
          <a:lstStyle/>
          <a:p>
            <a:r>
              <a:rPr lang="en-US" sz="1400" dirty="0">
                <a:solidFill>
                  <a:schemeClr val="accent6"/>
                </a:solidFill>
              </a:rPr>
              <a:t>30°</a:t>
            </a:r>
          </a:p>
        </p:txBody>
      </p:sp>
      <p:sp>
        <p:nvSpPr>
          <p:cNvPr id="18" name="TextBox 17">
            <a:extLst>
              <a:ext uri="{FF2B5EF4-FFF2-40B4-BE49-F238E27FC236}">
                <a16:creationId xmlns:a16="http://schemas.microsoft.com/office/drawing/2014/main" id="{DE70532E-FE4B-5ADB-A94D-738EEACEFC02}"/>
              </a:ext>
            </a:extLst>
          </p:cNvPr>
          <p:cNvSpPr txBox="1"/>
          <p:nvPr/>
        </p:nvSpPr>
        <p:spPr>
          <a:xfrm>
            <a:off x="7951560" y="3091165"/>
            <a:ext cx="1716752" cy="276999"/>
          </a:xfrm>
          <a:prstGeom prst="rect">
            <a:avLst/>
          </a:prstGeom>
          <a:noFill/>
        </p:spPr>
        <p:txBody>
          <a:bodyPr wrap="none" rtlCol="0">
            <a:spAutoFit/>
          </a:bodyPr>
          <a:lstStyle/>
          <a:p>
            <a:r>
              <a:rPr lang="en-US" sz="1200" dirty="0"/>
              <a:t>Zone, e.g. cluster display</a:t>
            </a:r>
          </a:p>
        </p:txBody>
      </p:sp>
      <p:sp>
        <p:nvSpPr>
          <p:cNvPr id="19" name="TextBox 18">
            <a:extLst>
              <a:ext uri="{FF2B5EF4-FFF2-40B4-BE49-F238E27FC236}">
                <a16:creationId xmlns:a16="http://schemas.microsoft.com/office/drawing/2014/main" id="{0F278E96-BB49-50A6-7E89-81F3B75DE0D0}"/>
              </a:ext>
            </a:extLst>
          </p:cNvPr>
          <p:cNvSpPr txBox="1"/>
          <p:nvPr/>
        </p:nvSpPr>
        <p:spPr>
          <a:xfrm>
            <a:off x="7126294" y="1729491"/>
            <a:ext cx="1331005" cy="276999"/>
          </a:xfrm>
          <a:prstGeom prst="rect">
            <a:avLst/>
          </a:prstGeom>
          <a:noFill/>
        </p:spPr>
        <p:txBody>
          <a:bodyPr wrap="none" rtlCol="0">
            <a:spAutoFit/>
          </a:bodyPr>
          <a:lstStyle/>
          <a:p>
            <a:pPr algn="ctr"/>
            <a:r>
              <a:rPr lang="en-US" sz="1200" b="1" dirty="0"/>
              <a:t>Cabin Situation A:</a:t>
            </a:r>
          </a:p>
        </p:txBody>
      </p:sp>
      <p:sp>
        <p:nvSpPr>
          <p:cNvPr id="23" name="Rectangle 22">
            <a:extLst>
              <a:ext uri="{FF2B5EF4-FFF2-40B4-BE49-F238E27FC236}">
                <a16:creationId xmlns:a16="http://schemas.microsoft.com/office/drawing/2014/main" id="{7D430BEE-D7A0-3D8F-A2F6-69F1B0D50279}"/>
              </a:ext>
            </a:extLst>
          </p:cNvPr>
          <p:cNvSpPr/>
          <p:nvPr/>
        </p:nvSpPr>
        <p:spPr>
          <a:xfrm>
            <a:off x="8105942" y="4395959"/>
            <a:ext cx="1046747" cy="71587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F53AF5EC-9291-B4FF-6798-5D253648BAA1}"/>
              </a:ext>
            </a:extLst>
          </p:cNvPr>
          <p:cNvCxnSpPr/>
          <p:nvPr/>
        </p:nvCxnSpPr>
        <p:spPr>
          <a:xfrm>
            <a:off x="7751010" y="5042888"/>
            <a:ext cx="1774658"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5" name="Oval 24">
            <a:extLst>
              <a:ext uri="{FF2B5EF4-FFF2-40B4-BE49-F238E27FC236}">
                <a16:creationId xmlns:a16="http://schemas.microsoft.com/office/drawing/2014/main" id="{87EB75A6-B00B-E9EE-7FCE-76BD8C929E39}"/>
              </a:ext>
            </a:extLst>
          </p:cNvPr>
          <p:cNvSpPr/>
          <p:nvPr/>
        </p:nvSpPr>
        <p:spPr>
          <a:xfrm>
            <a:off x="8634785" y="5055357"/>
            <a:ext cx="54142" cy="54142"/>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4C329463-DB61-960E-00EA-8C377B2A8789}"/>
              </a:ext>
            </a:extLst>
          </p:cNvPr>
          <p:cNvSpPr/>
          <p:nvPr/>
        </p:nvSpPr>
        <p:spPr>
          <a:xfrm>
            <a:off x="10599182" y="4379351"/>
            <a:ext cx="1046747" cy="715879"/>
          </a:xfrm>
          <a:prstGeom prst="rect">
            <a:avLst/>
          </a:prstGeom>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78AF94F9-C4A0-AC97-74AF-1D97C86CB6CF}"/>
              </a:ext>
            </a:extLst>
          </p:cNvPr>
          <p:cNvSpPr txBox="1"/>
          <p:nvPr/>
        </p:nvSpPr>
        <p:spPr>
          <a:xfrm>
            <a:off x="7332196" y="4882095"/>
            <a:ext cx="428322" cy="307777"/>
          </a:xfrm>
          <a:prstGeom prst="rect">
            <a:avLst/>
          </a:prstGeom>
          <a:noFill/>
        </p:spPr>
        <p:txBody>
          <a:bodyPr wrap="none" rtlCol="0">
            <a:spAutoFit/>
          </a:bodyPr>
          <a:lstStyle/>
          <a:p>
            <a:r>
              <a:rPr lang="en-US" sz="1400" dirty="0">
                <a:solidFill>
                  <a:schemeClr val="accent6"/>
                </a:solidFill>
              </a:rPr>
              <a:t>30°</a:t>
            </a:r>
          </a:p>
        </p:txBody>
      </p:sp>
      <p:sp>
        <p:nvSpPr>
          <p:cNvPr id="31" name="TextBox 30">
            <a:extLst>
              <a:ext uri="{FF2B5EF4-FFF2-40B4-BE49-F238E27FC236}">
                <a16:creationId xmlns:a16="http://schemas.microsoft.com/office/drawing/2014/main" id="{71A15A5A-4824-32D5-373C-CC463C16CCEA}"/>
              </a:ext>
            </a:extLst>
          </p:cNvPr>
          <p:cNvSpPr txBox="1"/>
          <p:nvPr/>
        </p:nvSpPr>
        <p:spPr>
          <a:xfrm>
            <a:off x="8346943" y="3785110"/>
            <a:ext cx="1720151" cy="276999"/>
          </a:xfrm>
          <a:prstGeom prst="rect">
            <a:avLst/>
          </a:prstGeom>
          <a:noFill/>
        </p:spPr>
        <p:txBody>
          <a:bodyPr wrap="none" rtlCol="0">
            <a:spAutoFit/>
          </a:bodyPr>
          <a:lstStyle/>
          <a:p>
            <a:r>
              <a:rPr lang="en-US" sz="1200" dirty="0"/>
              <a:t>For other cabin designs:</a:t>
            </a:r>
          </a:p>
        </p:txBody>
      </p:sp>
      <p:sp>
        <p:nvSpPr>
          <p:cNvPr id="32" name="TextBox 31">
            <a:extLst>
              <a:ext uri="{FF2B5EF4-FFF2-40B4-BE49-F238E27FC236}">
                <a16:creationId xmlns:a16="http://schemas.microsoft.com/office/drawing/2014/main" id="{46BFB59F-D058-9461-7406-9E7D4339B8E6}"/>
              </a:ext>
            </a:extLst>
          </p:cNvPr>
          <p:cNvSpPr txBox="1"/>
          <p:nvPr/>
        </p:nvSpPr>
        <p:spPr>
          <a:xfrm>
            <a:off x="7995236" y="5117620"/>
            <a:ext cx="1716752" cy="276999"/>
          </a:xfrm>
          <a:prstGeom prst="rect">
            <a:avLst/>
          </a:prstGeom>
          <a:noFill/>
        </p:spPr>
        <p:txBody>
          <a:bodyPr wrap="none" rtlCol="0">
            <a:spAutoFit/>
          </a:bodyPr>
          <a:lstStyle/>
          <a:p>
            <a:r>
              <a:rPr lang="en-US" sz="1200" dirty="0"/>
              <a:t>Zone, e.g. cluster display</a:t>
            </a:r>
          </a:p>
        </p:txBody>
      </p:sp>
      <p:sp>
        <p:nvSpPr>
          <p:cNvPr id="33" name="Arrow: Right 32">
            <a:extLst>
              <a:ext uri="{FF2B5EF4-FFF2-40B4-BE49-F238E27FC236}">
                <a16:creationId xmlns:a16="http://schemas.microsoft.com/office/drawing/2014/main" id="{5E92FC6B-7EFE-3D89-1865-B9A5D029F8B4}"/>
              </a:ext>
            </a:extLst>
          </p:cNvPr>
          <p:cNvSpPr/>
          <p:nvPr/>
        </p:nvSpPr>
        <p:spPr>
          <a:xfrm>
            <a:off x="9803360" y="4569857"/>
            <a:ext cx="314696" cy="184068"/>
          </a:xfrm>
          <a:prstGeom prst="rightArrow">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Connector 35">
            <a:extLst>
              <a:ext uri="{FF2B5EF4-FFF2-40B4-BE49-F238E27FC236}">
                <a16:creationId xmlns:a16="http://schemas.microsoft.com/office/drawing/2014/main" id="{91FC2EED-1200-0AEA-2AAB-FAFEA658933F}"/>
              </a:ext>
            </a:extLst>
          </p:cNvPr>
          <p:cNvCxnSpPr/>
          <p:nvPr/>
        </p:nvCxnSpPr>
        <p:spPr>
          <a:xfrm>
            <a:off x="10215247" y="5043427"/>
            <a:ext cx="1774658"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8B5ED186-CF24-81F4-DB04-3EEFAFCC2EC3}"/>
              </a:ext>
            </a:extLst>
          </p:cNvPr>
          <p:cNvSpPr txBox="1"/>
          <p:nvPr/>
        </p:nvSpPr>
        <p:spPr>
          <a:xfrm>
            <a:off x="9900905" y="3773943"/>
            <a:ext cx="1925271" cy="276999"/>
          </a:xfrm>
          <a:prstGeom prst="rect">
            <a:avLst/>
          </a:prstGeom>
          <a:noFill/>
        </p:spPr>
        <p:txBody>
          <a:bodyPr wrap="none" rtlCol="0">
            <a:spAutoFit/>
          </a:bodyPr>
          <a:lstStyle/>
          <a:p>
            <a:r>
              <a:rPr lang="en-US" sz="1200" dirty="0"/>
              <a:t>Add tolerance area of +/-5°</a:t>
            </a:r>
          </a:p>
        </p:txBody>
      </p:sp>
      <p:sp>
        <p:nvSpPr>
          <p:cNvPr id="40" name="TextBox 39">
            <a:extLst>
              <a:ext uri="{FF2B5EF4-FFF2-40B4-BE49-F238E27FC236}">
                <a16:creationId xmlns:a16="http://schemas.microsoft.com/office/drawing/2014/main" id="{92CC460D-DF7B-EABD-EF0A-2799AE2E7497}"/>
              </a:ext>
            </a:extLst>
          </p:cNvPr>
          <p:cNvSpPr txBox="1"/>
          <p:nvPr/>
        </p:nvSpPr>
        <p:spPr>
          <a:xfrm>
            <a:off x="7096549" y="3784831"/>
            <a:ext cx="1324594" cy="276999"/>
          </a:xfrm>
          <a:prstGeom prst="rect">
            <a:avLst/>
          </a:prstGeom>
          <a:noFill/>
        </p:spPr>
        <p:txBody>
          <a:bodyPr wrap="none" rtlCol="0">
            <a:spAutoFit/>
          </a:bodyPr>
          <a:lstStyle/>
          <a:p>
            <a:pPr algn="ctr"/>
            <a:r>
              <a:rPr lang="en-US" sz="1200" b="1" dirty="0"/>
              <a:t>Cabin Situation B:</a:t>
            </a:r>
          </a:p>
        </p:txBody>
      </p:sp>
      <p:sp>
        <p:nvSpPr>
          <p:cNvPr id="9" name="TextBox 8">
            <a:extLst>
              <a:ext uri="{FF2B5EF4-FFF2-40B4-BE49-F238E27FC236}">
                <a16:creationId xmlns:a16="http://schemas.microsoft.com/office/drawing/2014/main" id="{599C1CFC-5936-B0E2-6F15-02861D1FDA4A}"/>
              </a:ext>
            </a:extLst>
          </p:cNvPr>
          <p:cNvSpPr txBox="1"/>
          <p:nvPr/>
        </p:nvSpPr>
        <p:spPr>
          <a:xfrm>
            <a:off x="10603709" y="4376738"/>
            <a:ext cx="1035844" cy="711994"/>
          </a:xfrm>
          <a:prstGeom prst="rect">
            <a:avLst/>
          </a:prstGeom>
          <a:noFill/>
          <a:ln w="12700">
            <a:solidFill>
              <a:schemeClr val="tx1"/>
            </a:solidFill>
            <a:prstDash val="dash"/>
          </a:ln>
        </p:spPr>
        <p:txBody>
          <a:bodyPr wrap="square" rtlCol="0">
            <a:spAutoFit/>
          </a:bodyPr>
          <a:lstStyle/>
          <a:p>
            <a:endParaRPr lang="en-US" dirty="0"/>
          </a:p>
        </p:txBody>
      </p:sp>
      <p:sp>
        <p:nvSpPr>
          <p:cNvPr id="13" name="Rectangle 12">
            <a:extLst>
              <a:ext uri="{FF2B5EF4-FFF2-40B4-BE49-F238E27FC236}">
                <a16:creationId xmlns:a16="http://schemas.microsoft.com/office/drawing/2014/main" id="{94187B13-0CE7-EFC8-C51D-92803D412880}"/>
              </a:ext>
            </a:extLst>
          </p:cNvPr>
          <p:cNvSpPr/>
          <p:nvPr/>
        </p:nvSpPr>
        <p:spPr>
          <a:xfrm>
            <a:off x="10948987" y="4346956"/>
            <a:ext cx="352426" cy="69058"/>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500" b="1" dirty="0">
                <a:solidFill>
                  <a:schemeClr val="tx1"/>
                </a:solidFill>
              </a:rPr>
              <a:t>+/- 5°</a:t>
            </a:r>
          </a:p>
        </p:txBody>
      </p:sp>
      <p:cxnSp>
        <p:nvCxnSpPr>
          <p:cNvPr id="15" name="Straight Connector 14">
            <a:extLst>
              <a:ext uri="{FF2B5EF4-FFF2-40B4-BE49-F238E27FC236}">
                <a16:creationId xmlns:a16="http://schemas.microsoft.com/office/drawing/2014/main" id="{33DFDF14-8AF5-3E25-62DC-52875B8E1522}"/>
              </a:ext>
            </a:extLst>
          </p:cNvPr>
          <p:cNvCxnSpPr/>
          <p:nvPr/>
        </p:nvCxnSpPr>
        <p:spPr>
          <a:xfrm>
            <a:off x="10206117" y="5407354"/>
            <a:ext cx="33972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A7F4CA3F-EA76-CFE4-BAC6-05E89BF685A7}"/>
              </a:ext>
            </a:extLst>
          </p:cNvPr>
          <p:cNvSpPr txBox="1"/>
          <p:nvPr/>
        </p:nvSpPr>
        <p:spPr>
          <a:xfrm>
            <a:off x="10516443" y="5296230"/>
            <a:ext cx="721672" cy="215444"/>
          </a:xfrm>
          <a:prstGeom prst="rect">
            <a:avLst/>
          </a:prstGeom>
          <a:noFill/>
        </p:spPr>
        <p:txBody>
          <a:bodyPr wrap="none" rtlCol="0">
            <a:spAutoFit/>
          </a:bodyPr>
          <a:lstStyle/>
          <a:p>
            <a:r>
              <a:rPr lang="en-US" sz="800" dirty="0"/>
              <a:t>edge of zone</a:t>
            </a:r>
          </a:p>
        </p:txBody>
      </p:sp>
      <p:sp>
        <p:nvSpPr>
          <p:cNvPr id="17" name="TextBox 16">
            <a:extLst>
              <a:ext uri="{FF2B5EF4-FFF2-40B4-BE49-F238E27FC236}">
                <a16:creationId xmlns:a16="http://schemas.microsoft.com/office/drawing/2014/main" id="{C5EBDAB3-D440-4E01-F96A-14A1C19A69D6}"/>
              </a:ext>
            </a:extLst>
          </p:cNvPr>
          <p:cNvSpPr txBox="1"/>
          <p:nvPr/>
        </p:nvSpPr>
        <p:spPr>
          <a:xfrm>
            <a:off x="10181376" y="5522026"/>
            <a:ext cx="362197" cy="77189"/>
          </a:xfrm>
          <a:prstGeom prst="rect">
            <a:avLst/>
          </a:prstGeom>
          <a:solidFill>
            <a:srgbClr val="FFC000"/>
          </a:solidFill>
        </p:spPr>
        <p:txBody>
          <a:bodyPr wrap="square" rtlCol="0">
            <a:spAutoFit/>
          </a:bodyPr>
          <a:lstStyle/>
          <a:p>
            <a:endParaRPr lang="en-US" sz="500" dirty="0"/>
          </a:p>
        </p:txBody>
      </p:sp>
      <p:sp>
        <p:nvSpPr>
          <p:cNvPr id="20" name="TextBox 19">
            <a:extLst>
              <a:ext uri="{FF2B5EF4-FFF2-40B4-BE49-F238E27FC236}">
                <a16:creationId xmlns:a16="http://schemas.microsoft.com/office/drawing/2014/main" id="{3EE382F9-2F61-0F2D-1D8A-EA411B210D6B}"/>
              </a:ext>
            </a:extLst>
          </p:cNvPr>
          <p:cNvSpPr txBox="1"/>
          <p:nvPr/>
        </p:nvSpPr>
        <p:spPr>
          <a:xfrm>
            <a:off x="10516443" y="5448630"/>
            <a:ext cx="1191352" cy="215444"/>
          </a:xfrm>
          <a:prstGeom prst="rect">
            <a:avLst/>
          </a:prstGeom>
          <a:noFill/>
        </p:spPr>
        <p:txBody>
          <a:bodyPr wrap="none" rtlCol="0">
            <a:spAutoFit/>
          </a:bodyPr>
          <a:lstStyle/>
          <a:p>
            <a:r>
              <a:rPr lang="en-US" sz="800" dirty="0"/>
              <a:t>tolerance </a:t>
            </a:r>
            <a:r>
              <a:rPr lang="en-US" sz="800"/>
              <a:t>area excluded</a:t>
            </a:r>
            <a:endParaRPr lang="en-US" sz="800" dirty="0"/>
          </a:p>
        </p:txBody>
      </p:sp>
    </p:spTree>
    <p:extLst>
      <p:ext uri="{BB962C8B-B14F-4D97-AF65-F5344CB8AC3E}">
        <p14:creationId xmlns:p14="http://schemas.microsoft.com/office/powerpoint/2010/main" val="438369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6ADEE5-F629-DDA4-0E50-12082DB8C5BF}"/>
              </a:ext>
            </a:extLst>
          </p:cNvPr>
          <p:cNvSpPr>
            <a:spLocks noGrp="1"/>
          </p:cNvSpPr>
          <p:nvPr>
            <p:ph idx="1"/>
          </p:nvPr>
        </p:nvSpPr>
        <p:spPr>
          <a:xfrm>
            <a:off x="838200" y="1739735"/>
            <a:ext cx="6708569" cy="5118265"/>
          </a:xfrm>
        </p:spPr>
        <p:txBody>
          <a:bodyPr/>
          <a:lstStyle/>
          <a:p>
            <a:pPr marL="0" indent="0">
              <a:buNone/>
            </a:pPr>
            <a:r>
              <a:rPr lang="en-US" sz="1400" u="sng" dirty="0">
                <a:latin typeface="Arial" panose="020B0604020202020204" pitchFamily="34" charset="0"/>
              </a:rPr>
              <a:t>Industry proposal: </a:t>
            </a:r>
          </a:p>
          <a:p>
            <a:pPr marL="0" indent="0">
              <a:buNone/>
            </a:pPr>
            <a:r>
              <a:rPr lang="en-US" sz="1800" dirty="0">
                <a:effectLst/>
                <a:latin typeface="Times New Roman" panose="02020603050405020304" pitchFamily="18" charset="0"/>
                <a:ea typeface="Times New Roman" panose="02020603050405020304" pitchFamily="18" charset="0"/>
              </a:rPr>
              <a:t>4.	Gaze fixation points</a:t>
            </a:r>
          </a:p>
          <a:p>
            <a:pPr marL="0" indent="0">
              <a:buNone/>
            </a:pPr>
            <a:r>
              <a:rPr lang="en-US" sz="1800" dirty="0">
                <a:effectLst/>
                <a:latin typeface="Times New Roman" panose="02020603050405020304" pitchFamily="18" charset="0"/>
                <a:ea typeface="Times New Roman" panose="02020603050405020304" pitchFamily="18" charset="0"/>
              </a:rPr>
              <a:t>4.1.	The appropriate location of the fixation points to be tested shall be proposed by the vehicle manufacturer 	according to the geometrical and design constraints of the vehicle’s cabin considered for the type approval. </a:t>
            </a:r>
            <a:r>
              <a:rPr lang="en-US" sz="1800" b="1" dirty="0">
                <a:latin typeface="Times New Roman" panose="02020603050405020304" pitchFamily="18" charset="0"/>
              </a:rPr>
              <a:t>For fixation points on movable elements which are not always in area 3, it is allowed to leave out 	these fixation points from the test. </a:t>
            </a:r>
            <a:endParaRPr lang="de-DE" sz="1800" b="1" dirty="0">
              <a:latin typeface="Times New Roman" panose="02020603050405020304" pitchFamily="18" charset="0"/>
            </a:endParaRPr>
          </a:p>
          <a:p>
            <a:pPr marL="0" indent="0">
              <a:buNone/>
            </a:pPr>
            <a:endParaRPr lang="en-US" sz="1400" u="sng" dirty="0">
              <a:latin typeface="Arial" panose="020B0604020202020204" pitchFamily="34" charset="0"/>
            </a:endParaRPr>
          </a:p>
          <a:p>
            <a:pPr marL="0" indent="0">
              <a:buNone/>
            </a:pPr>
            <a:r>
              <a:rPr lang="en-US" sz="1400" u="sng" dirty="0">
                <a:latin typeface="Arial" panose="020B0604020202020204" pitchFamily="34" charset="0"/>
              </a:rPr>
              <a:t>Rational for proposal:</a:t>
            </a:r>
          </a:p>
          <a:p>
            <a:r>
              <a:rPr lang="en-US" sz="1400" dirty="0">
                <a:latin typeface="Arial" panose="020B0604020202020204" pitchFamily="34" charset="0"/>
                <a:cs typeface="Arial" panose="020B0604020202020204" pitchFamily="34" charset="0"/>
              </a:rPr>
              <a:t>steering wheels are movable parts which flexible positions in the in cabin</a:t>
            </a:r>
          </a:p>
          <a:p>
            <a:r>
              <a:rPr lang="en-US" sz="1400" dirty="0">
                <a:latin typeface="Arial" panose="020B0604020202020204" pitchFamily="34" charset="0"/>
                <a:cs typeface="Arial" panose="020B0604020202020204" pitchFamily="34" charset="0"/>
              </a:rPr>
              <a:t>for some steering wheel positions fixation point “button for interaction” might be  in area 3, for other angles it is not </a:t>
            </a:r>
          </a:p>
          <a:p>
            <a:r>
              <a:rPr lang="en-US" sz="1400" dirty="0">
                <a:latin typeface="Arial" panose="020B0604020202020204" pitchFamily="34" charset="0"/>
                <a:cs typeface="Arial" panose="020B0604020202020204" pitchFamily="34" charset="0"/>
              </a:rPr>
              <a:t>allow exemption if fixation point is on movable part causing the situation of being in/out </a:t>
            </a:r>
          </a:p>
          <a:p>
            <a:pPr marL="0" indent="0">
              <a:buNone/>
            </a:pPr>
            <a:endParaRPr lang="en-AU" sz="1400" dirty="0">
              <a:latin typeface="Arial" panose="020B0604020202020204" pitchFamily="34" charset="0"/>
              <a:cs typeface="Arial" panose="020B0604020202020204" pitchFamily="34" charset="0"/>
            </a:endParaRPr>
          </a:p>
          <a:p>
            <a:pPr>
              <a:buFontTx/>
              <a:buChar char="-"/>
            </a:pPr>
            <a:endParaRPr lang="en-AU" sz="1400" dirty="0">
              <a:latin typeface="Calibri" panose="020F0502020204030204" pitchFamily="34" charset="0"/>
              <a:cs typeface="Calibri" panose="020F0502020204030204" pitchFamily="34" charset="0"/>
            </a:endParaRPr>
          </a:p>
          <a:p>
            <a:pPr marL="0" indent="0">
              <a:buNone/>
            </a:pPr>
            <a:endParaRPr lang="en-AU" sz="1400" dirty="0">
              <a:latin typeface="Calibri" panose="020F0502020204030204" pitchFamily="34" charset="0"/>
              <a:cs typeface="Calibri" panose="020F0502020204030204" pitchFamily="34" charset="0"/>
            </a:endParaRPr>
          </a:p>
          <a:p>
            <a:pPr marL="0" indent="0">
              <a:buNone/>
            </a:pPr>
            <a:endParaRPr lang="en-AU" sz="1400" dirty="0">
              <a:latin typeface="Calibri" panose="020F0502020204030204" pitchFamily="34" charset="0"/>
              <a:cs typeface="Calibri" panose="020F0502020204030204" pitchFamily="34" charset="0"/>
            </a:endParaRPr>
          </a:p>
          <a:p>
            <a:pPr marL="0" indent="0">
              <a:buNone/>
            </a:pPr>
            <a:endParaRPr lang="en-US" dirty="0"/>
          </a:p>
        </p:txBody>
      </p:sp>
      <p:sp>
        <p:nvSpPr>
          <p:cNvPr id="4" name="Text Placeholder 3">
            <a:extLst>
              <a:ext uri="{FF2B5EF4-FFF2-40B4-BE49-F238E27FC236}">
                <a16:creationId xmlns:a16="http://schemas.microsoft.com/office/drawing/2014/main" id="{CE4EE3E0-CB68-95BC-D234-C1CD87FAB293}"/>
              </a:ext>
            </a:extLst>
          </p:cNvPr>
          <p:cNvSpPr>
            <a:spLocks noGrp="1"/>
          </p:cNvSpPr>
          <p:nvPr>
            <p:ph type="body" sz="quarter" idx="13"/>
          </p:nvPr>
        </p:nvSpPr>
        <p:spPr>
          <a:xfrm>
            <a:off x="517566" y="549560"/>
            <a:ext cx="9537700" cy="417444"/>
          </a:xfrm>
        </p:spPr>
        <p:txBody>
          <a:bodyPr/>
          <a:lstStyle/>
          <a:p>
            <a:pPr>
              <a:lnSpc>
                <a:spcPts val="4000"/>
              </a:lnSpc>
            </a:pPr>
            <a:r>
              <a:rPr lang="en-US" sz="4000" dirty="0">
                <a:solidFill>
                  <a:schemeClr val="tx1"/>
                </a:solidFill>
                <a:latin typeface="+mj-lt"/>
                <a:ea typeface="+mj-ea"/>
                <a:cs typeface="+mj-cs"/>
              </a:rPr>
              <a:t>Annex 5: Spot check testing procedure </a:t>
            </a:r>
          </a:p>
          <a:p>
            <a:pPr>
              <a:lnSpc>
                <a:spcPts val="4000"/>
              </a:lnSpc>
            </a:pPr>
            <a:r>
              <a:rPr lang="en-US" sz="4000" dirty="0">
                <a:solidFill>
                  <a:schemeClr val="tx1"/>
                </a:solidFill>
                <a:latin typeface="+mj-lt"/>
                <a:ea typeface="+mj-ea"/>
                <a:cs typeface="+mj-cs"/>
              </a:rPr>
              <a:t>“Gaze fixation points on movable parts”</a:t>
            </a:r>
          </a:p>
        </p:txBody>
      </p:sp>
      <p:pic>
        <p:nvPicPr>
          <p:cNvPr id="14" name="Picture 13">
            <a:extLst>
              <a:ext uri="{FF2B5EF4-FFF2-40B4-BE49-F238E27FC236}">
                <a16:creationId xmlns:a16="http://schemas.microsoft.com/office/drawing/2014/main" id="{B7B5C1F3-80D2-7515-A638-B1338132E697}"/>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15" name="Picture 14">
            <a:extLst>
              <a:ext uri="{FF2B5EF4-FFF2-40B4-BE49-F238E27FC236}">
                <a16:creationId xmlns:a16="http://schemas.microsoft.com/office/drawing/2014/main" id="{E8DF209D-648C-4195-F90A-63753139E4DF}"/>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sp>
        <p:nvSpPr>
          <p:cNvPr id="5" name="Parallelogram 4">
            <a:extLst>
              <a:ext uri="{FF2B5EF4-FFF2-40B4-BE49-F238E27FC236}">
                <a16:creationId xmlns:a16="http://schemas.microsoft.com/office/drawing/2014/main" id="{D2CD7581-E98A-BDF5-BF29-EF79D85E6EF2}"/>
              </a:ext>
            </a:extLst>
          </p:cNvPr>
          <p:cNvSpPr/>
          <p:nvPr/>
        </p:nvSpPr>
        <p:spPr>
          <a:xfrm>
            <a:off x="8922327" y="3750624"/>
            <a:ext cx="748144" cy="528452"/>
          </a:xfrm>
          <a:prstGeom prst="parallelogram">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rapezoid 5">
            <a:extLst>
              <a:ext uri="{FF2B5EF4-FFF2-40B4-BE49-F238E27FC236}">
                <a16:creationId xmlns:a16="http://schemas.microsoft.com/office/drawing/2014/main" id="{BF2226A9-F485-A5EC-2E8C-9EE20F148D66}"/>
              </a:ext>
            </a:extLst>
          </p:cNvPr>
          <p:cNvSpPr/>
          <p:nvPr/>
        </p:nvSpPr>
        <p:spPr>
          <a:xfrm rot="2064722">
            <a:off x="9272394" y="3093385"/>
            <a:ext cx="564078" cy="894639"/>
          </a:xfrm>
          <a:prstGeom prst="trapezoid">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18A2D416-2BDC-0674-2ED6-89402E80B19F}"/>
              </a:ext>
            </a:extLst>
          </p:cNvPr>
          <p:cNvCxnSpPr>
            <a:cxnSpLocks/>
          </p:cNvCxnSpPr>
          <p:nvPr/>
        </p:nvCxnSpPr>
        <p:spPr>
          <a:xfrm>
            <a:off x="9326087" y="2687782"/>
            <a:ext cx="1106383" cy="59574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8" name="Parallelogram 7">
            <a:extLst>
              <a:ext uri="{FF2B5EF4-FFF2-40B4-BE49-F238E27FC236}">
                <a16:creationId xmlns:a16="http://schemas.microsoft.com/office/drawing/2014/main" id="{6E4934B1-6694-2520-D4F1-0C02BBAB0D71}"/>
              </a:ext>
            </a:extLst>
          </p:cNvPr>
          <p:cNvSpPr/>
          <p:nvPr/>
        </p:nvSpPr>
        <p:spPr>
          <a:xfrm rot="17709086">
            <a:off x="9631538" y="3041915"/>
            <a:ext cx="349378" cy="263789"/>
          </a:xfrm>
          <a:prstGeom prst="parallelogram">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c 15">
            <a:extLst>
              <a:ext uri="{FF2B5EF4-FFF2-40B4-BE49-F238E27FC236}">
                <a16:creationId xmlns:a16="http://schemas.microsoft.com/office/drawing/2014/main" id="{B114E9D4-3755-0D37-A953-695339D100D1}"/>
              </a:ext>
            </a:extLst>
          </p:cNvPr>
          <p:cNvSpPr/>
          <p:nvPr/>
        </p:nvSpPr>
        <p:spPr>
          <a:xfrm>
            <a:off x="9630888" y="3586349"/>
            <a:ext cx="480951" cy="302820"/>
          </a:xfrm>
          <a:prstGeom prst="arc">
            <a:avLst/>
          </a:prstGeom>
          <a:ln>
            <a:solidFill>
              <a:schemeClr val="tx1"/>
            </a:solidFill>
            <a:headEnd type="none" w="med" len="med"/>
            <a:tailEnd type="triangle" w="med" len="med"/>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cxnSp>
        <p:nvCxnSpPr>
          <p:cNvPr id="18" name="Straight Connector 17">
            <a:extLst>
              <a:ext uri="{FF2B5EF4-FFF2-40B4-BE49-F238E27FC236}">
                <a16:creationId xmlns:a16="http://schemas.microsoft.com/office/drawing/2014/main" id="{D804EA44-EED5-1A5A-7E6C-149394E0BA58}"/>
              </a:ext>
            </a:extLst>
          </p:cNvPr>
          <p:cNvCxnSpPr>
            <a:cxnSpLocks/>
          </p:cNvCxnSpPr>
          <p:nvPr/>
        </p:nvCxnSpPr>
        <p:spPr>
          <a:xfrm>
            <a:off x="11329059" y="2000993"/>
            <a:ext cx="0" cy="1603169"/>
          </a:xfrm>
          <a:prstGeom prst="line">
            <a:avLst/>
          </a:prstGeom>
        </p:spPr>
        <p:style>
          <a:lnRef idx="1">
            <a:schemeClr val="accent4"/>
          </a:lnRef>
          <a:fillRef idx="0">
            <a:schemeClr val="accent4"/>
          </a:fillRef>
          <a:effectRef idx="0">
            <a:schemeClr val="accent4"/>
          </a:effectRef>
          <a:fontRef idx="minor">
            <a:schemeClr val="tx1"/>
          </a:fontRef>
        </p:style>
      </p:cxnSp>
      <p:cxnSp>
        <p:nvCxnSpPr>
          <p:cNvPr id="20" name="Straight Connector 19">
            <a:extLst>
              <a:ext uri="{FF2B5EF4-FFF2-40B4-BE49-F238E27FC236}">
                <a16:creationId xmlns:a16="http://schemas.microsoft.com/office/drawing/2014/main" id="{30A88A96-D460-2FA9-4D58-D71C88810A9B}"/>
              </a:ext>
            </a:extLst>
          </p:cNvPr>
          <p:cNvCxnSpPr>
            <a:cxnSpLocks/>
          </p:cNvCxnSpPr>
          <p:nvPr/>
        </p:nvCxnSpPr>
        <p:spPr>
          <a:xfrm flipH="1">
            <a:off x="9975273" y="1995056"/>
            <a:ext cx="1359724" cy="967838"/>
          </a:xfrm>
          <a:prstGeom prst="line">
            <a:avLst/>
          </a:prstGeom>
        </p:spPr>
        <p:style>
          <a:lnRef idx="1">
            <a:schemeClr val="accent4"/>
          </a:lnRef>
          <a:fillRef idx="0">
            <a:schemeClr val="accent4"/>
          </a:fillRef>
          <a:effectRef idx="0">
            <a:schemeClr val="accent4"/>
          </a:effectRef>
          <a:fontRef idx="minor">
            <a:schemeClr val="tx1"/>
          </a:fontRef>
        </p:style>
      </p:cxnSp>
      <p:cxnSp>
        <p:nvCxnSpPr>
          <p:cNvPr id="23" name="Straight Connector 22">
            <a:extLst>
              <a:ext uri="{FF2B5EF4-FFF2-40B4-BE49-F238E27FC236}">
                <a16:creationId xmlns:a16="http://schemas.microsoft.com/office/drawing/2014/main" id="{37962DDF-DE49-67A1-8F24-95CC208CE0BC}"/>
              </a:ext>
            </a:extLst>
          </p:cNvPr>
          <p:cNvCxnSpPr>
            <a:cxnSpLocks/>
          </p:cNvCxnSpPr>
          <p:nvPr/>
        </p:nvCxnSpPr>
        <p:spPr>
          <a:xfrm>
            <a:off x="10426534" y="1995056"/>
            <a:ext cx="166848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20D8AFD-C7AA-21E6-F298-616124E6007A}"/>
              </a:ext>
            </a:extLst>
          </p:cNvPr>
          <p:cNvSpPr txBox="1"/>
          <p:nvPr/>
        </p:nvSpPr>
        <p:spPr>
          <a:xfrm>
            <a:off x="10723418" y="1989117"/>
            <a:ext cx="599704" cy="276999"/>
          </a:xfrm>
          <a:prstGeom prst="rect">
            <a:avLst/>
          </a:prstGeom>
          <a:noFill/>
        </p:spPr>
        <p:txBody>
          <a:bodyPr wrap="square" rtlCol="0">
            <a:spAutoFit/>
          </a:bodyPr>
          <a:lstStyle/>
          <a:p>
            <a:r>
              <a:rPr lang="en-US" sz="1200" dirty="0"/>
              <a:t>30°</a:t>
            </a:r>
          </a:p>
        </p:txBody>
      </p:sp>
      <p:sp>
        <p:nvSpPr>
          <p:cNvPr id="26" name="Oval 25">
            <a:extLst>
              <a:ext uri="{FF2B5EF4-FFF2-40B4-BE49-F238E27FC236}">
                <a16:creationId xmlns:a16="http://schemas.microsoft.com/office/drawing/2014/main" id="{1903451F-A6C0-2746-535E-6EAF258AA334}"/>
              </a:ext>
            </a:extLst>
          </p:cNvPr>
          <p:cNvSpPr/>
          <p:nvPr/>
        </p:nvSpPr>
        <p:spPr>
          <a:xfrm>
            <a:off x="9809019" y="2856015"/>
            <a:ext cx="72000" cy="7200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D67963FD-EB84-755D-EEEB-7D383139EA96}"/>
              </a:ext>
            </a:extLst>
          </p:cNvPr>
          <p:cNvSpPr txBox="1"/>
          <p:nvPr/>
        </p:nvSpPr>
        <p:spPr>
          <a:xfrm>
            <a:off x="7978832" y="1703954"/>
            <a:ext cx="2430437" cy="707886"/>
          </a:xfrm>
          <a:prstGeom prst="rect">
            <a:avLst/>
          </a:prstGeom>
          <a:noFill/>
        </p:spPr>
        <p:txBody>
          <a:bodyPr wrap="square" rtlCol="0">
            <a:spAutoFit/>
          </a:bodyPr>
          <a:lstStyle/>
          <a:p>
            <a:r>
              <a:rPr lang="en-AU" sz="1000" dirty="0">
                <a:effectLst/>
                <a:latin typeface="Times New Roman" panose="02020603050405020304" pitchFamily="18" charset="0"/>
                <a:ea typeface="Times New Roman" panose="02020603050405020304" pitchFamily="18" charset="0"/>
              </a:rPr>
              <a:t>4.2 j) steering wheel, when equipped with </a:t>
            </a:r>
            <a:r>
              <a:rPr lang="en-AU" sz="1000" u="sng" dirty="0">
                <a:effectLst/>
                <a:latin typeface="Times New Roman" panose="02020603050405020304" pitchFamily="18" charset="0"/>
                <a:ea typeface="Times New Roman" panose="02020603050405020304" pitchFamily="18" charset="0"/>
              </a:rPr>
              <a:t>buttons</a:t>
            </a:r>
            <a:r>
              <a:rPr lang="en-AU" sz="1000" dirty="0">
                <a:effectLst/>
                <a:latin typeface="Times New Roman" panose="02020603050405020304" pitchFamily="18" charset="0"/>
                <a:ea typeface="Times New Roman" panose="02020603050405020304" pitchFamily="18" charset="0"/>
              </a:rPr>
              <a:t> for interacting with the infotainment system or assistance systems;</a:t>
            </a:r>
            <a:endParaRPr lang="de-DE" sz="1000" dirty="0">
              <a:effectLst/>
              <a:latin typeface="Times New Roman" panose="02020603050405020304" pitchFamily="18" charset="0"/>
              <a:ea typeface="Times New Roman" panose="02020603050405020304" pitchFamily="18" charset="0"/>
            </a:endParaRPr>
          </a:p>
          <a:p>
            <a:endParaRPr lang="en-US" sz="1000" dirty="0"/>
          </a:p>
        </p:txBody>
      </p:sp>
      <p:sp>
        <p:nvSpPr>
          <p:cNvPr id="28" name="TextBox 27">
            <a:extLst>
              <a:ext uri="{FF2B5EF4-FFF2-40B4-BE49-F238E27FC236}">
                <a16:creationId xmlns:a16="http://schemas.microsoft.com/office/drawing/2014/main" id="{C8AB690E-09F8-C3CB-3D46-3D67EE0982A5}"/>
              </a:ext>
            </a:extLst>
          </p:cNvPr>
          <p:cNvSpPr txBox="1"/>
          <p:nvPr/>
        </p:nvSpPr>
        <p:spPr>
          <a:xfrm>
            <a:off x="9547761" y="2606633"/>
            <a:ext cx="973776" cy="276999"/>
          </a:xfrm>
          <a:prstGeom prst="rect">
            <a:avLst/>
          </a:prstGeom>
          <a:noFill/>
        </p:spPr>
        <p:txBody>
          <a:bodyPr wrap="square" rtlCol="0">
            <a:spAutoFit/>
          </a:bodyPr>
          <a:lstStyle/>
          <a:p>
            <a:r>
              <a:rPr lang="en-US" sz="1200" dirty="0"/>
              <a:t>button </a:t>
            </a:r>
          </a:p>
        </p:txBody>
      </p:sp>
      <p:sp>
        <p:nvSpPr>
          <p:cNvPr id="33" name="Parallelogram 32">
            <a:extLst>
              <a:ext uri="{FF2B5EF4-FFF2-40B4-BE49-F238E27FC236}">
                <a16:creationId xmlns:a16="http://schemas.microsoft.com/office/drawing/2014/main" id="{D3B4F515-6981-FD06-EBAA-7EE09B448F51}"/>
              </a:ext>
            </a:extLst>
          </p:cNvPr>
          <p:cNvSpPr/>
          <p:nvPr/>
        </p:nvSpPr>
        <p:spPr>
          <a:xfrm>
            <a:off x="8922330" y="6202884"/>
            <a:ext cx="748144" cy="528452"/>
          </a:xfrm>
          <a:prstGeom prst="parallelogram">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rapezoid 33">
            <a:extLst>
              <a:ext uri="{FF2B5EF4-FFF2-40B4-BE49-F238E27FC236}">
                <a16:creationId xmlns:a16="http://schemas.microsoft.com/office/drawing/2014/main" id="{08FB051E-7141-55A7-2EA2-D425560B2464}"/>
              </a:ext>
            </a:extLst>
          </p:cNvPr>
          <p:cNvSpPr/>
          <p:nvPr/>
        </p:nvSpPr>
        <p:spPr>
          <a:xfrm rot="3743287">
            <a:off x="9278335" y="5789090"/>
            <a:ext cx="564078" cy="894639"/>
          </a:xfrm>
          <a:prstGeom prst="trapezoid">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Connector 34">
            <a:extLst>
              <a:ext uri="{FF2B5EF4-FFF2-40B4-BE49-F238E27FC236}">
                <a16:creationId xmlns:a16="http://schemas.microsoft.com/office/drawing/2014/main" id="{2F5F97B1-7C45-2445-67D5-DE1AFF27A354}"/>
              </a:ext>
            </a:extLst>
          </p:cNvPr>
          <p:cNvCxnSpPr>
            <a:cxnSpLocks/>
          </p:cNvCxnSpPr>
          <p:nvPr/>
        </p:nvCxnSpPr>
        <p:spPr>
          <a:xfrm>
            <a:off x="9985171" y="5300359"/>
            <a:ext cx="480951" cy="1181594"/>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36" name="Parallelogram 35">
            <a:extLst>
              <a:ext uri="{FF2B5EF4-FFF2-40B4-BE49-F238E27FC236}">
                <a16:creationId xmlns:a16="http://schemas.microsoft.com/office/drawing/2014/main" id="{5E2C8717-EE87-A625-F670-F60A33584BC3}"/>
              </a:ext>
            </a:extLst>
          </p:cNvPr>
          <p:cNvSpPr/>
          <p:nvPr/>
        </p:nvSpPr>
        <p:spPr>
          <a:xfrm rot="20865653">
            <a:off x="9851236" y="5886061"/>
            <a:ext cx="349378" cy="263789"/>
          </a:xfrm>
          <a:prstGeom prst="parallelogram">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8F3AA820-ACF3-8088-8066-078B212291EE}"/>
              </a:ext>
            </a:extLst>
          </p:cNvPr>
          <p:cNvSpPr/>
          <p:nvPr/>
        </p:nvSpPr>
        <p:spPr>
          <a:xfrm>
            <a:off x="10228615" y="5781302"/>
            <a:ext cx="72000" cy="7200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997C1E8-FC1C-6604-0283-826FDEE8E8E8}"/>
              </a:ext>
            </a:extLst>
          </p:cNvPr>
          <p:cNvSpPr txBox="1"/>
          <p:nvPr/>
        </p:nvSpPr>
        <p:spPr>
          <a:xfrm>
            <a:off x="10329554" y="5543796"/>
            <a:ext cx="973776" cy="461665"/>
          </a:xfrm>
          <a:prstGeom prst="rect">
            <a:avLst/>
          </a:prstGeom>
          <a:noFill/>
        </p:spPr>
        <p:txBody>
          <a:bodyPr wrap="square" rtlCol="0">
            <a:spAutoFit/>
          </a:bodyPr>
          <a:lstStyle/>
          <a:p>
            <a:r>
              <a:rPr lang="en-US" sz="1200" dirty="0"/>
              <a:t>button in area 3 </a:t>
            </a:r>
          </a:p>
        </p:txBody>
      </p:sp>
      <p:cxnSp>
        <p:nvCxnSpPr>
          <p:cNvPr id="54" name="Straight Connector 53">
            <a:extLst>
              <a:ext uri="{FF2B5EF4-FFF2-40B4-BE49-F238E27FC236}">
                <a16:creationId xmlns:a16="http://schemas.microsoft.com/office/drawing/2014/main" id="{8B9A09A3-3A0C-CF43-253D-D1FAB5BADF88}"/>
              </a:ext>
            </a:extLst>
          </p:cNvPr>
          <p:cNvCxnSpPr>
            <a:cxnSpLocks/>
          </p:cNvCxnSpPr>
          <p:nvPr/>
        </p:nvCxnSpPr>
        <p:spPr>
          <a:xfrm>
            <a:off x="11344894" y="4451268"/>
            <a:ext cx="0" cy="1603169"/>
          </a:xfrm>
          <a:prstGeom prst="line">
            <a:avLst/>
          </a:prstGeom>
        </p:spPr>
        <p:style>
          <a:lnRef idx="1">
            <a:schemeClr val="accent4"/>
          </a:lnRef>
          <a:fillRef idx="0">
            <a:schemeClr val="accent4"/>
          </a:fillRef>
          <a:effectRef idx="0">
            <a:schemeClr val="accent4"/>
          </a:effectRef>
          <a:fontRef idx="minor">
            <a:schemeClr val="tx1"/>
          </a:fontRef>
        </p:style>
      </p:cxnSp>
      <p:cxnSp>
        <p:nvCxnSpPr>
          <p:cNvPr id="55" name="Straight Connector 54">
            <a:extLst>
              <a:ext uri="{FF2B5EF4-FFF2-40B4-BE49-F238E27FC236}">
                <a16:creationId xmlns:a16="http://schemas.microsoft.com/office/drawing/2014/main" id="{9E44F206-3CE5-ED6F-C6BB-00B43413D7E9}"/>
              </a:ext>
            </a:extLst>
          </p:cNvPr>
          <p:cNvCxnSpPr>
            <a:cxnSpLocks/>
          </p:cNvCxnSpPr>
          <p:nvPr/>
        </p:nvCxnSpPr>
        <p:spPr>
          <a:xfrm flipH="1">
            <a:off x="9991108" y="4445331"/>
            <a:ext cx="1359724" cy="967838"/>
          </a:xfrm>
          <a:prstGeom prst="line">
            <a:avLst/>
          </a:prstGeom>
        </p:spPr>
        <p:style>
          <a:lnRef idx="1">
            <a:schemeClr val="accent4"/>
          </a:lnRef>
          <a:fillRef idx="0">
            <a:schemeClr val="accent4"/>
          </a:fillRef>
          <a:effectRef idx="0">
            <a:schemeClr val="accent4"/>
          </a:effectRef>
          <a:fontRef idx="minor">
            <a:schemeClr val="tx1"/>
          </a:fontRef>
        </p:style>
      </p:cxnSp>
      <p:cxnSp>
        <p:nvCxnSpPr>
          <p:cNvPr id="56" name="Straight Connector 55">
            <a:extLst>
              <a:ext uri="{FF2B5EF4-FFF2-40B4-BE49-F238E27FC236}">
                <a16:creationId xmlns:a16="http://schemas.microsoft.com/office/drawing/2014/main" id="{82A0C9AD-4F53-D40A-A035-2BAD8D35C904}"/>
              </a:ext>
            </a:extLst>
          </p:cNvPr>
          <p:cNvCxnSpPr>
            <a:cxnSpLocks/>
          </p:cNvCxnSpPr>
          <p:nvPr/>
        </p:nvCxnSpPr>
        <p:spPr>
          <a:xfrm>
            <a:off x="10442369" y="4445331"/>
            <a:ext cx="166848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198BAC23-46FE-504E-352B-019BAE581472}"/>
              </a:ext>
            </a:extLst>
          </p:cNvPr>
          <p:cNvSpPr txBox="1"/>
          <p:nvPr/>
        </p:nvSpPr>
        <p:spPr>
          <a:xfrm>
            <a:off x="10768941" y="4421579"/>
            <a:ext cx="599704" cy="276999"/>
          </a:xfrm>
          <a:prstGeom prst="rect">
            <a:avLst/>
          </a:prstGeom>
          <a:noFill/>
        </p:spPr>
        <p:txBody>
          <a:bodyPr wrap="square" rtlCol="0">
            <a:spAutoFit/>
          </a:bodyPr>
          <a:lstStyle/>
          <a:p>
            <a:r>
              <a:rPr lang="en-US" sz="1200" dirty="0"/>
              <a:t>30°</a:t>
            </a:r>
          </a:p>
        </p:txBody>
      </p:sp>
      <p:sp>
        <p:nvSpPr>
          <p:cNvPr id="2" name="TextBox 1">
            <a:extLst>
              <a:ext uri="{FF2B5EF4-FFF2-40B4-BE49-F238E27FC236}">
                <a16:creationId xmlns:a16="http://schemas.microsoft.com/office/drawing/2014/main" id="{DF1AB7A2-C94C-9D3B-54D1-03232CE5D1A7}"/>
              </a:ext>
            </a:extLst>
          </p:cNvPr>
          <p:cNvSpPr txBox="1"/>
          <p:nvPr/>
        </p:nvSpPr>
        <p:spPr>
          <a:xfrm>
            <a:off x="10729356" y="2375065"/>
            <a:ext cx="573747" cy="276999"/>
          </a:xfrm>
          <a:prstGeom prst="rect">
            <a:avLst/>
          </a:prstGeom>
          <a:noFill/>
        </p:spPr>
        <p:txBody>
          <a:bodyPr wrap="none" rtlCol="0">
            <a:spAutoFit/>
          </a:bodyPr>
          <a:lstStyle/>
          <a:p>
            <a:r>
              <a:rPr lang="en-US" sz="1200" dirty="0">
                <a:solidFill>
                  <a:srgbClr val="FFC000"/>
                </a:solidFill>
              </a:rPr>
              <a:t>area 3</a:t>
            </a:r>
          </a:p>
        </p:txBody>
      </p:sp>
      <p:sp>
        <p:nvSpPr>
          <p:cNvPr id="9" name="TextBox 8">
            <a:extLst>
              <a:ext uri="{FF2B5EF4-FFF2-40B4-BE49-F238E27FC236}">
                <a16:creationId xmlns:a16="http://schemas.microsoft.com/office/drawing/2014/main" id="{33268523-DB9D-4DA6-650B-E29BDEFA47DC}"/>
              </a:ext>
            </a:extLst>
          </p:cNvPr>
          <p:cNvSpPr txBox="1"/>
          <p:nvPr/>
        </p:nvSpPr>
        <p:spPr>
          <a:xfrm>
            <a:off x="10751128" y="4849091"/>
            <a:ext cx="573747" cy="276999"/>
          </a:xfrm>
          <a:prstGeom prst="rect">
            <a:avLst/>
          </a:prstGeom>
          <a:noFill/>
        </p:spPr>
        <p:txBody>
          <a:bodyPr wrap="none" rtlCol="0">
            <a:spAutoFit/>
          </a:bodyPr>
          <a:lstStyle/>
          <a:p>
            <a:r>
              <a:rPr lang="en-US" sz="1200" dirty="0">
                <a:solidFill>
                  <a:srgbClr val="FFC000"/>
                </a:solidFill>
              </a:rPr>
              <a:t>area 3</a:t>
            </a:r>
          </a:p>
        </p:txBody>
      </p:sp>
    </p:spTree>
    <p:extLst>
      <p:ext uri="{BB962C8B-B14F-4D97-AF65-F5344CB8AC3E}">
        <p14:creationId xmlns:p14="http://schemas.microsoft.com/office/powerpoint/2010/main" val="20149942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6ADEE5-F629-DDA4-0E50-12082DB8C5BF}"/>
              </a:ext>
            </a:extLst>
          </p:cNvPr>
          <p:cNvSpPr>
            <a:spLocks noGrp="1"/>
          </p:cNvSpPr>
          <p:nvPr>
            <p:ph idx="1"/>
          </p:nvPr>
        </p:nvSpPr>
        <p:spPr>
          <a:xfrm>
            <a:off x="838200" y="1206899"/>
            <a:ext cx="10515600" cy="5346301"/>
          </a:xfrm>
        </p:spPr>
        <p:txBody>
          <a:bodyPr/>
          <a:lstStyle/>
          <a:p>
            <a:pPr marL="0" indent="0">
              <a:buNone/>
            </a:pPr>
            <a:r>
              <a:rPr lang="en-US" sz="1600" strike="sngStrike" dirty="0"/>
              <a:t>2.9.	“Vehicle master control switch” means the device by which the vehicle’s on-board electronics system is brought, from being switched off, as in the case where a vehicle is parked without the driver being present, to a normal operation mode.</a:t>
            </a:r>
          </a:p>
          <a:p>
            <a:pPr marL="0" indent="0">
              <a:buNone/>
            </a:pPr>
            <a:r>
              <a:rPr lang="en-AU" sz="1600" dirty="0">
                <a:effectLst/>
                <a:latin typeface="Times New Roman" panose="02020603050405020304" pitchFamily="18" charset="0"/>
                <a:ea typeface="Times New Roman" panose="02020603050405020304" pitchFamily="18" charset="0"/>
              </a:rPr>
              <a:t>5.4.7.	The ADDW system, including HMI warnings, shall be automatically reinstated to normal operation mode upon each </a:t>
            </a:r>
            <a:r>
              <a:rPr lang="en-AU" sz="1600" strike="sngStrike" dirty="0">
                <a:effectLst/>
                <a:latin typeface="Times New Roman" panose="02020603050405020304" pitchFamily="18" charset="0"/>
                <a:ea typeface="Times New Roman" panose="02020603050405020304" pitchFamily="18" charset="0"/>
              </a:rPr>
              <a:t>activation of the vehicle master control switch</a:t>
            </a:r>
            <a:r>
              <a:rPr lang="en-AU" sz="1600" dirty="0">
                <a:effectLst/>
                <a:latin typeface="Times New Roman" panose="02020603050405020304" pitchFamily="18" charset="0"/>
                <a:ea typeface="Times New Roman" panose="02020603050405020304" pitchFamily="18" charset="0"/>
              </a:rPr>
              <a:t> </a:t>
            </a:r>
            <a:r>
              <a:rPr lang="en-AU" sz="1600" b="1" dirty="0">
                <a:effectLst/>
                <a:latin typeface="Times New Roman" panose="02020603050405020304" pitchFamily="18" charset="0"/>
                <a:ea typeface="Times New Roman" panose="02020603050405020304" pitchFamily="18" charset="0"/>
              </a:rPr>
              <a:t>initiation of the </a:t>
            </a:r>
            <a:r>
              <a:rPr lang="en-AU" sz="1600" b="1" dirty="0">
                <a:latin typeface="Times New Roman" panose="02020603050405020304" pitchFamily="18" charset="0"/>
              </a:rPr>
              <a:t>powertrain*. </a:t>
            </a:r>
            <a:r>
              <a:rPr lang="en-US" sz="1600" b="1" dirty="0">
                <a:latin typeface="Times New Roman" panose="02020603050405020304" pitchFamily="18" charset="0"/>
              </a:rPr>
              <a:t>A new engine start (or run cycle) which is performed automatically, e.g. the operation of a stop/start system, shall not be considered as an “initiation of the powertrain” wherever that term is used in this Regulation. </a:t>
            </a:r>
            <a:r>
              <a:rPr lang="en-AU" sz="1600" dirty="0">
                <a:effectLst/>
                <a:latin typeface="Times New Roman" panose="02020603050405020304" pitchFamily="18" charset="0"/>
                <a:ea typeface="Times New Roman" panose="02020603050405020304" pitchFamily="18" charset="0"/>
              </a:rPr>
              <a:t>Other automatic reinstatement conditions may be introduced and added by the vehicle manufacturer. </a:t>
            </a:r>
            <a:endParaRPr lang="de-DE" sz="1600" dirty="0">
              <a:effectLst/>
              <a:latin typeface="Times New Roman" panose="02020603050405020304" pitchFamily="18" charset="0"/>
              <a:ea typeface="Times New Roman" panose="02020603050405020304" pitchFamily="18" charset="0"/>
            </a:endParaRPr>
          </a:p>
          <a:p>
            <a:pPr marL="0" indent="0">
              <a:buNone/>
            </a:pPr>
            <a:r>
              <a:rPr lang="en-US" sz="1600" dirty="0"/>
              <a:t>*</a:t>
            </a:r>
            <a:r>
              <a:rPr lang="en-US" sz="1600" i="1" dirty="0">
                <a:latin typeface="Times New Roman" panose="02020603050405020304" pitchFamily="18" charset="0"/>
              </a:rPr>
              <a:t>insert a footnote with proper number on same page: </a:t>
            </a:r>
            <a:r>
              <a:rPr lang="en-US" sz="1600" b="1" dirty="0">
                <a:latin typeface="Times New Roman" panose="02020603050405020304" pitchFamily="18" charset="0"/>
              </a:rPr>
              <a:t>As defined in Mutual Resolution Mutual Resolution No. 2 (M.R.2) of the 1958 and the 1998 Agreements containing vehicle propulsion system definitions, document ECE/TRANS/WP.29/1121.</a:t>
            </a:r>
            <a:endParaRPr lang="de-DE" sz="1600" b="1" dirty="0">
              <a:latin typeface="Times New Roman" panose="02020603050405020304" pitchFamily="18" charset="0"/>
            </a:endParaRPr>
          </a:p>
          <a:p>
            <a:pPr marL="0" indent="0">
              <a:buNone/>
            </a:pPr>
            <a:r>
              <a:rPr lang="en-AU" sz="1600" dirty="0">
                <a:effectLst/>
                <a:latin typeface="Times New Roman" panose="02020603050405020304" pitchFamily="18" charset="0"/>
                <a:ea typeface="Times New Roman" panose="02020603050405020304" pitchFamily="18" charset="0"/>
              </a:rPr>
              <a:t>5.8.1.4.	Failures that activate the warning signal, but which are not detected when the ADDW is de-activated, shall be retained upon detection and continue to be displayed from start-up of the vehicle after each </a:t>
            </a:r>
            <a:r>
              <a:rPr lang="en-AU" sz="1600" strike="sngStrike" dirty="0">
                <a:effectLst/>
                <a:latin typeface="Times New Roman" panose="02020603050405020304" pitchFamily="18" charset="0"/>
                <a:ea typeface="Times New Roman" panose="02020603050405020304" pitchFamily="18" charset="0"/>
              </a:rPr>
              <a:t>activation of the vehicle master control switch</a:t>
            </a:r>
            <a:r>
              <a:rPr lang="en-AU" sz="1600" dirty="0">
                <a:effectLst/>
                <a:latin typeface="Times New Roman" panose="02020603050405020304" pitchFamily="18" charset="0"/>
                <a:ea typeface="Times New Roman" panose="02020603050405020304" pitchFamily="18" charset="0"/>
              </a:rPr>
              <a:t> </a:t>
            </a:r>
            <a:r>
              <a:rPr lang="en-AU" sz="1600" b="1" dirty="0">
                <a:effectLst/>
                <a:latin typeface="Times New Roman" panose="02020603050405020304" pitchFamily="18" charset="0"/>
                <a:ea typeface="Times New Roman" panose="02020603050405020304" pitchFamily="18" charset="0"/>
              </a:rPr>
              <a:t>initiation of the powertrain</a:t>
            </a:r>
            <a:r>
              <a:rPr lang="en-AU" sz="1600" dirty="0">
                <a:effectLst/>
                <a:latin typeface="Times New Roman" panose="02020603050405020304" pitchFamily="18" charset="0"/>
                <a:ea typeface="Times New Roman" panose="02020603050405020304" pitchFamily="18" charset="0"/>
              </a:rPr>
              <a:t>, for as long as the failure or defect remains.</a:t>
            </a:r>
          </a:p>
          <a:p>
            <a:pPr marL="0" indent="0">
              <a:buNone/>
            </a:pPr>
            <a:endParaRPr lang="en-US" sz="1600" u="sng" dirty="0">
              <a:latin typeface="Arial" panose="020B0604020202020204" pitchFamily="34" charset="0"/>
              <a:cs typeface="Arial" panose="020B0604020202020204" pitchFamily="34" charset="0"/>
            </a:endParaRPr>
          </a:p>
          <a:p>
            <a:pPr marL="0" indent="0">
              <a:buNone/>
            </a:pPr>
            <a:r>
              <a:rPr lang="en-US" sz="1600" u="sng" dirty="0">
                <a:latin typeface="Arial" panose="020B0604020202020204" pitchFamily="34" charset="0"/>
                <a:cs typeface="Arial" panose="020B0604020202020204" pitchFamily="34" charset="0"/>
              </a:rPr>
              <a:t>Industry proposal:</a:t>
            </a:r>
            <a:r>
              <a:rPr lang="en-US" sz="1600" dirty="0">
                <a:latin typeface="Arial" panose="020B0604020202020204" pitchFamily="34" charset="0"/>
                <a:cs typeface="Arial" panose="020B0604020202020204" pitchFamily="34" charset="0"/>
              </a:rPr>
              <a:t>  </a:t>
            </a:r>
          </a:p>
          <a:p>
            <a:pPr marL="0" indent="0">
              <a:buNone/>
            </a:pPr>
            <a:r>
              <a:rPr lang="en-US" sz="1600" dirty="0">
                <a:latin typeface="Arial" panose="020B0604020202020204" pitchFamily="34" charset="0"/>
                <a:cs typeface="Arial" panose="020B0604020202020204" pitchFamily="34" charset="0"/>
              </a:rPr>
              <a:t>Delete this definition and replace by “initiation of the powertrain” to align with GRVA #21 wording</a:t>
            </a:r>
            <a:r>
              <a:rPr lang="en-US" sz="1600" dirty="0">
                <a:solidFill>
                  <a:srgbClr val="FF0000"/>
                </a:solidFill>
                <a:latin typeface="Arial" panose="020B0604020202020204" pitchFamily="34" charset="0"/>
                <a:cs typeface="Arial" panose="020B0604020202020204" pitchFamily="34" charset="0"/>
              </a:rPr>
              <a:t> </a:t>
            </a:r>
          </a:p>
          <a:p>
            <a:pPr marL="0" indent="0">
              <a:buNone/>
            </a:pPr>
            <a:r>
              <a:rPr lang="en-US" sz="1600" u="sng" dirty="0">
                <a:solidFill>
                  <a:prstClr val="black"/>
                </a:solidFill>
                <a:latin typeface="Arial" panose="020B0604020202020204" pitchFamily="34" charset="0"/>
                <a:cs typeface="Arial" panose="020B0604020202020204" pitchFamily="34" charset="0"/>
              </a:rPr>
              <a:t>Rational for proposal:</a:t>
            </a:r>
            <a:endParaRPr lang="en-US" sz="1600" dirty="0">
              <a:solidFill>
                <a:prstClr val="black"/>
              </a:solidFill>
              <a:latin typeface="Arial" panose="020B0604020202020204" pitchFamily="34" charset="0"/>
              <a:cs typeface="Arial" panose="020B0604020202020204" pitchFamily="34" charset="0"/>
            </a:endParaRPr>
          </a:p>
          <a:p>
            <a:pPr marL="0" indent="0">
              <a:lnSpc>
                <a:spcPct val="100000"/>
              </a:lnSpc>
              <a:spcBef>
                <a:spcPts val="0"/>
              </a:spcBef>
              <a:spcAft>
                <a:spcPts val="600"/>
              </a:spcAft>
              <a:buNone/>
              <a:defRPr/>
            </a:pPr>
            <a:r>
              <a:rPr lang="en-US" sz="1600" dirty="0">
                <a:solidFill>
                  <a:prstClr val="black"/>
                </a:solidFill>
                <a:latin typeface="Arial" panose="020B0604020202020204" pitchFamily="34" charset="0"/>
                <a:cs typeface="Arial" panose="020B0604020202020204" pitchFamily="34" charset="0"/>
                <a:sym typeface="Wingdings" panose="05000000000000000000" pitchFamily="2" charset="2"/>
              </a:rPr>
              <a:t> </a:t>
            </a:r>
            <a:r>
              <a:rPr lang="en-US" sz="1600" dirty="0">
                <a:solidFill>
                  <a:prstClr val="black"/>
                </a:solidFill>
                <a:latin typeface="Arial" panose="020B0604020202020204" pitchFamily="34" charset="0"/>
                <a:cs typeface="Arial" panose="020B0604020202020204" pitchFamily="34" charset="0"/>
              </a:rPr>
              <a:t> see DDAW rational</a:t>
            </a:r>
          </a:p>
          <a:p>
            <a:pPr marL="0" indent="0">
              <a:buNone/>
            </a:pPr>
            <a:endParaRPr lang="de-DE" sz="1800" dirty="0">
              <a:effectLst/>
              <a:latin typeface="Times New Roman" panose="02020603050405020304" pitchFamily="18" charset="0"/>
              <a:ea typeface="Times New Roman" panose="02020603050405020304" pitchFamily="18" charset="0"/>
            </a:endParaRPr>
          </a:p>
          <a:p>
            <a:pPr marL="0" indent="0">
              <a:buNone/>
            </a:pPr>
            <a:endParaRPr lang="en-US" sz="1400" dirty="0"/>
          </a:p>
          <a:p>
            <a:pPr marL="0" indent="0">
              <a:buNone/>
            </a:pPr>
            <a:endParaRPr lang="en-US" sz="1400" dirty="0"/>
          </a:p>
        </p:txBody>
      </p:sp>
      <p:sp>
        <p:nvSpPr>
          <p:cNvPr id="4" name="Text Placeholder 3">
            <a:extLst>
              <a:ext uri="{FF2B5EF4-FFF2-40B4-BE49-F238E27FC236}">
                <a16:creationId xmlns:a16="http://schemas.microsoft.com/office/drawing/2014/main" id="{CE4EE3E0-CB68-95BC-D234-C1CD87FAB293}"/>
              </a:ext>
            </a:extLst>
          </p:cNvPr>
          <p:cNvSpPr>
            <a:spLocks noGrp="1"/>
          </p:cNvSpPr>
          <p:nvPr>
            <p:ph type="body" sz="quarter" idx="13"/>
          </p:nvPr>
        </p:nvSpPr>
        <p:spPr>
          <a:xfrm>
            <a:off x="838200" y="328766"/>
            <a:ext cx="9537700" cy="417444"/>
          </a:xfrm>
        </p:spPr>
        <p:txBody>
          <a:bodyPr/>
          <a:lstStyle/>
          <a:p>
            <a:r>
              <a:rPr lang="en-US" sz="4400" dirty="0">
                <a:solidFill>
                  <a:schemeClr val="tx1"/>
                </a:solidFill>
                <a:latin typeface="+mj-lt"/>
              </a:rPr>
              <a:t>2.9 Vehicle master control switch</a:t>
            </a:r>
            <a:endParaRPr lang="en-US" sz="4400" dirty="0">
              <a:solidFill>
                <a:schemeClr val="tx1"/>
              </a:solidFill>
              <a:latin typeface="+mj-lt"/>
              <a:ea typeface="+mj-ea"/>
              <a:cs typeface="+mj-cs"/>
            </a:endParaRPr>
          </a:p>
        </p:txBody>
      </p:sp>
      <p:pic>
        <p:nvPicPr>
          <p:cNvPr id="5" name="Picture 4">
            <a:extLst>
              <a:ext uri="{FF2B5EF4-FFF2-40B4-BE49-F238E27FC236}">
                <a16:creationId xmlns:a16="http://schemas.microsoft.com/office/drawing/2014/main" id="{F6CA31BF-A30F-A163-78AE-CDC0BEEE824B}"/>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6" name="Picture 5">
            <a:extLst>
              <a:ext uri="{FF2B5EF4-FFF2-40B4-BE49-F238E27FC236}">
                <a16:creationId xmlns:a16="http://schemas.microsoft.com/office/drawing/2014/main" id="{D467269A-D27D-5BDA-3AFC-ECC44BF6FDE7}"/>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spTree>
    <p:extLst>
      <p:ext uri="{BB962C8B-B14F-4D97-AF65-F5344CB8AC3E}">
        <p14:creationId xmlns:p14="http://schemas.microsoft.com/office/powerpoint/2010/main" val="34029471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EBD35-1853-730F-0AFD-732BB1FB44AD}"/>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C1C7CE24-914B-E7F2-96E9-BE6C5E2D4B33}"/>
              </a:ext>
            </a:extLst>
          </p:cNvPr>
          <p:cNvSpPr>
            <a:spLocks noGrp="1"/>
          </p:cNvSpPr>
          <p:nvPr>
            <p:ph idx="1"/>
          </p:nvPr>
        </p:nvSpPr>
        <p:spPr/>
        <p:txBody>
          <a:bodyPr>
            <a:normAutofit/>
          </a:bodyPr>
          <a:lstStyle/>
          <a:p>
            <a:r>
              <a:rPr lang="en-US" sz="2400" dirty="0">
                <a:solidFill>
                  <a:schemeClr val="tx1"/>
                </a:solidFill>
                <a:latin typeface="+mj-lt"/>
                <a:ea typeface="+mj-ea"/>
                <a:cs typeface="+mj-cs"/>
              </a:rPr>
              <a:t>Definitions</a:t>
            </a:r>
          </a:p>
          <a:p>
            <a:r>
              <a:rPr lang="en-US" sz="2400" dirty="0">
                <a:solidFill>
                  <a:schemeClr val="tx1"/>
                </a:solidFill>
                <a:latin typeface="+mj-lt"/>
                <a:ea typeface="+mj-ea"/>
                <a:cs typeface="+mj-cs"/>
              </a:rPr>
              <a:t>1.4.2. Spot-check for gaze fixation points</a:t>
            </a:r>
          </a:p>
          <a:p>
            <a:r>
              <a:rPr lang="en-US" sz="2400" dirty="0">
                <a:solidFill>
                  <a:schemeClr val="tx1"/>
                </a:solidFill>
                <a:latin typeface="+mj-lt"/>
                <a:ea typeface="+mj-ea"/>
                <a:cs typeface="+mj-cs"/>
              </a:rPr>
              <a:t>5.9. Provisions for PTI</a:t>
            </a:r>
          </a:p>
          <a:p>
            <a:r>
              <a:rPr lang="en-US" sz="2400" dirty="0">
                <a:solidFill>
                  <a:schemeClr val="tx1"/>
                </a:solidFill>
                <a:latin typeface="+mj-lt"/>
                <a:ea typeface="+mj-ea"/>
                <a:cs typeface="+mj-cs"/>
              </a:rPr>
              <a:t>Annex 3 Documentation Package: </a:t>
            </a:r>
            <a:r>
              <a:rPr lang="en-US" sz="2400" dirty="0">
                <a:latin typeface="+mj-lt"/>
                <a:ea typeface="+mj-ea"/>
                <a:cs typeface="+mj-cs"/>
              </a:rPr>
              <a:t>references to annex 5 </a:t>
            </a:r>
            <a:endParaRPr lang="en-US" sz="2400" dirty="0">
              <a:solidFill>
                <a:schemeClr val="tx1"/>
              </a:solidFill>
              <a:latin typeface="+mj-lt"/>
              <a:ea typeface="+mj-ea"/>
              <a:cs typeface="+mj-cs"/>
            </a:endParaRPr>
          </a:p>
          <a:p>
            <a:r>
              <a:rPr lang="en-US" sz="2400" dirty="0">
                <a:solidFill>
                  <a:schemeClr val="tx1"/>
                </a:solidFill>
                <a:latin typeface="+mj-lt"/>
                <a:ea typeface="+mj-ea"/>
                <a:cs typeface="+mj-cs"/>
              </a:rPr>
              <a:t>Annex 3 Documentation Package: “within system boundaries” </a:t>
            </a:r>
          </a:p>
          <a:p>
            <a:r>
              <a:rPr lang="en-US" sz="2400" dirty="0">
                <a:solidFill>
                  <a:schemeClr val="tx1"/>
                </a:solidFill>
                <a:latin typeface="+mj-lt"/>
                <a:ea typeface="+mj-ea"/>
                <a:cs typeface="+mj-cs"/>
              </a:rPr>
              <a:t>Annex 5 spot check testing procedure: timing []</a:t>
            </a:r>
          </a:p>
          <a:p>
            <a:r>
              <a:rPr lang="en-US" sz="2400" dirty="0">
                <a:solidFill>
                  <a:schemeClr val="tx1"/>
                </a:solidFill>
                <a:latin typeface="+mj-lt"/>
                <a:ea typeface="+mj-ea"/>
                <a:cs typeface="+mj-cs"/>
              </a:rPr>
              <a:t>Annex 5 Spot check testing procedure: “tolerance for gaze fixation points”</a:t>
            </a:r>
          </a:p>
          <a:p>
            <a:r>
              <a:rPr lang="en-US" sz="2400" dirty="0">
                <a:latin typeface="+mj-lt"/>
                <a:ea typeface="+mj-ea"/>
                <a:cs typeface="+mj-cs"/>
              </a:rPr>
              <a:t>Annex 5 </a:t>
            </a:r>
            <a:r>
              <a:rPr lang="en-US" sz="2400" dirty="0">
                <a:solidFill>
                  <a:schemeClr val="tx1"/>
                </a:solidFill>
                <a:latin typeface="+mj-lt"/>
                <a:ea typeface="+mj-ea"/>
                <a:cs typeface="+mj-cs"/>
              </a:rPr>
              <a:t>Spot check testing procedure : “f</a:t>
            </a:r>
            <a:r>
              <a:rPr lang="en-US" sz="2400" dirty="0">
                <a:latin typeface="+mj-lt"/>
                <a:ea typeface="+mj-ea"/>
                <a:cs typeface="+mj-cs"/>
              </a:rPr>
              <a:t>ixation points on moving parts”</a:t>
            </a:r>
          </a:p>
          <a:p>
            <a:r>
              <a:rPr lang="en-US" sz="2400" dirty="0">
                <a:solidFill>
                  <a:schemeClr val="tx1"/>
                </a:solidFill>
                <a:latin typeface="+mj-lt"/>
                <a:ea typeface="+mj-ea"/>
                <a:cs typeface="+mj-cs"/>
              </a:rPr>
              <a:t>Replacement of “vehicle master control switch”</a:t>
            </a:r>
          </a:p>
          <a:p>
            <a:pPr marL="0" indent="0">
              <a:buNone/>
            </a:pPr>
            <a:endParaRPr lang="en-US" sz="2400" dirty="0">
              <a:solidFill>
                <a:schemeClr val="tx1"/>
              </a:solidFill>
              <a:latin typeface="+mj-lt"/>
              <a:ea typeface="+mj-ea"/>
              <a:cs typeface="+mj-cs"/>
            </a:endParaRPr>
          </a:p>
        </p:txBody>
      </p:sp>
    </p:spTree>
    <p:extLst>
      <p:ext uri="{BB962C8B-B14F-4D97-AF65-F5344CB8AC3E}">
        <p14:creationId xmlns:p14="http://schemas.microsoft.com/office/powerpoint/2010/main" val="3668529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6019E-9BA1-7FE8-0D92-531D9DF7A01F}"/>
              </a:ext>
            </a:extLst>
          </p:cNvPr>
          <p:cNvSpPr>
            <a:spLocks noGrp="1"/>
          </p:cNvSpPr>
          <p:nvPr>
            <p:ph type="title"/>
          </p:nvPr>
        </p:nvSpPr>
        <p:spPr>
          <a:xfrm>
            <a:off x="169333" y="365125"/>
            <a:ext cx="10515600" cy="1325563"/>
          </a:xfrm>
        </p:spPr>
        <p:txBody>
          <a:bodyPr>
            <a:normAutofit fontScale="90000"/>
          </a:bodyPr>
          <a:lstStyle/>
          <a:p>
            <a:pPr marL="449580"/>
            <a:r>
              <a:rPr lang="en-US" dirty="0"/>
              <a:t>2.4. ADDW System Definition</a:t>
            </a:r>
            <a:br>
              <a:rPr lang="en-US" dirty="0"/>
            </a:br>
            <a:br>
              <a:rPr lang="en-US" dirty="0"/>
            </a:br>
            <a:endParaRPr lang="en-US" dirty="0"/>
          </a:p>
        </p:txBody>
      </p:sp>
      <p:sp>
        <p:nvSpPr>
          <p:cNvPr id="3" name="Content Placeholder 2">
            <a:extLst>
              <a:ext uri="{FF2B5EF4-FFF2-40B4-BE49-F238E27FC236}">
                <a16:creationId xmlns:a16="http://schemas.microsoft.com/office/drawing/2014/main" id="{327CEC63-DDF7-294F-82AD-034D7BFC114A}"/>
              </a:ext>
            </a:extLst>
          </p:cNvPr>
          <p:cNvSpPr>
            <a:spLocks noGrp="1"/>
          </p:cNvSpPr>
          <p:nvPr>
            <p:ph idx="1"/>
          </p:nvPr>
        </p:nvSpPr>
        <p:spPr>
          <a:xfrm>
            <a:off x="215899" y="1202267"/>
            <a:ext cx="11696701" cy="5452533"/>
          </a:xfrm>
        </p:spPr>
        <p:txBody>
          <a:bodyPr>
            <a:normAutofit/>
          </a:bodyPr>
          <a:lstStyle/>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sz="1800" b="0" i="0" u="sng"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lang="en-US" sz="1800" u="sng" dirty="0">
              <a:solidFill>
                <a:prstClr val="black"/>
              </a:solidFill>
              <a:latin typeface="Arial" panose="020B0604020202020204" pitchFamily="34" charset="0"/>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sz="1800" b="0" i="0" u="sng"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lang="en-US" sz="1800" u="sng" dirty="0">
              <a:solidFill>
                <a:prstClr val="black"/>
              </a:solidFill>
              <a:latin typeface="Arial" panose="020B0604020202020204" pitchFamily="34" charset="0"/>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sz="1800" b="0" i="0" u="sng"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sz="1800" b="0" i="0" u="sng"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lang="en-US" sz="1800" u="sng" dirty="0">
              <a:solidFill>
                <a:prstClr val="black"/>
              </a:solidFill>
              <a:latin typeface="Arial" panose="020B0604020202020204" pitchFamily="34" charset="0"/>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sz="1800" b="0" i="0" u="sng"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sz="1800" b="0" i="0" u="sng"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sz="1800" b="0" i="0" u="sng" strike="noStrike" kern="1200" cap="none" spc="0" normalizeH="0" baseline="0" noProof="0" dirty="0">
                <a:ln>
                  <a:noFill/>
                </a:ln>
                <a:solidFill>
                  <a:prstClr val="black"/>
                </a:solidFill>
                <a:effectLst/>
                <a:uLnTx/>
                <a:uFillTx/>
                <a:latin typeface="Arial" panose="020B0604020202020204" pitchFamily="34" charset="0"/>
                <a:ea typeface="+mn-ea"/>
                <a:cs typeface="+mn-cs"/>
              </a:rPr>
              <a:t>Industry proposal:</a:t>
            </a:r>
          </a:p>
          <a:p>
            <a:pPr marL="457200" lvl="1" indent="0">
              <a:buNone/>
              <a:defRPr/>
            </a:pPr>
            <a:endParaRPr lang="en-US" sz="1800" b="1" dirty="0">
              <a:solidFill>
                <a:schemeClr val="accent1"/>
              </a:solidFill>
            </a:endParaRPr>
          </a:p>
          <a:p>
            <a:pPr marL="457200" lvl="1" indent="0">
              <a:buNone/>
              <a:defRPr/>
            </a:pPr>
            <a:r>
              <a:rPr lang="en-US" sz="1800" b="1" dirty="0">
                <a:solidFill>
                  <a:schemeClr val="accent1"/>
                </a:solidFill>
              </a:rPr>
              <a:t>2.1. “Advanced Driver Distraction Warning (ADDW) System” means a system that assesses the visual attention of the driver and warns the driver if </a:t>
            </a:r>
            <a:r>
              <a:rPr lang="en-US" sz="1800" b="1" strike="sngStrike" dirty="0">
                <a:solidFill>
                  <a:schemeClr val="accent1"/>
                </a:solidFill>
              </a:rPr>
              <a:t>needed</a:t>
            </a:r>
            <a:r>
              <a:rPr lang="en-US" sz="1800" b="1" dirty="0">
                <a:solidFill>
                  <a:schemeClr val="accent1"/>
                </a:solidFill>
              </a:rPr>
              <a:t> distracted via the vehicle’s human- machine interface.</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sz="1800" b="0" i="0" u="sng"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914400" marR="0" lvl="2" indent="0" algn="l" defTabSz="914400" rtl="0" eaLnBrk="1" fontAlgn="auto" latinLnBrk="0" hangingPunct="1">
              <a:lnSpc>
                <a:spcPct val="100000"/>
              </a:lnSpc>
              <a:spcBef>
                <a:spcPts val="0"/>
              </a:spcBef>
              <a:spcAft>
                <a:spcPts val="60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457200" lvl="1" indent="0">
              <a:lnSpc>
                <a:spcPct val="100000"/>
              </a:lnSpc>
              <a:spcBef>
                <a:spcPts val="0"/>
              </a:spcBef>
              <a:spcAft>
                <a:spcPts val="600"/>
              </a:spcAft>
              <a:buNone/>
              <a:defRPr/>
            </a:pPr>
            <a:r>
              <a:rPr lang="en-US" sz="1800" u="sng" dirty="0">
                <a:solidFill>
                  <a:prstClr val="black"/>
                </a:solidFill>
                <a:latin typeface="Arial" panose="020B0604020202020204" pitchFamily="34" charset="0"/>
              </a:rPr>
              <a:t>Rational for proposal:</a:t>
            </a:r>
          </a:p>
          <a:p>
            <a:pPr lvl="1">
              <a:lnSpc>
                <a:spcPct val="100000"/>
              </a:lnSpc>
              <a:spcBef>
                <a:spcPts val="0"/>
              </a:spcBef>
              <a:spcAft>
                <a:spcPts val="600"/>
              </a:spcAft>
              <a:defRPr/>
            </a:pPr>
            <a:r>
              <a:rPr lang="en-US" sz="1600" dirty="0">
                <a:solidFill>
                  <a:prstClr val="black"/>
                </a:solidFill>
                <a:latin typeface="Arial" panose="020B0604020202020204" pitchFamily="34" charset="0"/>
              </a:rPr>
              <a:t>Use definition as in EU regulation ADDW and align structure of definition to DDAW system definition</a:t>
            </a:r>
            <a:endParaRPr lang="en-US" sz="1800" u="sng" dirty="0">
              <a:solidFill>
                <a:prstClr val="black"/>
              </a:solidFill>
              <a:latin typeface="Arial" panose="020B0604020202020204" pitchFamily="34" charset="0"/>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lang="en-US" dirty="0"/>
          </a:p>
        </p:txBody>
      </p:sp>
      <p:pic>
        <p:nvPicPr>
          <p:cNvPr id="4" name="Picture 3">
            <a:extLst>
              <a:ext uri="{FF2B5EF4-FFF2-40B4-BE49-F238E27FC236}">
                <a16:creationId xmlns:a16="http://schemas.microsoft.com/office/drawing/2014/main" id="{C540C9CF-93DC-6059-3B58-69F524156930}"/>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5" name="Picture 4">
            <a:extLst>
              <a:ext uri="{FF2B5EF4-FFF2-40B4-BE49-F238E27FC236}">
                <a16:creationId xmlns:a16="http://schemas.microsoft.com/office/drawing/2014/main" id="{0B922067-9AAB-881F-8DDE-89F9CE5DA08A}"/>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pic>
        <p:nvPicPr>
          <p:cNvPr id="9" name="Picture 1">
            <a:extLst>
              <a:ext uri="{FF2B5EF4-FFF2-40B4-BE49-F238E27FC236}">
                <a16:creationId xmlns:a16="http://schemas.microsoft.com/office/drawing/2014/main" id="{59864015-D7BD-7378-1736-9A965FEA466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1476" r="1072" b="49995"/>
          <a:stretch/>
        </p:blipFill>
        <p:spPr bwMode="auto">
          <a:xfrm>
            <a:off x="0" y="990599"/>
            <a:ext cx="11734800" cy="2565401"/>
          </a:xfrm>
          <a:prstGeom prst="rect">
            <a:avLst/>
          </a:prstGeom>
          <a:ln w="9525">
            <a:noFill/>
            <a:miter lim="800000"/>
            <a:headEnd/>
            <a:tailEnd/>
          </a:ln>
          <a:effectLst/>
          <a:extLst>
            <a:ext uri="{909E8E84-426E-40DD-AFC4-6F175D3DCCD1}">
              <a14:hiddenFill xmlns:a14="http://schemas.microsoft.com/office/drawing/2010/main">
                <a:solidFill>
                  <a:srgbClr val="FFFFFF"/>
                </a:solidFill>
              </a14:hiddenFill>
            </a:ext>
          </a:extLst>
        </p:spPr>
      </p:pic>
      <p:cxnSp>
        <p:nvCxnSpPr>
          <p:cNvPr id="7" name="Straight Connector 6">
            <a:extLst>
              <a:ext uri="{FF2B5EF4-FFF2-40B4-BE49-F238E27FC236}">
                <a16:creationId xmlns:a16="http://schemas.microsoft.com/office/drawing/2014/main" id="{3AE0E97D-2CA4-84F4-1D67-146B8A98758E}"/>
              </a:ext>
            </a:extLst>
          </p:cNvPr>
          <p:cNvCxnSpPr/>
          <p:nvPr/>
        </p:nvCxnSpPr>
        <p:spPr>
          <a:xfrm>
            <a:off x="4459184" y="1929740"/>
            <a:ext cx="2006930" cy="0"/>
          </a:xfrm>
          <a:prstGeom prst="line">
            <a:avLst/>
          </a:prstGeom>
          <a:ln w="12700"/>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808850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6ADEE5-F629-DDA4-0E50-12082DB8C5BF}"/>
              </a:ext>
            </a:extLst>
          </p:cNvPr>
          <p:cNvSpPr>
            <a:spLocks noGrp="1"/>
          </p:cNvSpPr>
          <p:nvPr>
            <p:ph idx="1"/>
          </p:nvPr>
        </p:nvSpPr>
        <p:spPr>
          <a:xfrm>
            <a:off x="838201" y="876699"/>
            <a:ext cx="8929254" cy="5765402"/>
          </a:xfrm>
        </p:spPr>
        <p:txBody>
          <a:bodyPr/>
          <a:lstStyle/>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sz="1800" b="0" i="0" u="sng" strike="noStrike" kern="1200" cap="none" spc="0" normalizeH="0" baseline="0" noProof="0" dirty="0">
                <a:ln>
                  <a:noFill/>
                </a:ln>
                <a:solidFill>
                  <a:prstClr val="black"/>
                </a:solidFill>
                <a:effectLst/>
                <a:uLnTx/>
                <a:uFillTx/>
                <a:latin typeface="Arial" panose="020B0604020202020204" pitchFamily="34" charset="0"/>
                <a:ea typeface="+mn-ea"/>
                <a:cs typeface="+mn-cs"/>
              </a:rPr>
              <a:t>Industry proposal:</a:t>
            </a:r>
          </a:p>
          <a:p>
            <a:pPr marL="457200" lvl="1" indent="0">
              <a:buNone/>
              <a:defRPr/>
            </a:pPr>
            <a:r>
              <a:rPr lang="en-US" sz="1800" dirty="0"/>
              <a:t>2.8.	“Trigger </a:t>
            </a:r>
            <a:r>
              <a:rPr lang="en-US" sz="1800" dirty="0" err="1"/>
              <a:t>behaviour</a:t>
            </a:r>
            <a:r>
              <a:rPr lang="en-US" sz="1800" dirty="0"/>
              <a:t>” means the </a:t>
            </a:r>
            <a:r>
              <a:rPr lang="en-US" sz="1800" strike="sngStrike" dirty="0">
                <a:solidFill>
                  <a:srgbClr val="FF0000"/>
                </a:solidFill>
              </a:rPr>
              <a:t>vehicle or</a:t>
            </a:r>
            <a:r>
              <a:rPr lang="en-US" sz="1800" dirty="0">
                <a:solidFill>
                  <a:srgbClr val="FF0000"/>
                </a:solidFill>
              </a:rPr>
              <a:t> </a:t>
            </a:r>
            <a:r>
              <a:rPr lang="en-US" sz="1800" dirty="0"/>
              <a:t>driver action for which the ADDW system monitors and provides a warning to the driver once this action happens.  </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sz="1800" b="0" i="0" u="sng"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914400" marR="0" lvl="2" indent="0" algn="l" defTabSz="914400" rtl="0" eaLnBrk="1" fontAlgn="auto" latinLnBrk="0" hangingPunct="1">
              <a:lnSpc>
                <a:spcPct val="100000"/>
              </a:lnSpc>
              <a:spcBef>
                <a:spcPts val="0"/>
              </a:spcBef>
              <a:spcAft>
                <a:spcPts val="60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457200" lvl="1" indent="0">
              <a:lnSpc>
                <a:spcPct val="100000"/>
              </a:lnSpc>
              <a:spcBef>
                <a:spcPts val="0"/>
              </a:spcBef>
              <a:spcAft>
                <a:spcPts val="600"/>
              </a:spcAft>
              <a:buNone/>
              <a:defRPr/>
            </a:pPr>
            <a:endParaRPr lang="en-US" sz="1800" u="sng" dirty="0">
              <a:solidFill>
                <a:prstClr val="black"/>
              </a:solidFill>
              <a:latin typeface="Arial" panose="020B0604020202020204" pitchFamily="34" charset="0"/>
            </a:endParaRPr>
          </a:p>
          <a:p>
            <a:pPr marL="457200" lvl="1" indent="0">
              <a:lnSpc>
                <a:spcPct val="100000"/>
              </a:lnSpc>
              <a:spcBef>
                <a:spcPts val="0"/>
              </a:spcBef>
              <a:spcAft>
                <a:spcPts val="600"/>
              </a:spcAft>
              <a:buNone/>
              <a:defRPr/>
            </a:pPr>
            <a:endParaRPr lang="en-US" sz="1800" u="sng" dirty="0">
              <a:solidFill>
                <a:prstClr val="black"/>
              </a:solidFill>
              <a:latin typeface="Arial" panose="020B0604020202020204" pitchFamily="34" charset="0"/>
            </a:endParaRPr>
          </a:p>
          <a:p>
            <a:pPr marL="457200" lvl="1" indent="0">
              <a:lnSpc>
                <a:spcPct val="100000"/>
              </a:lnSpc>
              <a:spcBef>
                <a:spcPts val="0"/>
              </a:spcBef>
              <a:spcAft>
                <a:spcPts val="600"/>
              </a:spcAft>
              <a:buNone/>
              <a:defRPr/>
            </a:pPr>
            <a:r>
              <a:rPr lang="en-US" sz="1800" u="sng" dirty="0">
                <a:solidFill>
                  <a:prstClr val="black"/>
                </a:solidFill>
                <a:latin typeface="Arial" panose="020B0604020202020204" pitchFamily="34" charset="0"/>
              </a:rPr>
              <a:t>Rational for proposal:</a:t>
            </a:r>
          </a:p>
          <a:p>
            <a:pPr lvl="1">
              <a:lnSpc>
                <a:spcPct val="100000"/>
              </a:lnSpc>
              <a:spcBef>
                <a:spcPts val="0"/>
              </a:spcBef>
              <a:spcAft>
                <a:spcPts val="600"/>
              </a:spcAft>
              <a:defRPr/>
            </a:pPr>
            <a:r>
              <a:rPr lang="en-US" sz="1400" dirty="0">
                <a:solidFill>
                  <a:prstClr val="black"/>
                </a:solidFill>
                <a:latin typeface="Arial" panose="020B0604020202020204" pitchFamily="34" charset="0"/>
              </a:rPr>
              <a:t>Following the discussion in IWG #3 we discussed different options, checked with according provisions and concluded to simply reduce definition to “driver action” as all trigger behavior is related to that </a:t>
            </a:r>
            <a:r>
              <a:rPr lang="en-US" sz="1400" dirty="0">
                <a:latin typeface="Arial" panose="020B0604020202020204" pitchFamily="34" charset="0"/>
              </a:rPr>
              <a:t>(</a:t>
            </a:r>
            <a:r>
              <a:rPr lang="en-US" sz="1400" dirty="0">
                <a:sym typeface="Wingdings" panose="05000000000000000000" pitchFamily="2" charset="2"/>
              </a:rPr>
              <a:t>Proposal to use “activation criteria” is too close to (crossed out) activation of vehicle master control switch)</a:t>
            </a:r>
          </a:p>
          <a:p>
            <a:pPr marL="457200" lvl="1" indent="0">
              <a:lnSpc>
                <a:spcPct val="100000"/>
              </a:lnSpc>
              <a:spcBef>
                <a:spcPts val="0"/>
              </a:spcBef>
              <a:spcAft>
                <a:spcPts val="600"/>
              </a:spcAft>
              <a:buNone/>
              <a:defRPr/>
            </a:pPr>
            <a:endParaRPr lang="en-US" sz="1400" dirty="0">
              <a:sym typeface="Wingdings" panose="05000000000000000000" pitchFamily="2" charset="2"/>
            </a:endParaRPr>
          </a:p>
          <a:p>
            <a:pPr lvl="1">
              <a:lnSpc>
                <a:spcPct val="100000"/>
              </a:lnSpc>
              <a:spcBef>
                <a:spcPts val="0"/>
              </a:spcBef>
              <a:spcAft>
                <a:spcPts val="600"/>
              </a:spcAft>
              <a:defRPr/>
            </a:pPr>
            <a:endParaRPr lang="en-US" sz="1400" dirty="0">
              <a:solidFill>
                <a:prstClr val="black"/>
              </a:solidFill>
              <a:latin typeface="Arial" panose="020B0604020202020204" pitchFamily="34" charset="0"/>
            </a:endParaRPr>
          </a:p>
          <a:p>
            <a:pPr lvl="1">
              <a:lnSpc>
                <a:spcPct val="100000"/>
              </a:lnSpc>
              <a:spcBef>
                <a:spcPts val="0"/>
              </a:spcBef>
              <a:spcAft>
                <a:spcPts val="600"/>
              </a:spcAft>
              <a:defRPr/>
            </a:pPr>
            <a:endParaRPr lang="en-US" sz="1400" dirty="0">
              <a:solidFill>
                <a:prstClr val="black"/>
              </a:solidFill>
              <a:latin typeface="Arial" panose="020B0604020202020204" pitchFamily="34" charset="0"/>
            </a:endParaRPr>
          </a:p>
          <a:p>
            <a:pPr lvl="1">
              <a:lnSpc>
                <a:spcPct val="100000"/>
              </a:lnSpc>
              <a:spcBef>
                <a:spcPts val="0"/>
              </a:spcBef>
              <a:spcAft>
                <a:spcPts val="600"/>
              </a:spcAft>
              <a:defRPr/>
            </a:pPr>
            <a:endParaRPr lang="en-US" sz="1800" u="sng" dirty="0">
              <a:solidFill>
                <a:prstClr val="black"/>
              </a:solidFill>
              <a:latin typeface="Arial" panose="020B0604020202020204" pitchFamily="34" charset="0"/>
            </a:endParaRPr>
          </a:p>
          <a:p>
            <a:pPr marL="0" indent="0">
              <a:buNone/>
            </a:pPr>
            <a:endParaRPr lang="en-US" sz="1400" dirty="0"/>
          </a:p>
        </p:txBody>
      </p:sp>
      <p:sp>
        <p:nvSpPr>
          <p:cNvPr id="4" name="Text Placeholder 3">
            <a:extLst>
              <a:ext uri="{FF2B5EF4-FFF2-40B4-BE49-F238E27FC236}">
                <a16:creationId xmlns:a16="http://schemas.microsoft.com/office/drawing/2014/main" id="{CE4EE3E0-CB68-95BC-D234-C1CD87FAB293}"/>
              </a:ext>
            </a:extLst>
          </p:cNvPr>
          <p:cNvSpPr>
            <a:spLocks noGrp="1"/>
          </p:cNvSpPr>
          <p:nvPr>
            <p:ph type="body" sz="quarter" idx="13"/>
          </p:nvPr>
        </p:nvSpPr>
        <p:spPr>
          <a:xfrm>
            <a:off x="838200" y="193300"/>
            <a:ext cx="9537700" cy="417444"/>
          </a:xfrm>
        </p:spPr>
        <p:txBody>
          <a:bodyPr/>
          <a:lstStyle/>
          <a:p>
            <a:r>
              <a:rPr lang="en-US" sz="4400" dirty="0">
                <a:solidFill>
                  <a:schemeClr val="tx1"/>
                </a:solidFill>
                <a:latin typeface="+mj-lt"/>
                <a:ea typeface="+mj-ea"/>
                <a:cs typeface="+mj-cs"/>
              </a:rPr>
              <a:t>2.8. Trigger behavior Definition</a:t>
            </a:r>
          </a:p>
        </p:txBody>
      </p:sp>
      <p:pic>
        <p:nvPicPr>
          <p:cNvPr id="5" name="Picture 4">
            <a:extLst>
              <a:ext uri="{FF2B5EF4-FFF2-40B4-BE49-F238E27FC236}">
                <a16:creationId xmlns:a16="http://schemas.microsoft.com/office/drawing/2014/main" id="{F6CA31BF-A30F-A163-78AE-CDC0BEEE824B}"/>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6" name="Picture 5">
            <a:extLst>
              <a:ext uri="{FF2B5EF4-FFF2-40B4-BE49-F238E27FC236}">
                <a16:creationId xmlns:a16="http://schemas.microsoft.com/office/drawing/2014/main" id="{D467269A-D27D-5BDA-3AFC-ECC44BF6FDE7}"/>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pic>
        <p:nvPicPr>
          <p:cNvPr id="16" name="Picture 15">
            <a:extLst>
              <a:ext uri="{FF2B5EF4-FFF2-40B4-BE49-F238E27FC236}">
                <a16:creationId xmlns:a16="http://schemas.microsoft.com/office/drawing/2014/main" id="{44903D4D-09FC-9C49-70C8-B00C171406B5}"/>
              </a:ext>
            </a:extLst>
          </p:cNvPr>
          <p:cNvPicPr>
            <a:picLocks noChangeAspect="1"/>
          </p:cNvPicPr>
          <p:nvPr/>
        </p:nvPicPr>
        <p:blipFill>
          <a:blip r:embed="rId4"/>
          <a:stretch>
            <a:fillRect/>
          </a:stretch>
        </p:blipFill>
        <p:spPr>
          <a:xfrm>
            <a:off x="1262181" y="4798029"/>
            <a:ext cx="4915553" cy="1680092"/>
          </a:xfrm>
          <a:prstGeom prst="rect">
            <a:avLst/>
          </a:prstGeom>
          <a:ln>
            <a:noFill/>
          </a:ln>
          <a:effectLst>
            <a:outerShdw blurRad="292100" dist="139700" dir="2700000" algn="tl" rotWithShape="0">
              <a:srgbClr val="333333">
                <a:alpha val="65000"/>
              </a:srgbClr>
            </a:outerShdw>
          </a:effectLst>
        </p:spPr>
      </p:pic>
      <p:pic>
        <p:nvPicPr>
          <p:cNvPr id="17" name="Picture 16">
            <a:extLst>
              <a:ext uri="{FF2B5EF4-FFF2-40B4-BE49-F238E27FC236}">
                <a16:creationId xmlns:a16="http://schemas.microsoft.com/office/drawing/2014/main" id="{A295BE82-4F69-7148-5DB9-39F63562D2E8}"/>
              </a:ext>
            </a:extLst>
          </p:cNvPr>
          <p:cNvPicPr>
            <a:picLocks noChangeAspect="1"/>
          </p:cNvPicPr>
          <p:nvPr/>
        </p:nvPicPr>
        <p:blipFill>
          <a:blip r:embed="rId5"/>
          <a:stretch>
            <a:fillRect/>
          </a:stretch>
        </p:blipFill>
        <p:spPr>
          <a:xfrm>
            <a:off x="6305796" y="4804951"/>
            <a:ext cx="3943271" cy="1927029"/>
          </a:xfrm>
          <a:prstGeom prst="rect">
            <a:avLst/>
          </a:prstGeom>
          <a:ln>
            <a:noFill/>
          </a:ln>
          <a:effectLst>
            <a:outerShdw blurRad="292100" dist="139700" dir="2700000" algn="tl" rotWithShape="0">
              <a:srgbClr val="333333">
                <a:alpha val="65000"/>
              </a:srgbClr>
            </a:outerShdw>
          </a:effectLst>
        </p:spPr>
      </p:pic>
      <p:pic>
        <p:nvPicPr>
          <p:cNvPr id="20" name="Picture 2">
            <a:extLst>
              <a:ext uri="{FF2B5EF4-FFF2-40B4-BE49-F238E27FC236}">
                <a16:creationId xmlns:a16="http://schemas.microsoft.com/office/drawing/2014/main" id="{9F2FD4C2-3B54-5DD4-64C8-E5197BF9314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60608" y="2123328"/>
            <a:ext cx="7615027" cy="57806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F287E3F2-01BF-90AB-E6F7-21B54E8044BB}"/>
              </a:ext>
            </a:extLst>
          </p:cNvPr>
          <p:cNvSpPr txBox="1"/>
          <p:nvPr/>
        </p:nvSpPr>
        <p:spPr>
          <a:xfrm>
            <a:off x="1319267" y="1881662"/>
            <a:ext cx="708848" cy="307777"/>
          </a:xfrm>
          <a:prstGeom prst="rect">
            <a:avLst/>
          </a:prstGeom>
          <a:noFill/>
        </p:spPr>
        <p:txBody>
          <a:bodyPr wrap="none" rtlCol="0">
            <a:spAutoFit/>
          </a:bodyPr>
          <a:lstStyle/>
          <a:p>
            <a:r>
              <a:rPr lang="en-US" sz="1400" i="1" dirty="0"/>
              <a:t>DDAW:</a:t>
            </a:r>
          </a:p>
        </p:txBody>
      </p:sp>
      <p:sp>
        <p:nvSpPr>
          <p:cNvPr id="2" name="TextBox 1">
            <a:extLst>
              <a:ext uri="{FF2B5EF4-FFF2-40B4-BE49-F238E27FC236}">
                <a16:creationId xmlns:a16="http://schemas.microsoft.com/office/drawing/2014/main" id="{5C991C78-BE05-6709-FA3E-FDFD680BD8FD}"/>
              </a:ext>
            </a:extLst>
          </p:cNvPr>
          <p:cNvSpPr txBox="1"/>
          <p:nvPr/>
        </p:nvSpPr>
        <p:spPr>
          <a:xfrm>
            <a:off x="1187532" y="4459185"/>
            <a:ext cx="2695931" cy="276999"/>
          </a:xfrm>
          <a:prstGeom prst="rect">
            <a:avLst/>
          </a:prstGeom>
          <a:noFill/>
        </p:spPr>
        <p:txBody>
          <a:bodyPr wrap="none" rtlCol="0">
            <a:spAutoFit/>
          </a:bodyPr>
          <a:lstStyle/>
          <a:p>
            <a:r>
              <a:rPr lang="en-US" sz="1200" i="1" dirty="0"/>
              <a:t>Use of “trigger </a:t>
            </a:r>
            <a:r>
              <a:rPr lang="en-US" sz="1200" i="1" dirty="0" err="1"/>
              <a:t>behaviour</a:t>
            </a:r>
            <a:r>
              <a:rPr lang="en-US" sz="1200" i="1" dirty="0"/>
              <a:t>” in regulation:</a:t>
            </a:r>
          </a:p>
        </p:txBody>
      </p:sp>
    </p:spTree>
    <p:extLst>
      <p:ext uri="{BB962C8B-B14F-4D97-AF65-F5344CB8AC3E}">
        <p14:creationId xmlns:p14="http://schemas.microsoft.com/office/powerpoint/2010/main" val="38748306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6ADEE5-F629-DDA4-0E50-12082DB8C5BF}"/>
              </a:ext>
            </a:extLst>
          </p:cNvPr>
          <p:cNvSpPr>
            <a:spLocks noGrp="1"/>
          </p:cNvSpPr>
          <p:nvPr>
            <p:ph idx="1"/>
          </p:nvPr>
        </p:nvSpPr>
        <p:spPr>
          <a:xfrm>
            <a:off x="838200" y="876699"/>
            <a:ext cx="10515600" cy="5765402"/>
          </a:xfrm>
        </p:spPr>
        <p:txBody>
          <a:bodyPr/>
          <a:lstStyle/>
          <a:p>
            <a:pPr marL="0" indent="0">
              <a:buNone/>
            </a:pPr>
            <a:endParaRPr lang="en-US" sz="1400" strike="sngStrike" dirty="0"/>
          </a:p>
          <a:p>
            <a:pPr marL="0" indent="0">
              <a:buNone/>
            </a:pPr>
            <a:r>
              <a:rPr lang="en-US" sz="1400" strike="sngStrike" dirty="0"/>
              <a:t>2.2.	“Approval of a vehicle type” means the full procedure whereby a Contracting Party to the Agreement certifies that a vehicle type 	meets the technical requirements of this Regulation. </a:t>
            </a:r>
          </a:p>
          <a:p>
            <a:pPr marL="0" indent="0">
              <a:buNone/>
            </a:pPr>
            <a:r>
              <a:rPr lang="en-US" sz="1400" u="sng" dirty="0">
                <a:latin typeface="Arial" panose="020B0604020202020204" pitchFamily="34" charset="0"/>
              </a:rPr>
              <a:t>Industry proposal:</a:t>
            </a:r>
            <a:r>
              <a:rPr lang="en-US" sz="1400" dirty="0">
                <a:latin typeface="Arial" panose="020B0604020202020204" pitchFamily="34" charset="0"/>
              </a:rPr>
              <a:t>  </a:t>
            </a:r>
          </a:p>
          <a:p>
            <a:pPr marL="0" indent="0">
              <a:buNone/>
            </a:pPr>
            <a:r>
              <a:rPr lang="en-US" sz="1400" dirty="0"/>
              <a:t>Delete this definition.  Rational: As discussed in IWG #2 this definition is not needed as it is the original purpose of that document to support that </a:t>
            </a:r>
          </a:p>
          <a:p>
            <a:pPr marL="0" indent="0">
              <a:buNone/>
            </a:pPr>
            <a:endParaRPr lang="en-US" sz="1400" dirty="0"/>
          </a:p>
          <a:p>
            <a:pPr marL="0" indent="0">
              <a:buNone/>
            </a:pPr>
            <a:r>
              <a:rPr lang="en-US" sz="1400" strike="sngStrike" dirty="0"/>
              <a:t>2.3.	“Biometric personal data” means data resulting from specific technical processing relating to the physical, physiological or </a:t>
            </a:r>
            <a:r>
              <a:rPr lang="en-US" sz="1400" strike="sngStrike" dirty="0" err="1"/>
              <a:t>behavioural</a:t>
            </a:r>
            <a:r>
              <a:rPr lang="en-US" sz="1400" strike="sngStrike" dirty="0"/>
              <a:t> characteristics of a natural person, which allow or confirm the unique identification of that natural person, such as facial images or [</a:t>
            </a:r>
            <a:r>
              <a:rPr lang="en-US" sz="1400" strike="sngStrike" dirty="0" err="1"/>
              <a:t>dactyloscopic</a:t>
            </a:r>
            <a:r>
              <a:rPr lang="en-US" sz="1400" strike="sngStrike" dirty="0"/>
              <a:t>][fingerprint] data. </a:t>
            </a:r>
          </a:p>
          <a:p>
            <a:pPr marL="0" indent="0">
              <a:buNone/>
            </a:pPr>
            <a:r>
              <a:rPr lang="en-US" sz="1400" u="sng" dirty="0">
                <a:latin typeface="Arial" panose="020B0604020202020204" pitchFamily="34" charset="0"/>
              </a:rPr>
              <a:t>Industry proposal:</a:t>
            </a:r>
            <a:r>
              <a:rPr lang="en-US" sz="1400" dirty="0">
                <a:latin typeface="Arial" panose="020B0604020202020204" pitchFamily="34" charset="0"/>
              </a:rPr>
              <a:t>  </a:t>
            </a:r>
          </a:p>
          <a:p>
            <a:pPr marL="0" indent="0">
              <a:buNone/>
            </a:pPr>
            <a:r>
              <a:rPr lang="en-US" sz="1400" dirty="0">
                <a:latin typeface="Arial" panose="020B0604020202020204" pitchFamily="34" charset="0"/>
              </a:rPr>
              <a:t>As agreed in IWG #3 the topic of Privacy and Data protection will limited to scope as it is a national topic. Hence, we suggest do delete this definition</a:t>
            </a:r>
          </a:p>
          <a:p>
            <a:pPr marL="0" indent="0">
              <a:buNone/>
            </a:pPr>
            <a:endParaRPr lang="en-US" sz="1400" dirty="0"/>
          </a:p>
          <a:p>
            <a:pPr marL="0" indent="0">
              <a:buNone/>
            </a:pPr>
            <a:r>
              <a:rPr lang="en-US" sz="1400" strike="sngStrike" dirty="0"/>
              <a:t>2.4.	“Common space” means an area on which two or more information functions (e.g. symbol) may be displayed, but not 	simultaneously. </a:t>
            </a:r>
            <a:endParaRPr lang="en-US" sz="1050" strike="sngStrike" dirty="0"/>
          </a:p>
          <a:p>
            <a:pPr marL="0" indent="0">
              <a:buNone/>
            </a:pPr>
            <a:r>
              <a:rPr lang="en-US" sz="1400" u="sng" dirty="0">
                <a:latin typeface="Arial" panose="020B0604020202020204" pitchFamily="34" charset="0"/>
              </a:rPr>
              <a:t>Industry proposal:</a:t>
            </a:r>
            <a:r>
              <a:rPr lang="en-US" sz="1400" dirty="0">
                <a:latin typeface="Arial" panose="020B0604020202020204" pitchFamily="34" charset="0"/>
              </a:rPr>
              <a:t>  </a:t>
            </a:r>
          </a:p>
          <a:p>
            <a:pPr marL="0" indent="0">
              <a:buNone/>
            </a:pPr>
            <a:r>
              <a:rPr lang="en-US" sz="1400" dirty="0">
                <a:latin typeface="Arial" panose="020B0604020202020204" pitchFamily="34" charset="0"/>
              </a:rPr>
              <a:t>Delete, see feedback to DDAW</a:t>
            </a:r>
          </a:p>
          <a:p>
            <a:pPr marL="0" indent="0">
              <a:buNone/>
            </a:pPr>
            <a:endParaRPr lang="en-US" sz="1400" dirty="0"/>
          </a:p>
        </p:txBody>
      </p:sp>
      <p:sp>
        <p:nvSpPr>
          <p:cNvPr id="4" name="Text Placeholder 3">
            <a:extLst>
              <a:ext uri="{FF2B5EF4-FFF2-40B4-BE49-F238E27FC236}">
                <a16:creationId xmlns:a16="http://schemas.microsoft.com/office/drawing/2014/main" id="{CE4EE3E0-CB68-95BC-D234-C1CD87FAB293}"/>
              </a:ext>
            </a:extLst>
          </p:cNvPr>
          <p:cNvSpPr>
            <a:spLocks noGrp="1"/>
          </p:cNvSpPr>
          <p:nvPr>
            <p:ph type="body" sz="quarter" idx="13"/>
          </p:nvPr>
        </p:nvSpPr>
        <p:spPr>
          <a:xfrm>
            <a:off x="838200" y="193300"/>
            <a:ext cx="9537700" cy="417444"/>
          </a:xfrm>
        </p:spPr>
        <p:txBody>
          <a:bodyPr/>
          <a:lstStyle/>
          <a:p>
            <a:r>
              <a:rPr lang="en-US" sz="4400" dirty="0">
                <a:solidFill>
                  <a:schemeClr val="tx1"/>
                </a:solidFill>
                <a:latin typeface="+mj-lt"/>
                <a:ea typeface="+mj-ea"/>
                <a:cs typeface="+mj-cs"/>
              </a:rPr>
              <a:t>2. Definitions</a:t>
            </a:r>
          </a:p>
        </p:txBody>
      </p:sp>
      <p:pic>
        <p:nvPicPr>
          <p:cNvPr id="5" name="Picture 4">
            <a:extLst>
              <a:ext uri="{FF2B5EF4-FFF2-40B4-BE49-F238E27FC236}">
                <a16:creationId xmlns:a16="http://schemas.microsoft.com/office/drawing/2014/main" id="{F6CA31BF-A30F-A163-78AE-CDC0BEEE824B}"/>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6" name="Picture 5">
            <a:extLst>
              <a:ext uri="{FF2B5EF4-FFF2-40B4-BE49-F238E27FC236}">
                <a16:creationId xmlns:a16="http://schemas.microsoft.com/office/drawing/2014/main" id="{D467269A-D27D-5BDA-3AFC-ECC44BF6FDE7}"/>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spTree>
    <p:extLst>
      <p:ext uri="{BB962C8B-B14F-4D97-AF65-F5344CB8AC3E}">
        <p14:creationId xmlns:p14="http://schemas.microsoft.com/office/powerpoint/2010/main" val="595635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6ADEE5-F629-DDA4-0E50-12082DB8C5BF}"/>
              </a:ext>
            </a:extLst>
          </p:cNvPr>
          <p:cNvSpPr>
            <a:spLocks noGrp="1"/>
          </p:cNvSpPr>
          <p:nvPr>
            <p:ph idx="1"/>
          </p:nvPr>
        </p:nvSpPr>
        <p:spPr>
          <a:xfrm>
            <a:off x="838200" y="1199407"/>
            <a:ext cx="10515600" cy="5442693"/>
          </a:xfrm>
        </p:spPr>
        <p:txBody>
          <a:bodyPr/>
          <a:lstStyle/>
          <a:p>
            <a:pPr marL="0" indent="0">
              <a:buNone/>
            </a:pPr>
            <a:r>
              <a:rPr lang="en-US" sz="1400" dirty="0"/>
              <a:t>2.10.	“Vehicle type with regard to its ADDW system” means a category of vehicles which do not differ in such essential respects such as:</a:t>
            </a:r>
          </a:p>
          <a:p>
            <a:pPr marL="914400" lvl="2" indent="0">
              <a:buNone/>
            </a:pPr>
            <a:r>
              <a:rPr lang="en-US" sz="1400" dirty="0"/>
              <a:t>(a) the manufacturer’s trade name or mark;</a:t>
            </a:r>
          </a:p>
          <a:p>
            <a:pPr marL="914400" lvl="2" indent="0">
              <a:buNone/>
            </a:pPr>
            <a:r>
              <a:rPr lang="en-US" sz="1400" dirty="0"/>
              <a:t>(b) the type and design of the ADDW system, including but not limited to:</a:t>
            </a:r>
          </a:p>
          <a:p>
            <a:pPr marL="1371600" lvl="3" indent="0">
              <a:buNone/>
            </a:pPr>
            <a:r>
              <a:rPr lang="en-US" sz="1400" dirty="0"/>
              <a:t>(</a:t>
            </a:r>
            <a:r>
              <a:rPr lang="en-US" sz="1400" dirty="0" err="1"/>
              <a:t>i</a:t>
            </a:r>
            <a:r>
              <a:rPr lang="en-US" sz="1400" dirty="0"/>
              <a:t>) the method(s) used in detection of a distracted driver;</a:t>
            </a:r>
          </a:p>
          <a:p>
            <a:pPr marL="1371600" lvl="3" indent="0">
              <a:buNone/>
            </a:pPr>
            <a:r>
              <a:rPr lang="en-US" sz="1400" dirty="0"/>
              <a:t>(ii) the specifications for the sensor(s) used in the detection system;</a:t>
            </a:r>
          </a:p>
          <a:p>
            <a:pPr marL="1371600" lvl="3" indent="0">
              <a:buNone/>
            </a:pPr>
            <a:r>
              <a:rPr lang="en-US" sz="1400" dirty="0"/>
              <a:t>(iii) the warning system methods, strategy and characteristics;</a:t>
            </a:r>
          </a:p>
          <a:p>
            <a:pPr marL="914400" lvl="2" indent="0">
              <a:buNone/>
            </a:pPr>
            <a:r>
              <a:rPr lang="en-US" sz="1400" b="1" strike="sngStrike" dirty="0"/>
              <a:t>(c) the other vehicle systems which integrate with the ADDW system for the purpose of it performing its safety function; and </a:t>
            </a:r>
          </a:p>
          <a:p>
            <a:pPr marL="914400" lvl="2" indent="0">
              <a:buNone/>
            </a:pPr>
            <a:r>
              <a:rPr lang="en-US" sz="1400" dirty="0"/>
              <a:t>(d) the vehicle features </a:t>
            </a:r>
            <a:r>
              <a:rPr lang="en-US" sz="1400" b="1" dirty="0"/>
              <a:t>and systems </a:t>
            </a:r>
            <a:r>
              <a:rPr lang="en-US" sz="1400" dirty="0"/>
              <a:t>which significantly influence the performance of the ADDW system</a:t>
            </a:r>
            <a:r>
              <a:rPr kumimoji="0" lang="en-US" sz="14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rPr>
              <a:t> as </a:t>
            </a:r>
            <a:r>
              <a:rPr lang="en-US" sz="1400" b="1" dirty="0">
                <a:latin typeface="Times New Roman" panose="02020603050405020304" pitchFamily="18" charset="0"/>
                <a:cs typeface="Times New Roman" panose="02020603050405020304" pitchFamily="18" charset="0"/>
              </a:rPr>
              <a:t>declared in the manufacturer’s documentation package described in Annexes 3 and 4.</a:t>
            </a:r>
          </a:p>
          <a:p>
            <a:pPr marL="914400" lvl="2" indent="0">
              <a:buNone/>
            </a:pPr>
            <a:endParaRPr lang="en-US" sz="1400" b="1" dirty="0">
              <a:latin typeface="Times New Roman" panose="02020603050405020304" pitchFamily="18" charset="0"/>
              <a:cs typeface="Times New Roman" panose="02020603050405020304" pitchFamily="18" charset="0"/>
            </a:endParaRPr>
          </a:p>
          <a:p>
            <a:pPr marL="0" indent="0">
              <a:lnSpc>
                <a:spcPct val="100000"/>
              </a:lnSpc>
              <a:spcBef>
                <a:spcPts val="0"/>
              </a:spcBef>
              <a:spcAft>
                <a:spcPts val="600"/>
              </a:spcAft>
              <a:buNone/>
              <a:defRPr/>
            </a:pPr>
            <a:endParaRPr lang="en-US" sz="1400" dirty="0">
              <a:solidFill>
                <a:schemeClr val="accent1"/>
              </a:solidFill>
            </a:endParaRPr>
          </a:p>
          <a:p>
            <a:pPr marL="0" indent="0">
              <a:lnSpc>
                <a:spcPct val="100000"/>
              </a:lnSpc>
              <a:spcBef>
                <a:spcPts val="0"/>
              </a:spcBef>
              <a:spcAft>
                <a:spcPts val="600"/>
              </a:spcAft>
              <a:buNone/>
              <a:defRPr/>
            </a:pPr>
            <a:r>
              <a:rPr lang="en-US" sz="1400" u="sng" dirty="0">
                <a:solidFill>
                  <a:prstClr val="black"/>
                </a:solidFill>
                <a:latin typeface="Arial" panose="020B0604020202020204" pitchFamily="34" charset="0"/>
              </a:rPr>
              <a:t>Rational for proposal:</a:t>
            </a:r>
          </a:p>
          <a:p>
            <a:pPr lvl="2">
              <a:lnSpc>
                <a:spcPct val="100000"/>
              </a:lnSpc>
              <a:spcBef>
                <a:spcPts val="0"/>
              </a:spcBef>
              <a:spcAft>
                <a:spcPts val="600"/>
              </a:spcAft>
              <a:defRPr/>
            </a:pPr>
            <a:r>
              <a:rPr lang="en-US" sz="1400" dirty="0">
                <a:solidFill>
                  <a:prstClr val="black"/>
                </a:solidFill>
                <a:latin typeface="Arial" panose="020B0604020202020204" pitchFamily="34" charset="0"/>
              </a:rPr>
              <a:t>Deleting of (c): see DDAW</a:t>
            </a:r>
          </a:p>
          <a:p>
            <a:pPr lvl="2">
              <a:lnSpc>
                <a:spcPct val="100000"/>
              </a:lnSpc>
              <a:spcBef>
                <a:spcPts val="0"/>
              </a:spcBef>
              <a:spcAft>
                <a:spcPts val="600"/>
              </a:spcAft>
              <a:defRPr/>
            </a:pPr>
            <a:r>
              <a:rPr lang="en-US" sz="1400" dirty="0">
                <a:solidFill>
                  <a:prstClr val="black"/>
                </a:solidFill>
                <a:latin typeface="Arial" panose="020B0604020202020204" pitchFamily="34" charset="0"/>
              </a:rPr>
              <a:t>Adaption in (d) as discussed in IWG #3</a:t>
            </a:r>
            <a:endParaRPr lang="de-DE" sz="1400" dirty="0">
              <a:effectLst/>
              <a:latin typeface="Times New Roman" panose="02020603050405020304" pitchFamily="18" charset="0"/>
              <a:ea typeface="Times New Roman" panose="02020603050405020304" pitchFamily="18" charset="0"/>
            </a:endParaRPr>
          </a:p>
          <a:p>
            <a:pPr marL="0" indent="0">
              <a:buNone/>
            </a:pPr>
            <a:endParaRPr lang="en-US" sz="1400" dirty="0"/>
          </a:p>
          <a:p>
            <a:pPr marL="0" indent="0">
              <a:buNone/>
            </a:pPr>
            <a:endParaRPr lang="en-US" sz="1400" dirty="0"/>
          </a:p>
        </p:txBody>
      </p:sp>
      <p:sp>
        <p:nvSpPr>
          <p:cNvPr id="4" name="Text Placeholder 3">
            <a:extLst>
              <a:ext uri="{FF2B5EF4-FFF2-40B4-BE49-F238E27FC236}">
                <a16:creationId xmlns:a16="http://schemas.microsoft.com/office/drawing/2014/main" id="{CE4EE3E0-CB68-95BC-D234-C1CD87FAB293}"/>
              </a:ext>
            </a:extLst>
          </p:cNvPr>
          <p:cNvSpPr>
            <a:spLocks noGrp="1"/>
          </p:cNvSpPr>
          <p:nvPr>
            <p:ph type="body" sz="quarter" idx="13"/>
          </p:nvPr>
        </p:nvSpPr>
        <p:spPr>
          <a:xfrm>
            <a:off x="838200" y="193300"/>
            <a:ext cx="9537700" cy="417444"/>
          </a:xfrm>
        </p:spPr>
        <p:txBody>
          <a:bodyPr/>
          <a:lstStyle/>
          <a:p>
            <a:r>
              <a:rPr lang="en-US" sz="4400" dirty="0">
                <a:solidFill>
                  <a:schemeClr val="tx1"/>
                </a:solidFill>
                <a:latin typeface="+mj-lt"/>
                <a:ea typeface="+mj-ea"/>
                <a:cs typeface="+mj-cs"/>
              </a:rPr>
              <a:t>2.10 Vehicle type</a:t>
            </a:r>
          </a:p>
        </p:txBody>
      </p:sp>
      <p:pic>
        <p:nvPicPr>
          <p:cNvPr id="5" name="Picture 4">
            <a:extLst>
              <a:ext uri="{FF2B5EF4-FFF2-40B4-BE49-F238E27FC236}">
                <a16:creationId xmlns:a16="http://schemas.microsoft.com/office/drawing/2014/main" id="{F6CA31BF-A30F-A163-78AE-CDC0BEEE824B}"/>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6" name="Picture 5">
            <a:extLst>
              <a:ext uri="{FF2B5EF4-FFF2-40B4-BE49-F238E27FC236}">
                <a16:creationId xmlns:a16="http://schemas.microsoft.com/office/drawing/2014/main" id="{D467269A-D27D-5BDA-3AFC-ECC44BF6FDE7}"/>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spTree>
    <p:extLst>
      <p:ext uri="{BB962C8B-B14F-4D97-AF65-F5344CB8AC3E}">
        <p14:creationId xmlns:p14="http://schemas.microsoft.com/office/powerpoint/2010/main" val="972452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6ADEE5-F629-DDA4-0E50-12082DB8C5BF}"/>
              </a:ext>
            </a:extLst>
          </p:cNvPr>
          <p:cNvSpPr>
            <a:spLocks noGrp="1"/>
          </p:cNvSpPr>
          <p:nvPr>
            <p:ph idx="1"/>
          </p:nvPr>
        </p:nvSpPr>
        <p:spPr>
          <a:xfrm>
            <a:off x="882650" y="4889899"/>
            <a:ext cx="10515600" cy="1383901"/>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sng" strike="noStrike" kern="1200" cap="none" spc="0" normalizeH="0" baseline="0" noProof="0" dirty="0">
                <a:ln>
                  <a:noFill/>
                </a:ln>
                <a:solidFill>
                  <a:srgbClr val="E7E6E6">
                    <a:lumMod val="10000"/>
                  </a:srgbClr>
                </a:solidFill>
                <a:effectLst/>
                <a:uLnTx/>
                <a:uFillTx/>
                <a:latin typeface="EUAlbertina"/>
                <a:ea typeface="+mn-ea"/>
                <a:cs typeface="+mn-cs"/>
              </a:rPr>
              <a:t>Industry proposal: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E7E6E6">
                    <a:lumMod val="10000"/>
                  </a:srgbClr>
                </a:solidFill>
                <a:effectLst/>
                <a:uLnTx/>
                <a:uFillTx/>
                <a:latin typeface="EUAlbertina"/>
                <a:ea typeface="+mn-ea"/>
                <a:cs typeface="+mn-cs"/>
              </a:rPr>
              <a:t>2.3.4. All fixation points assigned to the zones set out in point 1.4.2 </a:t>
            </a:r>
            <a:r>
              <a:rPr kumimoji="0" lang="en-US" sz="1600" b="1" i="0" u="none" strike="noStrike" kern="1200" cap="none" spc="0" normalizeH="0" baseline="0" noProof="0" dirty="0">
                <a:ln>
                  <a:noFill/>
                </a:ln>
                <a:solidFill>
                  <a:srgbClr val="E7E6E6">
                    <a:lumMod val="10000"/>
                  </a:srgbClr>
                </a:solidFill>
                <a:effectLst/>
                <a:uLnTx/>
                <a:uFillTx/>
                <a:latin typeface="EUAlbertina"/>
                <a:ea typeface="+mn-ea"/>
                <a:cs typeface="+mn-cs"/>
              </a:rPr>
              <a:t>and which are located in area 3 </a:t>
            </a:r>
            <a:r>
              <a:rPr kumimoji="0" lang="en-US" sz="1600" b="0" i="0" u="none" strike="noStrike" kern="1200" cap="none" spc="0" normalizeH="0" baseline="0" noProof="0" dirty="0">
                <a:ln>
                  <a:noFill/>
                </a:ln>
                <a:solidFill>
                  <a:srgbClr val="E7E6E6">
                    <a:lumMod val="10000"/>
                  </a:srgbClr>
                </a:solidFill>
                <a:effectLst/>
                <a:uLnTx/>
                <a:uFillTx/>
                <a:latin typeface="EUAlbertina"/>
                <a:ea typeface="+mn-ea"/>
                <a:cs typeface="+mn-cs"/>
              </a:rPr>
              <a:t>shall be tested.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E7E6E6">
                  <a:lumMod val="10000"/>
                </a:srgbClr>
              </a:solidFill>
              <a:effectLst/>
              <a:uLnTx/>
              <a:uFillTx/>
              <a:latin typeface="EUAlbertin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sng" strike="noStrike" kern="1200" cap="none" spc="0" normalizeH="0" baseline="0" noProof="0" dirty="0">
                <a:ln>
                  <a:noFill/>
                </a:ln>
                <a:solidFill>
                  <a:srgbClr val="E7E6E6">
                    <a:lumMod val="10000"/>
                  </a:srgbClr>
                </a:solidFill>
                <a:effectLst/>
                <a:uLnTx/>
                <a:uFillTx/>
                <a:latin typeface="EUAlbertina"/>
                <a:ea typeface="+mn-ea"/>
                <a:cs typeface="+mn-cs"/>
              </a:rPr>
              <a:t>Rational for proposal: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E7E6E6">
                    <a:lumMod val="10000"/>
                  </a:srgbClr>
                </a:solidFill>
                <a:effectLst/>
                <a:uLnTx/>
                <a:uFillTx/>
                <a:latin typeface="EUAlbertina"/>
                <a:ea typeface="+mn-ea"/>
                <a:cs typeface="+mn-cs"/>
              </a:rPr>
              <a:t>There are fixation points defined for spot-check test (in 1.4.2.) which should be tested (in 2.3.4.) but are not considered for the test result (in 3.1.) </a:t>
            </a:r>
            <a:r>
              <a:rPr kumimoji="0" lang="en-US" sz="1600" b="0" i="0" u="none" strike="noStrike" kern="1200" cap="none" spc="0" normalizeH="0" baseline="0" noProof="0" dirty="0">
                <a:ln>
                  <a:noFill/>
                </a:ln>
                <a:solidFill>
                  <a:srgbClr val="E7E6E6">
                    <a:lumMod val="10000"/>
                  </a:srgbClr>
                </a:solidFill>
                <a:effectLst/>
                <a:uLnTx/>
                <a:uFillTx/>
                <a:latin typeface="EUAlbertina"/>
                <a:ea typeface="+mn-ea"/>
                <a:cs typeface="+mn-cs"/>
                <a:sym typeface="Wingdings" panose="05000000000000000000" pitchFamily="2" charset="2"/>
              </a:rPr>
              <a:t> chance to adapt as proposed to ease up testing, see also </a:t>
            </a:r>
            <a:r>
              <a:rPr kumimoji="0" lang="en-US" sz="1600" b="0" i="0" u="none" strike="noStrike" kern="1200" cap="none" spc="0" normalizeH="0" baseline="0" noProof="0" dirty="0" err="1">
                <a:ln>
                  <a:noFill/>
                </a:ln>
                <a:solidFill>
                  <a:srgbClr val="E7E6E6">
                    <a:lumMod val="10000"/>
                  </a:srgbClr>
                </a:solidFill>
                <a:effectLst/>
                <a:uLnTx/>
                <a:uFillTx/>
                <a:latin typeface="EUAlbertina"/>
                <a:ea typeface="+mn-ea"/>
                <a:cs typeface="+mn-cs"/>
                <a:sym typeface="Wingdings" panose="05000000000000000000" pitchFamily="2" charset="2"/>
              </a:rPr>
              <a:t>EuCom</a:t>
            </a:r>
            <a:r>
              <a:rPr kumimoji="0" lang="en-US" sz="1600" b="0" i="0" u="none" strike="noStrike" kern="1200" cap="none" spc="0" normalizeH="0" baseline="0" noProof="0" dirty="0">
                <a:ln>
                  <a:noFill/>
                </a:ln>
                <a:solidFill>
                  <a:srgbClr val="E7E6E6">
                    <a:lumMod val="10000"/>
                  </a:srgbClr>
                </a:solidFill>
                <a:effectLst/>
                <a:uLnTx/>
                <a:uFillTx/>
                <a:latin typeface="EUAlbertina"/>
                <a:ea typeface="+mn-ea"/>
                <a:cs typeface="+mn-cs"/>
                <a:sym typeface="Wingdings" panose="05000000000000000000" pitchFamily="2" charset="2"/>
              </a:rPr>
              <a:t> update on ADDW FAQ</a:t>
            </a:r>
            <a:endParaRPr kumimoji="0" lang="en-US" sz="1600" b="0" i="0" u="none" strike="noStrike" kern="1200" cap="none" spc="0" normalizeH="0" baseline="0" noProof="0" dirty="0">
              <a:ln>
                <a:noFill/>
              </a:ln>
              <a:solidFill>
                <a:srgbClr val="E7E6E6">
                  <a:lumMod val="10000"/>
                </a:srgbClr>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CE4EE3E0-CB68-95BC-D234-C1CD87FAB293}"/>
              </a:ext>
            </a:extLst>
          </p:cNvPr>
          <p:cNvSpPr>
            <a:spLocks noGrp="1"/>
          </p:cNvSpPr>
          <p:nvPr>
            <p:ph type="body" sz="quarter" idx="13"/>
          </p:nvPr>
        </p:nvSpPr>
        <p:spPr>
          <a:xfrm>
            <a:off x="838200" y="193300"/>
            <a:ext cx="9537700" cy="417444"/>
          </a:xfrm>
        </p:spPr>
        <p:txBody>
          <a:bodyPr/>
          <a:lstStyle/>
          <a:p>
            <a:r>
              <a:rPr lang="en-US" sz="4000" dirty="0">
                <a:solidFill>
                  <a:schemeClr val="tx1"/>
                </a:solidFill>
                <a:latin typeface="+mj-lt"/>
                <a:ea typeface="+mj-ea"/>
                <a:cs typeface="+mj-cs"/>
              </a:rPr>
              <a:t>1.4.2. Spot-check for gaze fixation points in</a:t>
            </a:r>
          </a:p>
        </p:txBody>
      </p:sp>
      <p:pic>
        <p:nvPicPr>
          <p:cNvPr id="5" name="Picture 4">
            <a:extLst>
              <a:ext uri="{FF2B5EF4-FFF2-40B4-BE49-F238E27FC236}">
                <a16:creationId xmlns:a16="http://schemas.microsoft.com/office/drawing/2014/main" id="{F6CA31BF-A30F-A163-78AE-CDC0BEEE824B}"/>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6" name="Picture 5">
            <a:extLst>
              <a:ext uri="{FF2B5EF4-FFF2-40B4-BE49-F238E27FC236}">
                <a16:creationId xmlns:a16="http://schemas.microsoft.com/office/drawing/2014/main" id="{D467269A-D27D-5BDA-3AFC-ECC44BF6FDE7}"/>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pic>
        <p:nvPicPr>
          <p:cNvPr id="2" name="Picture 1">
            <a:extLst>
              <a:ext uri="{FF2B5EF4-FFF2-40B4-BE49-F238E27FC236}">
                <a16:creationId xmlns:a16="http://schemas.microsoft.com/office/drawing/2014/main" id="{4E5B3542-DFEA-AF70-10FC-AE2EE451C2FA}"/>
              </a:ext>
            </a:extLst>
          </p:cNvPr>
          <p:cNvPicPr>
            <a:picLocks noChangeAspect="1"/>
          </p:cNvPicPr>
          <p:nvPr/>
        </p:nvPicPr>
        <p:blipFill>
          <a:blip r:embed="rId4"/>
          <a:stretch>
            <a:fillRect/>
          </a:stretch>
        </p:blipFill>
        <p:spPr>
          <a:xfrm>
            <a:off x="861293" y="1073551"/>
            <a:ext cx="7630590" cy="2229161"/>
          </a:xfrm>
          <a:prstGeom prst="rect">
            <a:avLst/>
          </a:prstGeom>
          <a:ln>
            <a:noFill/>
          </a:ln>
          <a:effectLst>
            <a:outerShdw blurRad="292100" dist="139700" dir="2700000" algn="tl" rotWithShape="0">
              <a:srgbClr val="333333">
                <a:alpha val="65000"/>
              </a:srgbClr>
            </a:outerShdw>
          </a:effectLst>
        </p:spPr>
      </p:pic>
      <p:sp>
        <p:nvSpPr>
          <p:cNvPr id="7" name="Rectangle 6">
            <a:extLst>
              <a:ext uri="{FF2B5EF4-FFF2-40B4-BE49-F238E27FC236}">
                <a16:creationId xmlns:a16="http://schemas.microsoft.com/office/drawing/2014/main" id="{3CD2A635-785A-930F-A9D1-3CDD92824037}"/>
              </a:ext>
            </a:extLst>
          </p:cNvPr>
          <p:cNvSpPr/>
          <p:nvPr/>
        </p:nvSpPr>
        <p:spPr>
          <a:xfrm>
            <a:off x="1476188" y="2389837"/>
            <a:ext cx="5782236" cy="170330"/>
          </a:xfrm>
          <a:prstGeom prst="rect">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34092B7A-EAB3-4A6F-0F77-8CF484A271FF}"/>
              </a:ext>
            </a:extLst>
          </p:cNvPr>
          <p:cNvSpPr/>
          <p:nvPr/>
        </p:nvSpPr>
        <p:spPr>
          <a:xfrm>
            <a:off x="2265082" y="2551201"/>
            <a:ext cx="1775012" cy="170331"/>
          </a:xfrm>
          <a:prstGeom prst="rect">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12" name="Picture 11">
            <a:extLst>
              <a:ext uri="{FF2B5EF4-FFF2-40B4-BE49-F238E27FC236}">
                <a16:creationId xmlns:a16="http://schemas.microsoft.com/office/drawing/2014/main" id="{4B1670E2-C77C-211A-63C2-7084D4BA163F}"/>
              </a:ext>
            </a:extLst>
          </p:cNvPr>
          <p:cNvPicPr>
            <a:picLocks noChangeAspect="1"/>
          </p:cNvPicPr>
          <p:nvPr/>
        </p:nvPicPr>
        <p:blipFill>
          <a:blip r:embed="rId5"/>
          <a:stretch>
            <a:fillRect/>
          </a:stretch>
        </p:blipFill>
        <p:spPr>
          <a:xfrm>
            <a:off x="867038" y="3375923"/>
            <a:ext cx="5611008" cy="457264"/>
          </a:xfrm>
          <a:prstGeom prst="rect">
            <a:avLst/>
          </a:prstGeom>
          <a:ln>
            <a:noFill/>
          </a:ln>
          <a:effectLst>
            <a:outerShdw blurRad="292100" dist="139700" dir="2700000" algn="tl" rotWithShape="0">
              <a:srgbClr val="333333">
                <a:alpha val="65000"/>
              </a:srgbClr>
            </a:outerShdw>
          </a:effectLst>
        </p:spPr>
      </p:pic>
      <p:pic>
        <p:nvPicPr>
          <p:cNvPr id="13" name="Picture 12">
            <a:extLst>
              <a:ext uri="{FF2B5EF4-FFF2-40B4-BE49-F238E27FC236}">
                <a16:creationId xmlns:a16="http://schemas.microsoft.com/office/drawing/2014/main" id="{B8958DB6-D62F-4A15-7FD3-918E3B272477}"/>
              </a:ext>
            </a:extLst>
          </p:cNvPr>
          <p:cNvPicPr>
            <a:picLocks noChangeAspect="1"/>
          </p:cNvPicPr>
          <p:nvPr/>
        </p:nvPicPr>
        <p:blipFill rotWithShape="1">
          <a:blip r:embed="rId6"/>
          <a:srcRect t="49638"/>
          <a:stretch/>
        </p:blipFill>
        <p:spPr>
          <a:xfrm>
            <a:off x="870550" y="3949698"/>
            <a:ext cx="7468642" cy="623694"/>
          </a:xfrm>
          <a:prstGeom prst="rect">
            <a:avLst/>
          </a:prstGeom>
          <a:ln>
            <a:noFill/>
          </a:ln>
          <a:effectLst>
            <a:outerShdw blurRad="292100" dist="139700" dir="2700000" algn="tl" rotWithShape="0">
              <a:srgbClr val="333333">
                <a:alpha val="65000"/>
              </a:srgbClr>
            </a:outerShdw>
          </a:effectLst>
        </p:spPr>
      </p:pic>
      <p:sp>
        <p:nvSpPr>
          <p:cNvPr id="14" name="Rectangle 13">
            <a:extLst>
              <a:ext uri="{FF2B5EF4-FFF2-40B4-BE49-F238E27FC236}">
                <a16:creationId xmlns:a16="http://schemas.microsoft.com/office/drawing/2014/main" id="{DB03F19C-A172-BAD2-23EE-7165D643BD33}"/>
              </a:ext>
            </a:extLst>
          </p:cNvPr>
          <p:cNvSpPr/>
          <p:nvPr/>
        </p:nvSpPr>
        <p:spPr>
          <a:xfrm>
            <a:off x="1476187" y="3501460"/>
            <a:ext cx="4679577" cy="188261"/>
          </a:xfrm>
          <a:prstGeom prst="rect">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9E91CE95-3FEB-702A-E620-B9FBD6E85F5E}"/>
              </a:ext>
            </a:extLst>
          </p:cNvPr>
          <p:cNvSpPr/>
          <p:nvPr/>
        </p:nvSpPr>
        <p:spPr>
          <a:xfrm>
            <a:off x="1924423" y="4137956"/>
            <a:ext cx="842684" cy="179295"/>
          </a:xfrm>
          <a:prstGeom prst="rect">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8789C605-D28A-9A8E-C91F-38ADF03116D6}"/>
              </a:ext>
            </a:extLst>
          </p:cNvPr>
          <p:cNvSpPr txBox="1"/>
          <p:nvPr/>
        </p:nvSpPr>
        <p:spPr>
          <a:xfrm>
            <a:off x="4443693" y="3619501"/>
            <a:ext cx="251908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accent1"/>
                </a:solidFill>
                <a:effectLst/>
                <a:uLnTx/>
                <a:uFillTx/>
                <a:latin typeface="Calibri" panose="020F0502020204030204"/>
                <a:ea typeface="+mn-ea"/>
                <a:cs typeface="+mn-cs"/>
              </a:rPr>
              <a:t>and which are located in area 3</a:t>
            </a:r>
          </a:p>
        </p:txBody>
      </p:sp>
    </p:spTree>
    <p:extLst>
      <p:ext uri="{BB962C8B-B14F-4D97-AF65-F5344CB8AC3E}">
        <p14:creationId xmlns:p14="http://schemas.microsoft.com/office/powerpoint/2010/main" val="62293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6ADEE5-F629-DDA4-0E50-12082DB8C5BF}"/>
              </a:ext>
            </a:extLst>
          </p:cNvPr>
          <p:cNvSpPr>
            <a:spLocks noGrp="1"/>
          </p:cNvSpPr>
          <p:nvPr>
            <p:ph idx="1"/>
          </p:nvPr>
        </p:nvSpPr>
        <p:spPr>
          <a:xfrm>
            <a:off x="850900" y="1194199"/>
            <a:ext cx="10515600" cy="1383901"/>
          </a:xfrm>
        </p:spPr>
        <p:txBody>
          <a:bodyPr/>
          <a:lstStyle/>
          <a:p>
            <a:pPr marL="0" indent="0">
              <a:spcBef>
                <a:spcPts val="500"/>
              </a:spcBef>
              <a:buNone/>
              <a:defRPr/>
            </a:pPr>
            <a:r>
              <a:rPr kumimoji="0" lang="en-US" sz="1800" b="0" i="0" u="sng" strike="noStrike" kern="1200" cap="none" spc="0" normalizeH="0" baseline="0" noProof="0" dirty="0">
                <a:ln>
                  <a:noFill/>
                </a:ln>
                <a:solidFill>
                  <a:prstClr val="black"/>
                </a:solidFill>
                <a:effectLst/>
                <a:uLnTx/>
                <a:uFillTx/>
                <a:latin typeface="Arial" panose="020B0604020202020204" pitchFamily="34" charset="0"/>
                <a:ea typeface="+mn-ea"/>
                <a:cs typeface="+mn-cs"/>
              </a:rPr>
              <a:t>Industry proposal</a:t>
            </a:r>
            <a:r>
              <a:rPr kumimoji="0" lang="en-US" sz="1800" b="0" i="0" strike="noStrike" kern="1200" cap="none" spc="0" normalizeH="0" baseline="0" noProof="0" dirty="0">
                <a:ln>
                  <a:noFill/>
                </a:ln>
                <a:solidFill>
                  <a:prstClr val="black"/>
                </a:solidFill>
                <a:effectLst/>
                <a:uLnTx/>
                <a:uFillTx/>
                <a:latin typeface="Arial" panose="020B0604020202020204" pitchFamily="34" charset="0"/>
                <a:ea typeface="+mn-ea"/>
                <a:cs typeface="+mn-cs"/>
              </a:rPr>
              <a:t>: go for 2nd bracket as in R159</a:t>
            </a:r>
            <a:endParaRPr lang="en-US" sz="1400" b="1" dirty="0">
              <a:latin typeface="Times New Roman" panose="02020603050405020304" pitchFamily="18" charset="0"/>
              <a:cs typeface="Times New Roman" panose="02020603050405020304" pitchFamily="18" charset="0"/>
            </a:endParaRPr>
          </a:p>
          <a:p>
            <a:pPr marL="0" indent="0">
              <a:lnSpc>
                <a:spcPct val="100000"/>
              </a:lnSpc>
              <a:spcBef>
                <a:spcPts val="0"/>
              </a:spcBef>
              <a:spcAft>
                <a:spcPts val="600"/>
              </a:spcAft>
              <a:buNone/>
              <a:defRPr/>
            </a:pPr>
            <a:endParaRPr lang="en-US" sz="1400" dirty="0">
              <a:solidFill>
                <a:schemeClr val="accent1"/>
              </a:solidFill>
            </a:endParaRPr>
          </a:p>
          <a:p>
            <a:pPr marL="0" indent="0">
              <a:lnSpc>
                <a:spcPct val="100000"/>
              </a:lnSpc>
              <a:spcBef>
                <a:spcPts val="0"/>
              </a:spcBef>
              <a:spcAft>
                <a:spcPts val="600"/>
              </a:spcAft>
              <a:buNone/>
              <a:defRPr/>
            </a:pPr>
            <a:r>
              <a:rPr lang="en-US" sz="1800" u="sng" dirty="0">
                <a:solidFill>
                  <a:prstClr val="black"/>
                </a:solidFill>
                <a:latin typeface="Arial" panose="020B0604020202020204" pitchFamily="34" charset="0"/>
              </a:rPr>
              <a:t>Rational for proposal:</a:t>
            </a:r>
          </a:p>
          <a:p>
            <a:pPr>
              <a:lnSpc>
                <a:spcPct val="100000"/>
              </a:lnSpc>
              <a:spcBef>
                <a:spcPts val="0"/>
              </a:spcBef>
              <a:spcAft>
                <a:spcPts val="600"/>
              </a:spcAft>
              <a:defRPr/>
            </a:pPr>
            <a:r>
              <a:rPr lang="en-US" sz="2000" dirty="0">
                <a:sym typeface="Wingdings" panose="05000000000000000000" pitchFamily="2" charset="2"/>
              </a:rPr>
              <a:t>b</a:t>
            </a:r>
            <a:r>
              <a:rPr lang="en-US" sz="2000" dirty="0"/>
              <a:t>est would be to deal with PTI in the annex as in </a:t>
            </a:r>
            <a:r>
              <a:rPr lang="en-US" sz="1900" dirty="0">
                <a:sym typeface="Wingdings" panose="05000000000000000000" pitchFamily="2" charset="2"/>
              </a:rPr>
              <a:t>R171. Compromise based on R159 could work</a:t>
            </a:r>
            <a:endParaRPr lang="en-US" sz="2200" dirty="0"/>
          </a:p>
        </p:txBody>
      </p:sp>
      <p:sp>
        <p:nvSpPr>
          <p:cNvPr id="4" name="Text Placeholder 3">
            <a:extLst>
              <a:ext uri="{FF2B5EF4-FFF2-40B4-BE49-F238E27FC236}">
                <a16:creationId xmlns:a16="http://schemas.microsoft.com/office/drawing/2014/main" id="{CE4EE3E0-CB68-95BC-D234-C1CD87FAB293}"/>
              </a:ext>
            </a:extLst>
          </p:cNvPr>
          <p:cNvSpPr>
            <a:spLocks noGrp="1"/>
          </p:cNvSpPr>
          <p:nvPr>
            <p:ph type="body" sz="quarter" idx="13"/>
          </p:nvPr>
        </p:nvSpPr>
        <p:spPr>
          <a:xfrm>
            <a:off x="838200" y="193300"/>
            <a:ext cx="9537700" cy="417444"/>
          </a:xfrm>
        </p:spPr>
        <p:txBody>
          <a:bodyPr/>
          <a:lstStyle/>
          <a:p>
            <a:r>
              <a:rPr lang="en-US" sz="4000" dirty="0">
                <a:solidFill>
                  <a:schemeClr val="tx1"/>
                </a:solidFill>
                <a:latin typeface="+mj-lt"/>
                <a:ea typeface="+mj-ea"/>
                <a:cs typeface="+mj-cs"/>
              </a:rPr>
              <a:t>5.9.	Provisions for PTI</a:t>
            </a:r>
          </a:p>
        </p:txBody>
      </p:sp>
      <p:pic>
        <p:nvPicPr>
          <p:cNvPr id="5" name="Picture 4">
            <a:extLst>
              <a:ext uri="{FF2B5EF4-FFF2-40B4-BE49-F238E27FC236}">
                <a16:creationId xmlns:a16="http://schemas.microsoft.com/office/drawing/2014/main" id="{F6CA31BF-A30F-A163-78AE-CDC0BEEE824B}"/>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6" name="Picture 5">
            <a:extLst>
              <a:ext uri="{FF2B5EF4-FFF2-40B4-BE49-F238E27FC236}">
                <a16:creationId xmlns:a16="http://schemas.microsoft.com/office/drawing/2014/main" id="{D467269A-D27D-5BDA-3AFC-ECC44BF6FDE7}"/>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pic>
        <p:nvPicPr>
          <p:cNvPr id="8" name="Picture 7">
            <a:extLst>
              <a:ext uri="{FF2B5EF4-FFF2-40B4-BE49-F238E27FC236}">
                <a16:creationId xmlns:a16="http://schemas.microsoft.com/office/drawing/2014/main" id="{3460BECD-DA92-E554-33FE-96E5469B3F89}"/>
              </a:ext>
            </a:extLst>
          </p:cNvPr>
          <p:cNvPicPr>
            <a:picLocks noChangeAspect="1"/>
          </p:cNvPicPr>
          <p:nvPr/>
        </p:nvPicPr>
        <p:blipFill>
          <a:blip r:embed="rId4"/>
          <a:stretch>
            <a:fillRect/>
          </a:stretch>
        </p:blipFill>
        <p:spPr>
          <a:xfrm>
            <a:off x="606276" y="3009840"/>
            <a:ext cx="8816950" cy="3530660"/>
          </a:xfrm>
          <a:prstGeom prst="rect">
            <a:avLst/>
          </a:prstGeom>
        </p:spPr>
      </p:pic>
      <p:cxnSp>
        <p:nvCxnSpPr>
          <p:cNvPr id="10" name="Straight Connector 9">
            <a:extLst>
              <a:ext uri="{FF2B5EF4-FFF2-40B4-BE49-F238E27FC236}">
                <a16:creationId xmlns:a16="http://schemas.microsoft.com/office/drawing/2014/main" id="{82074CB7-4E60-B786-AAEB-7784F44D68EA}"/>
              </a:ext>
            </a:extLst>
          </p:cNvPr>
          <p:cNvCxnSpPr/>
          <p:nvPr/>
        </p:nvCxnSpPr>
        <p:spPr>
          <a:xfrm flipV="1">
            <a:off x="2019300" y="3352800"/>
            <a:ext cx="3517900" cy="18415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4613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97DFFA-5F27-EFDD-3058-955135D44AC9}"/>
              </a:ext>
            </a:extLst>
          </p:cNvPr>
          <p:cNvSpPr>
            <a:spLocks noGrp="1"/>
          </p:cNvSpPr>
          <p:nvPr>
            <p:ph idx="1"/>
          </p:nvPr>
        </p:nvSpPr>
        <p:spPr>
          <a:xfrm>
            <a:off x="826325" y="1012166"/>
            <a:ext cx="10515600" cy="4351338"/>
          </a:xfrm>
        </p:spPr>
        <p:txBody>
          <a:bodyPr/>
          <a:lstStyle/>
          <a:p>
            <a:pPr marL="0" indent="0">
              <a:buNone/>
            </a:pPr>
            <a:r>
              <a:rPr lang="en-US" i="1" dirty="0"/>
              <a:t>Annex 3:					Annex 5:</a:t>
            </a:r>
          </a:p>
        </p:txBody>
      </p:sp>
      <p:pic>
        <p:nvPicPr>
          <p:cNvPr id="5" name="Picture 4">
            <a:extLst>
              <a:ext uri="{FF2B5EF4-FFF2-40B4-BE49-F238E27FC236}">
                <a16:creationId xmlns:a16="http://schemas.microsoft.com/office/drawing/2014/main" id="{26FA1F2B-9853-B471-4D2C-3C277B79D9D9}"/>
              </a:ext>
            </a:extLst>
          </p:cNvPr>
          <p:cNvPicPr>
            <a:picLocks noChangeAspect="1"/>
          </p:cNvPicPr>
          <p:nvPr/>
        </p:nvPicPr>
        <p:blipFill>
          <a:blip r:embed="rId2"/>
          <a:stretch>
            <a:fillRect/>
          </a:stretch>
        </p:blipFill>
        <p:spPr>
          <a:xfrm>
            <a:off x="808162" y="1612276"/>
            <a:ext cx="5029902" cy="4191585"/>
          </a:xfrm>
          <a:prstGeom prst="rect">
            <a:avLst/>
          </a:prstGeom>
        </p:spPr>
      </p:pic>
      <p:sp>
        <p:nvSpPr>
          <p:cNvPr id="6" name="TextBox 5">
            <a:extLst>
              <a:ext uri="{FF2B5EF4-FFF2-40B4-BE49-F238E27FC236}">
                <a16:creationId xmlns:a16="http://schemas.microsoft.com/office/drawing/2014/main" id="{19BC07F1-E191-1503-84EF-021584B35FDC}"/>
              </a:ext>
            </a:extLst>
          </p:cNvPr>
          <p:cNvSpPr txBox="1"/>
          <p:nvPr/>
        </p:nvSpPr>
        <p:spPr>
          <a:xfrm>
            <a:off x="1980113" y="5715494"/>
            <a:ext cx="1572610" cy="369332"/>
          </a:xfrm>
          <a:prstGeom prst="rect">
            <a:avLst/>
          </a:prstGeom>
          <a:noFill/>
        </p:spPr>
        <p:txBody>
          <a:bodyPr wrap="none" rtlCol="0">
            <a:spAutoFit/>
          </a:bodyPr>
          <a:lstStyle/>
          <a:p>
            <a:r>
              <a:rPr lang="en-US" dirty="0">
                <a:solidFill>
                  <a:srgbClr val="FF0000"/>
                </a:solidFill>
              </a:rPr>
              <a:t>4.2. in Annex 5</a:t>
            </a:r>
          </a:p>
        </p:txBody>
      </p:sp>
      <p:pic>
        <p:nvPicPr>
          <p:cNvPr id="8" name="Picture 7">
            <a:extLst>
              <a:ext uri="{FF2B5EF4-FFF2-40B4-BE49-F238E27FC236}">
                <a16:creationId xmlns:a16="http://schemas.microsoft.com/office/drawing/2014/main" id="{F38D0A87-2753-5282-F327-402306C0F115}"/>
              </a:ext>
            </a:extLst>
          </p:cNvPr>
          <p:cNvPicPr>
            <a:picLocks noChangeAspect="1"/>
          </p:cNvPicPr>
          <p:nvPr/>
        </p:nvPicPr>
        <p:blipFill>
          <a:blip r:embed="rId3"/>
          <a:stretch>
            <a:fillRect/>
          </a:stretch>
        </p:blipFill>
        <p:spPr>
          <a:xfrm>
            <a:off x="6371880" y="1466577"/>
            <a:ext cx="4934639" cy="4791744"/>
          </a:xfrm>
          <a:prstGeom prst="rect">
            <a:avLst/>
          </a:prstGeom>
        </p:spPr>
      </p:pic>
      <p:sp>
        <p:nvSpPr>
          <p:cNvPr id="4" name="Text Placeholder 3">
            <a:extLst>
              <a:ext uri="{FF2B5EF4-FFF2-40B4-BE49-F238E27FC236}">
                <a16:creationId xmlns:a16="http://schemas.microsoft.com/office/drawing/2014/main" id="{8315A9FE-1A30-2BA7-C139-471BC00E261A}"/>
              </a:ext>
            </a:extLst>
          </p:cNvPr>
          <p:cNvSpPr txBox="1">
            <a:spLocks/>
          </p:cNvSpPr>
          <p:nvPr/>
        </p:nvSpPr>
        <p:spPr>
          <a:xfrm>
            <a:off x="784762" y="139861"/>
            <a:ext cx="9537700" cy="4174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000" dirty="0">
                <a:solidFill>
                  <a:schemeClr val="tx1"/>
                </a:solidFill>
                <a:latin typeface="+mj-lt"/>
                <a:ea typeface="+mj-ea"/>
                <a:cs typeface="+mj-cs"/>
              </a:rPr>
              <a:t>Annex 3 Documentation Package </a:t>
            </a:r>
          </a:p>
        </p:txBody>
      </p:sp>
      <p:pic>
        <p:nvPicPr>
          <p:cNvPr id="7" name="Picture 6">
            <a:extLst>
              <a:ext uri="{FF2B5EF4-FFF2-40B4-BE49-F238E27FC236}">
                <a16:creationId xmlns:a16="http://schemas.microsoft.com/office/drawing/2014/main" id="{92EC4FEC-0510-BDA2-1888-F49CA32C9787}"/>
              </a:ext>
            </a:extLst>
          </p:cNvPr>
          <p:cNvPicPr>
            <a:picLocks noChangeAspect="1"/>
          </p:cNvPicPr>
          <p:nvPr/>
        </p:nvPicPr>
        <p:blipFill rotWithShape="1">
          <a:blip r:embed="rId4">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9" name="Picture 8">
            <a:extLst>
              <a:ext uri="{FF2B5EF4-FFF2-40B4-BE49-F238E27FC236}">
                <a16:creationId xmlns:a16="http://schemas.microsoft.com/office/drawing/2014/main" id="{216AE3F3-5422-FF2F-91AF-97785903C53C}"/>
              </a:ext>
            </a:extLst>
          </p:cNvPr>
          <p:cNvPicPr>
            <a:picLocks noChangeAspect="1"/>
          </p:cNvPicPr>
          <p:nvPr/>
        </p:nvPicPr>
        <p:blipFill rotWithShape="1">
          <a:blip r:embed="rId5">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spTree>
    <p:extLst>
      <p:ext uri="{BB962C8B-B14F-4D97-AF65-F5344CB8AC3E}">
        <p14:creationId xmlns:p14="http://schemas.microsoft.com/office/powerpoint/2010/main" val="12608935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4E2CF3C5EE5124B981573B48A83C59A" ma:contentTypeVersion="16" ma:contentTypeDescription="Create a new document." ma:contentTypeScope="" ma:versionID="13766a35e41281d52420e6b3a118b709">
  <xsd:schema xmlns:xsd="http://www.w3.org/2001/XMLSchema" xmlns:xs="http://www.w3.org/2001/XMLSchema" xmlns:p="http://schemas.microsoft.com/office/2006/metadata/properties" xmlns:ns2="d1ddfa38-858a-4d46-93e3-aa5b2949500f" xmlns:ns3="5c2224d2-8641-4f03-a526-1f525856562e" targetNamespace="http://schemas.microsoft.com/office/2006/metadata/properties" ma:root="true" ma:fieldsID="ce0613f4a4cb7a466f6b6874d454da0a" ns2:_="" ns3:_="">
    <xsd:import namespace="d1ddfa38-858a-4d46-93e3-aa5b2949500f"/>
    <xsd:import namespace="5c2224d2-8641-4f03-a526-1f525856562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bjectDetectorVersions" minOccurs="0"/>
                <xsd:element ref="ns2:MediaLengthInSecond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1ddfa38-858a-4d46-93e3-aa5b2949500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ce50c28b-242c-4b51-be91-908d422433a4" ma:termSetId="09814cd3-568e-fe90-9814-8d621ff8fb84" ma:anchorId="fba54fb3-c3e1-fe81-a776-ca4b69148c4d" ma:open="true" ma:isKeyword="false">
      <xsd:complexType>
        <xsd:sequence>
          <xsd:element ref="pc:Terms" minOccurs="0" maxOccurs="1"/>
        </xsd:sequence>
      </xsd:complex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c2224d2-8641-4f03-a526-1f525856562e"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18" nillable="true" ma:displayName="Taxonomy Catch All Column" ma:hidden="true" ma:list="{a30a7e4d-8dac-415b-bc0a-8d18b31f3a25}" ma:internalName="TaxCatchAll" ma:showField="CatchAllData" ma:web="5c2224d2-8641-4f03-a526-1f525856562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1ddfa38-858a-4d46-93e3-aa5b2949500f">
      <Terms xmlns="http://schemas.microsoft.com/office/infopath/2007/PartnerControls"/>
    </lcf76f155ced4ddcb4097134ff3c332f>
    <TaxCatchAll xmlns="5c2224d2-8641-4f03-a526-1f525856562e" xsi:nil="true"/>
  </documentManagement>
</p:properties>
</file>

<file path=customXml/itemProps1.xml><?xml version="1.0" encoding="utf-8"?>
<ds:datastoreItem xmlns:ds="http://schemas.openxmlformats.org/officeDocument/2006/customXml" ds:itemID="{EC95C070-523A-4F2E-9F9C-933777754884}">
  <ds:schemaRefs>
    <ds:schemaRef ds:uri="http://schemas.microsoft.com/sharepoint/v3/contenttype/forms"/>
  </ds:schemaRefs>
</ds:datastoreItem>
</file>

<file path=customXml/itemProps2.xml><?xml version="1.0" encoding="utf-8"?>
<ds:datastoreItem xmlns:ds="http://schemas.openxmlformats.org/officeDocument/2006/customXml" ds:itemID="{61D7FC94-39B1-40F1-8731-BAEC75D8A2B7}"/>
</file>

<file path=customXml/itemProps3.xml><?xml version="1.0" encoding="utf-8"?>
<ds:datastoreItem xmlns:ds="http://schemas.openxmlformats.org/officeDocument/2006/customXml" ds:itemID="{42C16468-7E82-468E-8CB2-CDFF770D4A94}">
  <ds:schemaRefs>
    <ds:schemaRef ds:uri="http://schemas.microsoft.com/office/2006/metadata/properties"/>
    <ds:schemaRef ds:uri="http://schemas.microsoft.com/office/infopath/2007/PartnerControls"/>
    <ds:schemaRef ds:uri="d1ddfa38-858a-4d46-93e3-aa5b2949500f"/>
    <ds:schemaRef ds:uri="5c2224d2-8641-4f03-a526-1f525856562e"/>
  </ds:schemaRefs>
</ds:datastoreItem>
</file>

<file path=docProps/app.xml><?xml version="1.0" encoding="utf-8"?>
<Properties xmlns="http://schemas.openxmlformats.org/officeDocument/2006/extended-properties" xmlns:vt="http://schemas.openxmlformats.org/officeDocument/2006/docPropsVTypes">
  <TotalTime>0</TotalTime>
  <Words>1607</Words>
  <Application>Microsoft Office PowerPoint</Application>
  <PresentationFormat>Widescreen</PresentationFormat>
  <Paragraphs>155</Paragraphs>
  <Slides>14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Calibri Light</vt:lpstr>
      <vt:lpstr>EUAlbertina</vt:lpstr>
      <vt:lpstr>Times New Roman</vt:lpstr>
      <vt:lpstr>Wingdings</vt:lpstr>
      <vt:lpstr>Office Theme</vt:lpstr>
      <vt:lpstr>IWG DDADWS #4 (driver drowsiness and distraction warning system) </vt:lpstr>
      <vt:lpstr>Overview:</vt:lpstr>
      <vt:lpstr>2.4. ADDW System Definition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Maiwald Daniela (XC/SPM)</dc:creator>
  <cp:lastModifiedBy>Maiwald Daniela (XC/SPM)</cp:lastModifiedBy>
  <cp:revision>220</cp:revision>
  <dcterms:created xsi:type="dcterms:W3CDTF">2024-11-14T06:34:00Z</dcterms:created>
  <dcterms:modified xsi:type="dcterms:W3CDTF">2025-02-26T10:29:04Z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0x01010054E2CF3C5EE5124B981573B48A83C59A</vt:lpwstr>
  </property>
  <property fmtid="{D5CDD505-2E9C-101B-9397-08002B2CF9AE}" pid="3" name="MediaServiceImageTags">
    <vt:lpwstr/>
  </property>
</Properties>
</file>