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9" r:id="rId2"/>
    <p:sldId id="262" r:id="rId3"/>
    <p:sldId id="263" r:id="rId4"/>
    <p:sldId id="265" r:id="rId5"/>
  </p:sldIdLst>
  <p:sldSz cx="9144000" cy="6858000" type="screen4x3"/>
  <p:notesSz cx="6742113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120" y="3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8971" y="0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0374C5-2669-4A8E-8CDE-90C045B2978A}" type="datetimeFigureOut">
              <a:rPr lang="en-GB" smtClean="0"/>
              <a:t>05/10/2015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3288" y="739775"/>
            <a:ext cx="4935537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4212" y="4689515"/>
            <a:ext cx="539369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8971" y="9377316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2F19DC-4EFD-4D51-9DEE-8EAA1C04E2FD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06606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D2E6EB9-7FFA-448D-80CF-7EE8D0F818B5}" type="slidenum">
              <a:rPr lang="fr-FR" smtClean="0"/>
              <a:pPr>
                <a:defRPr/>
              </a:pPr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22604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7D8FD-1C14-42C3-9F83-5A75CA61F861}" type="datetimeFigureOut">
              <a:rPr lang="en-GB" smtClean="0"/>
              <a:t>05/10/2015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CDED1-DDBF-40A0-9EA7-BF80A2AE5F0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40240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7D8FD-1C14-42C3-9F83-5A75CA61F861}" type="datetimeFigureOut">
              <a:rPr lang="en-GB" smtClean="0"/>
              <a:t>05/10/2015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CDED1-DDBF-40A0-9EA7-BF80A2AE5F0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62551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7D8FD-1C14-42C3-9F83-5A75CA61F861}" type="datetimeFigureOut">
              <a:rPr lang="en-GB" smtClean="0"/>
              <a:t>05/10/2015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CDED1-DDBF-40A0-9EA7-BF80A2AE5F0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5436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7D8FD-1C14-42C3-9F83-5A75CA61F861}" type="datetimeFigureOut">
              <a:rPr lang="en-GB" smtClean="0"/>
              <a:t>05/10/2015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CDED1-DDBF-40A0-9EA7-BF80A2AE5F0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97324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7D8FD-1C14-42C3-9F83-5A75CA61F861}" type="datetimeFigureOut">
              <a:rPr lang="en-GB" smtClean="0"/>
              <a:t>05/10/2015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CDED1-DDBF-40A0-9EA7-BF80A2AE5F0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97390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7D8FD-1C14-42C3-9F83-5A75CA61F861}" type="datetimeFigureOut">
              <a:rPr lang="en-GB" smtClean="0"/>
              <a:t>05/10/2015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CDED1-DDBF-40A0-9EA7-BF80A2AE5F0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49600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7D8FD-1C14-42C3-9F83-5A75CA61F861}" type="datetimeFigureOut">
              <a:rPr lang="en-GB" smtClean="0"/>
              <a:t>05/10/2015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CDED1-DDBF-40A0-9EA7-BF80A2AE5F0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8878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7D8FD-1C14-42C3-9F83-5A75CA61F861}" type="datetimeFigureOut">
              <a:rPr lang="en-GB" smtClean="0"/>
              <a:t>05/10/2015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CDED1-DDBF-40A0-9EA7-BF80A2AE5F0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9329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7D8FD-1C14-42C3-9F83-5A75CA61F861}" type="datetimeFigureOut">
              <a:rPr lang="en-GB" smtClean="0"/>
              <a:t>05/10/2015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CDED1-DDBF-40A0-9EA7-BF80A2AE5F0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8758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7D8FD-1C14-42C3-9F83-5A75CA61F861}" type="datetimeFigureOut">
              <a:rPr lang="en-GB" smtClean="0"/>
              <a:t>05/10/2015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CDED1-DDBF-40A0-9EA7-BF80A2AE5F0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9753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7D8FD-1C14-42C3-9F83-5A75CA61F861}" type="datetimeFigureOut">
              <a:rPr lang="en-GB" smtClean="0"/>
              <a:t>05/10/2015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CDED1-DDBF-40A0-9EA7-BF80A2AE5F0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6597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D7D8FD-1C14-42C3-9F83-5A75CA61F861}" type="datetimeFigureOut">
              <a:rPr lang="en-GB" smtClean="0"/>
              <a:t>05/10/2015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CCDED1-DDBF-40A0-9EA7-BF80A2AE5F0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5429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5641" y="3362721"/>
            <a:ext cx="7772400" cy="1470025"/>
          </a:xfrm>
        </p:spPr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1441" y="5118496"/>
            <a:ext cx="6400800" cy="1752600"/>
          </a:xfrm>
        </p:spPr>
        <p:txBody>
          <a:bodyPr/>
          <a:lstStyle/>
          <a:p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437209"/>
            <a:ext cx="8448675" cy="444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Freeform 6"/>
          <p:cNvSpPr/>
          <p:nvPr/>
        </p:nvSpPr>
        <p:spPr>
          <a:xfrm>
            <a:off x="1110969" y="2829084"/>
            <a:ext cx="5459105" cy="3480179"/>
          </a:xfrm>
          <a:custGeom>
            <a:avLst/>
            <a:gdLst>
              <a:gd name="connsiteX0" fmla="*/ 0 w 5459105"/>
              <a:gd name="connsiteY0" fmla="*/ 2797791 h 3480179"/>
              <a:gd name="connsiteX1" fmla="*/ 2292824 w 5459105"/>
              <a:gd name="connsiteY1" fmla="*/ 0 h 3480179"/>
              <a:gd name="connsiteX2" fmla="*/ 4285397 w 5459105"/>
              <a:gd name="connsiteY2" fmla="*/ 0 h 3480179"/>
              <a:gd name="connsiteX3" fmla="*/ 5459105 w 5459105"/>
              <a:gd name="connsiteY3" fmla="*/ 3480179 h 3480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59105" h="3480179">
                <a:moveTo>
                  <a:pt x="0" y="2797791"/>
                </a:moveTo>
                <a:lnTo>
                  <a:pt x="2292824" y="0"/>
                </a:lnTo>
                <a:lnTo>
                  <a:pt x="4285397" y="0"/>
                </a:lnTo>
                <a:lnTo>
                  <a:pt x="5459105" y="3480179"/>
                </a:lnTo>
              </a:path>
            </a:pathLst>
          </a:cu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Freeform 7"/>
          <p:cNvSpPr/>
          <p:nvPr/>
        </p:nvSpPr>
        <p:spPr>
          <a:xfrm>
            <a:off x="2011722" y="3334051"/>
            <a:ext cx="3425588" cy="2975212"/>
          </a:xfrm>
          <a:custGeom>
            <a:avLst/>
            <a:gdLst>
              <a:gd name="connsiteX0" fmla="*/ 0 w 3425588"/>
              <a:gd name="connsiteY0" fmla="*/ 2975212 h 2975212"/>
              <a:gd name="connsiteX1" fmla="*/ 2197289 w 3425588"/>
              <a:gd name="connsiteY1" fmla="*/ 0 h 2975212"/>
              <a:gd name="connsiteX2" fmla="*/ 2538483 w 3425588"/>
              <a:gd name="connsiteY2" fmla="*/ 0 h 2975212"/>
              <a:gd name="connsiteX3" fmla="*/ 3425588 w 3425588"/>
              <a:gd name="connsiteY3" fmla="*/ 2975212 h 2975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5588" h="2975212">
                <a:moveTo>
                  <a:pt x="0" y="2975212"/>
                </a:moveTo>
                <a:lnTo>
                  <a:pt x="2197289" y="0"/>
                </a:lnTo>
                <a:lnTo>
                  <a:pt x="2538483" y="0"/>
                </a:lnTo>
                <a:lnTo>
                  <a:pt x="3425588" y="2975212"/>
                </a:ln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>
                <a:solidFill>
                  <a:srgbClr val="FF0000"/>
                </a:solidFill>
              </a:ln>
            </a:endParaRP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221949"/>
              </p:ext>
            </p:extLst>
          </p:nvPr>
        </p:nvGraphicFramePr>
        <p:xfrm>
          <a:off x="179512" y="1124744"/>
          <a:ext cx="4105674" cy="122110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84279"/>
                <a:gridCol w="684279"/>
                <a:gridCol w="684279"/>
                <a:gridCol w="684279"/>
                <a:gridCol w="684279"/>
                <a:gridCol w="684279"/>
              </a:tblGrid>
              <a:tr h="45200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Temps mini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solidFill>
                            <a:schemeClr val="tx1"/>
                          </a:solidFill>
                          <a:effectLst/>
                        </a:rPr>
                        <a:t>Deceleration mini</a:t>
                      </a:r>
                      <a:endParaRPr lang="en-GB" sz="1100" b="0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Deceleration mini (m/s²)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Vitesse</a:t>
                      </a:r>
                      <a:r>
                        <a:rPr lang="en-GB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mini (</a:t>
                      </a:r>
                      <a:r>
                        <a:rPr lang="en-GB" sz="1100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en</a:t>
                      </a:r>
                      <a:r>
                        <a:rPr lang="en-GB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m/s)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solidFill>
                            <a:schemeClr val="tx1"/>
                          </a:solidFill>
                          <a:effectLst/>
                        </a:rPr>
                        <a:t>Vitesse mini (en km/h)</a:t>
                      </a:r>
                      <a:endParaRPr lang="en-GB" sz="1100" b="0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solidFill>
                            <a:schemeClr val="tx1"/>
                          </a:solidFill>
                          <a:effectLst/>
                        </a:rPr>
                        <a:t>Vitesse cumulée (en km/h)</a:t>
                      </a:r>
                      <a:endParaRPr lang="en-GB" sz="1100" b="0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</a:tr>
              <a:tr h="15627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solidFill>
                            <a:schemeClr val="tx1"/>
                          </a:solidFill>
                          <a:effectLst/>
                        </a:rPr>
                        <a:t>0.01</a:t>
                      </a:r>
                      <a:endParaRPr lang="en-GB" sz="1100" b="0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GB" sz="1100" b="0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GB" sz="1100" b="0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GB" sz="1100" b="0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GB" sz="1100" b="0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</a:tr>
              <a:tr h="15627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solidFill>
                            <a:schemeClr val="tx1"/>
                          </a:solidFill>
                          <a:effectLst/>
                        </a:rPr>
                        <a:t>0.034</a:t>
                      </a:r>
                      <a:endParaRPr lang="en-GB" sz="1100" b="0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solidFill>
                            <a:schemeClr val="tx1"/>
                          </a:solidFill>
                          <a:effectLst/>
                        </a:rPr>
                        <a:t>65</a:t>
                      </a:r>
                      <a:endParaRPr lang="en-GB" sz="1100" b="0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solidFill>
                            <a:schemeClr val="tx1"/>
                          </a:solidFill>
                          <a:effectLst/>
                        </a:rPr>
                        <a:t>637.65</a:t>
                      </a:r>
                      <a:endParaRPr lang="en-GB" sz="1100" b="0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solidFill>
                            <a:schemeClr val="tx1"/>
                          </a:solidFill>
                          <a:effectLst/>
                        </a:rPr>
                        <a:t>7.6518</a:t>
                      </a:r>
                      <a:endParaRPr lang="en-GB" sz="1100" b="0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solidFill>
                            <a:schemeClr val="tx1"/>
                          </a:solidFill>
                          <a:effectLst/>
                        </a:rPr>
                        <a:t>27.54648</a:t>
                      </a:r>
                      <a:endParaRPr lang="en-GB" sz="1100" b="0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solidFill>
                            <a:schemeClr val="tx1"/>
                          </a:solidFill>
                          <a:effectLst/>
                        </a:rPr>
                        <a:t>27.54648</a:t>
                      </a:r>
                      <a:endParaRPr lang="en-GB" sz="1100" b="0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</a:tr>
              <a:tr h="15627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solidFill>
                            <a:schemeClr val="tx1"/>
                          </a:solidFill>
                          <a:effectLst/>
                        </a:rPr>
                        <a:t>0.038</a:t>
                      </a:r>
                      <a:endParaRPr lang="en-GB" sz="1100" b="0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solidFill>
                            <a:schemeClr val="tx1"/>
                          </a:solidFill>
                          <a:effectLst/>
                        </a:rPr>
                        <a:t>65</a:t>
                      </a:r>
                      <a:endParaRPr lang="en-GB" sz="1100" b="0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solidFill>
                            <a:schemeClr val="tx1"/>
                          </a:solidFill>
                          <a:effectLst/>
                        </a:rPr>
                        <a:t>637.65</a:t>
                      </a:r>
                      <a:endParaRPr lang="en-GB" sz="1100" b="0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solidFill>
                            <a:schemeClr val="tx1"/>
                          </a:solidFill>
                          <a:effectLst/>
                        </a:rPr>
                        <a:t>2.5506</a:t>
                      </a:r>
                      <a:endParaRPr lang="en-GB" sz="1100" b="0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solidFill>
                            <a:schemeClr val="tx1"/>
                          </a:solidFill>
                          <a:effectLst/>
                        </a:rPr>
                        <a:t>9.18216</a:t>
                      </a:r>
                      <a:endParaRPr lang="en-GB" sz="1100" b="0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solidFill>
                            <a:schemeClr val="tx1"/>
                          </a:solidFill>
                          <a:effectLst/>
                        </a:rPr>
                        <a:t>36.72864</a:t>
                      </a:r>
                      <a:endParaRPr lang="en-GB" sz="1100" b="0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</a:tr>
              <a:tr h="15627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solidFill>
                            <a:schemeClr val="tx1"/>
                          </a:solidFill>
                          <a:effectLst/>
                        </a:rPr>
                        <a:t>0.046</a:t>
                      </a:r>
                      <a:endParaRPr lang="en-GB" sz="1100" b="0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GB" sz="1100" b="0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solidFill>
                            <a:schemeClr val="tx1"/>
                          </a:solidFill>
                          <a:effectLst/>
                        </a:rPr>
                        <a:t>2.5506</a:t>
                      </a:r>
                      <a:endParaRPr lang="en-GB" sz="1100" b="0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solidFill>
                            <a:schemeClr val="tx1"/>
                          </a:solidFill>
                          <a:effectLst/>
                        </a:rPr>
                        <a:t>9.18216</a:t>
                      </a:r>
                      <a:endParaRPr lang="en-GB" sz="1100" b="0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45.9108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5354156"/>
              </p:ext>
            </p:extLst>
          </p:nvPr>
        </p:nvGraphicFramePr>
        <p:xfrm>
          <a:off x="4716016" y="1113987"/>
          <a:ext cx="4293702" cy="123489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15617"/>
                <a:gridCol w="715617"/>
                <a:gridCol w="715617"/>
                <a:gridCol w="715617"/>
                <a:gridCol w="715617"/>
                <a:gridCol w="715617"/>
              </a:tblGrid>
              <a:tr h="5205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Temps maxi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Deceleration maxi d'origine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Deceleration maxi (m/s²)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Vitesse maxi (en m/s)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Vitesse maxi (en km/h)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Vitesse cumulée (en km/h)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7998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16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156.96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7998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0.025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77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755.37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11.404125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41.05485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41.05485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2754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0.047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77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755.37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16.61814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59.825304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100.880154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16640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0.06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4.909905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17.675658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118.555812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179512" y="1124744"/>
            <a:ext cx="720080" cy="30777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nl-BE" sz="1400" dirty="0" smtClean="0"/>
              <a:t>EU-TRL</a:t>
            </a:r>
            <a:endParaRPr lang="en-GB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4716016" y="1124744"/>
            <a:ext cx="720080" cy="30777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nl-BE" sz="1400" dirty="0" smtClean="0"/>
              <a:t>EU-TRL</a:t>
            </a:r>
            <a:endParaRPr lang="en-GB" sz="1400" dirty="0"/>
          </a:p>
        </p:txBody>
      </p:sp>
      <p:sp>
        <p:nvSpPr>
          <p:cNvPr id="11" name="Titre 1"/>
          <p:cNvSpPr txBox="1">
            <a:spLocks/>
          </p:cNvSpPr>
          <p:nvPr/>
        </p:nvSpPr>
        <p:spPr>
          <a:xfrm>
            <a:off x="251520" y="260649"/>
            <a:ext cx="8679184" cy="720080"/>
          </a:xfrm>
          <a:prstGeom prst="rect">
            <a:avLst/>
          </a:prstGeom>
          <a:solidFill>
            <a:srgbClr val="00B0F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600" b="1" dirty="0" err="1" smtClean="0">
                <a:solidFill>
                  <a:schemeClr val="bg1"/>
                </a:solidFill>
              </a:rPr>
              <a:t>Attachment</a:t>
            </a:r>
            <a:r>
              <a:rPr lang="fr-FR" sz="1600" b="1" dirty="0" smtClean="0">
                <a:solidFill>
                  <a:schemeClr val="bg1"/>
                </a:solidFill>
              </a:rPr>
              <a:t> 1-1 : </a:t>
            </a:r>
            <a:br>
              <a:rPr lang="fr-FR" sz="1600" b="1" dirty="0" smtClean="0">
                <a:solidFill>
                  <a:schemeClr val="bg1"/>
                </a:solidFill>
              </a:rPr>
            </a:br>
            <a:r>
              <a:rPr lang="fr-FR" sz="1600" b="1" dirty="0" smtClean="0">
                <a:solidFill>
                  <a:schemeClr val="bg1"/>
                </a:solidFill>
              </a:rPr>
              <a:t>EU TRL </a:t>
            </a:r>
            <a:r>
              <a:rPr lang="fr-FR" sz="1600" b="1" dirty="0" err="1" smtClean="0">
                <a:solidFill>
                  <a:schemeClr val="bg1"/>
                </a:solidFill>
              </a:rPr>
              <a:t>proposed</a:t>
            </a:r>
            <a:r>
              <a:rPr lang="fr-FR" sz="1600" b="1" dirty="0" smtClean="0">
                <a:solidFill>
                  <a:schemeClr val="bg1"/>
                </a:solidFill>
              </a:rPr>
              <a:t> corridor</a:t>
            </a:r>
            <a:endParaRPr lang="fr-FR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1090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7504" y="260649"/>
            <a:ext cx="8679184" cy="720080"/>
          </a:xfrm>
          <a:solidFill>
            <a:srgbClr val="00B0F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z="1600" b="1" dirty="0" err="1" smtClean="0">
                <a:solidFill>
                  <a:schemeClr val="bg1"/>
                </a:solidFill>
              </a:rPr>
              <a:t>Attachment</a:t>
            </a:r>
            <a:r>
              <a:rPr lang="fr-FR" sz="1600" b="1" dirty="0" smtClean="0">
                <a:solidFill>
                  <a:schemeClr val="bg1"/>
                </a:solidFill>
              </a:rPr>
              <a:t> 1-2 </a:t>
            </a:r>
            <a:r>
              <a:rPr lang="fr-FR" sz="1600" b="1" dirty="0">
                <a:solidFill>
                  <a:schemeClr val="bg1"/>
                </a:solidFill>
              </a:rPr>
              <a:t>: </a:t>
            </a:r>
            <a:r>
              <a:rPr lang="fr-FR" sz="1600" b="1" dirty="0" smtClean="0">
                <a:solidFill>
                  <a:schemeClr val="bg1"/>
                </a:solidFill>
              </a:rPr>
              <a:t/>
            </a:r>
            <a:br>
              <a:rPr lang="fr-FR" sz="1600" b="1" dirty="0" smtClean="0">
                <a:solidFill>
                  <a:schemeClr val="bg1"/>
                </a:solidFill>
              </a:rPr>
            </a:br>
            <a:r>
              <a:rPr lang="fr-FR" sz="1600" b="1" dirty="0" err="1" smtClean="0">
                <a:solidFill>
                  <a:schemeClr val="bg1"/>
                </a:solidFill>
              </a:rPr>
              <a:t>Definition</a:t>
            </a:r>
            <a:r>
              <a:rPr lang="fr-FR" sz="1600" b="1" dirty="0" smtClean="0">
                <a:solidFill>
                  <a:schemeClr val="bg1"/>
                </a:solidFill>
              </a:rPr>
              <a:t> of the high-g test pulse : </a:t>
            </a:r>
            <a:r>
              <a:rPr lang="fr-FR" sz="1600" b="1" dirty="0" err="1" smtClean="0">
                <a:solidFill>
                  <a:schemeClr val="bg1"/>
                </a:solidFill>
              </a:rPr>
              <a:t>counter-proposal</a:t>
            </a:r>
            <a:r>
              <a:rPr lang="fr-FR" sz="1600" b="1" dirty="0" smtClean="0">
                <a:solidFill>
                  <a:schemeClr val="bg1"/>
                </a:solidFill>
              </a:rPr>
              <a:t> </a:t>
            </a:r>
            <a:r>
              <a:rPr lang="fr-FR" sz="1600" b="1" dirty="0" err="1" smtClean="0">
                <a:solidFill>
                  <a:schemeClr val="bg1"/>
                </a:solidFill>
              </a:rPr>
              <a:t>based</a:t>
            </a:r>
            <a:r>
              <a:rPr lang="fr-FR" sz="1600" b="1" dirty="0" smtClean="0">
                <a:solidFill>
                  <a:schemeClr val="bg1"/>
                </a:solidFill>
              </a:rPr>
              <a:t> on LAB data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-1" y="1124744"/>
            <a:ext cx="9062519" cy="5486400"/>
          </a:xfrm>
        </p:spPr>
        <p:txBody>
          <a:bodyPr/>
          <a:lstStyle/>
          <a:p>
            <a:pPr lvl="1">
              <a:buSzPct val="100000"/>
              <a:buFont typeface="Wingdings"/>
              <a:buChar char="è"/>
              <a:tabLst>
                <a:tab pos="987425" algn="l"/>
                <a:tab pos="1349375" algn="l"/>
              </a:tabLst>
            </a:pPr>
            <a:r>
              <a:rPr lang="fr-FR" sz="1800" dirty="0" smtClean="0"/>
              <a:t>LAB (Joint </a:t>
            </a:r>
            <a:r>
              <a:rPr lang="fr-FR" sz="1800" dirty="0" err="1" smtClean="0"/>
              <a:t>Research</a:t>
            </a:r>
            <a:r>
              <a:rPr lang="fr-FR" sz="1800" dirty="0" smtClean="0"/>
              <a:t> center of PSA and Renault) made </a:t>
            </a:r>
            <a:r>
              <a:rPr lang="fr-FR" sz="1800" dirty="0" err="1" smtClean="0"/>
              <a:t>following</a:t>
            </a:r>
            <a:r>
              <a:rPr lang="fr-FR" sz="1800" dirty="0" smtClean="0"/>
              <a:t> </a:t>
            </a:r>
            <a:r>
              <a:rPr lang="fr-FR" sz="1800" dirty="0" err="1" smtClean="0"/>
              <a:t>proposal</a:t>
            </a:r>
            <a:r>
              <a:rPr lang="fr-FR" sz="1800" dirty="0" smtClean="0"/>
              <a:t> </a:t>
            </a:r>
            <a:r>
              <a:rPr lang="fr-FR" sz="1800" dirty="0" err="1" smtClean="0"/>
              <a:t>based</a:t>
            </a:r>
            <a:r>
              <a:rPr lang="fr-FR" sz="1800" dirty="0" smtClean="0"/>
              <a:t> on the </a:t>
            </a:r>
            <a:r>
              <a:rPr lang="fr-FR" sz="1800" dirty="0" err="1" smtClean="0"/>
              <a:t>analysis</a:t>
            </a:r>
            <a:r>
              <a:rPr lang="fr-FR" sz="1800" dirty="0" smtClean="0"/>
              <a:t> in the </a:t>
            </a:r>
            <a:r>
              <a:rPr lang="fr-FR" sz="1800" dirty="0" err="1" smtClean="0"/>
              <a:t>next</a:t>
            </a:r>
            <a:r>
              <a:rPr lang="fr-FR" sz="1800" dirty="0" smtClean="0"/>
              <a:t> slide</a:t>
            </a:r>
            <a:endParaRPr lang="fr-FR" sz="1800" dirty="0" smtClean="0">
              <a:sym typeface="Wingdings" panose="05000000000000000000" pitchFamily="2" charset="2"/>
            </a:endParaRPr>
          </a:p>
          <a:p>
            <a:pPr lvl="1">
              <a:buSzPct val="100000"/>
              <a:buFont typeface="Wingdings"/>
              <a:buChar char="è"/>
              <a:tabLst>
                <a:tab pos="987425" algn="l"/>
                <a:tab pos="1349375" algn="l"/>
              </a:tabLst>
            </a:pPr>
            <a:r>
              <a:rPr lang="fr-FR" sz="1800" b="1" dirty="0" smtClean="0">
                <a:sym typeface="Wingdings" panose="05000000000000000000" pitchFamily="2" charset="2"/>
              </a:rPr>
              <a:t>To </a:t>
            </a:r>
            <a:r>
              <a:rPr lang="fr-FR" sz="1800" b="1" dirty="0" err="1" smtClean="0">
                <a:sym typeface="Wingdings" panose="05000000000000000000" pitchFamily="2" charset="2"/>
              </a:rPr>
              <a:t>limit</a:t>
            </a:r>
            <a:r>
              <a:rPr lang="fr-FR" sz="1800" b="1" dirty="0" smtClean="0">
                <a:sym typeface="Wingdings" panose="05000000000000000000" pitchFamily="2" charset="2"/>
              </a:rPr>
              <a:t> the </a:t>
            </a:r>
            <a:r>
              <a:rPr lang="fr-FR" sz="1800" b="1" dirty="0" err="1" smtClean="0">
                <a:sym typeface="Wingdings" panose="05000000000000000000" pitchFamily="2" charset="2"/>
              </a:rPr>
              <a:t>Energy</a:t>
            </a:r>
            <a:r>
              <a:rPr lang="fr-FR" sz="1800" b="1" dirty="0" smtClean="0">
                <a:sym typeface="Wingdings" panose="05000000000000000000" pitchFamily="2" charset="2"/>
              </a:rPr>
              <a:t> Equivalent Speed  (EEV) up to 70 km/h (</a:t>
            </a:r>
            <a:r>
              <a:rPr lang="en-US" sz="1800" b="1" dirty="0" smtClean="0">
                <a:sym typeface="Wingdings" panose="05000000000000000000" pitchFamily="2" charset="2"/>
              </a:rPr>
              <a:t>average speed that still ensure survivals)</a:t>
            </a:r>
          </a:p>
          <a:p>
            <a:pPr lvl="1">
              <a:buSzPct val="100000"/>
              <a:buFont typeface="Wingdings"/>
              <a:buChar char="è"/>
              <a:tabLst>
                <a:tab pos="987425" algn="l"/>
                <a:tab pos="1349375" algn="l"/>
              </a:tabLst>
            </a:pPr>
            <a:r>
              <a:rPr lang="fr-FR" sz="1800" dirty="0" smtClean="0"/>
              <a:t>In addition: </a:t>
            </a:r>
            <a:r>
              <a:rPr lang="fr-FR" sz="1800" dirty="0" err="1" smtClean="0"/>
              <a:t>some</a:t>
            </a:r>
            <a:r>
              <a:rPr lang="fr-FR" sz="1800" dirty="0" smtClean="0"/>
              <a:t> </a:t>
            </a:r>
            <a:r>
              <a:rPr lang="fr-FR" sz="1800" dirty="0" err="1" smtClean="0">
                <a:sym typeface="Wingdings" panose="05000000000000000000" pitchFamily="2" charset="2"/>
              </a:rPr>
              <a:t>OEM’s</a:t>
            </a:r>
            <a:r>
              <a:rPr lang="fr-FR" sz="1800" dirty="0" smtClean="0">
                <a:sym typeface="Wingdings" panose="05000000000000000000" pitchFamily="2" charset="2"/>
              </a:rPr>
              <a:t> &amp; TS are not able to manage pulses more </a:t>
            </a:r>
            <a:r>
              <a:rPr lang="fr-FR" sz="1800" dirty="0" err="1" smtClean="0">
                <a:sym typeface="Wingdings" panose="05000000000000000000" pitchFamily="2" charset="2"/>
              </a:rPr>
              <a:t>than</a:t>
            </a:r>
            <a:r>
              <a:rPr lang="fr-FR" sz="1800" dirty="0" smtClean="0">
                <a:sym typeface="Wingdings" panose="05000000000000000000" pitchFamily="2" charset="2"/>
              </a:rPr>
              <a:t> 60/65g </a:t>
            </a:r>
            <a:r>
              <a:rPr lang="fr-FR" sz="1800" dirty="0" err="1" smtClean="0">
                <a:sym typeface="Wingdings" panose="05000000000000000000" pitchFamily="2" charset="2"/>
              </a:rPr>
              <a:t>with</a:t>
            </a:r>
            <a:r>
              <a:rPr lang="fr-FR" sz="1800" dirty="0" smtClean="0">
                <a:sym typeface="Wingdings" panose="05000000000000000000" pitchFamily="2" charset="2"/>
              </a:rPr>
              <a:t> 1500 kg on </a:t>
            </a:r>
            <a:r>
              <a:rPr lang="fr-FR" sz="1800" dirty="0" err="1" smtClean="0">
                <a:sym typeface="Wingdings" panose="05000000000000000000" pitchFamily="2" charset="2"/>
              </a:rPr>
              <a:t>sled</a:t>
            </a:r>
            <a:r>
              <a:rPr lang="fr-FR" sz="1800" dirty="0" smtClean="0">
                <a:sym typeface="Wingdings" panose="05000000000000000000" pitchFamily="2" charset="2"/>
              </a:rPr>
              <a:t> (75g for 500kg)</a:t>
            </a:r>
          </a:p>
          <a:p>
            <a:pPr marL="457200" lvl="1" indent="0">
              <a:buSzPct val="100000"/>
              <a:buNone/>
              <a:tabLst>
                <a:tab pos="987425" algn="l"/>
                <a:tab pos="1349375" algn="l"/>
              </a:tabLst>
            </a:pPr>
            <a:endParaRPr lang="fr-FR" sz="1800" b="1" dirty="0" smtClean="0">
              <a:sym typeface="Wingdings" panose="05000000000000000000" pitchFamily="2" charset="2"/>
            </a:endParaRPr>
          </a:p>
          <a:p>
            <a:pPr marL="534988" lvl="1" indent="0">
              <a:buSzPct val="100000"/>
              <a:buNone/>
              <a:tabLst>
                <a:tab pos="987425" algn="l"/>
                <a:tab pos="1349375" algn="l"/>
              </a:tabLst>
            </a:pPr>
            <a:endParaRPr lang="fr-FR" sz="1800" dirty="0" smtClean="0">
              <a:solidFill>
                <a:srgbClr val="000099"/>
              </a:solidFill>
              <a:sym typeface="Wingdings" panose="05000000000000000000" pitchFamily="2" charset="2"/>
            </a:endParaRPr>
          </a:p>
          <a:p>
            <a:pPr marL="534988" lvl="1" indent="0">
              <a:buSzPct val="100000"/>
              <a:buNone/>
              <a:tabLst>
                <a:tab pos="987425" algn="l"/>
                <a:tab pos="1349375" algn="l"/>
              </a:tabLst>
            </a:pPr>
            <a:r>
              <a:rPr lang="fr-FR" sz="1800" dirty="0">
                <a:solidFill>
                  <a:srgbClr val="000099"/>
                </a:solidFill>
                <a:sym typeface="Wingdings" panose="05000000000000000000" pitchFamily="2" charset="2"/>
              </a:rPr>
              <a:t>	</a:t>
            </a:r>
            <a:endParaRPr lang="fr-FR" dirty="0" smtClean="0"/>
          </a:p>
          <a:p>
            <a:pPr>
              <a:buFont typeface="Arial" charset="0"/>
              <a:buChar char="•"/>
            </a:pPr>
            <a:endParaRPr lang="fr-FR" dirty="0" smtClean="0"/>
          </a:p>
          <a:p>
            <a:pPr>
              <a:buFontTx/>
              <a:buChar char="-"/>
            </a:pPr>
            <a:endParaRPr lang="fr-FR" dirty="0" smtClean="0"/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717032"/>
            <a:ext cx="5905500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 2" descr="image00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5805264"/>
            <a:ext cx="4676442" cy="10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Ellipse 7"/>
          <p:cNvSpPr/>
          <p:nvPr/>
        </p:nvSpPr>
        <p:spPr>
          <a:xfrm>
            <a:off x="7420133" y="6597352"/>
            <a:ext cx="756343" cy="16248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fr-FR" sz="1100"/>
          </a:p>
        </p:txBody>
      </p:sp>
      <p:sp>
        <p:nvSpPr>
          <p:cNvPr id="9" name="Flèche droite 8">
            <a:hlinkClick r:id="rId4" action="ppaction://hlinksldjump"/>
          </p:cNvPr>
          <p:cNvSpPr/>
          <p:nvPr/>
        </p:nvSpPr>
        <p:spPr>
          <a:xfrm>
            <a:off x="7829702" y="1988840"/>
            <a:ext cx="1106905" cy="356037"/>
          </a:xfrm>
          <a:prstGeom prst="rightArrow">
            <a:avLst>
              <a:gd name="adj1" fmla="val 68906"/>
              <a:gd name="adj2" fmla="val 6733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smtClean="0">
                <a:solidFill>
                  <a:schemeClr val="bg1"/>
                </a:solidFill>
              </a:rPr>
              <a:t>LAB </a:t>
            </a:r>
            <a:r>
              <a:rPr lang="fr-FR" sz="1100" dirty="0" err="1" smtClean="0">
                <a:solidFill>
                  <a:schemeClr val="bg1"/>
                </a:solidFill>
              </a:rPr>
              <a:t>analysis</a:t>
            </a:r>
            <a:endParaRPr lang="fr-FR" sz="11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4367" y="3140968"/>
            <a:ext cx="626469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lvl="1"/>
            <a:r>
              <a:rPr lang="fr-FR" b="1" dirty="0" err="1">
                <a:sym typeface="Wingdings" panose="05000000000000000000" pitchFamily="2" charset="2"/>
              </a:rPr>
              <a:t>Example</a:t>
            </a:r>
            <a:r>
              <a:rPr lang="fr-FR" b="1" dirty="0">
                <a:sym typeface="Wingdings" panose="05000000000000000000" pitchFamily="2" charset="2"/>
              </a:rPr>
              <a:t> of extrapolation </a:t>
            </a:r>
            <a:r>
              <a:rPr lang="fr-FR" b="1" dirty="0" err="1">
                <a:sym typeface="Wingdings" panose="05000000000000000000" pitchFamily="2" charset="2"/>
              </a:rPr>
              <a:t>from</a:t>
            </a:r>
            <a:r>
              <a:rPr lang="fr-FR" b="1" dirty="0">
                <a:sym typeface="Wingdings" panose="05000000000000000000" pitchFamily="2" charset="2"/>
              </a:rPr>
              <a:t> LAB </a:t>
            </a:r>
            <a:r>
              <a:rPr lang="fr-FR" b="1" dirty="0" err="1">
                <a:sym typeface="Wingdings" panose="05000000000000000000" pitchFamily="2" charset="2"/>
              </a:rPr>
              <a:t>proposal</a:t>
            </a:r>
            <a:r>
              <a:rPr lang="fr-FR" b="1" dirty="0">
                <a:sym typeface="Wingdings" panose="05000000000000000000" pitchFamily="2" charset="2"/>
              </a:rPr>
              <a:t> </a:t>
            </a:r>
            <a:r>
              <a:rPr lang="fr-FR" b="1" dirty="0" err="1">
                <a:sym typeface="Wingdings" panose="05000000000000000000" pitchFamily="2" charset="2"/>
              </a:rPr>
              <a:t>with</a:t>
            </a:r>
            <a:r>
              <a:rPr lang="fr-FR" b="1" dirty="0">
                <a:sym typeface="Wingdings" panose="05000000000000000000" pitchFamily="2" charset="2"/>
              </a:rPr>
              <a:t> 70km/h </a:t>
            </a:r>
            <a:r>
              <a:rPr lang="fr-FR" b="1" dirty="0" smtClean="0">
                <a:sym typeface="Wingdings" panose="05000000000000000000" pitchFamily="2" charset="2"/>
              </a:rPr>
              <a:t>EEV: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6084168" y="5013176"/>
            <a:ext cx="2054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dirty="0" smtClean="0">
                <a:solidFill>
                  <a:srgbClr val="C00000"/>
                </a:solidFill>
              </a:rPr>
              <a:t>Δ</a:t>
            </a:r>
            <a:r>
              <a:rPr lang="nl-BE" sz="1200" dirty="0" smtClean="0">
                <a:solidFill>
                  <a:srgbClr val="C00000"/>
                </a:solidFill>
              </a:rPr>
              <a:t>V= 45 km/h</a:t>
            </a:r>
          </a:p>
          <a:p>
            <a:r>
              <a:rPr lang="el-GR" sz="1200" dirty="0" smtClean="0">
                <a:solidFill>
                  <a:srgbClr val="92D050"/>
                </a:solidFill>
              </a:rPr>
              <a:t>Δ</a:t>
            </a:r>
            <a:r>
              <a:rPr lang="nl-BE" sz="1200" dirty="0" smtClean="0">
                <a:solidFill>
                  <a:srgbClr val="92D050"/>
                </a:solidFill>
              </a:rPr>
              <a:t>V= 118 km/h</a:t>
            </a:r>
          </a:p>
          <a:p>
            <a:r>
              <a:rPr lang="el-GR" sz="1200" dirty="0" smtClean="0">
                <a:solidFill>
                  <a:srgbClr val="0070C0"/>
                </a:solidFill>
              </a:rPr>
              <a:t>Δ</a:t>
            </a:r>
            <a:r>
              <a:rPr lang="nl-BE" sz="1200" dirty="0" smtClean="0">
                <a:solidFill>
                  <a:srgbClr val="0070C0"/>
                </a:solidFill>
              </a:rPr>
              <a:t>V= 70 km/h</a:t>
            </a:r>
            <a:endParaRPr lang="en-GB" sz="12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2416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163890" y="871279"/>
            <a:ext cx="8832380" cy="6019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6700" indent="-266700" algn="l" rtl="0" eaLnBrk="0" fontAlgn="base" hangingPunct="0">
              <a:spcBef>
                <a:spcPct val="20000"/>
              </a:spcBef>
              <a:spcAft>
                <a:spcPct val="0"/>
              </a:spcAft>
              <a:buSzPct val="200000"/>
              <a:buBlip>
                <a:blip r:embed="rId3"/>
              </a:buBlip>
              <a:defRPr sz="2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20738" indent="-285750" algn="l" rtl="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+mn-lt"/>
                <a:cs typeface="+mn-cs"/>
              </a:defRPr>
            </a:lvl2pPr>
            <a:lvl3pPr marL="122872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cs typeface="+mn-cs"/>
              </a:defRPr>
            </a:lvl3pPr>
            <a:lvl4pPr marL="16367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eaLnBrk="1" hangingPunct="1">
              <a:buNone/>
            </a:pPr>
            <a:r>
              <a:rPr lang="fr-FR" altLang="fr-FR" sz="1800" b="1" kern="0" dirty="0" err="1" smtClean="0"/>
              <a:t>Issued</a:t>
            </a:r>
            <a:r>
              <a:rPr lang="fr-FR" altLang="fr-FR" sz="1800" b="1" kern="0" dirty="0" smtClean="0"/>
              <a:t> </a:t>
            </a:r>
            <a:r>
              <a:rPr lang="fr-FR" altLang="fr-FR" sz="1800" b="1" kern="0" dirty="0" err="1" smtClean="0"/>
              <a:t>from</a:t>
            </a:r>
            <a:r>
              <a:rPr lang="fr-FR" altLang="fr-FR" sz="1800" b="1" kern="0" dirty="0" smtClean="0"/>
              <a:t> </a:t>
            </a:r>
            <a:r>
              <a:rPr lang="fr-FR" altLang="fr-FR" sz="1800" b="1" kern="0" dirty="0" err="1" smtClean="0"/>
              <a:t>statistical</a:t>
            </a:r>
            <a:r>
              <a:rPr lang="fr-FR" altLang="fr-FR" sz="1800" b="1" kern="0" dirty="0" smtClean="0"/>
              <a:t>  </a:t>
            </a:r>
            <a:r>
              <a:rPr lang="fr-FR" altLang="fr-FR" sz="1800" b="1" kern="0" dirty="0" err="1" smtClean="0"/>
              <a:t>analysis</a:t>
            </a:r>
            <a:r>
              <a:rPr lang="fr-FR" altLang="fr-FR" sz="1800" b="1" kern="0" dirty="0" smtClean="0"/>
              <a:t>,</a:t>
            </a:r>
          </a:p>
          <a:p>
            <a:pPr lvl="1" eaLnBrk="1" hangingPunct="1"/>
            <a:endParaRPr lang="fr-FR" altLang="fr-FR" sz="300" b="1" kern="0" dirty="0" smtClean="0"/>
          </a:p>
          <a:p>
            <a:pPr marL="0" indent="-201613" eaLnBrk="1" hangingPunct="1">
              <a:buNone/>
            </a:pPr>
            <a:r>
              <a:rPr lang="fr-FR" altLang="fr-FR" b="1" kern="0" dirty="0" smtClean="0"/>
              <a:t> </a:t>
            </a:r>
            <a:r>
              <a:rPr lang="fr-FR" altLang="fr-FR" kern="0" dirty="0" smtClean="0"/>
              <a:t>- </a:t>
            </a:r>
            <a:r>
              <a:rPr lang="fr-FR" altLang="fr-FR" kern="0" dirty="0" err="1" smtClean="0"/>
              <a:t>Based</a:t>
            </a:r>
            <a:r>
              <a:rPr lang="fr-FR" altLang="fr-FR" kern="0" dirty="0" smtClean="0"/>
              <a:t> on </a:t>
            </a:r>
            <a:r>
              <a:rPr lang="fr-FR" altLang="fr-FR" kern="0" dirty="0" err="1" smtClean="0"/>
              <a:t>following</a:t>
            </a:r>
            <a:r>
              <a:rPr lang="fr-FR" altLang="fr-FR" kern="0" dirty="0" smtClean="0"/>
              <a:t> </a:t>
            </a:r>
            <a:r>
              <a:rPr lang="fr-FR" altLang="fr-FR" kern="0" dirty="0" err="1" smtClean="0"/>
              <a:t>boundary</a:t>
            </a:r>
            <a:r>
              <a:rPr lang="fr-FR" altLang="fr-FR" kern="0" dirty="0" smtClean="0"/>
              <a:t> conditions</a:t>
            </a:r>
            <a:r>
              <a:rPr lang="fr-FR" altLang="fr-FR" sz="1800" kern="0" dirty="0" smtClean="0"/>
              <a:t>: </a:t>
            </a:r>
          </a:p>
          <a:p>
            <a:pPr marL="1046162" lvl="2" indent="-285750" eaLnBrk="1" hangingPunct="1"/>
            <a:r>
              <a:rPr lang="fr-FR" altLang="fr-FR" sz="1600" kern="0" dirty="0" smtClean="0"/>
              <a:t>R94 </a:t>
            </a:r>
            <a:r>
              <a:rPr lang="fr-FR" altLang="fr-FR" sz="1600" kern="0" dirty="0" err="1" smtClean="0"/>
              <a:t>compliant</a:t>
            </a:r>
            <a:r>
              <a:rPr lang="fr-FR" altLang="fr-FR" sz="1600" kern="0" dirty="0" smtClean="0"/>
              <a:t> </a:t>
            </a:r>
            <a:r>
              <a:rPr lang="fr-FR" altLang="fr-FR" sz="1600" kern="0" dirty="0" err="1" smtClean="0"/>
              <a:t>passenger</a:t>
            </a:r>
            <a:r>
              <a:rPr lang="fr-FR" altLang="fr-FR" sz="1600" kern="0" dirty="0" smtClean="0"/>
              <a:t> cars </a:t>
            </a:r>
            <a:r>
              <a:rPr lang="fr-FR" altLang="fr-FR" sz="1600" kern="0" dirty="0" err="1" smtClean="0"/>
              <a:t>produced</a:t>
            </a:r>
            <a:r>
              <a:rPr lang="fr-FR" altLang="fr-FR" sz="1600" kern="0" dirty="0" smtClean="0"/>
              <a:t> </a:t>
            </a:r>
            <a:r>
              <a:rPr lang="fr-FR" altLang="fr-FR" sz="1600" kern="0" dirty="0" err="1" smtClean="0"/>
              <a:t>after</a:t>
            </a:r>
            <a:r>
              <a:rPr lang="fr-FR" altLang="fr-FR" sz="1600" kern="0" dirty="0" smtClean="0"/>
              <a:t> 2000,</a:t>
            </a:r>
          </a:p>
          <a:p>
            <a:pPr marL="1046162" lvl="2" indent="-285750" eaLnBrk="1" hangingPunct="1"/>
            <a:r>
              <a:rPr lang="fr-FR" altLang="fr-FR" sz="1600" kern="0" dirty="0" smtClean="0"/>
              <a:t>frontal crash  </a:t>
            </a:r>
            <a:r>
              <a:rPr lang="fr-FR" altLang="fr-FR" sz="1600" kern="0" dirty="0" err="1" smtClean="0"/>
              <a:t>between</a:t>
            </a:r>
            <a:r>
              <a:rPr lang="fr-FR" altLang="fr-FR" sz="1600" kern="0" dirty="0" smtClean="0"/>
              <a:t> 11h-1h ; </a:t>
            </a:r>
            <a:r>
              <a:rPr lang="fr-FR" altLang="fr-FR" sz="1600" kern="0" dirty="0" err="1" smtClean="0"/>
              <a:t>coverage</a:t>
            </a:r>
            <a:r>
              <a:rPr lang="fr-FR" altLang="fr-FR" sz="1600" kern="0" dirty="0" smtClean="0"/>
              <a:t> </a:t>
            </a:r>
            <a:r>
              <a:rPr lang="fr-FR" altLang="fr-FR" sz="1600" kern="0" dirty="0" err="1" smtClean="0"/>
              <a:t>between</a:t>
            </a:r>
            <a:r>
              <a:rPr lang="fr-FR" altLang="fr-FR" sz="1600" kern="0" dirty="0" smtClean="0"/>
              <a:t> 60% and 100%</a:t>
            </a:r>
          </a:p>
          <a:p>
            <a:pPr marL="1046162" lvl="2" indent="-285750" eaLnBrk="1" hangingPunct="1"/>
            <a:r>
              <a:rPr lang="fr-FR" altLang="fr-FR" sz="1600" kern="0" dirty="0" smtClean="0"/>
              <a:t>All EES* and MAIS*</a:t>
            </a:r>
          </a:p>
          <a:p>
            <a:pPr marL="760412" lvl="2" indent="0" eaLnBrk="1" hangingPunct="1">
              <a:buNone/>
            </a:pPr>
            <a:r>
              <a:rPr lang="fr-FR" altLang="fr-FR" sz="1600" kern="0" dirty="0" smtClean="0"/>
              <a:t>* EES = Equivalent Energy Speed (speed gap for a crash on a </a:t>
            </a:r>
            <a:r>
              <a:rPr lang="fr-FR" altLang="fr-FR" sz="1600" kern="0" dirty="0" err="1" smtClean="0"/>
              <a:t>rigid</a:t>
            </a:r>
            <a:r>
              <a:rPr lang="fr-FR" altLang="fr-FR" sz="1600" kern="0" dirty="0" smtClean="0"/>
              <a:t> </a:t>
            </a:r>
            <a:r>
              <a:rPr lang="fr-FR" altLang="fr-FR" sz="1600" kern="0" dirty="0" err="1" smtClean="0"/>
              <a:t>wall</a:t>
            </a:r>
            <a:r>
              <a:rPr lang="fr-FR" altLang="fr-FR" sz="1600" kern="0" dirty="0" smtClean="0"/>
              <a:t>)</a:t>
            </a:r>
          </a:p>
          <a:p>
            <a:pPr marL="898525" lvl="2" indent="-139700" eaLnBrk="1" hangingPunct="1">
              <a:buNone/>
            </a:pPr>
            <a:r>
              <a:rPr lang="fr-FR" altLang="fr-FR" sz="1600" kern="0" dirty="0"/>
              <a:t>	</a:t>
            </a:r>
            <a:r>
              <a:rPr lang="fr-FR" altLang="fr-FR" sz="1600" kern="0" dirty="0" smtClean="0"/>
              <a:t>MAIS = Maximum </a:t>
            </a:r>
            <a:r>
              <a:rPr lang="fr-FR" altLang="fr-FR" sz="1600" kern="0" dirty="0" err="1" smtClean="0"/>
              <a:t>injury</a:t>
            </a:r>
            <a:r>
              <a:rPr lang="fr-FR" altLang="fr-FR" sz="1600" kern="0" dirty="0" smtClean="0"/>
              <a:t> </a:t>
            </a:r>
            <a:r>
              <a:rPr lang="fr-FR" altLang="fr-FR" sz="1600" kern="0" dirty="0" err="1" smtClean="0"/>
              <a:t>severity</a:t>
            </a:r>
            <a:r>
              <a:rPr lang="fr-FR" altLang="fr-FR" sz="1600" kern="0" dirty="0" smtClean="0"/>
              <a:t> (</a:t>
            </a:r>
            <a:r>
              <a:rPr lang="fr-FR" altLang="fr-FR" sz="1600" kern="0" dirty="0" err="1" smtClean="0"/>
              <a:t>from</a:t>
            </a:r>
            <a:r>
              <a:rPr lang="fr-FR" altLang="fr-FR" sz="1600" kern="0" dirty="0" smtClean="0"/>
              <a:t> 0 –no damage- to 6-no </a:t>
            </a:r>
            <a:r>
              <a:rPr lang="fr-FR" altLang="fr-FR" sz="1600" kern="0" dirty="0" err="1" smtClean="0"/>
              <a:t>survivors</a:t>
            </a:r>
            <a:r>
              <a:rPr lang="fr-FR" altLang="fr-FR" sz="1600" kern="0" dirty="0" smtClean="0"/>
              <a:t>-)</a:t>
            </a:r>
          </a:p>
          <a:p>
            <a:pPr marL="760412" lvl="2" indent="0" eaLnBrk="1" hangingPunct="1">
              <a:buNone/>
            </a:pPr>
            <a:endParaRPr lang="fr-FR" altLang="fr-FR" sz="300" kern="0" dirty="0" smtClean="0"/>
          </a:p>
          <a:p>
            <a:pPr marL="760412" lvl="2" indent="0" eaLnBrk="1" hangingPunct="1">
              <a:buNone/>
            </a:pPr>
            <a:r>
              <a:rPr lang="fr-FR" altLang="fr-FR" sz="1600" kern="0" dirty="0"/>
              <a:t>=&gt; </a:t>
            </a:r>
            <a:r>
              <a:rPr lang="fr-FR" altLang="fr-FR" sz="1600" kern="0" dirty="0" smtClean="0"/>
              <a:t>Data </a:t>
            </a:r>
            <a:r>
              <a:rPr lang="fr-FR" altLang="fr-FR" sz="1600" kern="0" dirty="0" err="1" smtClean="0"/>
              <a:t>from</a:t>
            </a:r>
            <a:r>
              <a:rPr lang="fr-FR" altLang="fr-FR" sz="1600" kern="0" dirty="0" smtClean="0"/>
              <a:t> 265 </a:t>
            </a:r>
            <a:r>
              <a:rPr lang="fr-FR" altLang="fr-FR" sz="1600" kern="0" dirty="0" err="1"/>
              <a:t>vehicles</a:t>
            </a:r>
            <a:r>
              <a:rPr lang="fr-FR" altLang="fr-FR" sz="1600" kern="0" dirty="0"/>
              <a:t> ; 368 occupants</a:t>
            </a:r>
          </a:p>
          <a:p>
            <a:pPr marL="528638" lvl="2" indent="0" eaLnBrk="1" hangingPunct="1">
              <a:buNone/>
            </a:pPr>
            <a:endParaRPr lang="fr-FR" altLang="fr-FR" sz="1000" kern="0" dirty="0" smtClean="0"/>
          </a:p>
          <a:p>
            <a:pPr marL="0" lvl="0" indent="0">
              <a:buNone/>
            </a:pPr>
            <a:r>
              <a:rPr lang="fr-FR" altLang="fr-FR" sz="1800" kern="0" dirty="0" smtClean="0"/>
              <a:t> - The </a:t>
            </a:r>
            <a:r>
              <a:rPr lang="fr-FR" altLang="fr-FR" sz="1800" kern="0" dirty="0" err="1" smtClean="0"/>
              <a:t>statistics</a:t>
            </a:r>
            <a:r>
              <a:rPr lang="fr-FR" altLang="fr-FR" sz="1800" kern="0" dirty="0" smtClean="0"/>
              <a:t> show: </a:t>
            </a:r>
            <a:r>
              <a:rPr lang="en-US" sz="800" dirty="0" smtClean="0">
                <a:latin typeface="Arial" pitchFamily="34" charset="0"/>
                <a:cs typeface="Arial" pitchFamily="34" charset="0"/>
              </a:rPr>
              <a:t>-</a:t>
            </a:r>
          </a:p>
          <a:p>
            <a:pPr marL="0" lvl="0" indent="0">
              <a:buNone/>
            </a:pPr>
            <a:endParaRPr lang="en-US" sz="800" dirty="0">
              <a:latin typeface="Arial" pitchFamily="34" charset="0"/>
              <a:cs typeface="Arial" pitchFamily="34" charset="0"/>
            </a:endParaRPr>
          </a:p>
          <a:p>
            <a:pPr marL="0" lvl="0" indent="0">
              <a:buNone/>
            </a:pPr>
            <a:endParaRPr lang="en-US" sz="800" dirty="0" smtClean="0">
              <a:latin typeface="Arial" pitchFamily="34" charset="0"/>
              <a:cs typeface="Arial" pitchFamily="34" charset="0"/>
            </a:endParaRPr>
          </a:p>
          <a:p>
            <a:pPr marL="0" lvl="0" indent="0">
              <a:buNone/>
            </a:pPr>
            <a:endParaRPr lang="en-US" sz="800" dirty="0">
              <a:latin typeface="Arial" pitchFamily="34" charset="0"/>
              <a:cs typeface="Arial" pitchFamily="34" charset="0"/>
            </a:endParaRPr>
          </a:p>
          <a:p>
            <a:pPr marL="0" lvl="0" indent="0">
              <a:buNone/>
            </a:pPr>
            <a:endParaRPr lang="en-US" sz="800" dirty="0" smtClean="0">
              <a:latin typeface="Arial" pitchFamily="34" charset="0"/>
              <a:cs typeface="Arial" pitchFamily="34" charset="0"/>
            </a:endParaRPr>
          </a:p>
          <a:p>
            <a:pPr marL="0" lvl="0" indent="0">
              <a:buNone/>
            </a:pPr>
            <a:endParaRPr lang="en-US" sz="800" dirty="0">
              <a:latin typeface="Arial" pitchFamily="34" charset="0"/>
              <a:cs typeface="Arial" pitchFamily="34" charset="0"/>
            </a:endParaRPr>
          </a:p>
          <a:p>
            <a:pPr marL="0" lvl="0" indent="0">
              <a:buNone/>
            </a:pPr>
            <a:endParaRPr lang="en-US" sz="800" dirty="0" smtClean="0">
              <a:latin typeface="Arial" pitchFamily="34" charset="0"/>
              <a:cs typeface="Arial" pitchFamily="34" charset="0"/>
            </a:endParaRPr>
          </a:p>
          <a:p>
            <a:pPr marL="0" lvl="0" indent="0">
              <a:buNone/>
            </a:pPr>
            <a:endParaRPr lang="en-US" sz="800" dirty="0">
              <a:latin typeface="Arial" pitchFamily="34" charset="0"/>
              <a:cs typeface="Arial" pitchFamily="34" charset="0"/>
            </a:endParaRPr>
          </a:p>
          <a:p>
            <a:pPr marL="0" lvl="0" indent="0">
              <a:buNone/>
            </a:pPr>
            <a:endParaRPr lang="en-US" sz="800" dirty="0" smtClean="0">
              <a:latin typeface="Arial" pitchFamily="34" charset="0"/>
              <a:cs typeface="Arial" pitchFamily="34" charset="0"/>
            </a:endParaRPr>
          </a:p>
          <a:p>
            <a:pPr marL="0" lvl="0" indent="0">
              <a:buNone/>
            </a:pPr>
            <a:endParaRPr lang="en-US" sz="800" dirty="0">
              <a:latin typeface="Arial" pitchFamily="34" charset="0"/>
              <a:cs typeface="Arial" pitchFamily="34" charset="0"/>
            </a:endParaRPr>
          </a:p>
          <a:p>
            <a:pPr marL="0" lvl="0" indent="0">
              <a:buNone/>
            </a:pPr>
            <a:endParaRPr lang="en-US" sz="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35496" y="188640"/>
            <a:ext cx="9002713" cy="492443"/>
          </a:xfrm>
          <a:solidFill>
            <a:srgbClr val="00B0F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altLang="fr-FR" sz="1600" b="1" dirty="0" smtClean="0">
                <a:solidFill>
                  <a:schemeClr val="bg1"/>
                </a:solidFill>
              </a:rPr>
              <a:t>LAB </a:t>
            </a:r>
            <a:r>
              <a:rPr lang="fr-FR" altLang="fr-FR" sz="1600" b="1" dirty="0" err="1" smtClean="0">
                <a:solidFill>
                  <a:schemeClr val="bg1"/>
                </a:solidFill>
              </a:rPr>
              <a:t>analysis</a:t>
            </a:r>
            <a:r>
              <a:rPr lang="fr-FR" altLang="fr-FR" sz="1600" b="1" dirty="0" smtClean="0">
                <a:solidFill>
                  <a:schemeClr val="bg1"/>
                </a:solidFill>
              </a:rPr>
              <a:t> , </a:t>
            </a:r>
            <a:r>
              <a:rPr lang="fr-FR" altLang="fr-FR" sz="1600" b="1" dirty="0">
                <a:solidFill>
                  <a:schemeClr val="bg1"/>
                </a:solidFill>
              </a:rPr>
              <a:t>EES for </a:t>
            </a:r>
            <a:r>
              <a:rPr lang="fr-FR" altLang="fr-FR" sz="1600" b="1" dirty="0" err="1">
                <a:solidFill>
                  <a:schemeClr val="bg1"/>
                </a:solidFill>
              </a:rPr>
              <a:t>severe</a:t>
            </a:r>
            <a:r>
              <a:rPr lang="fr-FR" altLang="fr-FR" sz="1600" b="1" dirty="0">
                <a:solidFill>
                  <a:schemeClr val="bg1"/>
                </a:solidFill>
              </a:rPr>
              <a:t> crashes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445" y="3913641"/>
            <a:ext cx="5313390" cy="27840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5944009" y="4177250"/>
            <a:ext cx="2855607" cy="120032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lvl="0" indent="0" algn="ctr">
              <a:buNone/>
            </a:pPr>
            <a:r>
              <a:rPr lang="en-US" b="1" dirty="0" smtClean="0"/>
              <a:t>Based on statistically relevant cases , no occupant survives frontal crashes on an</a:t>
            </a:r>
            <a:r>
              <a:rPr lang="en-US" dirty="0" smtClean="0"/>
              <a:t> </a:t>
            </a:r>
            <a:r>
              <a:rPr lang="en-US" b="1" dirty="0" smtClean="0"/>
              <a:t>average</a:t>
            </a:r>
            <a:r>
              <a:rPr lang="en-US" dirty="0" smtClean="0"/>
              <a:t> </a:t>
            </a:r>
            <a:r>
              <a:rPr lang="en-US" b="1" dirty="0" smtClean="0"/>
              <a:t>EES</a:t>
            </a:r>
            <a:r>
              <a:rPr lang="en-US" dirty="0" smtClean="0"/>
              <a:t> of </a:t>
            </a:r>
            <a:r>
              <a:rPr lang="en-US" b="1" dirty="0" smtClean="0"/>
              <a:t>70 km/h.</a:t>
            </a:r>
            <a:endParaRPr lang="fr-FR" sz="1050" dirty="0"/>
          </a:p>
        </p:txBody>
      </p:sp>
      <p:sp>
        <p:nvSpPr>
          <p:cNvPr id="9" name="Ellipse 8"/>
          <p:cNvSpPr/>
          <p:nvPr/>
        </p:nvSpPr>
        <p:spPr>
          <a:xfrm>
            <a:off x="4745599" y="4343500"/>
            <a:ext cx="786432" cy="52026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0667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018" y="512668"/>
            <a:ext cx="6378881" cy="4710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866899" y="5429342"/>
            <a:ext cx="7172003" cy="92333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lvl="0" indent="0">
              <a:buNone/>
            </a:pPr>
            <a:r>
              <a:rPr lang="en-US" dirty="0" smtClean="0"/>
              <a:t>According to the LAB few non-lethal severe injuries exist up to </a:t>
            </a:r>
            <a:r>
              <a:rPr lang="en-US" b="1" dirty="0" smtClean="0"/>
              <a:t>EES of</a:t>
            </a:r>
            <a:r>
              <a:rPr lang="en-US" dirty="0" smtClean="0"/>
              <a:t> </a:t>
            </a:r>
            <a:r>
              <a:rPr lang="en-US" b="1" dirty="0" smtClean="0"/>
              <a:t>80-90 km/h </a:t>
            </a:r>
            <a:r>
              <a:rPr lang="en-US" dirty="0" smtClean="0"/>
              <a:t>(which represents the extreme worse cases) that could potentially benefit from immediate rescue services. </a:t>
            </a:r>
            <a:endParaRPr lang="fr-FR" dirty="0"/>
          </a:p>
        </p:txBody>
      </p:sp>
      <p:sp>
        <p:nvSpPr>
          <p:cNvPr id="4" name="Ellipse 2"/>
          <p:cNvSpPr/>
          <p:nvPr/>
        </p:nvSpPr>
        <p:spPr>
          <a:xfrm>
            <a:off x="4718290" y="1166237"/>
            <a:ext cx="1646884" cy="85256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TextBox 4"/>
          <p:cNvSpPr txBox="1"/>
          <p:nvPr/>
        </p:nvSpPr>
        <p:spPr>
          <a:xfrm>
            <a:off x="539552" y="116632"/>
            <a:ext cx="626469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lvl="1"/>
            <a:r>
              <a:rPr lang="fr-FR" b="1" dirty="0" err="1" smtClean="0">
                <a:sym typeface="Wingdings" panose="05000000000000000000" pitchFamily="2" charset="2"/>
              </a:rPr>
              <a:t>Statiscal</a:t>
            </a:r>
            <a:r>
              <a:rPr lang="fr-FR" b="1" dirty="0" smtClean="0">
                <a:sym typeface="Wingdings" panose="05000000000000000000" pitchFamily="2" charset="2"/>
              </a:rPr>
              <a:t> distribution of cases: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2007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7513</TotalTime>
  <Words>326</Words>
  <Application>Microsoft Office PowerPoint</Application>
  <PresentationFormat>Affichage à l'écran (4:3)</PresentationFormat>
  <Paragraphs>102</Paragraphs>
  <Slides>4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Wingdings</vt:lpstr>
      <vt:lpstr>Office Theme</vt:lpstr>
      <vt:lpstr>Présentation PowerPoint</vt:lpstr>
      <vt:lpstr>Attachment 1-2 :  Definition of the high-g test pulse : counter-proposal based on LAB data</vt:lpstr>
      <vt:lpstr>LAB analysis , EES for severe crashes</vt:lpstr>
      <vt:lpstr>Présentation PowerPoint</vt:lpstr>
    </vt:vector>
  </TitlesOfParts>
  <Company>TME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 industry comments to the eCall delegated act</dc:title>
  <dc:creator>Rene Nulens</dc:creator>
  <cp:lastModifiedBy>Olivier FONTAINE</cp:lastModifiedBy>
  <cp:revision>54</cp:revision>
  <cp:lastPrinted>2015-09-21T13:00:49Z</cp:lastPrinted>
  <dcterms:created xsi:type="dcterms:W3CDTF">2015-09-11T11:55:53Z</dcterms:created>
  <dcterms:modified xsi:type="dcterms:W3CDTF">2015-10-05T14:40:44Z</dcterms:modified>
  <cp:category>Not Protected</cp:category>
</cp:coreProperties>
</file>