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85" r:id="rId2"/>
    <p:sldId id="310" r:id="rId3"/>
    <p:sldId id="312" r:id="rId4"/>
    <p:sldId id="314" r:id="rId5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80"/>
    <a:srgbClr val="0000FF"/>
    <a:srgbClr val="004000"/>
    <a:srgbClr val="FFEAD5"/>
    <a:srgbClr val="FFE2C5"/>
    <a:srgbClr val="FFD7AF"/>
    <a:srgbClr val="FFCC99"/>
    <a:srgbClr val="FFE160"/>
    <a:srgbClr val="FFC0FF"/>
    <a:srgbClr val="80F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26" autoAdjust="0"/>
    <p:restoredTop sz="92254" autoAdjust="0"/>
  </p:normalViewPr>
  <p:slideViewPr>
    <p:cSldViewPr>
      <p:cViewPr varScale="1">
        <p:scale>
          <a:sx n="94" d="100"/>
          <a:sy n="94" d="100"/>
        </p:scale>
        <p:origin x="135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delirium\pub\hmi\external_relationship\Public_Relations\ACSF\BR-IV&#23455;&#39443;\&#12414;&#12392;&#12417;1017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delirium\pub\hmi\external_relationship\Public_Relations\ACSF\BR-IV&#23455;&#39443;\&#12414;&#12392;&#12417;101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errBars>
            <c:errBarType val="both"/>
            <c:errValType val="cust"/>
            <c:noEndCap val="0"/>
            <c:plus>
              <c:numRef>
                <c:f>(Sheet1!$D$14,Sheet1!$F$14,Sheet1!$H$14,Sheet1!$J$14,Sheet1!$L$14)</c:f>
                <c:numCache>
                  <c:formatCode>General</c:formatCode>
                  <c:ptCount val="5"/>
                  <c:pt idx="0">
                    <c:v>0.25233599979020721</c:v>
                  </c:pt>
                  <c:pt idx="1">
                    <c:v>0.12431044372760146</c:v>
                  </c:pt>
                  <c:pt idx="2">
                    <c:v>0.29012183477350634</c:v>
                  </c:pt>
                  <c:pt idx="3">
                    <c:v>9.2457864944652371E-2</c:v>
                  </c:pt>
                  <c:pt idx="4">
                    <c:v>0.14040066124848649</c:v>
                  </c:pt>
                </c:numCache>
              </c:numRef>
            </c:plus>
            <c:minus>
              <c:numRef>
                <c:f>(Sheet1!$D$14,Sheet1!$F$14,Sheet1!$H$14,Sheet1!$J$14,Sheet1!$L$14)</c:f>
                <c:numCache>
                  <c:formatCode>General</c:formatCode>
                  <c:ptCount val="5"/>
                  <c:pt idx="0">
                    <c:v>0.25233599979020721</c:v>
                  </c:pt>
                  <c:pt idx="1">
                    <c:v>0.12431044372760146</c:v>
                  </c:pt>
                  <c:pt idx="2">
                    <c:v>0.29012183477350634</c:v>
                  </c:pt>
                  <c:pt idx="3">
                    <c:v>9.2457864944652371E-2</c:v>
                  </c:pt>
                  <c:pt idx="4">
                    <c:v>0.14040066124848649</c:v>
                  </c:pt>
                </c:numCache>
              </c:numRef>
            </c:minus>
          </c:errBars>
          <c:val>
            <c:numRef>
              <c:f>(Sheet1!$D$13,Sheet1!$F$13,Sheet1!$H$13,Sheet1!$J$13,Sheet1!$L$13)</c:f>
              <c:numCache>
                <c:formatCode>0.00_ </c:formatCode>
                <c:ptCount val="5"/>
                <c:pt idx="0">
                  <c:v>1.8688888888888888</c:v>
                </c:pt>
                <c:pt idx="1">
                  <c:v>1.9155555555555555</c:v>
                </c:pt>
                <c:pt idx="2">
                  <c:v>2.0811111111111114</c:v>
                </c:pt>
                <c:pt idx="3">
                  <c:v>1.6988888888888889</c:v>
                </c:pt>
                <c:pt idx="4">
                  <c:v>1.7411111111111113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4073128"/>
        <c:axId val="204043192"/>
      </c:barChart>
      <c:catAx>
        <c:axId val="204073128"/>
        <c:scaling>
          <c:orientation val="minMax"/>
        </c:scaling>
        <c:delete val="1"/>
        <c:axPos val="b"/>
        <c:majorTickMark val="out"/>
        <c:minorTickMark val="none"/>
        <c:tickLblPos val="nextTo"/>
        <c:crossAx val="204043192"/>
        <c:crosses val="autoZero"/>
        <c:auto val="1"/>
        <c:lblAlgn val="ctr"/>
        <c:lblOffset val="100"/>
        <c:noMultiLvlLbl val="0"/>
      </c:catAx>
      <c:valAx>
        <c:axId val="204043192"/>
        <c:scaling>
          <c:orientation val="minMax"/>
          <c:max val="4"/>
        </c:scaling>
        <c:delete val="0"/>
        <c:axPos val="l"/>
        <c:majorGridlines/>
        <c:numFmt formatCode="0.0_ " sourceLinked="0"/>
        <c:majorTickMark val="out"/>
        <c:minorTickMark val="none"/>
        <c:tickLblPos val="nextTo"/>
        <c:txPr>
          <a:bodyPr/>
          <a:lstStyle/>
          <a:p>
            <a:pPr>
              <a:defRPr lang="ja-JP" sz="1200"/>
            </a:pPr>
            <a:endParaRPr lang="de-DE"/>
          </a:p>
        </c:txPr>
        <c:crossAx val="20407312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1088900799359612E-2"/>
          <c:y val="4.7696468822487875E-2"/>
          <c:w val="0.89342601609227024"/>
          <c:h val="0.90460706235502419"/>
        </c:manualLayout>
      </c:layout>
      <c:lineChart>
        <c:grouping val="standard"/>
        <c:varyColors val="0"/>
        <c:ser>
          <c:idx val="0"/>
          <c:order val="0"/>
          <c:spPr>
            <a:ln>
              <a:noFill/>
            </a:ln>
          </c:spPr>
          <c:marker>
            <c:symbol val="diamond"/>
            <c:size val="10"/>
            <c:spPr>
              <a:solidFill>
                <a:srgbClr val="FF0000"/>
              </a:solidFill>
              <a:ln w="0"/>
            </c:spPr>
          </c:marker>
          <c:val>
            <c:numRef>
              <c:f>(Sheet1!$B$15,Sheet1!$F$15,Sheet1!$H$15,Sheet1!$J$15,Sheet1!$L$15)</c:f>
              <c:numCache>
                <c:formatCode>0.00_ </c:formatCode>
                <c:ptCount val="5"/>
                <c:pt idx="0">
                  <c:v>2.86</c:v>
                </c:pt>
                <c:pt idx="1">
                  <c:v>2.6</c:v>
                </c:pt>
                <c:pt idx="2">
                  <c:v>3.58</c:v>
                </c:pt>
                <c:pt idx="3">
                  <c:v>2.38</c:v>
                </c:pt>
                <c:pt idx="4">
                  <c:v>2.35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49232072"/>
        <c:axId val="349265144"/>
      </c:lineChart>
      <c:catAx>
        <c:axId val="349232072"/>
        <c:scaling>
          <c:orientation val="minMax"/>
        </c:scaling>
        <c:delete val="1"/>
        <c:axPos val="b"/>
        <c:majorTickMark val="out"/>
        <c:minorTickMark val="none"/>
        <c:tickLblPos val="nextTo"/>
        <c:crossAx val="349265144"/>
        <c:crosses val="autoZero"/>
        <c:auto val="1"/>
        <c:lblAlgn val="ctr"/>
        <c:lblOffset val="100"/>
        <c:noMultiLvlLbl val="0"/>
      </c:catAx>
      <c:valAx>
        <c:axId val="349265144"/>
        <c:scaling>
          <c:orientation val="minMax"/>
        </c:scaling>
        <c:delete val="1"/>
        <c:axPos val="l"/>
        <c:numFmt formatCode="0.0_ " sourceLinked="0"/>
        <c:majorTickMark val="out"/>
        <c:minorTickMark val="none"/>
        <c:tickLblPos val="nextTo"/>
        <c:crossAx val="349232072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959791-D6FC-4485-9592-3248DBD10EAF}" type="datetimeFigureOut">
              <a:rPr kumimoji="1" lang="ja-JP" altLang="en-US" smtClean="0"/>
              <a:t>2015/11/20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AA3824-8515-4145-B925-66A1440EFB9F}" type="slidenum">
              <a:rPr kumimoji="1" lang="ja-JP" altLang="en-US" smtClean="0"/>
              <a:t>‹Nr.›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0571379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F1048F-66F6-4701-886F-6107DCCA4B9A}" type="datetimeFigureOut">
              <a:rPr kumimoji="1" lang="ja-JP" altLang="en-US" smtClean="0"/>
              <a:t>2015/11/20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1D64F1-108A-41C9-A275-80BAF1D15C2E}" type="slidenum">
              <a:rPr kumimoji="1" lang="ja-JP" altLang="en-US" smtClean="0"/>
              <a:t>‹Nr.›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55094649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1D64F1-108A-41C9-A275-80BAF1D15C2E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  <p:sp>
        <p:nvSpPr>
          <p:cNvPr id="5" name="ヘッダー プレースホルダー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61810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AD1D9-01B4-48A5-9406-6FDD59158AB1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  <p:sp>
        <p:nvSpPr>
          <p:cNvPr id="5" name="ヘッダー プレースホルダー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214453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AD1D9-01B4-48A5-9406-6FDD59158AB1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  <p:sp>
        <p:nvSpPr>
          <p:cNvPr id="5" name="ヘッダー プレースホルダー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214453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AD1D9-01B4-48A5-9406-6FDD59158AB1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  <p:sp>
        <p:nvSpPr>
          <p:cNvPr id="5" name="ヘッダー プレースホルダー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21445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6B48-C483-4416-BF55-3F6A4B330471}" type="datetimeFigureOut">
              <a:rPr kumimoji="1" lang="ja-JP" altLang="en-US" smtClean="0"/>
              <a:t>2015/11/20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9CE16-9582-4F2E-BEB8-1C209869143D}" type="slidenum">
              <a:rPr kumimoji="1" lang="ja-JP" altLang="en-US" smtClean="0"/>
              <a:t>‹Nr.›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31530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6B48-C483-4416-BF55-3F6A4B330471}" type="datetimeFigureOut">
              <a:rPr kumimoji="1" lang="ja-JP" altLang="en-US" smtClean="0"/>
              <a:t>2015/11/20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9CE16-9582-4F2E-BEB8-1C209869143D}" type="slidenum">
              <a:rPr kumimoji="1" lang="ja-JP" altLang="en-US" smtClean="0"/>
              <a:t>‹Nr.›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36544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6B48-C483-4416-BF55-3F6A4B330471}" type="datetimeFigureOut">
              <a:rPr kumimoji="1" lang="ja-JP" altLang="en-US" smtClean="0"/>
              <a:t>2015/11/20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9CE16-9582-4F2E-BEB8-1C209869143D}" type="slidenum">
              <a:rPr kumimoji="1" lang="ja-JP" altLang="en-US" smtClean="0"/>
              <a:t>‹Nr.›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6185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6B48-C483-4416-BF55-3F6A4B330471}" type="datetimeFigureOut">
              <a:rPr kumimoji="1" lang="ja-JP" altLang="en-US" smtClean="0"/>
              <a:t>2015/11/20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9CE16-9582-4F2E-BEB8-1C209869143D}" type="slidenum">
              <a:rPr kumimoji="1" lang="ja-JP" altLang="en-US" smtClean="0"/>
              <a:t>‹Nr.›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772337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6B48-C483-4416-BF55-3F6A4B330471}" type="datetimeFigureOut">
              <a:rPr kumimoji="1" lang="ja-JP" altLang="en-US" smtClean="0"/>
              <a:t>2015/11/20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9CE16-9582-4F2E-BEB8-1C209869143D}" type="slidenum">
              <a:rPr kumimoji="1" lang="ja-JP" altLang="en-US" smtClean="0"/>
              <a:t>‹Nr.›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38493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6B48-C483-4416-BF55-3F6A4B330471}" type="datetimeFigureOut">
              <a:rPr kumimoji="1" lang="ja-JP" altLang="en-US" smtClean="0"/>
              <a:t>2015/11/20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9CE16-9582-4F2E-BEB8-1C209869143D}" type="slidenum">
              <a:rPr kumimoji="1" lang="ja-JP" altLang="en-US" smtClean="0"/>
              <a:t>‹Nr.›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36267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6B48-C483-4416-BF55-3F6A4B330471}" type="datetimeFigureOut">
              <a:rPr kumimoji="1" lang="ja-JP" altLang="en-US" smtClean="0"/>
              <a:t>2015/11/20</a:t>
            </a:fld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9CE16-9582-4F2E-BEB8-1C209869143D}" type="slidenum">
              <a:rPr kumimoji="1" lang="ja-JP" altLang="en-US" smtClean="0"/>
              <a:t>‹Nr.›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47008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6B48-C483-4416-BF55-3F6A4B330471}" type="datetimeFigureOut">
              <a:rPr kumimoji="1" lang="ja-JP" altLang="en-US" smtClean="0"/>
              <a:t>2015/11/20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9CE16-9582-4F2E-BEB8-1C209869143D}" type="slidenum">
              <a:rPr kumimoji="1" lang="ja-JP" altLang="en-US" smtClean="0"/>
              <a:t>‹Nr.›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2961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6B48-C483-4416-BF55-3F6A4B330471}" type="datetimeFigureOut">
              <a:rPr kumimoji="1" lang="ja-JP" altLang="en-US" smtClean="0"/>
              <a:t>2015/11/20</a:t>
            </a:fld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9CE16-9582-4F2E-BEB8-1C209869143D}" type="slidenum">
              <a:rPr kumimoji="1" lang="ja-JP" altLang="en-US" smtClean="0"/>
              <a:t>‹Nr.›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41509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6B48-C483-4416-BF55-3F6A4B330471}" type="datetimeFigureOut">
              <a:rPr kumimoji="1" lang="ja-JP" altLang="en-US" smtClean="0"/>
              <a:t>2015/11/20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9CE16-9582-4F2E-BEB8-1C209869143D}" type="slidenum">
              <a:rPr kumimoji="1" lang="ja-JP" altLang="en-US" smtClean="0"/>
              <a:t>‹Nr.›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13350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56B48-C483-4416-BF55-3F6A4B330471}" type="datetimeFigureOut">
              <a:rPr kumimoji="1" lang="ja-JP" altLang="en-US" smtClean="0"/>
              <a:t>2015/11/20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9CE16-9582-4F2E-BEB8-1C209869143D}" type="slidenum">
              <a:rPr kumimoji="1" lang="ja-JP" altLang="en-US" smtClean="0"/>
              <a:t>‹Nr.›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81833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C56B48-C483-4416-BF55-3F6A4B330471}" type="datetimeFigureOut">
              <a:rPr kumimoji="1" lang="ja-JP" altLang="en-US" smtClean="0"/>
              <a:t>2015/11/20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29CE16-9582-4F2E-BEB8-1C209869143D}" type="slidenum">
              <a:rPr kumimoji="1" lang="ja-JP" altLang="en-US" smtClean="0"/>
              <a:t>‹Nr.›</a:t>
            </a:fld>
            <a:endParaRPr kumimoji="1" lang="ja-JP" altLang="en-US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8673738" y="2"/>
            <a:ext cx="443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400" kern="120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F653C08-6434-4870-A3E7-AA9747531481}" type="slidenum">
              <a:rPr lang="ja-JP" altLang="en-US" smtClean="0"/>
              <a:pPr/>
              <a:t>‹Nr.›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39044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80920" cy="2664296"/>
          </a:xfrm>
        </p:spPr>
        <p:txBody>
          <a:bodyPr>
            <a:normAutofit/>
          </a:bodyPr>
          <a:lstStyle/>
          <a:p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Survey on the transition time from ACSF to Manual Driving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4345792" y="5234482"/>
            <a:ext cx="4245329" cy="523220"/>
          </a:xfrm>
          <a:prstGeom prst="rect">
            <a:avLst/>
          </a:prstGeom>
        </p:spPr>
        <p:txBody>
          <a:bodyPr vert="horz" wrap="non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altLang="ja-JP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Toyota Motor Corporation</a:t>
            </a:r>
          </a:p>
        </p:txBody>
      </p:sp>
      <p:sp>
        <p:nvSpPr>
          <p:cNvPr id="6" name="テキスト ボックス 43"/>
          <p:cNvSpPr txBox="1"/>
          <p:nvPr/>
        </p:nvSpPr>
        <p:spPr bwMode="auto">
          <a:xfrm>
            <a:off x="6300192" y="40250"/>
            <a:ext cx="2720752" cy="252000"/>
          </a:xfrm>
          <a:prstGeom prst="rect">
            <a:avLst/>
          </a:prstGeom>
          <a:ln w="6350"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93663" algn="ctr"/>
            <a:r>
              <a:rPr lang="en-US" altLang="ja-JP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Informal Document</a:t>
            </a:r>
            <a:r>
              <a:rPr lang="en-US" altLang="ja-JP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ja-JP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ACSF-04-14</a:t>
            </a:r>
            <a:endParaRPr lang="en-US" altLang="ja-JP" sz="1200" u="sng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44"/>
          <p:cNvSpPr txBox="1"/>
          <p:nvPr/>
        </p:nvSpPr>
        <p:spPr bwMode="auto">
          <a:xfrm>
            <a:off x="76371" y="64335"/>
            <a:ext cx="2952000" cy="252000"/>
          </a:xfrm>
          <a:prstGeom prst="rect">
            <a:avLst/>
          </a:prstGeom>
          <a:ln w="6350"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marL="93663" algn="ctr"/>
            <a:r>
              <a:rPr lang="en-US" altLang="ja-JP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Submitted by the expert of Japan</a:t>
            </a:r>
            <a:endParaRPr lang="en-US" altLang="ja-JP" sz="1200" u="sng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47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366429" y="-27384"/>
            <a:ext cx="4421403" cy="584775"/>
          </a:xfrm>
        </p:spPr>
        <p:txBody>
          <a:bodyPr wrap="none">
            <a:spAutoFit/>
          </a:bodyPr>
          <a:lstStyle/>
          <a:p>
            <a:r>
              <a:rPr kumimoji="1" lang="en-US" altLang="ja-JP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Experimental Condition</a:t>
            </a:r>
            <a:endParaRPr kumimoji="1" lang="ja-JP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79512" y="732760"/>
            <a:ext cx="86409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Purpose</a:t>
            </a:r>
          </a:p>
          <a:p>
            <a:pPr marL="144000" lvl="1" indent="179388"/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To obtain the experimental data</a:t>
            </a:r>
            <a:r>
              <a:rPr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of the transition time from ACSF system to Manual driving.  To set several conditions of the driver when ACSF on, including doing Sub-task.</a:t>
            </a: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20000" lvl="1" indent="-360000">
              <a:buFont typeface="+mj-lt"/>
              <a:buAutoNum type="arabicPeriod"/>
            </a:pPr>
            <a:endParaRPr lang="en-US" altLang="ja-JP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20000" lvl="1" indent="-360000">
              <a:buFont typeface="+mj-lt"/>
              <a:buAutoNum type="arabicPeriod"/>
            </a:pP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Experimental Set-up</a:t>
            </a:r>
          </a:p>
          <a:p>
            <a:pPr marL="900000" lvl="3" indent="-180000">
              <a:buFont typeface="Arial" panose="020B0604020202020204" pitchFamily="34" charset="0"/>
              <a:buChar char="•"/>
            </a:pPr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Simple Driving Simulator (Fixed system with only front screen)</a:t>
            </a:r>
          </a:p>
          <a:p>
            <a:pPr marL="900000" lvl="3" indent="-180000">
              <a:buFont typeface="Arial" panose="020B0604020202020204" pitchFamily="34" charset="0"/>
              <a:buChar char="•"/>
            </a:pP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Sub-task : Watching a movie or playing a game to use the tablet PC.</a:t>
            </a:r>
          </a:p>
          <a:p>
            <a:pPr marL="900000" lvl="3" indent="-180000">
              <a:buFont typeface="Arial" panose="020B0604020202020204" pitchFamily="34" charset="0"/>
              <a:buChar char="•"/>
            </a:pP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Driver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put his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hands on knees during ACSF on.</a:t>
            </a:r>
          </a:p>
          <a:p>
            <a:pPr marL="900000" lvl="3" indent="-180000">
              <a:buFont typeface="Arial" panose="020B0604020202020204" pitchFamily="34" charset="0"/>
              <a:buChar char="•"/>
            </a:pP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Sudden Audible warning to inform the transition demand.</a:t>
            </a:r>
            <a:endParaRPr kumimoji="1" lang="en-US" altLang="ja-JP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5624017" y="6309320"/>
            <a:ext cx="23647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97200"/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Experimental System</a:t>
            </a: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717032"/>
            <a:ext cx="3382963" cy="253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678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93" y="3328243"/>
            <a:ext cx="4640263" cy="341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366428" y="-27384"/>
            <a:ext cx="4421403" cy="584775"/>
          </a:xfrm>
        </p:spPr>
        <p:txBody>
          <a:bodyPr wrap="none">
            <a:spAutoFit/>
          </a:bodyPr>
          <a:lstStyle/>
          <a:p>
            <a:r>
              <a:rPr kumimoji="1" lang="en-US" altLang="ja-JP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Experimental Condition</a:t>
            </a:r>
            <a:endParaRPr kumimoji="1" lang="ja-JP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5569537" y="5529092"/>
            <a:ext cx="292914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/>
          <p:nvPr/>
        </p:nvCxnSpPr>
        <p:spPr>
          <a:xfrm flipV="1">
            <a:off x="5667342" y="5012184"/>
            <a:ext cx="0" cy="6892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フリーフォーム 11"/>
          <p:cNvSpPr/>
          <p:nvPr/>
        </p:nvSpPr>
        <p:spPr>
          <a:xfrm>
            <a:off x="5667342" y="5118658"/>
            <a:ext cx="2635878" cy="496128"/>
          </a:xfrm>
          <a:custGeom>
            <a:avLst/>
            <a:gdLst>
              <a:gd name="connsiteX0" fmla="*/ 0 w 2197014"/>
              <a:gd name="connsiteY0" fmla="*/ 322073 h 322073"/>
              <a:gd name="connsiteX1" fmla="*/ 902126 w 2197014"/>
              <a:gd name="connsiteY1" fmla="*/ 2954 h 322073"/>
              <a:gd name="connsiteX2" fmla="*/ 1742883 w 2197014"/>
              <a:gd name="connsiteY2" fmla="*/ 156377 h 322073"/>
              <a:gd name="connsiteX3" fmla="*/ 2197014 w 2197014"/>
              <a:gd name="connsiteY3" fmla="*/ 39775 h 322073"/>
              <a:gd name="connsiteX0" fmla="*/ 0 w 2197014"/>
              <a:gd name="connsiteY0" fmla="*/ 914459 h 914459"/>
              <a:gd name="connsiteX1" fmla="*/ 902126 w 2197014"/>
              <a:gd name="connsiteY1" fmla="*/ 595340 h 914459"/>
              <a:gd name="connsiteX2" fmla="*/ 1614008 w 2197014"/>
              <a:gd name="connsiteY2" fmla="*/ 62 h 914459"/>
              <a:gd name="connsiteX3" fmla="*/ 2197014 w 2197014"/>
              <a:gd name="connsiteY3" fmla="*/ 632161 h 914459"/>
              <a:gd name="connsiteX0" fmla="*/ 0 w 2197014"/>
              <a:gd name="connsiteY0" fmla="*/ 915567 h 915567"/>
              <a:gd name="connsiteX1" fmla="*/ 834620 w 2197014"/>
              <a:gd name="connsiteY1" fmla="*/ 829649 h 915567"/>
              <a:gd name="connsiteX2" fmla="*/ 1614008 w 2197014"/>
              <a:gd name="connsiteY2" fmla="*/ 1170 h 915567"/>
              <a:gd name="connsiteX3" fmla="*/ 2197014 w 2197014"/>
              <a:gd name="connsiteY3" fmla="*/ 633269 h 915567"/>
              <a:gd name="connsiteX0" fmla="*/ 0 w 2197014"/>
              <a:gd name="connsiteY0" fmla="*/ 976839 h 976839"/>
              <a:gd name="connsiteX1" fmla="*/ 834620 w 2197014"/>
              <a:gd name="connsiteY1" fmla="*/ 890921 h 976839"/>
              <a:gd name="connsiteX2" fmla="*/ 1491269 w 2197014"/>
              <a:gd name="connsiteY2" fmla="*/ 1074 h 976839"/>
              <a:gd name="connsiteX3" fmla="*/ 2197014 w 2197014"/>
              <a:gd name="connsiteY3" fmla="*/ 694541 h 976839"/>
              <a:gd name="connsiteX0" fmla="*/ 0 w 2197014"/>
              <a:gd name="connsiteY0" fmla="*/ 977216 h 981012"/>
              <a:gd name="connsiteX1" fmla="*/ 1061685 w 2197014"/>
              <a:gd name="connsiteY1" fmla="*/ 924600 h 981012"/>
              <a:gd name="connsiteX2" fmla="*/ 1491269 w 2197014"/>
              <a:gd name="connsiteY2" fmla="*/ 1451 h 981012"/>
              <a:gd name="connsiteX3" fmla="*/ 2197014 w 2197014"/>
              <a:gd name="connsiteY3" fmla="*/ 694918 h 981012"/>
              <a:gd name="connsiteX0" fmla="*/ 0 w 2197014"/>
              <a:gd name="connsiteY0" fmla="*/ 943983 h 945407"/>
              <a:gd name="connsiteX1" fmla="*/ 1061685 w 2197014"/>
              <a:gd name="connsiteY1" fmla="*/ 891367 h 945407"/>
              <a:gd name="connsiteX2" fmla="*/ 1374668 w 2197014"/>
              <a:gd name="connsiteY2" fmla="*/ 1517 h 945407"/>
              <a:gd name="connsiteX3" fmla="*/ 2197014 w 2197014"/>
              <a:gd name="connsiteY3" fmla="*/ 661685 h 945407"/>
              <a:gd name="connsiteX0" fmla="*/ 0 w 2197014"/>
              <a:gd name="connsiteY0" fmla="*/ 943731 h 1124509"/>
              <a:gd name="connsiteX1" fmla="*/ 1061685 w 2197014"/>
              <a:gd name="connsiteY1" fmla="*/ 891115 h 1124509"/>
              <a:gd name="connsiteX2" fmla="*/ 1374668 w 2197014"/>
              <a:gd name="connsiteY2" fmla="*/ 1265 h 1124509"/>
              <a:gd name="connsiteX3" fmla="*/ 1588608 w 2197014"/>
              <a:gd name="connsiteY3" fmla="*/ 1110928 h 1124509"/>
              <a:gd name="connsiteX4" fmla="*/ 2197014 w 2197014"/>
              <a:gd name="connsiteY4" fmla="*/ 661433 h 1124509"/>
              <a:gd name="connsiteX0" fmla="*/ 0 w 2203151"/>
              <a:gd name="connsiteY0" fmla="*/ 943731 h 1138056"/>
              <a:gd name="connsiteX1" fmla="*/ 1061685 w 2203151"/>
              <a:gd name="connsiteY1" fmla="*/ 891115 h 1138056"/>
              <a:gd name="connsiteX2" fmla="*/ 1374668 w 2203151"/>
              <a:gd name="connsiteY2" fmla="*/ 1265 h 1138056"/>
              <a:gd name="connsiteX3" fmla="*/ 1588608 w 2203151"/>
              <a:gd name="connsiteY3" fmla="*/ 1110928 h 1138056"/>
              <a:gd name="connsiteX4" fmla="*/ 2203151 w 2203151"/>
              <a:gd name="connsiteY4" fmla="*/ 994438 h 1138056"/>
              <a:gd name="connsiteX0" fmla="*/ 0 w 2203151"/>
              <a:gd name="connsiteY0" fmla="*/ 943563 h 1137888"/>
              <a:gd name="connsiteX1" fmla="*/ 1061685 w 2203151"/>
              <a:gd name="connsiteY1" fmla="*/ 890947 h 1137888"/>
              <a:gd name="connsiteX2" fmla="*/ 1374668 w 2203151"/>
              <a:gd name="connsiteY2" fmla="*/ 1097 h 1137888"/>
              <a:gd name="connsiteX3" fmla="*/ 1588608 w 2203151"/>
              <a:gd name="connsiteY3" fmla="*/ 1110760 h 1137888"/>
              <a:gd name="connsiteX4" fmla="*/ 2203151 w 2203151"/>
              <a:gd name="connsiteY4" fmla="*/ 994270 h 1137888"/>
              <a:gd name="connsiteX0" fmla="*/ 0 w 2203151"/>
              <a:gd name="connsiteY0" fmla="*/ 930828 h 1125153"/>
              <a:gd name="connsiteX1" fmla="*/ 1061685 w 2203151"/>
              <a:gd name="connsiteY1" fmla="*/ 878212 h 1125153"/>
              <a:gd name="connsiteX2" fmla="*/ 1288943 w 2203151"/>
              <a:gd name="connsiteY2" fmla="*/ 1284 h 1125153"/>
              <a:gd name="connsiteX3" fmla="*/ 1588608 w 2203151"/>
              <a:gd name="connsiteY3" fmla="*/ 1098025 h 1125153"/>
              <a:gd name="connsiteX4" fmla="*/ 2203151 w 2203151"/>
              <a:gd name="connsiteY4" fmla="*/ 981535 h 1125153"/>
              <a:gd name="connsiteX0" fmla="*/ 0 w 2203151"/>
              <a:gd name="connsiteY0" fmla="*/ 930828 h 1125153"/>
              <a:gd name="connsiteX1" fmla="*/ 1071210 w 2203151"/>
              <a:gd name="connsiteY1" fmla="*/ 878211 h 1125153"/>
              <a:gd name="connsiteX2" fmla="*/ 1288943 w 2203151"/>
              <a:gd name="connsiteY2" fmla="*/ 1284 h 1125153"/>
              <a:gd name="connsiteX3" fmla="*/ 1588608 w 2203151"/>
              <a:gd name="connsiteY3" fmla="*/ 1098025 h 1125153"/>
              <a:gd name="connsiteX4" fmla="*/ 2203151 w 2203151"/>
              <a:gd name="connsiteY4" fmla="*/ 981535 h 1125153"/>
              <a:gd name="connsiteX0" fmla="*/ 0 w 2203151"/>
              <a:gd name="connsiteY0" fmla="*/ 930760 h 1125085"/>
              <a:gd name="connsiteX1" fmla="*/ 1071210 w 2203151"/>
              <a:gd name="connsiteY1" fmla="*/ 878143 h 1125085"/>
              <a:gd name="connsiteX2" fmla="*/ 1288943 w 2203151"/>
              <a:gd name="connsiteY2" fmla="*/ 1216 h 1125085"/>
              <a:gd name="connsiteX3" fmla="*/ 1588608 w 2203151"/>
              <a:gd name="connsiteY3" fmla="*/ 1097957 h 1125085"/>
              <a:gd name="connsiteX4" fmla="*/ 2203151 w 2203151"/>
              <a:gd name="connsiteY4" fmla="*/ 981467 h 1125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3151" h="1125085">
                <a:moveTo>
                  <a:pt x="0" y="930760"/>
                </a:moveTo>
                <a:cubicBezTo>
                  <a:pt x="305823" y="785008"/>
                  <a:pt x="968304" y="987843"/>
                  <a:pt x="1071210" y="878143"/>
                </a:cubicBezTo>
                <a:cubicBezTo>
                  <a:pt x="1174116" y="768443"/>
                  <a:pt x="1202710" y="-35420"/>
                  <a:pt x="1288943" y="1216"/>
                </a:cubicBezTo>
                <a:cubicBezTo>
                  <a:pt x="1375176" y="37852"/>
                  <a:pt x="1451550" y="987929"/>
                  <a:pt x="1588608" y="1097957"/>
                </a:cubicBezTo>
                <a:cubicBezTo>
                  <a:pt x="1725666" y="1207985"/>
                  <a:pt x="2163119" y="945381"/>
                  <a:pt x="2203151" y="981467"/>
                </a:cubicBezTo>
              </a:path>
            </a:pathLst>
          </a:cu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 rot="16200000">
            <a:off x="4973140" y="5280803"/>
            <a:ext cx="99661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Steering Angle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直線コネクタ 19"/>
          <p:cNvCxnSpPr/>
          <p:nvPr/>
        </p:nvCxnSpPr>
        <p:spPr>
          <a:xfrm flipV="1">
            <a:off x="6528855" y="5184488"/>
            <a:ext cx="0" cy="77536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 flipV="1">
            <a:off x="6959611" y="5158225"/>
            <a:ext cx="0" cy="54316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8543943" y="5432431"/>
            <a:ext cx="33573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直線矢印コネクタ 28"/>
          <p:cNvCxnSpPr/>
          <p:nvPr/>
        </p:nvCxnSpPr>
        <p:spPr>
          <a:xfrm>
            <a:off x="6528855" y="5615243"/>
            <a:ext cx="430756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テキスト ボックス 35"/>
          <p:cNvSpPr txBox="1"/>
          <p:nvPr/>
        </p:nvSpPr>
        <p:spPr>
          <a:xfrm>
            <a:off x="6582530" y="5701394"/>
            <a:ext cx="106554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Response Time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6206655" y="5980638"/>
            <a:ext cx="35747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Beep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51788" y="764704"/>
            <a:ext cx="88847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0000" lvl="1" indent="-360000">
              <a:buFont typeface="+mj-lt"/>
              <a:buAutoNum type="arabicPeriod" startAt="2"/>
            </a:pP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Driver’s Condition</a:t>
            </a:r>
          </a:p>
          <a:p>
            <a:pPr marL="1080000" lvl="2" indent="-180000">
              <a:buFont typeface="Arial" panose="020B0604020202020204" pitchFamily="34" charset="0"/>
              <a:buChar char="•"/>
            </a:pP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Sub-task : None, Watching a movie, Playing a game</a:t>
            </a:r>
          </a:p>
          <a:p>
            <a:pPr marL="1080000" lvl="2" indent="-180000">
              <a:buFont typeface="Arial" panose="020B0604020202020204" pitchFamily="34" charset="0"/>
              <a:buChar char="•"/>
            </a:pP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Tablet PC’s position</a:t>
            </a:r>
          </a:p>
          <a:p>
            <a:pPr marL="900000" lvl="2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	 : Upper (Left upper of Steering), Lower (near Driver’s knee)</a:t>
            </a:r>
          </a:p>
          <a:p>
            <a:pPr marL="1080000" lvl="2" indent="-180000">
              <a:buFont typeface="Arial" panose="020B0604020202020204" pitchFamily="34" charset="0"/>
              <a:buChar char="•"/>
            </a:pP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Warning : Beep sound</a:t>
            </a: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20000" lvl="1" indent="-360000">
              <a:buFont typeface="+mj-lt"/>
              <a:buAutoNum type="arabicPeriod" startAt="2"/>
            </a:pPr>
            <a:endParaRPr lang="en-US" altLang="ja-JP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20000" lvl="1" indent="-360000">
              <a:buFont typeface="+mj-lt"/>
              <a:buAutoNum type="arabicPeriod" startAt="2"/>
            </a:pP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Driver’s Response Time</a:t>
            </a:r>
          </a:p>
          <a:p>
            <a:pPr marL="1080000" lvl="2" indent="-180000">
              <a:buFont typeface="Arial" panose="020B0604020202020204" pitchFamily="34" charset="0"/>
              <a:buChar char="•"/>
            </a:pP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From the start of Beep sound to Driver’s steering input.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3154179" y="4005064"/>
            <a:ext cx="2749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97200"/>
            <a:r>
              <a:rPr lang="ja-JP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←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Upper position (Game)</a:t>
            </a: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35496" y="6165304"/>
            <a:ext cx="2749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97200"/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Lower position (Game)</a:t>
            </a:r>
            <a:r>
              <a:rPr lang="ja-JP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35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061" y="4445000"/>
            <a:ext cx="2536825" cy="218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923879" y="13847"/>
            <a:ext cx="6205353" cy="584775"/>
          </a:xfrm>
        </p:spPr>
        <p:txBody>
          <a:bodyPr wrap="none">
            <a:spAutoFit/>
          </a:bodyPr>
          <a:lstStyle/>
          <a:p>
            <a:r>
              <a:rPr kumimoji="1" lang="en-US" altLang="ja-JP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Results of Driver’s response time</a:t>
            </a:r>
            <a:endParaRPr kumimoji="1" lang="ja-JP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578539" y="858198"/>
            <a:ext cx="22013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Results (10 panels)</a:t>
            </a:r>
          </a:p>
        </p:txBody>
      </p:sp>
      <p:graphicFrame>
        <p:nvGraphicFramePr>
          <p:cNvPr id="26" name="表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5538361"/>
              </p:ext>
            </p:extLst>
          </p:nvPr>
        </p:nvGraphicFramePr>
        <p:xfrm>
          <a:off x="2664456" y="3573016"/>
          <a:ext cx="4176465" cy="62903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35293"/>
                <a:gridCol w="835293"/>
                <a:gridCol w="835293"/>
                <a:gridCol w="835293"/>
                <a:gridCol w="835293"/>
              </a:tblGrid>
              <a:tr h="191445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None</a:t>
                      </a:r>
                      <a:endParaRPr kumimoji="1" lang="ja-JP" alt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Movie</a:t>
                      </a:r>
                      <a:endParaRPr kumimoji="1" lang="ja-JP" alt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Movie</a:t>
                      </a:r>
                      <a:endParaRPr kumimoji="1" lang="ja-JP" alt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Game</a:t>
                      </a:r>
                      <a:endParaRPr kumimoji="1" lang="ja-JP" alt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Game</a:t>
                      </a:r>
                      <a:endParaRPr kumimoji="1" lang="ja-JP" alt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191445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40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(Upper)</a:t>
                      </a:r>
                      <a:endParaRPr kumimoji="1" lang="ja-JP" alt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(Lower)</a:t>
                      </a:r>
                      <a:endParaRPr kumimoji="1" lang="ja-JP" alt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(Upper)</a:t>
                      </a:r>
                      <a:endParaRPr kumimoji="1" lang="ja-JP" alt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(Lower)</a:t>
                      </a:r>
                      <a:endParaRPr kumimoji="1" lang="ja-JP" alt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246143">
                <a:tc gridSpan="5">
                  <a:txBody>
                    <a:bodyPr/>
                    <a:lstStyle/>
                    <a:p>
                      <a:pPr algn="ctr"/>
                      <a:r>
                        <a:rPr kumimoji="1" lang="en-US" altLang="ja-JP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Sub-task</a:t>
                      </a:r>
                      <a:r>
                        <a:rPr kumimoji="1" lang="en-US" altLang="ja-JP" sz="14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kumimoji="1" lang="en-US" altLang="ja-JP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Tablet position)</a:t>
                      </a:r>
                      <a:endParaRPr kumimoji="1" lang="ja-JP" alt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31" name="テキスト ボックス 30"/>
          <p:cNvSpPr txBox="1"/>
          <p:nvPr/>
        </p:nvSpPr>
        <p:spPr>
          <a:xfrm rot="16200000">
            <a:off x="927470" y="2314183"/>
            <a:ext cx="209345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Mean Response Time (s)</a:t>
            </a:r>
            <a:endParaRPr kumimoji="1"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4" name="表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8583239"/>
              </p:ext>
            </p:extLst>
          </p:nvPr>
        </p:nvGraphicFramePr>
        <p:xfrm>
          <a:off x="3995937" y="4365104"/>
          <a:ext cx="4248471" cy="17894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23581"/>
                <a:gridCol w="664978"/>
                <a:gridCol w="664978"/>
                <a:gridCol w="664978"/>
                <a:gridCol w="664978"/>
                <a:gridCol w="664978"/>
              </a:tblGrid>
              <a:tr h="217824">
                <a:tc rowSpan="2">
                  <a:txBody>
                    <a:bodyPr/>
                    <a:lstStyle/>
                    <a:p>
                      <a:pPr algn="l" fontAlgn="ctr"/>
                      <a:r>
                        <a:rPr lang="ja-JP" altLang="en-US" sz="1600" u="none" strike="noStrike" dirty="0">
                          <a:effectLst/>
                        </a:rPr>
                        <a:t>　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Response Time (sec)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349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None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Movie (U)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Movie (L)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Game (U)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Game (L)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81315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Sub-task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29925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 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 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 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 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 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25084">
                <a:tc>
                  <a:txBody>
                    <a:bodyPr/>
                    <a:lstStyle/>
                    <a:p>
                      <a:pPr algn="l" fontAlgn="ctr"/>
                      <a:r>
                        <a:rPr kumimoji="1" lang="ja-JP" altLang="ja-JP" sz="12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Standard Deviation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0.25 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0.12 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0.29 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0.09 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0.14 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2508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 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 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 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 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 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2508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Max.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2.9 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2.6 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3.6 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2.4 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2.4 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4127801" y="6197242"/>
            <a:ext cx="4668266" cy="400110"/>
          </a:xfrm>
          <a:prstGeom prst="rect">
            <a:avLst/>
          </a:prstGeom>
          <a:solidFill>
            <a:srgbClr val="FFFF8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Mean:</a:t>
            </a:r>
            <a:r>
              <a:rPr lang="en-US" altLang="ja-JP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kumimoji="1" lang="en-US" altLang="ja-JP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.9sec, Min:1.2sec, Max:3.6sec</a:t>
            </a:r>
            <a:endParaRPr kumimoji="1" lang="ja-JP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円/楕円 19"/>
          <p:cNvSpPr/>
          <p:nvPr/>
        </p:nvSpPr>
        <p:spPr>
          <a:xfrm>
            <a:off x="1002475" y="5275866"/>
            <a:ext cx="576064" cy="54345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770873" y="750476"/>
            <a:ext cx="368955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/>
            <a:r>
              <a:rPr kumimoji="1" lang="en-US" altLang="ja-JP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Driver’s response time is rather stable </a:t>
            </a:r>
            <a:r>
              <a:rPr lang="en-US" altLang="ja-JP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whether with Sub-task or without.</a:t>
            </a:r>
            <a:r>
              <a:rPr kumimoji="1" lang="en-US" altLang="ja-JP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aphicFrame>
        <p:nvGraphicFramePr>
          <p:cNvPr id="29" name="グラフ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0849043"/>
              </p:ext>
            </p:extLst>
          </p:nvPr>
        </p:nvGraphicFramePr>
        <p:xfrm>
          <a:off x="2184704" y="1345531"/>
          <a:ext cx="4833567" cy="236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0" name="グラフ 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6425953"/>
              </p:ext>
            </p:extLst>
          </p:nvPr>
        </p:nvGraphicFramePr>
        <p:xfrm>
          <a:off x="2215599" y="1340768"/>
          <a:ext cx="4833566" cy="2369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4860032" y="1516528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Maximum</a:t>
            </a:r>
            <a:endParaRPr kumimoji="1" lang="ja-JP" altLang="en-US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253</Words>
  <Application>Microsoft Office PowerPoint</Application>
  <PresentationFormat>Bildschirmpräsentation (4:3)</PresentationFormat>
  <Paragraphs>81</Paragraphs>
  <Slides>4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9" baseType="lpstr">
      <vt:lpstr>Arial Unicode MS</vt:lpstr>
      <vt:lpstr>ＭＳ Ｐゴシック</vt:lpstr>
      <vt:lpstr>Arial</vt:lpstr>
      <vt:lpstr>Calibri</vt:lpstr>
      <vt:lpstr>Office ​​テーマ</vt:lpstr>
      <vt:lpstr>Survey on the transition time from ACSF to Manual Driving</vt:lpstr>
      <vt:lpstr>Experimental Condition</vt:lpstr>
      <vt:lpstr>Experimental Condition</vt:lpstr>
      <vt:lpstr>Results of Driver’s response time</vt:lpstr>
    </vt:vector>
  </TitlesOfParts>
  <Company>トヨタ自動車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E-3棟TDDSを用いた 高度運転支援HSI効果評価実験 シナリオ仕様書</dc:title>
  <dc:creator>トヨタ自動車株式会社</dc:creator>
  <cp:lastModifiedBy>Schaefer Jochen (CC/PJ-RO)</cp:lastModifiedBy>
  <cp:revision>421</cp:revision>
  <cp:lastPrinted>2015-10-19T00:39:57Z</cp:lastPrinted>
  <dcterms:created xsi:type="dcterms:W3CDTF">2015-04-20T22:42:38Z</dcterms:created>
  <dcterms:modified xsi:type="dcterms:W3CDTF">2015-11-20T22:21:04Z</dcterms:modified>
</cp:coreProperties>
</file>