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notesMasterIdLst>
    <p:notesMasterId r:id="rId4"/>
  </p:notesMasterIdLst>
  <p:sldIdLst>
    <p:sldId id="306" r:id="rId2"/>
    <p:sldId id="308" r:id="rId3"/>
  </p:sldIdLst>
  <p:sldSz cx="9144000" cy="6858000" type="screen4x3"/>
  <p:notesSz cx="6807200" cy="99393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000"/>
    <a:srgbClr val="0000FF"/>
    <a:srgbClr val="FFFF99"/>
    <a:srgbClr val="CCECFF"/>
    <a:srgbClr val="CCFFFF"/>
    <a:srgbClr val="66FF99"/>
    <a:srgbClr val="0000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9850" autoAdjust="0"/>
  </p:normalViewPr>
  <p:slideViewPr>
    <p:cSldViewPr snapToGrid="0">
      <p:cViewPr varScale="1">
        <p:scale>
          <a:sx n="94" d="100"/>
          <a:sy n="94" d="100"/>
        </p:scale>
        <p:origin x="164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50375" cy="497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825" y="1"/>
            <a:ext cx="2948770" cy="497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887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39" y="4720986"/>
            <a:ext cx="5446723" cy="4471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0372"/>
            <a:ext cx="2950375" cy="497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825" y="9440372"/>
            <a:ext cx="2948770" cy="497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F022C6D-9CEB-45E3-9D3D-A58B2226BDFE}" type="slidenum">
              <a:rPr lang="en-US" altLang="ja-JP"/>
              <a:pPr/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127252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charset="0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CF89D8D-8F44-4116-A97D-5E4B93992B17}" type="datetime1">
              <a:rPr lang="ja-JP" altLang="en-US"/>
              <a:pPr>
                <a:defRPr/>
              </a:pPr>
              <a:t>2015/11/25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3467100" y="6332538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D6AF924-9F4F-4DEC-B3CB-105DF64B2C96}" type="slidenum">
              <a:rPr lang="en-US" altLang="ja-JP"/>
              <a:pPr/>
              <a:t>‹Nr.›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652F72E-2B8E-4B51-93BD-C1B2E2F9C82F}" type="datetime1">
              <a:rPr lang="ja-JP" altLang="en-US"/>
              <a:pPr>
                <a:defRPr/>
              </a:pPr>
              <a:t>2015/11/25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3467100" y="6332538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1AFB116-89C3-4D22-94B3-7D40BE96C468}" type="slidenum">
              <a:rPr lang="en-US" altLang="ja-JP"/>
              <a:pPr/>
              <a:t>‹Nr.›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F47DAB5-CFC3-47E1-B985-3B73463C7004}" type="datetime1">
              <a:rPr lang="ja-JP" altLang="en-US"/>
              <a:pPr>
                <a:defRPr/>
              </a:pPr>
              <a:t>2015/11/25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3467100" y="6332538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4E0F4D0-DBDB-40F9-BCA0-C431DB753495}" type="slidenum">
              <a:rPr lang="en-US" altLang="ja-JP"/>
              <a:pPr/>
              <a:t>‹Nr.›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9B8A863-18FE-41CE-89C8-14678E64D712}" type="datetime1">
              <a:rPr lang="ja-JP" altLang="en-US"/>
              <a:pPr>
                <a:defRPr/>
              </a:pPr>
              <a:t>2015/11/25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3467100" y="6332538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48D5A29-1AEA-4DBE-ABC8-DFF0DB4CE631}" type="slidenum">
              <a:rPr lang="en-US" altLang="ja-JP"/>
              <a:pPr/>
              <a:t>‹Nr.›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0A0B752-DA2D-4CA5-BA99-56DBF184768A}" type="datetime1">
              <a:rPr lang="ja-JP" altLang="en-US"/>
              <a:pPr>
                <a:defRPr/>
              </a:pPr>
              <a:t>2015/11/25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3467100" y="6332538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1F21928-07FE-434F-B505-64F098EDC28D}" type="slidenum">
              <a:rPr lang="en-US" altLang="ja-JP"/>
              <a:pPr/>
              <a:t>‹Nr.›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7852B41-07A5-4FBB-824F-38433BF2F74D}" type="datetime1">
              <a:rPr lang="ja-JP" altLang="en-US"/>
              <a:pPr>
                <a:defRPr/>
              </a:pPr>
              <a:t>2015/11/25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3467100" y="6332538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4076E31-32D4-4356-87DA-E8367126806B}" type="slidenum">
              <a:rPr lang="en-US" altLang="ja-JP"/>
              <a:pPr/>
              <a:t>‹Nr.›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3D58EEA-9FB9-4DB8-83BC-B0D7FADA7E65}" type="datetime1">
              <a:rPr lang="ja-JP" altLang="en-US"/>
              <a:pPr>
                <a:defRPr/>
              </a:pPr>
              <a:t>2015/11/25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3467100" y="6332538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139345C-8BDE-4805-82E8-0571B86F28CD}" type="slidenum">
              <a:rPr lang="en-US" altLang="ja-JP"/>
              <a:pPr/>
              <a:t>‹Nr.›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D7A68D1-0C64-4E77-B1F0-87838FE23F25}" type="datetime1">
              <a:rPr lang="ja-JP" altLang="en-US"/>
              <a:pPr>
                <a:defRPr/>
              </a:pPr>
              <a:t>2015/11/25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3467100" y="6332538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FA285B9-10F6-4EDA-ADE3-23C626F9884A}" type="slidenum">
              <a:rPr lang="en-US" altLang="ja-JP"/>
              <a:pPr/>
              <a:t>‹Nr.›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3B53C4E-F5AB-42E0-BC4C-727A649366B9}" type="datetime1">
              <a:rPr lang="ja-JP" altLang="en-US"/>
              <a:pPr>
                <a:defRPr/>
              </a:pPr>
              <a:t>2015/11/25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3467100" y="6332538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A7C3ED1-022A-46E9-A9F6-1BD9851866D0}" type="slidenum">
              <a:rPr lang="en-US" altLang="ja-JP"/>
              <a:pPr/>
              <a:t>‹Nr.›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8" r:id="rId1"/>
    <p:sldLayoutId id="2147484239" r:id="rId2"/>
    <p:sldLayoutId id="2147484240" r:id="rId3"/>
    <p:sldLayoutId id="2147484241" r:id="rId4"/>
    <p:sldLayoutId id="2147484242" r:id="rId5"/>
    <p:sldLayoutId id="2147484243" r:id="rId6"/>
    <p:sldLayoutId id="2147484244" r:id="rId7"/>
    <p:sldLayoutId id="2147484245" r:id="rId8"/>
    <p:sldLayoutId id="2147484246" r:id="rId9"/>
    <p:sldLayoutId id="2147484247" r:id="rId10"/>
    <p:sldLayoutId id="2147484248" r:id="rId11"/>
  </p:sldLayoutIdLst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  <a:cs typeface="ＭＳ Ｐゴシック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  <a:cs typeface="ＭＳ Ｐゴシック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  <a:cs typeface="ＭＳ Ｐゴシック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  <a:cs typeface="ＭＳ Ｐゴシック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0" y="1611313"/>
            <a:ext cx="9144000" cy="220662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defRPr/>
            </a:pPr>
            <a:r>
              <a:rPr lang="en-US" altLang="ja-JP" sz="44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Japan proposal for Transition time</a:t>
            </a:r>
            <a:endParaRPr lang="ja-JP" altLang="en-US" sz="2800" dirty="0" smtClean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2" name="正方形/長方形 1"/>
          <p:cNvSpPr>
            <a:spLocks noChangeArrowheads="1"/>
          </p:cNvSpPr>
          <p:nvPr/>
        </p:nvSpPr>
        <p:spPr bwMode="auto">
          <a:xfrm>
            <a:off x="1154113" y="4432300"/>
            <a:ext cx="68357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000" dirty="0">
                <a:latin typeface="Times New Roman" pitchFamily="18" charset="0"/>
                <a:cs typeface="Times New Roman" pitchFamily="18" charset="0"/>
              </a:rPr>
              <a:t>4th Meeting of ACSF Informal Group, 25-27 Nov. </a:t>
            </a: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2015</a:t>
            </a:r>
            <a:endParaRPr lang="ja-JP" altLang="en-US" sz="2000" dirty="0"/>
          </a:p>
        </p:txBody>
      </p:sp>
      <p:sp>
        <p:nvSpPr>
          <p:cNvPr id="5" name="Textfeld 2"/>
          <p:cNvSpPr txBox="1">
            <a:spLocks noChangeArrowheads="1"/>
          </p:cNvSpPr>
          <p:nvPr/>
        </p:nvSpPr>
        <p:spPr bwMode="auto">
          <a:xfrm>
            <a:off x="244792" y="183990"/>
            <a:ext cx="2986088" cy="45608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</a:t>
            </a:r>
            <a:r>
              <a:rPr lang="en-US" sz="16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ubmitted by the expert of Japan</a:t>
            </a:r>
            <a:endParaRPr lang="de-DE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6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de-DE" sz="16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6240463" y="247650"/>
            <a:ext cx="2713037" cy="3794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r>
              <a:rPr kumimoji="0" lang="de-DE" altLang="ja-JP" sz="1400" u="sng" dirty="0" smtClean="0">
                <a:latin typeface="Calibri" panose="020F0502020204030204" pitchFamily="34" charset="0"/>
                <a:cs typeface="Arial" panose="020B0604020202020204" pitchFamily="34" charset="0"/>
              </a:rPr>
              <a:t>Informal </a:t>
            </a:r>
            <a:r>
              <a:rPr kumimoji="0" lang="de-DE" altLang="ja-JP" sz="1400" u="sng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Document</a:t>
            </a:r>
            <a:r>
              <a:rPr kumimoji="0" lang="de-DE" altLang="ja-JP" sz="1400" u="sng" dirty="0" smtClean="0">
                <a:latin typeface="Calibri" panose="020F0502020204030204" pitchFamily="34" charset="0"/>
                <a:cs typeface="Arial" panose="020B0604020202020204" pitchFamily="34" charset="0"/>
              </a:rPr>
              <a:t>:   </a:t>
            </a:r>
            <a:r>
              <a:rPr kumimoji="0" lang="de-DE" altLang="ja-JP" sz="14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ACSF-04-16</a:t>
            </a:r>
            <a:endParaRPr kumimoji="0" lang="de-DE" altLang="ja-JP" sz="2400" dirty="0"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9144000" cy="83026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defRPr/>
            </a:pPr>
            <a:r>
              <a:rPr lang="en-US" altLang="ja-JP" sz="32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of the Research</a:t>
            </a:r>
            <a:endParaRPr lang="ja-JP" altLang="en-US" sz="3200" dirty="0" smtClean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178419"/>
              </p:ext>
            </p:extLst>
          </p:nvPr>
        </p:nvGraphicFramePr>
        <p:xfrm>
          <a:off x="180975" y="879117"/>
          <a:ext cx="8780769" cy="5510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5853"/>
                <a:gridCol w="1867437"/>
                <a:gridCol w="3013656"/>
                <a:gridCol w="2573823"/>
              </a:tblGrid>
              <a:tr h="3289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Research</a:t>
                      </a:r>
                      <a:endParaRPr kumimoji="1" lang="ja-JP" altLang="en-US" sz="1400" dirty="0"/>
                    </a:p>
                  </a:txBody>
                  <a:tcPr marL="91447" marR="91447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Assumed</a:t>
                      </a:r>
                      <a:r>
                        <a:rPr kumimoji="1" lang="en-US" altLang="ja-JP" sz="1400" baseline="0" dirty="0" smtClean="0"/>
                        <a:t> condition</a:t>
                      </a:r>
                      <a:endParaRPr kumimoji="1" lang="ja-JP" altLang="en-US" sz="1400" dirty="0"/>
                    </a:p>
                  </a:txBody>
                  <a:tcPr marL="91447" marR="91447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Response</a:t>
                      </a:r>
                      <a:r>
                        <a:rPr kumimoji="1" lang="en-US" altLang="ja-JP" sz="1400" baseline="0" dirty="0" smtClean="0"/>
                        <a:t>  time</a:t>
                      </a:r>
                      <a:endParaRPr kumimoji="1" lang="ja-JP" altLang="en-US" sz="1400" dirty="0"/>
                    </a:p>
                  </a:txBody>
                  <a:tcPr marL="91447" marR="91447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Remark</a:t>
                      </a:r>
                      <a:endParaRPr kumimoji="1" lang="ja-JP" altLang="en-US" sz="1400" dirty="0"/>
                    </a:p>
                  </a:txBody>
                  <a:tcPr marL="91447" marR="91447" marT="45718" marB="45718"/>
                </a:tc>
              </a:tr>
              <a:tr h="1745431">
                <a:tc>
                  <a:txBody>
                    <a:bodyPr/>
                    <a:lstStyle/>
                    <a:p>
                      <a:r>
                        <a:rPr lang="en-US" altLang="ja-JP" sz="1400" dirty="0" smtClean="0">
                          <a:latin typeface="+mn-lt"/>
                          <a:cs typeface="Times New Roman" panose="02020603050405020304" pitchFamily="18" charset="0"/>
                        </a:rPr>
                        <a:t>SAE Technical Paper 2015-01-1407, 2015, doi:10.4271/2015-01-1407</a:t>
                      </a:r>
                      <a:endParaRPr kumimoji="1" lang="ja-JP" altLang="en-US" sz="1400" dirty="0">
                        <a:latin typeface="+mn-lt"/>
                      </a:endParaRPr>
                    </a:p>
                  </a:txBody>
                  <a:tcPr marL="91447" marR="91447" marT="45718" marB="45718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lt"/>
                        </a:rPr>
                        <a:t>Drowsy driving</a:t>
                      </a:r>
                    </a:p>
                    <a:p>
                      <a:r>
                        <a:rPr kumimoji="1" lang="en-US" altLang="ja-JP" sz="1400" dirty="0" smtClean="0">
                          <a:latin typeface="+mn-lt"/>
                        </a:rPr>
                        <a:t>Highway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junction</a:t>
                      </a:r>
                      <a:endParaRPr kumimoji="1" lang="en-US" altLang="ja-JP" sz="1400" dirty="0" smtClean="0">
                        <a:latin typeface="+mn-lt"/>
                      </a:endParaRPr>
                    </a:p>
                    <a:p>
                      <a:r>
                        <a:rPr kumimoji="1" lang="en-US" altLang="ja-JP" sz="1400" dirty="0" smtClean="0">
                          <a:latin typeface="+mn-lt"/>
                        </a:rPr>
                        <a:t>Without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sub-task</a:t>
                      </a:r>
                      <a:endParaRPr kumimoji="1" lang="ja-JP" altLang="en-US" sz="1400" dirty="0">
                        <a:latin typeface="+mn-lt"/>
                      </a:endParaRPr>
                    </a:p>
                  </a:txBody>
                  <a:tcPr marL="91447" marR="91447" marT="45718" marB="45718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>
                          <a:latin typeface="+mn-lt"/>
                        </a:rPr>
                        <a:t>Average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 2.7s</a:t>
                      </a:r>
                    </a:p>
                    <a:p>
                      <a:pPr algn="l"/>
                      <a:r>
                        <a:rPr kumimoji="1" lang="en-US" altLang="ja-JP" sz="1400" baseline="0" dirty="0" smtClean="0">
                          <a:latin typeface="+mn-lt"/>
                        </a:rPr>
                        <a:t>Maximum  4.0s</a:t>
                      </a:r>
                    </a:p>
                    <a:p>
                      <a:pPr algn="l"/>
                      <a:r>
                        <a:rPr kumimoji="1" lang="en-US" altLang="ja-JP" sz="1400" baseline="0" dirty="0" smtClean="0">
                          <a:latin typeface="+mn-lt"/>
                        </a:rPr>
                        <a:t>Minimum  1.9s</a:t>
                      </a:r>
                    </a:p>
                    <a:p>
                      <a:pPr algn="l"/>
                      <a:r>
                        <a:rPr kumimoji="1" lang="en-US" altLang="ja-JP" sz="1400" baseline="0" dirty="0" smtClean="0">
                          <a:latin typeface="+mn-lt"/>
                        </a:rPr>
                        <a:t>Standard Dev.   0.9s</a:t>
                      </a:r>
                      <a:endParaRPr kumimoji="1" lang="ja-JP" altLang="en-US" sz="1400" dirty="0">
                        <a:latin typeface="+mn-lt"/>
                      </a:endParaRPr>
                    </a:p>
                  </a:txBody>
                  <a:tcPr marL="91447" marR="91447" marT="45718" marB="45718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lt"/>
                        </a:rPr>
                        <a:t>In the case of drowsy driving: </a:t>
                      </a:r>
                    </a:p>
                    <a:p>
                      <a:r>
                        <a:rPr kumimoji="1" lang="en-US" altLang="ja-JP" sz="1400" dirty="0" smtClean="0">
                          <a:latin typeface="+mn-lt"/>
                        </a:rPr>
                        <a:t>Collision: </a:t>
                      </a:r>
                    </a:p>
                    <a:p>
                      <a:r>
                        <a:rPr kumimoji="1" lang="en-US" altLang="ja-JP" sz="1400" dirty="0" smtClean="0">
                          <a:latin typeface="+mn-lt"/>
                        </a:rPr>
                        <a:t>100 %</a:t>
                      </a:r>
                    </a:p>
                    <a:p>
                      <a:r>
                        <a:rPr kumimoji="1" lang="en-US" altLang="ja-JP" sz="1400" dirty="0" smtClean="0">
                          <a:latin typeface="+mn-lt"/>
                        </a:rPr>
                        <a:t>(Level 5 of low alertness)</a:t>
                      </a:r>
                    </a:p>
                    <a:p>
                      <a:r>
                        <a:rPr kumimoji="1" lang="en-US" altLang="ja-JP" sz="1400" dirty="0" smtClean="0">
                          <a:latin typeface="+mn-lt"/>
                        </a:rPr>
                        <a:t> 70 %</a:t>
                      </a:r>
                    </a:p>
                    <a:p>
                      <a:r>
                        <a:rPr kumimoji="1" lang="en-US" altLang="ja-JP" sz="1400" dirty="0" smtClean="0">
                          <a:latin typeface="+mn-lt"/>
                        </a:rPr>
                        <a:t>(Level 4 of low alertness)</a:t>
                      </a:r>
                    </a:p>
                    <a:p>
                      <a:r>
                        <a:rPr kumimoji="1" lang="en-US" altLang="ja-JP" sz="1400" dirty="0" smtClean="0">
                          <a:latin typeface="+mn-lt"/>
                        </a:rPr>
                        <a:t>  43 %</a:t>
                      </a:r>
                    </a:p>
                    <a:p>
                      <a:r>
                        <a:rPr kumimoji="1" lang="en-US" altLang="ja-JP" sz="1400" dirty="0" smtClean="0">
                          <a:latin typeface="+mn-lt"/>
                        </a:rPr>
                        <a:t>(Level 3 of low alertness)</a:t>
                      </a:r>
                    </a:p>
                  </a:txBody>
                  <a:tcPr marL="91447" marR="91447" marT="45718" marB="45718"/>
                </a:tc>
              </a:tr>
              <a:tr h="879037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lt"/>
                        </a:rPr>
                        <a:t>TOYOTA</a:t>
                      </a:r>
                      <a:endParaRPr kumimoji="1" lang="ja-JP" altLang="en-US" sz="1400" dirty="0">
                        <a:latin typeface="+mn-lt"/>
                      </a:endParaRPr>
                    </a:p>
                  </a:txBody>
                  <a:tcPr marL="91447" marR="91447" marT="45718" marB="45718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lt"/>
                        </a:rPr>
                        <a:t>Straight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highway (normal driving)</a:t>
                      </a:r>
                      <a:endParaRPr kumimoji="1" lang="en-US" altLang="ja-JP" sz="1400" dirty="0" smtClean="0">
                        <a:latin typeface="+mn-lt"/>
                      </a:endParaRPr>
                    </a:p>
                    <a:p>
                      <a:r>
                        <a:rPr kumimoji="1" lang="en-US" altLang="ja-JP" sz="1400" dirty="0" smtClean="0">
                          <a:latin typeface="+mn-lt"/>
                        </a:rPr>
                        <a:t>With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sub-task (video watching or gaming)</a:t>
                      </a:r>
                      <a:endParaRPr kumimoji="1" lang="en-US" altLang="ja-JP" sz="1400" dirty="0" smtClean="0">
                        <a:latin typeface="+mn-lt"/>
                      </a:endParaRPr>
                    </a:p>
                  </a:txBody>
                  <a:tcPr marL="91447" marR="91447" marT="45718" marB="45718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400" dirty="0" smtClean="0">
                          <a:latin typeface="+mn-lt"/>
                        </a:rPr>
                        <a:t>Average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  1.8s</a:t>
                      </a:r>
                    </a:p>
                    <a:p>
                      <a:pPr algn="l"/>
                      <a:r>
                        <a:rPr kumimoji="1" lang="en-US" altLang="ja-JP" sz="1400" baseline="0" dirty="0" smtClean="0">
                          <a:latin typeface="+mn-lt"/>
                        </a:rPr>
                        <a:t>Maximum  3.6s</a:t>
                      </a:r>
                    </a:p>
                    <a:p>
                      <a:pPr algn="l"/>
                      <a:r>
                        <a:rPr kumimoji="1" lang="en-US" altLang="ja-JP" sz="1400" baseline="0" dirty="0" smtClean="0">
                          <a:latin typeface="+mn-lt"/>
                        </a:rPr>
                        <a:t>Minimum   1.2s</a:t>
                      </a:r>
                    </a:p>
                    <a:p>
                      <a:pPr algn="l"/>
                      <a:r>
                        <a:rPr kumimoji="1" lang="en-US" altLang="ja-JP" sz="1400" baseline="0" dirty="0" smtClean="0">
                          <a:latin typeface="+mn-lt"/>
                        </a:rPr>
                        <a:t>Standard Dev.  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0.5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s</a:t>
                      </a:r>
                    </a:p>
                  </a:txBody>
                  <a:tcPr marL="91447" marR="91447" marT="45718" marB="45718"/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+mn-lt"/>
                      </a:endParaRPr>
                    </a:p>
                  </a:txBody>
                  <a:tcPr marL="91447" marR="91447" marT="45718" marB="45718"/>
                </a:tc>
              </a:tr>
              <a:tr h="153156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lt"/>
                        </a:rPr>
                        <a:t>NTSEL</a:t>
                      </a:r>
                      <a:endParaRPr kumimoji="1" lang="ja-JP" altLang="en-US" sz="1400" dirty="0">
                        <a:latin typeface="+mn-lt"/>
                      </a:endParaRPr>
                    </a:p>
                  </a:txBody>
                  <a:tcPr marL="91447" marR="91447" marT="45718" marB="45718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+mn-lt"/>
                        </a:rPr>
                        <a:t>On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a highway:</a:t>
                      </a:r>
                      <a:endParaRPr kumimoji="1" lang="en-US" altLang="ja-JP" sz="1400" dirty="0" smtClean="0">
                        <a:latin typeface="+mn-lt"/>
                      </a:endParaRPr>
                    </a:p>
                    <a:p>
                      <a:pPr marL="269875" indent="-269875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400" dirty="0" smtClean="0">
                          <a:latin typeface="+mn-lt"/>
                        </a:rPr>
                        <a:t>(1) Malfunction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when running a curve</a:t>
                      </a:r>
                      <a:endParaRPr kumimoji="1" lang="en-US" altLang="ja-JP" sz="1400" dirty="0" smtClean="0">
                        <a:latin typeface="+mn-lt"/>
                      </a:endParaRPr>
                    </a:p>
                    <a:p>
                      <a:pPr marL="269875" indent="-269875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400" dirty="0" smtClean="0">
                          <a:latin typeface="+mn-lt"/>
                        </a:rPr>
                        <a:t>(2)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</a:t>
                      </a:r>
                      <a:r>
                        <a:rPr kumimoji="1" lang="en-US" altLang="ja-JP" sz="1400" dirty="0" smtClean="0">
                          <a:latin typeface="+mn-lt"/>
                        </a:rPr>
                        <a:t>Malfunction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when changing lanes</a:t>
                      </a:r>
                      <a:endParaRPr kumimoji="1" lang="en-US" altLang="ja-JP" sz="1400" dirty="0" smtClean="0">
                        <a:latin typeface="+mn-lt"/>
                      </a:endParaRPr>
                    </a:p>
                    <a:p>
                      <a:pPr marL="269875" indent="-269875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400" dirty="0" smtClean="0">
                          <a:latin typeface="+mn-lt"/>
                        </a:rPr>
                        <a:t>(3)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</a:t>
                      </a:r>
                      <a:r>
                        <a:rPr kumimoji="1" lang="en-US" altLang="ja-JP" sz="1400" dirty="0" smtClean="0">
                          <a:latin typeface="+mn-lt"/>
                        </a:rPr>
                        <a:t>Merging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vehicle approach</a:t>
                      </a:r>
                      <a:endParaRPr kumimoji="1" lang="en-US" altLang="ja-JP" sz="1400" dirty="0" smtClean="0">
                        <a:latin typeface="+mn-lt"/>
                      </a:endParaRPr>
                    </a:p>
                    <a:p>
                      <a:pPr marL="269875" indent="-269875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400" dirty="0" smtClean="0">
                          <a:latin typeface="+mn-lt"/>
                        </a:rPr>
                        <a:t>(4)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</a:t>
                      </a:r>
                      <a:r>
                        <a:rPr kumimoji="1" lang="en-US" altLang="ja-JP" sz="1400" dirty="0" smtClean="0">
                          <a:latin typeface="+mn-lt"/>
                        </a:rPr>
                        <a:t>Lane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decrease</a:t>
                      </a:r>
                      <a:endParaRPr kumimoji="1" lang="en-US" altLang="ja-JP" sz="1400" dirty="0" smtClean="0">
                        <a:latin typeface="+mn-lt"/>
                      </a:endParaRPr>
                    </a:p>
                    <a:p>
                      <a:pPr marL="269875" indent="-88900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400" dirty="0" smtClean="0">
                          <a:latin typeface="+mn-lt"/>
                        </a:rPr>
                        <a:t>With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sub-task </a:t>
                      </a:r>
                      <a:endParaRPr kumimoji="1" lang="en-US" altLang="ja-JP" sz="1400" dirty="0" smtClean="0">
                        <a:latin typeface="+mn-lt"/>
                      </a:endParaRPr>
                    </a:p>
                    <a:p>
                      <a:pPr marL="269875" indent="-88900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400" dirty="0" smtClean="0">
                          <a:latin typeface="+mn-lt"/>
                        </a:rPr>
                        <a:t>(touching a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figure on screen)</a:t>
                      </a:r>
                      <a:endParaRPr kumimoji="1" lang="ja-JP" altLang="en-US" sz="1400" dirty="0">
                        <a:latin typeface="+mn-lt"/>
                      </a:endParaRPr>
                    </a:p>
                  </a:txBody>
                  <a:tcPr marL="91447" marR="91447" marT="45718" marB="45718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+mn-lt"/>
                        </a:rPr>
                        <a:t>(1)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</a:t>
                      </a:r>
                      <a:r>
                        <a:rPr kumimoji="1" lang="en-US" altLang="ja-JP" sz="1400" dirty="0" smtClean="0">
                          <a:latin typeface="+mn-lt"/>
                        </a:rPr>
                        <a:t>Malfunction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when running a curve</a:t>
                      </a:r>
                      <a:endParaRPr kumimoji="1" lang="en-US" altLang="ja-JP" sz="1400" dirty="0" smtClean="0">
                        <a:latin typeface="+mn-lt"/>
                      </a:endParaRPr>
                    </a:p>
                    <a:p>
                      <a:pPr algn="l"/>
                      <a:r>
                        <a:rPr kumimoji="1" lang="en-US" altLang="ja-JP" sz="1400" dirty="0" smtClean="0">
                          <a:latin typeface="+mn-lt"/>
                        </a:rPr>
                        <a:t>  Average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  1.0s</a:t>
                      </a:r>
                    </a:p>
                    <a:p>
                      <a:pPr algn="l"/>
                      <a:r>
                        <a:rPr kumimoji="1" lang="en-US" altLang="ja-JP" sz="1400" baseline="0" dirty="0" smtClean="0">
                          <a:latin typeface="+mn-lt"/>
                        </a:rPr>
                        <a:t>  Maximum  1.8s</a:t>
                      </a:r>
                    </a:p>
                    <a:p>
                      <a:pPr algn="l"/>
                      <a:r>
                        <a:rPr kumimoji="1" lang="en-US" altLang="ja-JP" sz="1400" baseline="0" dirty="0" smtClean="0">
                          <a:latin typeface="+mn-lt"/>
                        </a:rPr>
                        <a:t>  Minimum   0.4s</a:t>
                      </a:r>
                    </a:p>
                    <a:p>
                      <a:pPr algn="l"/>
                      <a:r>
                        <a:rPr kumimoji="1" lang="en-US" altLang="ja-JP" sz="1400" baseline="0" dirty="0" smtClean="0">
                          <a:latin typeface="+mn-lt"/>
                        </a:rPr>
                        <a:t>  Standard Dev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.  0.3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s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+mn-lt"/>
                        </a:rPr>
                        <a:t>(2)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</a:t>
                      </a:r>
                      <a:r>
                        <a:rPr kumimoji="1" lang="en-US" altLang="ja-JP" sz="1400" dirty="0" smtClean="0">
                          <a:latin typeface="+mn-lt"/>
                        </a:rPr>
                        <a:t>Malfunction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when changing lanes</a:t>
                      </a:r>
                      <a:endParaRPr kumimoji="1" lang="en-US" altLang="ja-JP" sz="1400" dirty="0" smtClean="0">
                        <a:latin typeface="+mn-lt"/>
                      </a:endParaRPr>
                    </a:p>
                    <a:p>
                      <a:pPr algn="l"/>
                      <a:r>
                        <a:rPr kumimoji="1" lang="en-US" altLang="ja-JP" sz="1400" dirty="0" smtClean="0">
                          <a:latin typeface="+mn-lt"/>
                        </a:rPr>
                        <a:t>  Average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  1.1s</a:t>
                      </a:r>
                    </a:p>
                    <a:p>
                      <a:pPr algn="l"/>
                      <a:r>
                        <a:rPr kumimoji="1" lang="en-US" altLang="ja-JP" sz="1400" baseline="0" dirty="0" smtClean="0">
                          <a:latin typeface="+mn-lt"/>
                        </a:rPr>
                        <a:t>  Maximum  2.0s</a:t>
                      </a:r>
                    </a:p>
                    <a:p>
                      <a:pPr algn="l"/>
                      <a:r>
                        <a:rPr kumimoji="1" lang="en-US" altLang="ja-JP" sz="1400" baseline="0" dirty="0" smtClean="0">
                          <a:latin typeface="+mn-lt"/>
                        </a:rPr>
                        <a:t>  Minimum   0.5s</a:t>
                      </a:r>
                    </a:p>
                    <a:p>
                      <a:pPr algn="l"/>
                      <a:r>
                        <a:rPr kumimoji="1" lang="en-US" altLang="ja-JP" sz="1400" baseline="0" dirty="0" smtClean="0">
                          <a:latin typeface="+mn-lt"/>
                        </a:rPr>
                        <a:t>  Standard Dev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.  0.3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s</a:t>
                      </a:r>
                    </a:p>
                  </a:txBody>
                  <a:tcPr marL="91447" marR="91447" marT="45718" marB="45718"/>
                </a:tc>
                <a:tc>
                  <a:txBody>
                    <a:bodyPr/>
                    <a:lstStyle/>
                    <a:p>
                      <a:pPr marL="88900" indent="-8890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400" baseline="0" dirty="0" smtClean="0">
                          <a:latin typeface="+mn-lt"/>
                        </a:rPr>
                        <a:t>(3)</a:t>
                      </a:r>
                      <a:r>
                        <a:rPr kumimoji="1" lang="ja-JP" altLang="en-US" sz="1400" baseline="0" dirty="0" smtClean="0">
                          <a:latin typeface="+mn-lt"/>
                        </a:rPr>
                        <a:t> 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and (4)</a:t>
                      </a:r>
                      <a:r>
                        <a:rPr kumimoji="1" lang="ja-JP" altLang="en-US" sz="1400" dirty="0" smtClean="0">
                          <a:latin typeface="+mn-lt"/>
                        </a:rPr>
                        <a:t> </a:t>
                      </a:r>
                      <a:r>
                        <a:rPr kumimoji="1" lang="en-US" altLang="ja-JP" sz="1400" dirty="0" smtClean="0">
                          <a:latin typeface="+mn-lt"/>
                        </a:rPr>
                        <a:t>are excluded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from response time determination since whether the driver manually avoided collision or not  is evaluated. </a:t>
                      </a:r>
                      <a:endParaRPr kumimoji="1" lang="en-US" altLang="ja-JP" sz="1400" dirty="0" smtClean="0">
                        <a:latin typeface="+mn-lt"/>
                      </a:endParaRPr>
                    </a:p>
                    <a:p>
                      <a:pPr marL="88900" indent="-8890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400" dirty="0" smtClean="0">
                          <a:latin typeface="+mn-lt"/>
                        </a:rPr>
                        <a:t>In (3)and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(4)</a:t>
                      </a:r>
                      <a:r>
                        <a:rPr kumimoji="1" lang="en-US" altLang="ja-JP" sz="1400" dirty="0" smtClean="0">
                          <a:latin typeface="+mn-lt"/>
                        </a:rPr>
                        <a:t>, collision was avoided with 4s (experiment</a:t>
                      </a:r>
                      <a:r>
                        <a:rPr kumimoji="1" lang="en-US" altLang="ja-JP" sz="1400" baseline="0" dirty="0" smtClean="0">
                          <a:latin typeface="+mn-lt"/>
                        </a:rPr>
                        <a:t> was not conducted for 2s).</a:t>
                      </a:r>
                      <a:endParaRPr kumimoji="1" lang="ja-JP" altLang="en-US" sz="1400" dirty="0">
                        <a:latin typeface="+mn-lt"/>
                      </a:endParaRPr>
                    </a:p>
                  </a:txBody>
                  <a:tcPr marL="91447" marR="91447" marT="45718" marB="45718"/>
                </a:tc>
              </a:tr>
            </a:tbl>
          </a:graphicData>
        </a:graphic>
      </p:graphicFrame>
      <p:sp>
        <p:nvSpPr>
          <p:cNvPr id="13342" name="テキスト ボックス 2"/>
          <p:cNvSpPr txBox="1">
            <a:spLocks noChangeArrowheads="1"/>
          </p:cNvSpPr>
          <p:nvPr/>
        </p:nvSpPr>
        <p:spPr bwMode="auto">
          <a:xfrm>
            <a:off x="722810" y="6362636"/>
            <a:ext cx="701442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Calibri" panose="020F0502020204030204" pitchFamily="34" charset="0"/>
              </a:rPr>
              <a:t>Based on these research results, we propose 2 to 4 seconds as the transition time.</a:t>
            </a:r>
            <a:endParaRPr lang="en-US" altLang="ja-JP" sz="1600" dirty="0">
              <a:latin typeface="Calibri" panose="020F0502020204030204" pitchFamily="34" charset="0"/>
            </a:endParaRPr>
          </a:p>
          <a:p>
            <a:r>
              <a:rPr lang="en-US" altLang="ja-JP" sz="1600" dirty="0" smtClean="0">
                <a:latin typeface="Calibri" panose="020F0502020204030204" pitchFamily="34" charset="0"/>
              </a:rPr>
              <a:t>(If we consider drowsy driving, at least 4 seconds are needed.)</a:t>
            </a:r>
            <a:endParaRPr lang="ja-JP" altLang="en-US" sz="16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281</Words>
  <Application>Microsoft Office PowerPoint</Application>
  <PresentationFormat>Bildschirmpräsentation (4:3)</PresentationFormat>
  <Paragraphs>55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10" baseType="lpstr">
      <vt:lpstr>MS Mincho</vt:lpstr>
      <vt:lpstr>ＭＳ Ｐゴシック</vt:lpstr>
      <vt:lpstr>ＭＳ Ｐ明朝</vt:lpstr>
      <vt:lpstr>Arial</vt:lpstr>
      <vt:lpstr>Calibri</vt:lpstr>
      <vt:lpstr>Calibri Light</vt:lpstr>
      <vt:lpstr>Times New Roman</vt:lpstr>
      <vt:lpstr>Office テーマ</vt:lpstr>
      <vt:lpstr>PowerPoint-Präsentation</vt:lpstr>
      <vt:lpstr>PowerPoint-Präsentation</vt:lpstr>
    </vt:vector>
  </TitlesOfParts>
  <Company>交通安全環境研究所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NTSEL</dc:creator>
  <cp:lastModifiedBy>Schaefer Jochen (CC/PJ-RO)</cp:lastModifiedBy>
  <cp:revision>415</cp:revision>
  <cp:lastPrinted>2015-11-24T09:45:04Z</cp:lastPrinted>
  <dcterms:created xsi:type="dcterms:W3CDTF">2012-08-23T06:26:22Z</dcterms:created>
  <dcterms:modified xsi:type="dcterms:W3CDTF">2015-11-25T02:19:07Z</dcterms:modified>
</cp:coreProperties>
</file>