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5" r:id="rId4"/>
  </p:sldMasterIdLst>
  <p:notesMasterIdLst>
    <p:notesMasterId r:id="rId12"/>
  </p:notesMasterIdLst>
  <p:handoutMasterIdLst>
    <p:handoutMasterId r:id="rId13"/>
  </p:handoutMasterIdLst>
  <p:sldIdLst>
    <p:sldId id="256" r:id="rId5"/>
    <p:sldId id="259" r:id="rId6"/>
    <p:sldId id="264" r:id="rId7"/>
    <p:sldId id="266" r:id="rId8"/>
    <p:sldId id="265" r:id="rId9"/>
    <p:sldId id="258" r:id="rId10"/>
    <p:sldId id="263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5EB20534-F366-7914-B386-4BC5D341C217}" name="Lo Presti Gaetano, IT" initials="GL" userId="S::Gaetano.Lopresti@prometeon.com::0335379d-ddcf-475d-bcc9-0d741d2a71cd" providerId="AD"/>
  <p188:author id="{1D7F83B8-2C47-4C24-2D45-51150F7F93C4}" name="Nicolas De Mahieu" initials="ND" userId="S::ndm@etrto.org::86ffda28-54bf-46cb-8307-ac4eaeeea850" providerId="AD"/>
  <p188:author id="{C0FB43EB-B889-F6F1-C15D-CD0AE4844544}" name="Gavardi Paolo (EXT), IT" initials="GP(I" userId="S::ex1gavarpa@group.pirelli.com::7798250e-5398-47f4-bfe3-828ccd1ecb2a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ECFF"/>
    <a:srgbClr val="2F559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B6C5015-E729-4025-ACCC-71842EF06190}" v="2" dt="2025-01-28T08:40:42.321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7"/>
  </p:normalViewPr>
  <p:slideViewPr>
    <p:cSldViewPr snapToGrid="0">
      <p:cViewPr varScale="1">
        <p:scale>
          <a:sx n="101" d="100"/>
          <a:sy n="101" d="100"/>
        </p:scale>
        <p:origin x="876" y="108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handoutMaster" Target="handoutMasters/handoutMaster1.xml"/><Relationship Id="rId18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20" Type="http://schemas.microsoft.com/office/2018/10/relationships/authors" Target="author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microsoft.com/office/2015/10/relationships/revisionInfo" Target="revisionInfo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Nicolas De Mahieu" userId="86ffda28-54bf-46cb-8307-ac4eaeeea850" providerId="ADAL" clId="{0B6C5015-E729-4025-ACCC-71842EF06190}"/>
    <pc:docChg chg="custSel modSld">
      <pc:chgData name="Nicolas De Mahieu" userId="86ffda28-54bf-46cb-8307-ac4eaeeea850" providerId="ADAL" clId="{0B6C5015-E729-4025-ACCC-71842EF06190}" dt="2025-01-28T11:42:23.229" v="33" actId="20577"/>
      <pc:docMkLst>
        <pc:docMk/>
      </pc:docMkLst>
      <pc:sldChg chg="modSp mod">
        <pc:chgData name="Nicolas De Mahieu" userId="86ffda28-54bf-46cb-8307-ac4eaeeea850" providerId="ADAL" clId="{0B6C5015-E729-4025-ACCC-71842EF06190}" dt="2025-01-28T11:42:23.229" v="33" actId="20577"/>
        <pc:sldMkLst>
          <pc:docMk/>
          <pc:sldMk cId="2711021579" sldId="256"/>
        </pc:sldMkLst>
        <pc:spChg chg="mod">
          <ac:chgData name="Nicolas De Mahieu" userId="86ffda28-54bf-46cb-8307-ac4eaeeea850" providerId="ADAL" clId="{0B6C5015-E729-4025-ACCC-71842EF06190}" dt="2025-01-28T11:42:23.229" v="33" actId="20577"/>
          <ac:spMkLst>
            <pc:docMk/>
            <pc:sldMk cId="2711021579" sldId="256"/>
            <ac:spMk id="3" creationId="{9FF4AA41-D2AB-CFAD-7774-26A7667D6728}"/>
          </ac:spMkLst>
        </pc:spChg>
      </pc:sldChg>
      <pc:sldChg chg="modSp mod">
        <pc:chgData name="Nicolas De Mahieu" userId="86ffda28-54bf-46cb-8307-ac4eaeeea850" providerId="ADAL" clId="{0B6C5015-E729-4025-ACCC-71842EF06190}" dt="2025-01-28T08:36:46.847" v="0" actId="13926"/>
        <pc:sldMkLst>
          <pc:docMk/>
          <pc:sldMk cId="4180809406" sldId="259"/>
        </pc:sldMkLst>
        <pc:spChg chg="mod">
          <ac:chgData name="Nicolas De Mahieu" userId="86ffda28-54bf-46cb-8307-ac4eaeeea850" providerId="ADAL" clId="{0B6C5015-E729-4025-ACCC-71842EF06190}" dt="2025-01-28T08:36:46.847" v="0" actId="13926"/>
          <ac:spMkLst>
            <pc:docMk/>
            <pc:sldMk cId="4180809406" sldId="259"/>
            <ac:spMk id="2" creationId="{74CEECB1-3E78-9DF0-70AD-B2A583F8909A}"/>
          </ac:spMkLst>
        </pc:spChg>
      </pc:sldChg>
      <pc:sldChg chg="addSp delSp modSp mod">
        <pc:chgData name="Nicolas De Mahieu" userId="86ffda28-54bf-46cb-8307-ac4eaeeea850" providerId="ADAL" clId="{0B6C5015-E729-4025-ACCC-71842EF06190}" dt="2025-01-28T08:39:26.829" v="8" actId="1076"/>
        <pc:sldMkLst>
          <pc:docMk/>
          <pc:sldMk cId="3076040367" sldId="264"/>
        </pc:sldMkLst>
        <pc:spChg chg="del">
          <ac:chgData name="Nicolas De Mahieu" userId="86ffda28-54bf-46cb-8307-ac4eaeeea850" providerId="ADAL" clId="{0B6C5015-E729-4025-ACCC-71842EF06190}" dt="2025-01-28T08:38:28.659" v="2" actId="478"/>
          <ac:spMkLst>
            <pc:docMk/>
            <pc:sldMk cId="3076040367" sldId="264"/>
            <ac:spMk id="7" creationId="{5C45F194-336B-9450-F358-3EA00BEA3170}"/>
          </ac:spMkLst>
        </pc:spChg>
        <pc:spChg chg="del">
          <ac:chgData name="Nicolas De Mahieu" userId="86ffda28-54bf-46cb-8307-ac4eaeeea850" providerId="ADAL" clId="{0B6C5015-E729-4025-ACCC-71842EF06190}" dt="2025-01-28T08:38:30.725" v="3" actId="478"/>
          <ac:spMkLst>
            <pc:docMk/>
            <pc:sldMk cId="3076040367" sldId="264"/>
            <ac:spMk id="10" creationId="{246F437E-81BA-65FB-A460-FCA2801D8726}"/>
          </ac:spMkLst>
        </pc:spChg>
        <pc:picChg chg="add mod">
          <ac:chgData name="Nicolas De Mahieu" userId="86ffda28-54bf-46cb-8307-ac4eaeeea850" providerId="ADAL" clId="{0B6C5015-E729-4025-ACCC-71842EF06190}" dt="2025-01-28T08:39:26.829" v="8" actId="1076"/>
          <ac:picMkLst>
            <pc:docMk/>
            <pc:sldMk cId="3076040367" sldId="264"/>
            <ac:picMk id="2" creationId="{5592AEEE-4D0C-02D5-76B9-DA4E389E6F28}"/>
          </ac:picMkLst>
        </pc:picChg>
        <pc:picChg chg="del">
          <ac:chgData name="Nicolas De Mahieu" userId="86ffda28-54bf-46cb-8307-ac4eaeeea850" providerId="ADAL" clId="{0B6C5015-E729-4025-ACCC-71842EF06190}" dt="2025-01-28T08:38:21.828" v="1" actId="478"/>
          <ac:picMkLst>
            <pc:docMk/>
            <pc:sldMk cId="3076040367" sldId="264"/>
            <ac:picMk id="8" creationId="{4EC676B4-2822-41FF-DEFF-EE77B3C1B51A}"/>
          </ac:picMkLst>
        </pc:picChg>
      </pc:sldChg>
      <pc:sldChg chg="addSp delSp modSp mod">
        <pc:chgData name="Nicolas De Mahieu" userId="86ffda28-54bf-46cb-8307-ac4eaeeea850" providerId="ADAL" clId="{0B6C5015-E729-4025-ACCC-71842EF06190}" dt="2025-01-28T08:40:54.927" v="14" actId="1076"/>
        <pc:sldMkLst>
          <pc:docMk/>
          <pc:sldMk cId="636385665" sldId="266"/>
        </pc:sldMkLst>
        <pc:picChg chg="add mod">
          <ac:chgData name="Nicolas De Mahieu" userId="86ffda28-54bf-46cb-8307-ac4eaeeea850" providerId="ADAL" clId="{0B6C5015-E729-4025-ACCC-71842EF06190}" dt="2025-01-28T08:40:54.927" v="14" actId="1076"/>
          <ac:picMkLst>
            <pc:docMk/>
            <pc:sldMk cId="636385665" sldId="266"/>
            <ac:picMk id="2" creationId="{1854A13B-8BC3-A430-349F-33D58CF5C47E}"/>
          </ac:picMkLst>
        </pc:picChg>
        <pc:picChg chg="del">
          <ac:chgData name="Nicolas De Mahieu" userId="86ffda28-54bf-46cb-8307-ac4eaeeea850" providerId="ADAL" clId="{0B6C5015-E729-4025-ACCC-71842EF06190}" dt="2025-01-28T08:40:37.840" v="9" actId="478"/>
          <ac:picMkLst>
            <pc:docMk/>
            <pc:sldMk cId="636385665" sldId="266"/>
            <ac:picMk id="7" creationId="{C683CC6A-7DE3-89AB-10C5-89798704C504}"/>
          </ac:picMkLst>
        </pc:pic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025DC11D-5762-4102-A088-3B15A4C59C4B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1AFC246-4C4E-4EB6-AFEA-8C2DA4F4FF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7A07AF7-D8C9-483B-BE98-565A7D862BDA}" type="datetimeFigureOut">
              <a:rPr lang="en-US" smtClean="0"/>
              <a:t>1/28/2025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9B5D930-BB99-4828-9494-34A98A22706D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24CF785-F6BA-480A-A198-169D77D62596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DCBBEBE-BECD-4634-A76D-F063B23DD24E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106508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4A41AD2-D453-40F1-9247-A8DD61448133}" type="datetimeFigureOut">
              <a:rPr lang="en-US" smtClean="0"/>
              <a:t>1/28/2025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693D99B-8DC3-4891-9707-3320E2A84D8C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62795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BE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93D99B-8DC3-4891-9707-3320E2A84D8C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9197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ETRTOTitl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08A4A44D-0673-41DF-9966-C187F6994304}"/>
              </a:ext>
            </a:extLst>
          </p:cNvPr>
          <p:cNvSpPr/>
          <p:nvPr userDrawn="1"/>
        </p:nvSpPr>
        <p:spPr>
          <a:xfrm>
            <a:off x="-1524" y="0"/>
            <a:ext cx="12191999" cy="68580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DFA5212-AC13-46FC-8E04-5F4254582269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524000" y="1731937"/>
            <a:ext cx="9144000" cy="1778027"/>
          </a:xfrm>
        </p:spPr>
        <p:txBody>
          <a:bodyPr anchor="b"/>
          <a:lstStyle>
            <a:lvl1pPr algn="ctr"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introduce the presentation title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5342736-8A29-45B3-82E6-A52068F356D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524000" y="3794422"/>
            <a:ext cx="9144000" cy="499445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introduce the S/C, WG or TF related</a:t>
            </a: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5E822D69-580D-4040-808C-CD609E39AE9B}"/>
              </a:ext>
            </a:extLst>
          </p:cNvPr>
          <p:cNvCxnSpPr>
            <a:cxnSpLocks/>
          </p:cNvCxnSpPr>
          <p:nvPr userDrawn="1"/>
        </p:nvCxnSpPr>
        <p:spPr>
          <a:xfrm>
            <a:off x="1" y="6203697"/>
            <a:ext cx="11544299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5E008C81-6841-4671-8074-1DD7F2F5CEE1}"/>
              </a:ext>
            </a:extLst>
          </p:cNvPr>
          <p:cNvCxnSpPr>
            <a:cxnSpLocks/>
          </p:cNvCxnSpPr>
          <p:nvPr userDrawn="1"/>
        </p:nvCxnSpPr>
        <p:spPr>
          <a:xfrm>
            <a:off x="11530711" y="2"/>
            <a:ext cx="0" cy="6219825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Date Placeholder 3">
            <a:extLst>
              <a:ext uri="{FF2B5EF4-FFF2-40B4-BE49-F238E27FC236}">
                <a16:creationId xmlns:a16="http://schemas.microsoft.com/office/drawing/2014/main" id="{E2643AFC-712B-4143-8A50-2EAD908674B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84199" y="6234177"/>
            <a:ext cx="2743200" cy="365125"/>
          </a:xfr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5011442-9EA8-43C1-A90A-E8091E9236D0}" type="datetime2">
              <a:rPr kumimoji="0" lang="en-US" sz="1200" b="1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Tuesday, January 28, 2025</a:t>
            </a:fld>
            <a:endParaRPr kumimoji="0" lang="en-US" sz="1200" b="1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" name="Footer Placeholder 4">
            <a:extLst>
              <a:ext uri="{FF2B5EF4-FFF2-40B4-BE49-F238E27FC236}">
                <a16:creationId xmlns:a16="http://schemas.microsoft.com/office/drawing/2014/main" id="{D656DD63-4220-4DB3-9F16-2F5E3C67ED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784599" y="6234177"/>
            <a:ext cx="4114800" cy="365125"/>
          </a:xfr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The European Tyre and Rim Technical Organization</a:t>
            </a:r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AC977606-7EF4-42CF-877F-085EFD49FB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356599" y="6234177"/>
            <a:ext cx="2743200" cy="365125"/>
          </a:xfr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4F045D9-6A50-447E-9A04-3B3C9EFFC6F0}" type="slidenum">
              <a:rPr kumimoji="0" lang="en-US" sz="1200" b="1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‹N°›</a:t>
            </a:fld>
            <a:endParaRPr kumimoji="0" lang="en-US" sz="1200" b="1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7" name="Date Placeholder 3">
            <a:extLst>
              <a:ext uri="{FF2B5EF4-FFF2-40B4-BE49-F238E27FC236}">
                <a16:creationId xmlns:a16="http://schemas.microsoft.com/office/drawing/2014/main" id="{BFC4B428-A592-43D9-9BE7-07BF777F4512}"/>
              </a:ext>
            </a:extLst>
          </p:cNvPr>
          <p:cNvSpPr txBox="1">
            <a:spLocks/>
          </p:cNvSpPr>
          <p:nvPr userDrawn="1"/>
        </p:nvSpPr>
        <p:spPr>
          <a:xfrm>
            <a:off x="914400" y="6591290"/>
            <a:ext cx="10363200" cy="15990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May contain confidential and/or proprietary information. May not be copied or disseminated without the express written consent of ETRTO Secretary General</a:t>
            </a:r>
          </a:p>
        </p:txBody>
      </p:sp>
      <p:pic>
        <p:nvPicPr>
          <p:cNvPr id="7" name="Picture 6" descr="A logo with a black background&#10;&#10;Description automatically generated">
            <a:extLst>
              <a:ext uri="{FF2B5EF4-FFF2-40B4-BE49-F238E27FC236}">
                <a16:creationId xmlns:a16="http://schemas.microsoft.com/office/drawing/2014/main" id="{374B9AB1-6E38-E3FA-8F27-896FDA09A77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7255" y="258700"/>
            <a:ext cx="2949492" cy="11887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63485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TRTO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>
            <a:extLst>
              <a:ext uri="{FF2B5EF4-FFF2-40B4-BE49-F238E27FC236}">
                <a16:creationId xmlns:a16="http://schemas.microsoft.com/office/drawing/2014/main" id="{1CA3A41B-2351-42EB-B9E3-456F6C3C8C21}"/>
              </a:ext>
            </a:extLst>
          </p:cNvPr>
          <p:cNvSpPr/>
          <p:nvPr userDrawn="1"/>
        </p:nvSpPr>
        <p:spPr>
          <a:xfrm>
            <a:off x="0" y="6203697"/>
            <a:ext cx="12183229" cy="654302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19F7E399-283F-4391-8129-349183F72073}"/>
              </a:ext>
            </a:extLst>
          </p:cNvPr>
          <p:cNvSpPr/>
          <p:nvPr userDrawn="1"/>
        </p:nvSpPr>
        <p:spPr>
          <a:xfrm rot="5400000">
            <a:off x="8427079" y="3101850"/>
            <a:ext cx="6858000" cy="65430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8652377-5DEE-497F-9639-62A87421C7B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769" y="680117"/>
            <a:ext cx="11520156" cy="5554060"/>
          </a:xfrm>
        </p:spPr>
        <p:txBody>
          <a:bodyPr/>
          <a:lstStyle>
            <a:lvl2pPr marL="442913" indent="-174625">
              <a:defRPr/>
            </a:lvl2pPr>
            <a:lvl3pPr marL="628650" indent="-185738">
              <a:defRPr/>
            </a:lvl3pPr>
            <a:lvl4pPr marL="803275" indent="-174625">
              <a:defRPr/>
            </a:lvl4pPr>
            <a:lvl5pPr marL="989013" indent="-185738">
              <a:defRPr/>
            </a:lvl5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A441D8B-6044-4E89-AA2F-39C11F6D0ED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769" y="1"/>
            <a:ext cx="11520158" cy="563418"/>
          </a:xfrm>
        </p:spPr>
        <p:txBody>
          <a:bodyPr>
            <a:normAutofit/>
          </a:bodyPr>
          <a:lstStyle>
            <a:lvl1pPr>
              <a:defRPr sz="3600">
                <a:solidFill>
                  <a:schemeClr val="tx1"/>
                </a:solidFill>
                <a:latin typeface="+mn-lt"/>
              </a:defRPr>
            </a:lvl1pPr>
          </a:lstStyle>
          <a:p>
            <a:r>
              <a:rPr lang="en-US"/>
              <a:t>Click to introduce slide title</a:t>
            </a:r>
          </a:p>
        </p:txBody>
      </p:sp>
      <p:sp>
        <p:nvSpPr>
          <p:cNvPr id="19" name="Date Placeholder 3">
            <a:extLst>
              <a:ext uri="{FF2B5EF4-FFF2-40B4-BE49-F238E27FC236}">
                <a16:creationId xmlns:a16="http://schemas.microsoft.com/office/drawing/2014/main" id="{B6189BA6-A78A-458D-A1BF-A748C6605E2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84199" y="6234177"/>
            <a:ext cx="2743200" cy="365125"/>
          </a:xfr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5011442-9EA8-43C1-A90A-E8091E9236D0}" type="datetime2">
              <a:rPr kumimoji="0" lang="en-US" sz="1200" b="1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Tuesday, January 28, 2025</a:t>
            </a:fld>
            <a:endParaRPr kumimoji="0" lang="en-US" sz="1200" b="1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0" name="Footer Placeholder 4">
            <a:extLst>
              <a:ext uri="{FF2B5EF4-FFF2-40B4-BE49-F238E27FC236}">
                <a16:creationId xmlns:a16="http://schemas.microsoft.com/office/drawing/2014/main" id="{FA1D1347-8516-4D37-A6CB-8952EDBFEB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784599" y="6234177"/>
            <a:ext cx="4114800" cy="365125"/>
          </a:xfr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The European Tyre and Rim Technical Organization</a:t>
            </a:r>
          </a:p>
        </p:txBody>
      </p:sp>
      <p:sp>
        <p:nvSpPr>
          <p:cNvPr id="21" name="Slide Number Placeholder 5">
            <a:extLst>
              <a:ext uri="{FF2B5EF4-FFF2-40B4-BE49-F238E27FC236}">
                <a16:creationId xmlns:a16="http://schemas.microsoft.com/office/drawing/2014/main" id="{27B7DE60-A3A8-440C-8851-A7DE74D42F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356599" y="6234177"/>
            <a:ext cx="2743200" cy="365125"/>
          </a:xfr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4F045D9-6A50-447E-9A04-3B3C9EFFC6F0}" type="slidenum">
              <a:rPr kumimoji="0" lang="en-US" sz="1200" b="1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‹N°›</a:t>
            </a:fld>
            <a:endParaRPr kumimoji="0" lang="en-US" sz="1200" b="1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95B0E025-50FF-40F8-B9E2-5C12233B0807}"/>
              </a:ext>
            </a:extLst>
          </p:cNvPr>
          <p:cNvSpPr txBox="1">
            <a:spLocks/>
          </p:cNvSpPr>
          <p:nvPr userDrawn="1"/>
        </p:nvSpPr>
        <p:spPr>
          <a:xfrm>
            <a:off x="914400" y="6591290"/>
            <a:ext cx="10363200" cy="15990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May contain confidential and/or proprietary information. May not be copied or disseminated without the express written consent of ETRTO Secretary General</a:t>
            </a:r>
          </a:p>
        </p:txBody>
      </p:sp>
      <p:pic>
        <p:nvPicPr>
          <p:cNvPr id="5" name="Picture 4" descr="A map of europe with black text&#10;&#10;Description automatically generated">
            <a:extLst>
              <a:ext uri="{FF2B5EF4-FFF2-40B4-BE49-F238E27FC236}">
                <a16:creationId xmlns:a16="http://schemas.microsoft.com/office/drawing/2014/main" id="{9E70B070-A103-561B-B905-710EECA1C15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81300" y="6161784"/>
            <a:ext cx="654304" cy="6543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392124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TRTOLast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F0079891-027E-4253-9710-8CB8A22A8DF0}"/>
              </a:ext>
            </a:extLst>
          </p:cNvPr>
          <p:cNvSpPr/>
          <p:nvPr userDrawn="1"/>
        </p:nvSpPr>
        <p:spPr>
          <a:xfrm>
            <a:off x="2" y="-136526"/>
            <a:ext cx="12191999" cy="699452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56FA895-CD02-4899-9FDB-C7D9066F6AD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915160" y="2447133"/>
            <a:ext cx="7858760" cy="13255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introduce the thanks slide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6C48BCEC-456F-4A34-8CA5-3B8327A0F549}"/>
              </a:ext>
            </a:extLst>
          </p:cNvPr>
          <p:cNvCxnSpPr>
            <a:cxnSpLocks/>
          </p:cNvCxnSpPr>
          <p:nvPr userDrawn="1"/>
        </p:nvCxnSpPr>
        <p:spPr>
          <a:xfrm>
            <a:off x="11530711" y="-136526"/>
            <a:ext cx="0" cy="6356351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8E0E6393-AB16-4152-98BD-FEA8EB740D96}"/>
              </a:ext>
            </a:extLst>
          </p:cNvPr>
          <p:cNvCxnSpPr>
            <a:cxnSpLocks/>
          </p:cNvCxnSpPr>
          <p:nvPr userDrawn="1"/>
        </p:nvCxnSpPr>
        <p:spPr>
          <a:xfrm>
            <a:off x="1" y="6203697"/>
            <a:ext cx="11544299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Date Placeholder 3">
            <a:extLst>
              <a:ext uri="{FF2B5EF4-FFF2-40B4-BE49-F238E27FC236}">
                <a16:creationId xmlns:a16="http://schemas.microsoft.com/office/drawing/2014/main" id="{3788463E-D249-4DF9-BFCA-811B0DB980C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84199" y="6234177"/>
            <a:ext cx="2743200" cy="365125"/>
          </a:xfr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5011442-9EA8-43C1-A90A-E8091E9236D0}" type="datetime2">
              <a:rPr kumimoji="0" lang="en-US" sz="1200" b="1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Tuesday, January 28, 2025</a:t>
            </a:fld>
            <a:endParaRPr kumimoji="0" lang="en-US" sz="1200" b="1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" name="Footer Placeholder 4">
            <a:extLst>
              <a:ext uri="{FF2B5EF4-FFF2-40B4-BE49-F238E27FC236}">
                <a16:creationId xmlns:a16="http://schemas.microsoft.com/office/drawing/2014/main" id="{CB942C3F-78A5-4C01-BF16-57AFE32861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784599" y="6234177"/>
            <a:ext cx="4114800" cy="365125"/>
          </a:xfr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The European Tyre and Rim Technical Organization</a:t>
            </a:r>
          </a:p>
        </p:txBody>
      </p:sp>
      <p:sp>
        <p:nvSpPr>
          <p:cNvPr id="16" name="Slide Number Placeholder 5">
            <a:extLst>
              <a:ext uri="{FF2B5EF4-FFF2-40B4-BE49-F238E27FC236}">
                <a16:creationId xmlns:a16="http://schemas.microsoft.com/office/drawing/2014/main" id="{A05C9697-1DE4-4BA2-A69B-EE6DE60F80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356599" y="6234177"/>
            <a:ext cx="2743200" cy="365125"/>
          </a:xfr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4F045D9-6A50-447E-9A04-3B3C9EFFC6F0}" type="slidenum">
              <a:rPr kumimoji="0" lang="en-US" sz="1200" b="1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‹N°›</a:t>
            </a:fld>
            <a:endParaRPr kumimoji="0" lang="en-US" sz="1200" b="1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7" name="Date Placeholder 3">
            <a:extLst>
              <a:ext uri="{FF2B5EF4-FFF2-40B4-BE49-F238E27FC236}">
                <a16:creationId xmlns:a16="http://schemas.microsoft.com/office/drawing/2014/main" id="{5AF9B7BB-7A47-494F-A220-732BE5DBACA8}"/>
              </a:ext>
            </a:extLst>
          </p:cNvPr>
          <p:cNvSpPr txBox="1">
            <a:spLocks/>
          </p:cNvSpPr>
          <p:nvPr userDrawn="1"/>
        </p:nvSpPr>
        <p:spPr>
          <a:xfrm>
            <a:off x="914400" y="6591290"/>
            <a:ext cx="10363200" cy="15990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May contain confidential and/or proprietary information. May not be copied or disseminated without the express written consent of ETRTO Secretary General</a:t>
            </a:r>
          </a:p>
        </p:txBody>
      </p:sp>
      <p:pic>
        <p:nvPicPr>
          <p:cNvPr id="9" name="Picture 8" descr="A logo with a black background&#10;&#10;Description automatically generated">
            <a:extLst>
              <a:ext uri="{FF2B5EF4-FFF2-40B4-BE49-F238E27FC236}">
                <a16:creationId xmlns:a16="http://schemas.microsoft.com/office/drawing/2014/main" id="{0026DD0A-C1E7-99DC-8448-FBE5301440F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7255" y="258700"/>
            <a:ext cx="2949492" cy="11887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387175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ETRTO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26">
            <a:extLst>
              <a:ext uri="{FF2B5EF4-FFF2-40B4-BE49-F238E27FC236}">
                <a16:creationId xmlns:a16="http://schemas.microsoft.com/office/drawing/2014/main" id="{19F7E399-283F-4391-8129-349183F72073}"/>
              </a:ext>
            </a:extLst>
          </p:cNvPr>
          <p:cNvSpPr/>
          <p:nvPr userDrawn="1"/>
        </p:nvSpPr>
        <p:spPr>
          <a:xfrm rot="5400000">
            <a:off x="8427079" y="3101850"/>
            <a:ext cx="6858000" cy="65430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chemeClr val="bg1"/>
              </a:solidFill>
            </a:endParaRPr>
          </a:p>
        </p:txBody>
      </p:sp>
      <p:pic>
        <p:nvPicPr>
          <p:cNvPr id="5" name="Picture 4" descr="A map of europe with black text&#10;&#10;Description automatically generated">
            <a:extLst>
              <a:ext uri="{FF2B5EF4-FFF2-40B4-BE49-F238E27FC236}">
                <a16:creationId xmlns:a16="http://schemas.microsoft.com/office/drawing/2014/main" id="{9E70B070-A103-561B-B905-710EECA1C15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81300" y="6161784"/>
            <a:ext cx="654304" cy="654304"/>
          </a:xfrm>
          <a:prstGeom prst="rect">
            <a:avLst/>
          </a:prstGeom>
        </p:spPr>
      </p:pic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23541A0-6D1D-48E8-AAE7-7E4D17C6C7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159" y="62130"/>
            <a:ext cx="11622077" cy="57632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941DD9A-7441-9DB0-87C8-05CA51B5F45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1160" y="775958"/>
            <a:ext cx="11622078" cy="557614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235910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23541A0-6D1D-48E8-AAE7-7E4D17C6C7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15BEA4E-B31A-4947-805D-96C6B60AA2D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4444A93-C5F7-48FE-93AC-1DEF282327C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4396A1E-7A29-44FA-8EF3-E01DAB2A90F2}" type="datetime2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Tuesday, January 28, 2025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3B03F57-D60F-41A8-9A52-CCD61D41743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The European Tyre and Rim Technical Organization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4B9DC25-E271-4B58-9561-4E6E8E6F5BA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4F045D9-6A50-447E-9A04-3B3C9EFFC6F0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‹N°›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708978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57" r:id="rId2"/>
    <p:sldLayoutId id="2147483658" r:id="rId3"/>
    <p:sldLayoutId id="2147483650" r:id="rId4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22">
            <a:extLst>
              <a:ext uri="{FF2B5EF4-FFF2-40B4-BE49-F238E27FC236}">
                <a16:creationId xmlns:a16="http://schemas.microsoft.com/office/drawing/2014/main" id="{D48780D4-D9D9-95B8-5A92-B8C64D74004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26671" y="1731937"/>
            <a:ext cx="9541329" cy="1778027"/>
          </a:xfrm>
        </p:spPr>
        <p:txBody>
          <a:bodyPr>
            <a:normAutofit/>
          </a:bodyPr>
          <a:lstStyle/>
          <a:p>
            <a:r>
              <a:rPr lang="en-US" dirty="0"/>
              <a:t>Update of C1 </a:t>
            </a:r>
            <a:r>
              <a:rPr lang="en-US" dirty="0" err="1"/>
              <a:t>tyre</a:t>
            </a:r>
            <a:r>
              <a:rPr lang="en-US" dirty="0"/>
              <a:t> abrasion Gantt presented in TA-27-3v1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F3125D-CFBC-40C4-9FF0-ABDA1D226A2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84200" y="6234113"/>
            <a:ext cx="2743200" cy="365125"/>
          </a:xfrm>
        </p:spPr>
        <p:txBody>
          <a:bodyPr/>
          <a:lstStyle/>
          <a:p>
            <a:fld id="{65011442-9EA8-43C1-A90A-E8091E9236D0}" type="datetime2">
              <a:rPr lang="en-US" smtClean="0"/>
              <a:pPr/>
              <a:t>Tuesday, January 28, 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F265715-0852-4EBC-99A8-542DE3FFF7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784600" y="6234115"/>
            <a:ext cx="4114800" cy="365125"/>
          </a:xfrm>
        </p:spPr>
        <p:txBody>
          <a:bodyPr/>
          <a:lstStyle/>
          <a:p>
            <a:r>
              <a:rPr lang="en-001"/>
              <a:t>European Tyre &amp; Rim Technical Organisation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42D440-BEBF-4CA7-AD1F-F7C0A6F030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356600" y="6234115"/>
            <a:ext cx="2743200" cy="365125"/>
          </a:xfrm>
        </p:spPr>
        <p:txBody>
          <a:bodyPr/>
          <a:lstStyle/>
          <a:p>
            <a:fld id="{74F045D9-6A50-447E-9A04-3B3C9EFFC6F0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F874E76A-C7E8-8B46-BFBC-C14253D7E7F8}"/>
              </a:ext>
            </a:extLst>
          </p:cNvPr>
          <p:cNvSpPr txBox="1"/>
          <p:nvPr/>
        </p:nvSpPr>
        <p:spPr>
          <a:xfrm>
            <a:off x="2886075" y="5000625"/>
            <a:ext cx="59055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>
                <a:solidFill>
                  <a:schemeClr val="bg1"/>
                </a:solidFill>
              </a:rPr>
              <a:t>TFTA 29th session: 29 </a:t>
            </a:r>
            <a:r>
              <a:rPr lang="fr-FR" dirty="0" err="1">
                <a:solidFill>
                  <a:schemeClr val="bg1"/>
                </a:solidFill>
              </a:rPr>
              <a:t>January</a:t>
            </a:r>
            <a:r>
              <a:rPr lang="fr-FR" dirty="0">
                <a:solidFill>
                  <a:schemeClr val="bg1"/>
                </a:solidFill>
              </a:rPr>
              <a:t> 2025</a:t>
            </a:r>
            <a:endParaRPr lang="fr-BE" dirty="0">
              <a:solidFill>
                <a:schemeClr val="bg1"/>
              </a:solidFill>
            </a:endParaRP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9FF4AA41-D2AB-CFAD-7774-26A7667D6728}"/>
              </a:ext>
            </a:extLst>
          </p:cNvPr>
          <p:cNvSpPr txBox="1"/>
          <p:nvPr/>
        </p:nvSpPr>
        <p:spPr>
          <a:xfrm>
            <a:off x="8172450" y="428625"/>
            <a:ext cx="274319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>
                <a:solidFill>
                  <a:schemeClr val="bg1"/>
                </a:solidFill>
              </a:rPr>
              <a:t>Document TA-29-4</a:t>
            </a:r>
          </a:p>
          <a:p>
            <a:r>
              <a:rPr lang="fr-FR" sz="2400" dirty="0">
                <a:solidFill>
                  <a:schemeClr val="bg1"/>
                </a:solidFill>
              </a:rPr>
              <a:t>Agenda item 2</a:t>
            </a:r>
            <a:endParaRPr lang="fr-BE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102157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>
            <a:extLst>
              <a:ext uri="{FF2B5EF4-FFF2-40B4-BE49-F238E27FC236}">
                <a16:creationId xmlns:a16="http://schemas.microsoft.com/office/drawing/2014/main" id="{74CEECB1-3E78-9DF0-70AD-B2A583F8909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6249" y="675342"/>
            <a:ext cx="10944226" cy="5261568"/>
          </a:xfrm>
        </p:spPr>
        <p:txBody>
          <a:bodyPr anchor="ctr">
            <a:normAutofit lnSpcReduction="10000"/>
          </a:bodyPr>
          <a:lstStyle/>
          <a:p>
            <a:r>
              <a:rPr lang="en-GB" sz="2400" dirty="0"/>
              <a:t>In document TA-27-3v1, ETRTO presented to TFTA on slide 6 a Gantt for </a:t>
            </a:r>
          </a:p>
          <a:p>
            <a:pPr marL="2241550" lvl="1" indent="-269875">
              <a:buFont typeface="Wingdings" panose="05000000000000000000" pitchFamily="2" charset="2"/>
              <a:buChar char="Ø"/>
              <a:tabLst>
                <a:tab pos="2241550" algn="l"/>
              </a:tabLst>
            </a:pPr>
            <a:r>
              <a:rPr lang="en-GB" sz="2000" dirty="0"/>
              <a:t>Market assessment, </a:t>
            </a:r>
          </a:p>
          <a:p>
            <a:pPr marL="2241550" lvl="1" indent="-269875">
              <a:buFont typeface="Wingdings" panose="05000000000000000000" pitchFamily="2" charset="2"/>
              <a:buChar char="Ø"/>
              <a:tabLst>
                <a:tab pos="2241550" algn="l"/>
              </a:tabLst>
            </a:pPr>
            <a:r>
              <a:rPr lang="en-GB" sz="2000" dirty="0"/>
              <a:t>Correlation/validation </a:t>
            </a:r>
          </a:p>
          <a:p>
            <a:pPr marL="2241550" lvl="1" indent="-269875">
              <a:buFont typeface="Wingdings" panose="05000000000000000000" pitchFamily="2" charset="2"/>
              <a:buChar char="Ø"/>
              <a:tabLst>
                <a:tab pos="2241550" algn="l"/>
              </a:tabLst>
            </a:pPr>
            <a:r>
              <a:rPr lang="en-GB" sz="2000" dirty="0"/>
              <a:t>Mileage potential feasibility study.</a:t>
            </a:r>
          </a:p>
          <a:p>
            <a:endParaRPr lang="en-GB" sz="2400" dirty="0"/>
          </a:p>
          <a:p>
            <a:r>
              <a:rPr lang="en-GB" sz="2400" dirty="0"/>
              <a:t>Anyhow the document TA-27-3v1 didn’t provide the exact timelines for the C1 Normal tyre Market assessment and multi circuit assessment.</a:t>
            </a:r>
          </a:p>
          <a:p>
            <a:endParaRPr lang="en-GB" sz="2400" dirty="0"/>
          </a:p>
          <a:p>
            <a:r>
              <a:rPr lang="en-GB" sz="2400" dirty="0"/>
              <a:t>The aim of this document is to provide TFTA an </a:t>
            </a:r>
            <a:r>
              <a:rPr lang="en-GB" sz="2400" u="sng" dirty="0"/>
              <a:t>updated Gantt</a:t>
            </a:r>
            <a:r>
              <a:rPr lang="en-GB" sz="2400" dirty="0"/>
              <a:t> considering the updated test status on 24 January 2025 of:</a:t>
            </a:r>
          </a:p>
          <a:p>
            <a:pPr marL="2241550" lvl="1" indent="-269875">
              <a:tabLst>
                <a:tab pos="2241550" algn="l"/>
              </a:tabLst>
            </a:pPr>
            <a:r>
              <a:rPr lang="en-GB" sz="2000" dirty="0"/>
              <a:t>C1 Normal Tyre Market assessment</a:t>
            </a:r>
          </a:p>
          <a:p>
            <a:pPr marL="2241550" lvl="1" indent="-269875">
              <a:tabLst>
                <a:tab pos="2241550" algn="l"/>
              </a:tabLst>
            </a:pPr>
            <a:r>
              <a:rPr lang="en-GB" sz="2000" dirty="0"/>
              <a:t>C1 Correlation/validation assessment</a:t>
            </a:r>
          </a:p>
          <a:p>
            <a:pPr marL="2241550" lvl="1" indent="-269875">
              <a:tabLst>
                <a:tab pos="2241550" algn="l"/>
              </a:tabLst>
            </a:pPr>
            <a:r>
              <a:rPr lang="en-GB" sz="2000" dirty="0"/>
              <a:t>C1 Multi circuit assessment</a:t>
            </a:r>
          </a:p>
          <a:p>
            <a:pPr marL="2241550" lvl="1" indent="-269875">
              <a:tabLst>
                <a:tab pos="2241550" algn="l"/>
              </a:tabLst>
            </a:pPr>
            <a:r>
              <a:rPr lang="en-GB" sz="2000" dirty="0"/>
              <a:t>C1 tyre mileage potential feasibility study </a:t>
            </a:r>
          </a:p>
        </p:txBody>
      </p:sp>
      <p:sp>
        <p:nvSpPr>
          <p:cNvPr id="3" name="Titre 2">
            <a:extLst>
              <a:ext uri="{FF2B5EF4-FFF2-40B4-BE49-F238E27FC236}">
                <a16:creationId xmlns:a16="http://schemas.microsoft.com/office/drawing/2014/main" id="{132C60A6-48B4-DC06-7A35-73C0E338D9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6249" y="123825"/>
            <a:ext cx="11052677" cy="439594"/>
          </a:xfrm>
        </p:spPr>
        <p:txBody>
          <a:bodyPr>
            <a:normAutofit fontScale="90000"/>
          </a:bodyPr>
          <a:lstStyle/>
          <a:p>
            <a:r>
              <a:rPr lang="en-GB" dirty="0"/>
              <a:t>Background and aim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524D492D-A95A-1C51-C4D6-2CABEAA888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5011442-9EA8-43C1-A90A-E8091E9236D0}" type="datetime2">
              <a:rPr kumimoji="0" lang="en-GB" sz="1200" b="1" i="0" u="none" strike="noStrike" kern="1200" cap="none" spc="0" normalizeH="0" baseline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Tuesday, 28 January 2025</a:t>
            </a:fld>
            <a:endParaRPr kumimoji="0" lang="en-GB" sz="1200" b="1" i="0" u="none" strike="noStrike" kern="1200" cap="none" spc="0" normalizeH="0" baseline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1F0F959-3541-7698-4199-3F9969084A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1" i="0" u="none" strike="noStrike" kern="1200" cap="none" spc="0" normalizeH="0" baseline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The European Tyre and Rim Technical Organization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4CB31B9-AED2-A2C1-F15F-4E592B1D02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4F045D9-6A50-447E-9A04-3B3C9EFFC6F0}" type="slidenum">
              <a:rPr kumimoji="0" lang="en-GB" sz="1200" b="1" i="0" u="none" strike="noStrike" kern="1200" cap="none" spc="0" normalizeH="0" baseline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GB" sz="1200" b="1" i="0" u="none" strike="noStrike" kern="1200" cap="none" spc="0" normalizeH="0" baseline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8080940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1E5E1E8B-B0E6-DAB0-E81B-67B0CC695D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rot="16200000">
            <a:off x="-2436625" y="2835379"/>
            <a:ext cx="6234177" cy="563418"/>
          </a:xfrm>
        </p:spPr>
        <p:txBody>
          <a:bodyPr>
            <a:noAutofit/>
          </a:bodyPr>
          <a:lstStyle/>
          <a:p>
            <a:pPr algn="ctr"/>
            <a:r>
              <a:rPr lang="en-GB" sz="2400" b="1"/>
              <a:t>Updated Timeline for Market Assessment</a:t>
            </a:r>
            <a:br>
              <a:rPr lang="en-GB" sz="2400" b="1"/>
            </a:br>
            <a:r>
              <a:rPr lang="en-GB" sz="2400" b="1"/>
              <a:t>/Correlation/Multi circuit and mileage</a:t>
            </a:r>
            <a:br>
              <a:rPr lang="en-GB" sz="2400" b="1"/>
            </a:br>
            <a:r>
              <a:rPr lang="en-GB" sz="2400" b="1"/>
              <a:t> feasibility assessment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5E946C81-128E-0A75-0701-76124B8D76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5011442-9EA8-43C1-A90A-E8091E9236D0}" type="datetime2">
              <a:rPr kumimoji="0" lang="en-US" sz="1200" b="1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Tuesday, January 28, 2025</a:t>
            </a:fld>
            <a:endParaRPr kumimoji="0" lang="en-US" sz="1200" b="1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58EA8C6-02D2-A43F-D2BE-D888A8A98B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The European Tyre and Rim Technical Organization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037D9EA-C561-5D5C-902B-BEF9973CFF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4F045D9-6A50-447E-9A04-3B3C9EFFC6F0}" type="slidenum">
              <a:rPr kumimoji="0" lang="en-US" sz="1200" b="1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1200" b="1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5592AEEE-4D0C-02D5-76B9-DA4E389E6F2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7618" y="122378"/>
            <a:ext cx="10895722" cy="59894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604036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00F2F0F-BD49-B3F8-183E-BBAC1108D8D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BE6E5628-A091-6BA4-BA19-EBE4CD9179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rot="16200000">
            <a:off x="-2436626" y="2835380"/>
            <a:ext cx="6234179" cy="563418"/>
          </a:xfrm>
        </p:spPr>
        <p:txBody>
          <a:bodyPr>
            <a:noAutofit/>
          </a:bodyPr>
          <a:lstStyle/>
          <a:p>
            <a:pPr algn="ctr"/>
            <a:r>
              <a:rPr lang="en-GB" sz="2400" b="1"/>
              <a:t>Updated Timeline for Market Assessment</a:t>
            </a:r>
            <a:br>
              <a:rPr lang="en-GB" sz="2400" b="1"/>
            </a:br>
            <a:r>
              <a:rPr lang="en-GB" sz="2400" b="1"/>
              <a:t>/Correlation/Multi circuit and mileage</a:t>
            </a:r>
            <a:br>
              <a:rPr lang="en-GB" sz="2400" b="1"/>
            </a:br>
            <a:r>
              <a:rPr lang="en-GB" sz="2400" b="1"/>
              <a:t> feasibility assessment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960D12C2-8DFB-7146-C0CF-624A2BABD5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5011442-9EA8-43C1-A90A-E8091E9236D0}" type="datetime2">
              <a:rPr kumimoji="0" lang="en-US" sz="1200" b="1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Tuesday, January 28, 2025</a:t>
            </a:fld>
            <a:endParaRPr kumimoji="0" lang="en-US" sz="1200" b="1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06DC1423-E00E-4F91-ED0A-35CF8C538C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The European Tyre and Rim Technical Organization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1C30F15C-9DC5-7ED7-D027-7B4113A21D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4F045D9-6A50-447E-9A04-3B3C9EFFC6F0}" type="slidenum">
              <a:rPr kumimoji="0" lang="en-US" sz="1200" b="1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sz="1200" b="1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1854A13B-8BC3-A430-349F-33D58CF5C47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0742" y="258698"/>
            <a:ext cx="10849331" cy="49568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638566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1ABF53D-A22B-FA60-3A4A-2526E15D74A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935AEC29-DA9E-6681-9A51-1906AA7551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1" y="494387"/>
            <a:ext cx="11195423" cy="563418"/>
          </a:xfrm>
        </p:spPr>
        <p:txBody>
          <a:bodyPr>
            <a:noAutofit/>
          </a:bodyPr>
          <a:lstStyle/>
          <a:p>
            <a:pPr algn="ctr"/>
            <a:r>
              <a:rPr lang="en-GB" sz="2400" b="1"/>
              <a:t>Updated Timeline for Market Assessment</a:t>
            </a:r>
            <a:br>
              <a:rPr lang="en-GB" sz="2400" b="1"/>
            </a:br>
            <a:r>
              <a:rPr lang="en-GB" sz="2400" b="1"/>
              <a:t>/Correlation/Multi circuit and mileage</a:t>
            </a:r>
            <a:br>
              <a:rPr lang="en-GB" sz="2400" b="1"/>
            </a:br>
            <a:r>
              <a:rPr lang="en-GB" sz="2400" b="1"/>
              <a:t> feasibility assessment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6958D4CA-AED8-802F-447A-BE63996312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5011442-9EA8-43C1-A90A-E8091E9236D0}" type="datetime2">
              <a:rPr kumimoji="0" lang="en-US" sz="1200" b="1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Tuesday, January 28, 2025</a:t>
            </a:fld>
            <a:endParaRPr kumimoji="0" lang="en-US" sz="1200" b="1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D63B1BE-F278-B806-378C-309FBA0F67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The European Tyre and Rim Technical Organization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1BAAE144-692C-5860-ED33-A32C0148DF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4F045D9-6A50-447E-9A04-3B3C9EFFC6F0}" type="slidenum">
              <a:rPr kumimoji="0" lang="en-US" sz="1200" b="1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sz="1200" b="1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B91F292E-AC11-1D26-CEF4-E2801228109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3872"/>
          <a:stretch/>
        </p:blipFill>
        <p:spPr>
          <a:xfrm>
            <a:off x="0" y="2030491"/>
            <a:ext cx="11719859" cy="2812007"/>
          </a:xfrm>
          <a:prstGeom prst="rect">
            <a:avLst/>
          </a:prstGeom>
        </p:spPr>
      </p:pic>
      <p:sp>
        <p:nvSpPr>
          <p:cNvPr id="11" name="Rectangle : coins arrondis 10">
            <a:extLst>
              <a:ext uri="{FF2B5EF4-FFF2-40B4-BE49-F238E27FC236}">
                <a16:creationId xmlns:a16="http://schemas.microsoft.com/office/drawing/2014/main" id="{6C904F04-EA98-E056-A19F-AC5DBEEC7D5E}"/>
              </a:ext>
            </a:extLst>
          </p:cNvPr>
          <p:cNvSpPr/>
          <p:nvPr/>
        </p:nvSpPr>
        <p:spPr>
          <a:xfrm>
            <a:off x="8356599" y="3319272"/>
            <a:ext cx="2743200" cy="1298448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96F0418D-B53A-AAB4-A135-13313C6C2506}"/>
              </a:ext>
            </a:extLst>
          </p:cNvPr>
          <p:cNvSpPr txBox="1"/>
          <p:nvPr/>
        </p:nvSpPr>
        <p:spPr>
          <a:xfrm>
            <a:off x="8356599" y="4892159"/>
            <a:ext cx="31944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>
                <a:solidFill>
                  <a:srgbClr val="FF0000"/>
                </a:solidFill>
              </a:rPr>
              <a:t>To be confirmed by TFTA</a:t>
            </a:r>
          </a:p>
        </p:txBody>
      </p:sp>
    </p:spTree>
    <p:extLst>
      <p:ext uri="{BB962C8B-B14F-4D97-AF65-F5344CB8AC3E}">
        <p14:creationId xmlns:p14="http://schemas.microsoft.com/office/powerpoint/2010/main" val="227126678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82163F-548B-42DC-A8CE-5A9F28E6D8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Thanks for you attention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17D15E6-7E32-4891-AE59-B5AA6A1CC16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84199" y="6234177"/>
            <a:ext cx="2743200" cy="365125"/>
          </a:xfrm>
        </p:spPr>
        <p:txBody>
          <a:bodyPr/>
          <a:lstStyle/>
          <a:p>
            <a:fld id="{65011442-9EA8-43C1-A90A-E8091E9236D0}" type="datetime2">
              <a:rPr lang="en-US" smtClean="0"/>
              <a:t>Tuesday, January 28, 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FD22C9E-D264-4A72-8DBF-239414ACFC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784599" y="6234177"/>
            <a:ext cx="4114800" cy="365125"/>
          </a:xfrm>
        </p:spPr>
        <p:txBody>
          <a:bodyPr/>
          <a:lstStyle/>
          <a:p>
            <a:r>
              <a:rPr lang="en-001"/>
              <a:t>European Tyre &amp; Rim Technical Organisation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E72B258-391A-4D16-AEDA-38646B1EF9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356599" y="6234177"/>
            <a:ext cx="2743200" cy="365125"/>
          </a:xfrm>
        </p:spPr>
        <p:txBody>
          <a:bodyPr/>
          <a:lstStyle/>
          <a:p>
            <a:fld id="{74F045D9-6A50-447E-9A04-3B3C9EFFC6F0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267287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3F5F539D-4260-A1A7-0D69-64AB1ADF90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199" y="39363"/>
            <a:ext cx="11071727" cy="458644"/>
          </a:xfrm>
        </p:spPr>
        <p:txBody>
          <a:bodyPr>
            <a:noAutofit/>
          </a:bodyPr>
          <a:lstStyle/>
          <a:p>
            <a:r>
              <a:rPr lang="en-GB" sz="2400"/>
              <a:t>From TA-27-3v1:Timeline for Market Assessment/Correlation/mileage potential analysis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8CBF8BEB-7DD3-8EDB-C6D1-310F7221CF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5011442-9EA8-43C1-A90A-E8091E9236D0}" type="datetime2">
              <a:rPr kumimoji="0" lang="en-US" sz="1200" b="1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Tuesday, January 28, 2025</a:t>
            </a:fld>
            <a:endParaRPr kumimoji="0" lang="en-US" sz="1200" b="1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FA13A20B-ADE5-641E-D958-9CCD4ABF20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The European Tyre and Rim Technical Organization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B91B039-B331-E1A2-9E6D-00E5A9CEE1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4F045D9-6A50-447E-9A04-3B3C9EFFC6F0}" type="slidenum">
              <a:rPr kumimoji="0" lang="en-US" sz="1200" b="1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US" sz="1200" b="1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569A1643-0C15-BC4D-964E-0DC06A7C922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9614" y="570236"/>
            <a:ext cx="10103920" cy="52804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975023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1_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202309-ETRTO-TEMPLATE.pptx" id="{E64532AA-20B6-48F6-844B-DD39816B7CAB}" vid="{DFF5C0D6-ACA0-4485-BBC7-FC7DE441F0D0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E1A91023050F542B5636F4A8E3D2E6B" ma:contentTypeVersion="13" ma:contentTypeDescription="Create a new document." ma:contentTypeScope="" ma:versionID="3f4f5dfb970a33473f47bb4cff217bf4">
  <xsd:schema xmlns:xsd="http://www.w3.org/2001/XMLSchema" xmlns:xs="http://www.w3.org/2001/XMLSchema" xmlns:p="http://schemas.microsoft.com/office/2006/metadata/properties" xmlns:ns2="b9ac1c4f-8999-458d-875f-ffed23d2fe98" xmlns:ns3="2b9f2c3f-4fcc-48d4-ab09-8d42c051f8b0" targetNamespace="http://schemas.microsoft.com/office/2006/metadata/properties" ma:root="true" ma:fieldsID="cedf7b98252771c88235c14da9054127" ns2:_="" ns3:_="">
    <xsd:import namespace="b9ac1c4f-8999-458d-875f-ffed23d2fe98"/>
    <xsd:import namespace="2b9f2c3f-4fcc-48d4-ab09-8d42c051f8b0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ObjectDetectorVersions" minOccurs="0"/>
                <xsd:element ref="ns2:lcf76f155ced4ddcb4097134ff3c332f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Location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9ac1c4f-8999-458d-875f-ffed23d2fe9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4" nillable="true" ma:taxonomy="true" ma:internalName="lcf76f155ced4ddcb4097134ff3c332f" ma:taxonomyFieldName="MediaServiceImageTags" ma:displayName="Image Tags" ma:readOnly="false" ma:fieldId="{5cf76f15-5ced-4ddc-b409-7134ff3c332f}" ma:taxonomyMulti="true" ma:sspId="baec4aeb-d159-410d-8e29-7b8081bc29fc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8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0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b9f2c3f-4fcc-48d4-ab09-8d42c051f8b0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haredWithUsers xmlns="2b9f2c3f-4fcc-48d4-ab09-8d42c051f8b0">
      <UserInfo>
        <DisplayName>SharingLinks.dcf10b25-3bf2-477f-b214-86c467778473.OrganizationEdit.bbb07cac-932f-4827-90ac-5604afbc6dd0</DisplayName>
        <AccountId>30</AccountId>
        <AccountType/>
      </UserInfo>
      <UserInfo>
        <DisplayName>Jean-Dominique Perrot</DisplayName>
        <AccountId>6</AccountId>
        <AccountType/>
      </UserInfo>
    </SharedWithUsers>
    <lcf76f155ced4ddcb4097134ff3c332f xmlns="b9ac1c4f-8999-458d-875f-ffed23d2fe98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71DD931A-40DA-4903-84BE-0E4185DB419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C6E0F10F-FDD1-4E1A-A303-72ACECF2E0D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b9ac1c4f-8999-458d-875f-ffed23d2fe98"/>
    <ds:schemaRef ds:uri="2b9f2c3f-4fcc-48d4-ab09-8d42c051f8b0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638FE831-2E5C-4512-88CF-073865AA7A1E}">
  <ds:schemaRefs>
    <ds:schemaRef ds:uri="http://www.w3.org/XML/1998/namespace"/>
    <ds:schemaRef ds:uri="http://schemas.microsoft.com/office/2006/documentManagement/types"/>
    <ds:schemaRef ds:uri="2b9f2c3f-4fcc-48d4-ab09-8d42c051f8b0"/>
    <ds:schemaRef ds:uri="http://purl.org/dc/dcmitype/"/>
    <ds:schemaRef ds:uri="b9ac1c4f-8999-458d-875f-ffed23d2fe98"/>
    <ds:schemaRef ds:uri="http://purl.org/dc/terms/"/>
    <ds:schemaRef ds:uri="http://purl.org/dc/elements/1.1/"/>
    <ds:schemaRef ds:uri="http://schemas.openxmlformats.org/package/2006/metadata/core-properties"/>
    <ds:schemaRef ds:uri="http://schemas.microsoft.com/office/infopath/2007/PartnerControls"/>
    <ds:schemaRef ds:uri="http://schemas.microsoft.com/office/2006/metadata/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</TotalTime>
  <Words>248</Words>
  <Application>Microsoft Office PowerPoint</Application>
  <PresentationFormat>Grand écran</PresentationFormat>
  <Paragraphs>45</Paragraphs>
  <Slides>7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Wingdings</vt:lpstr>
      <vt:lpstr>1_Thème Office</vt:lpstr>
      <vt:lpstr>Update of C1 tyre abrasion Gantt presented in TA-27-3v1</vt:lpstr>
      <vt:lpstr>Background and aim</vt:lpstr>
      <vt:lpstr>Updated Timeline for Market Assessment /Correlation/Multi circuit and mileage  feasibility assessment</vt:lpstr>
      <vt:lpstr>Updated Timeline for Market Assessment /Correlation/Multi circuit and mileage  feasibility assessment</vt:lpstr>
      <vt:lpstr>Updated Timeline for Market Assessment /Correlation/Multi circuit and mileage  feasibility assessment</vt:lpstr>
      <vt:lpstr>Thanks for you attention</vt:lpstr>
      <vt:lpstr>From TA-27-3v1:Timeline for Market Assessment/Correlation/mileage potential analysis</vt:lpstr>
    </vt:vector>
  </TitlesOfParts>
  <Company>Michelin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Haoda drum/TC19</dc:title>
  <dc:creator>Jean-Dominique Perrot</dc:creator>
  <cp:lastModifiedBy>Nicolas De Mahieu</cp:lastModifiedBy>
  <cp:revision>233</cp:revision>
  <dcterms:created xsi:type="dcterms:W3CDTF">2024-04-03T12:42:48Z</dcterms:created>
  <dcterms:modified xsi:type="dcterms:W3CDTF">2025-01-28T11:42:27Z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09e9a456-2778-4ca9-be06-1190b1e1118a_Enabled">
    <vt:lpwstr>true</vt:lpwstr>
  </property>
  <property fmtid="{D5CDD505-2E9C-101B-9397-08002B2CF9AE}" pid="3" name="MSIP_Label_09e9a456-2778-4ca9-be06-1190b1e1118a_SetDate">
    <vt:lpwstr>2024-04-03T12:39:20Z</vt:lpwstr>
  </property>
  <property fmtid="{D5CDD505-2E9C-101B-9397-08002B2CF9AE}" pid="4" name="MSIP_Label_09e9a456-2778-4ca9-be06-1190b1e1118a_Method">
    <vt:lpwstr>Standard</vt:lpwstr>
  </property>
  <property fmtid="{D5CDD505-2E9C-101B-9397-08002B2CF9AE}" pid="5" name="MSIP_Label_09e9a456-2778-4ca9-be06-1190b1e1118a_Name">
    <vt:lpwstr>D3</vt:lpwstr>
  </property>
  <property fmtid="{D5CDD505-2E9C-101B-9397-08002B2CF9AE}" pid="6" name="MSIP_Label_09e9a456-2778-4ca9-be06-1190b1e1118a_SiteId">
    <vt:lpwstr>658ba197-6c73-4fea-91bd-1c7d8de6bf2c</vt:lpwstr>
  </property>
  <property fmtid="{D5CDD505-2E9C-101B-9397-08002B2CF9AE}" pid="7" name="MSIP_Label_09e9a456-2778-4ca9-be06-1190b1e1118a_ActionId">
    <vt:lpwstr>0eb249b7-0cfe-4d6f-8b92-e6e8a857ffc6</vt:lpwstr>
  </property>
  <property fmtid="{D5CDD505-2E9C-101B-9397-08002B2CF9AE}" pid="8" name="MSIP_Label_09e9a456-2778-4ca9-be06-1190b1e1118a_ContentBits">
    <vt:lpwstr>0</vt:lpwstr>
  </property>
  <property fmtid="{D5CDD505-2E9C-101B-9397-08002B2CF9AE}" pid="9" name="ContentTypeId">
    <vt:lpwstr>0x0101007E1A91023050F542B5636F4A8E3D2E6B</vt:lpwstr>
  </property>
  <property fmtid="{D5CDD505-2E9C-101B-9397-08002B2CF9AE}" pid="10" name="MediaServiceImageTags">
    <vt:lpwstr/>
  </property>
  <property fmtid="{D5CDD505-2E9C-101B-9397-08002B2CF9AE}" pid="11" name="Order">
    <vt:r8>15600</vt:r8>
  </property>
  <property fmtid="{D5CDD505-2E9C-101B-9397-08002B2CF9AE}" pid="12" name="xd_Signature">
    <vt:bool>false</vt:bool>
  </property>
  <property fmtid="{D5CDD505-2E9C-101B-9397-08002B2CF9AE}" pid="13" name="xd_ProgID">
    <vt:lpwstr/>
  </property>
  <property fmtid="{D5CDD505-2E9C-101B-9397-08002B2CF9AE}" pid="14" name="ComplianceAssetId">
    <vt:lpwstr/>
  </property>
  <property fmtid="{D5CDD505-2E9C-101B-9397-08002B2CF9AE}" pid="15" name="TemplateUrl">
    <vt:lpwstr/>
  </property>
  <property fmtid="{D5CDD505-2E9C-101B-9397-08002B2CF9AE}" pid="16" name="_ExtendedDescription">
    <vt:lpwstr/>
  </property>
  <property fmtid="{D5CDD505-2E9C-101B-9397-08002B2CF9AE}" pid="17" name="TriggerFlowInfo">
    <vt:lpwstr/>
  </property>
  <property fmtid="{D5CDD505-2E9C-101B-9397-08002B2CF9AE}" pid="18" name="_NewReviewCycle">
    <vt:lpwstr/>
  </property>
</Properties>
</file>