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8" r:id="rId7"/>
    <p:sldId id="269" r:id="rId8"/>
    <p:sldId id="263" r:id="rId9"/>
    <p:sldId id="265" r:id="rId10"/>
    <p:sldId id="270" r:id="rId11"/>
    <p:sldId id="271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FFFFFF"/>
    <a:srgbClr val="00000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0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3820E-B275-4343-8D3C-2AF1468C6FC7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C9570-9B45-4556-8261-CEEADC335A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3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4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05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8214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5057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2558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5248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4308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16343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1724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7396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6156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72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8.png"/><Relationship Id="rId7" Type="http://schemas.openxmlformats.org/officeDocument/2006/relationships/image" Target="../media/image60.png"/><Relationship Id="rId12" Type="http://schemas.openxmlformats.org/officeDocument/2006/relationships/image" Target="../media/image65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11" Type="http://schemas.openxmlformats.org/officeDocument/2006/relationships/image" Target="../media/image64.svg"/><Relationship Id="rId5" Type="http://schemas.openxmlformats.org/officeDocument/2006/relationships/image" Target="../media/image22.png"/><Relationship Id="rId10" Type="http://schemas.openxmlformats.org/officeDocument/2006/relationships/image" Target="../media/image63.png"/><Relationship Id="rId4" Type="http://schemas.openxmlformats.org/officeDocument/2006/relationships/image" Target="../media/image9.svg"/><Relationship Id="rId9" Type="http://schemas.openxmlformats.org/officeDocument/2006/relationships/image" Target="../media/image6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sv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25.svg"/><Relationship Id="rId4" Type="http://schemas.openxmlformats.org/officeDocument/2006/relationships/image" Target="../media/image9.sv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emf"/><Relationship Id="rId18" Type="http://schemas.openxmlformats.org/officeDocument/2006/relationships/image" Target="../media/image44.svg"/><Relationship Id="rId26" Type="http://schemas.openxmlformats.org/officeDocument/2006/relationships/image" Target="../media/image52.png"/><Relationship Id="rId3" Type="http://schemas.openxmlformats.org/officeDocument/2006/relationships/image" Target="../media/image29.png"/><Relationship Id="rId21" Type="http://schemas.openxmlformats.org/officeDocument/2006/relationships/image" Target="../media/image47.sv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5" Type="http://schemas.openxmlformats.org/officeDocument/2006/relationships/image" Target="../media/image51.svg"/><Relationship Id="rId2" Type="http://schemas.openxmlformats.org/officeDocument/2006/relationships/image" Target="../media/image28.png"/><Relationship Id="rId16" Type="http://schemas.openxmlformats.org/officeDocument/2006/relationships/image" Target="../media/image42.sv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24" Type="http://schemas.openxmlformats.org/officeDocument/2006/relationships/image" Target="../media/image50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svg"/><Relationship Id="rId10" Type="http://schemas.openxmlformats.org/officeDocument/2006/relationships/image" Target="../media/image36.svg"/><Relationship Id="rId19" Type="http://schemas.openxmlformats.org/officeDocument/2006/relationships/image" Target="../media/image45.pn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Relationship Id="rId27" Type="http://schemas.openxmlformats.org/officeDocument/2006/relationships/image" Target="../media/image5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54.png"/><Relationship Id="rId7" Type="http://schemas.openxmlformats.org/officeDocument/2006/relationships/image" Target="../media/image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8.png"/><Relationship Id="rId7" Type="http://schemas.openxmlformats.org/officeDocument/2006/relationships/image" Target="../media/image5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9.svg"/><Relationship Id="rId4" Type="http://schemas.openxmlformats.org/officeDocument/2006/relationships/image" Target="../media/image59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9FAB-3FC2-7A93-6324-66E954C379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Representative vehicle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C35DB19-B142-D01E-2B95-60D0F96F6D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450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>
            <a:extLst>
              <a:ext uri="{FF2B5EF4-FFF2-40B4-BE49-F238E27FC236}">
                <a16:creationId xmlns:a16="http://schemas.microsoft.com/office/drawing/2014/main" id="{000FF5B8-35AE-5086-1DD4-2669242835B7}"/>
              </a:ext>
            </a:extLst>
          </p:cNvPr>
          <p:cNvSpPr txBox="1">
            <a:spLocks/>
          </p:cNvSpPr>
          <p:nvPr/>
        </p:nvSpPr>
        <p:spPr>
          <a:xfrm>
            <a:off x="1847653" y="347197"/>
            <a:ext cx="9039981" cy="432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Downstream emission-Use phase : Level 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788DE95F-18C0-601A-E666-8DFC712BE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pic>
        <p:nvPicPr>
          <p:cNvPr id="72" name="Graphic 71" descr="Car with solid fill">
            <a:extLst>
              <a:ext uri="{FF2B5EF4-FFF2-40B4-BE49-F238E27FC236}">
                <a16:creationId xmlns:a16="http://schemas.microsoft.com/office/drawing/2014/main" id="{AEC21304-9797-CB25-5000-FC3CBE7B3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5342" y="2064309"/>
            <a:ext cx="457200" cy="457200"/>
          </a:xfrm>
          <a:prstGeom prst="rect">
            <a:avLst/>
          </a:prstGeom>
        </p:spPr>
      </p:pic>
      <p:pic>
        <p:nvPicPr>
          <p:cNvPr id="73" name="Graphic 72" descr="Car with solid fill">
            <a:extLst>
              <a:ext uri="{FF2B5EF4-FFF2-40B4-BE49-F238E27FC236}">
                <a16:creationId xmlns:a16="http://schemas.microsoft.com/office/drawing/2014/main" id="{039A882C-1411-2491-A535-7468EE630F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2378074"/>
            <a:ext cx="457200" cy="457200"/>
          </a:xfrm>
          <a:prstGeom prst="rect">
            <a:avLst/>
          </a:prstGeom>
        </p:spPr>
      </p:pic>
      <p:pic>
        <p:nvPicPr>
          <p:cNvPr id="74" name="Graphic 73" descr="Car with solid fill">
            <a:extLst>
              <a:ext uri="{FF2B5EF4-FFF2-40B4-BE49-F238E27FC236}">
                <a16:creationId xmlns:a16="http://schemas.microsoft.com/office/drawing/2014/main" id="{31087CF6-7E81-668B-BC15-94BCD12968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2754592"/>
            <a:ext cx="457200" cy="457200"/>
          </a:xfrm>
          <a:prstGeom prst="rect">
            <a:avLst/>
          </a:prstGeom>
        </p:spPr>
      </p:pic>
      <p:pic>
        <p:nvPicPr>
          <p:cNvPr id="75" name="Graphic 74" descr="Car with solid fill">
            <a:extLst>
              <a:ext uri="{FF2B5EF4-FFF2-40B4-BE49-F238E27FC236}">
                <a16:creationId xmlns:a16="http://schemas.microsoft.com/office/drawing/2014/main" id="{312E5FE7-D7BD-9C5D-356C-C8192F7190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3068357"/>
            <a:ext cx="457200" cy="457200"/>
          </a:xfrm>
          <a:prstGeom prst="rect">
            <a:avLst/>
          </a:prstGeom>
        </p:spPr>
      </p:pic>
      <p:pic>
        <p:nvPicPr>
          <p:cNvPr id="76" name="Graphic 75" descr="Car with solid fill">
            <a:extLst>
              <a:ext uri="{FF2B5EF4-FFF2-40B4-BE49-F238E27FC236}">
                <a16:creationId xmlns:a16="http://schemas.microsoft.com/office/drawing/2014/main" id="{18272B01-311C-7F75-913E-B6A55925B0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5342" y="3516591"/>
            <a:ext cx="457200" cy="457200"/>
          </a:xfrm>
          <a:prstGeom prst="rect">
            <a:avLst/>
          </a:prstGeom>
        </p:spPr>
      </p:pic>
      <p:pic>
        <p:nvPicPr>
          <p:cNvPr id="77" name="Graphic 76" descr="Car with solid fill">
            <a:extLst>
              <a:ext uri="{FF2B5EF4-FFF2-40B4-BE49-F238E27FC236}">
                <a16:creationId xmlns:a16="http://schemas.microsoft.com/office/drawing/2014/main" id="{02AFE001-953C-41CE-9756-8F97321566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3830356"/>
            <a:ext cx="457200" cy="457200"/>
          </a:xfrm>
          <a:prstGeom prst="rect">
            <a:avLst/>
          </a:prstGeom>
        </p:spPr>
      </p:pic>
      <p:pic>
        <p:nvPicPr>
          <p:cNvPr id="78" name="Graphic 77" descr="Car with solid fill">
            <a:extLst>
              <a:ext uri="{FF2B5EF4-FFF2-40B4-BE49-F238E27FC236}">
                <a16:creationId xmlns:a16="http://schemas.microsoft.com/office/drawing/2014/main" id="{D83ADC9C-F092-D50C-F1B6-FA2545C027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4206874"/>
            <a:ext cx="457200" cy="457200"/>
          </a:xfrm>
          <a:prstGeom prst="rect">
            <a:avLst/>
          </a:prstGeom>
        </p:spPr>
      </p:pic>
      <p:pic>
        <p:nvPicPr>
          <p:cNvPr id="79" name="Graphic 78" descr="Car with solid fill">
            <a:extLst>
              <a:ext uri="{FF2B5EF4-FFF2-40B4-BE49-F238E27FC236}">
                <a16:creationId xmlns:a16="http://schemas.microsoft.com/office/drawing/2014/main" id="{B80F3AFF-4ACA-0CD7-2613-F143447121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4520639"/>
            <a:ext cx="457200" cy="457200"/>
          </a:xfrm>
          <a:prstGeom prst="rect">
            <a:avLst/>
          </a:prstGeom>
        </p:spPr>
      </p:pic>
      <p:pic>
        <p:nvPicPr>
          <p:cNvPr id="80" name="Graphic 79" descr="Car with solid fill">
            <a:extLst>
              <a:ext uri="{FF2B5EF4-FFF2-40B4-BE49-F238E27FC236}">
                <a16:creationId xmlns:a16="http://schemas.microsoft.com/office/drawing/2014/main" id="{A93AEB6C-0EDB-2074-CF76-0601943E5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5342" y="4968873"/>
            <a:ext cx="457200" cy="457200"/>
          </a:xfrm>
          <a:prstGeom prst="rect">
            <a:avLst/>
          </a:prstGeom>
        </p:spPr>
      </p:pic>
      <p:pic>
        <p:nvPicPr>
          <p:cNvPr id="81" name="Graphic 80" descr="Car with solid fill">
            <a:extLst>
              <a:ext uri="{FF2B5EF4-FFF2-40B4-BE49-F238E27FC236}">
                <a16:creationId xmlns:a16="http://schemas.microsoft.com/office/drawing/2014/main" id="{0AB90B00-3AB5-309E-3787-8133F44570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5282638"/>
            <a:ext cx="457200" cy="457200"/>
          </a:xfrm>
          <a:prstGeom prst="rect">
            <a:avLst/>
          </a:prstGeom>
        </p:spPr>
      </p:pic>
      <p:pic>
        <p:nvPicPr>
          <p:cNvPr id="82" name="Graphic 81" descr="Car with solid fill">
            <a:extLst>
              <a:ext uri="{FF2B5EF4-FFF2-40B4-BE49-F238E27FC236}">
                <a16:creationId xmlns:a16="http://schemas.microsoft.com/office/drawing/2014/main" id="{0546B437-D310-9F9A-4BB4-DE8E14F8B5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5659156"/>
            <a:ext cx="457200" cy="457200"/>
          </a:xfrm>
          <a:prstGeom prst="rect">
            <a:avLst/>
          </a:prstGeom>
        </p:spPr>
      </p:pic>
      <p:pic>
        <p:nvPicPr>
          <p:cNvPr id="83" name="Graphic 82" descr="Car with solid fill">
            <a:extLst>
              <a:ext uri="{FF2B5EF4-FFF2-40B4-BE49-F238E27FC236}">
                <a16:creationId xmlns:a16="http://schemas.microsoft.com/office/drawing/2014/main" id="{D1184CE8-D11B-8D2A-B040-5B754B9A46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85342" y="5972921"/>
            <a:ext cx="457200" cy="457200"/>
          </a:xfrm>
          <a:prstGeom prst="rect">
            <a:avLst/>
          </a:prstGeom>
        </p:spPr>
      </p:pic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8110DF5B-233F-2D4F-7F7E-E97D260A4BAA}"/>
              </a:ext>
            </a:extLst>
          </p:cNvPr>
          <p:cNvSpPr/>
          <p:nvPr/>
        </p:nvSpPr>
        <p:spPr>
          <a:xfrm>
            <a:off x="6190895" y="2064309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C66A99B6-1DDC-7E69-8056-17915C6EE031}"/>
              </a:ext>
            </a:extLst>
          </p:cNvPr>
          <p:cNvSpPr/>
          <p:nvPr/>
        </p:nvSpPr>
        <p:spPr>
          <a:xfrm>
            <a:off x="6181930" y="3561415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23BC80AB-B8AE-87CC-D9A2-826E25C78541}"/>
              </a:ext>
            </a:extLst>
          </p:cNvPr>
          <p:cNvSpPr/>
          <p:nvPr/>
        </p:nvSpPr>
        <p:spPr>
          <a:xfrm>
            <a:off x="6172965" y="5058521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7" name="Graphic 86" descr="Car with solid fill">
            <a:extLst>
              <a:ext uri="{FF2B5EF4-FFF2-40B4-BE49-F238E27FC236}">
                <a16:creationId xmlns:a16="http://schemas.microsoft.com/office/drawing/2014/main" id="{C6B58BDF-5D11-775D-99C3-41296A2BCA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92083" y="2050294"/>
            <a:ext cx="457200" cy="457200"/>
          </a:xfrm>
          <a:prstGeom prst="rect">
            <a:avLst/>
          </a:prstGeom>
        </p:spPr>
      </p:pic>
      <p:pic>
        <p:nvPicPr>
          <p:cNvPr id="88" name="Graphic 87" descr="Car with solid fill">
            <a:extLst>
              <a:ext uri="{FF2B5EF4-FFF2-40B4-BE49-F238E27FC236}">
                <a16:creationId xmlns:a16="http://schemas.microsoft.com/office/drawing/2014/main" id="{3A47BA0B-AC41-0C77-AE2A-A2136A1B0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2364059"/>
            <a:ext cx="457200" cy="457200"/>
          </a:xfrm>
          <a:prstGeom prst="rect">
            <a:avLst/>
          </a:prstGeom>
        </p:spPr>
      </p:pic>
      <p:pic>
        <p:nvPicPr>
          <p:cNvPr id="89" name="Graphic 88" descr="Car with solid fill">
            <a:extLst>
              <a:ext uri="{FF2B5EF4-FFF2-40B4-BE49-F238E27FC236}">
                <a16:creationId xmlns:a16="http://schemas.microsoft.com/office/drawing/2014/main" id="{4CF75426-5783-453D-02C1-31A2FDDC4F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2740577"/>
            <a:ext cx="457200" cy="457200"/>
          </a:xfrm>
          <a:prstGeom prst="rect">
            <a:avLst/>
          </a:prstGeom>
        </p:spPr>
      </p:pic>
      <p:pic>
        <p:nvPicPr>
          <p:cNvPr id="90" name="Graphic 89" descr="Car with solid fill">
            <a:extLst>
              <a:ext uri="{FF2B5EF4-FFF2-40B4-BE49-F238E27FC236}">
                <a16:creationId xmlns:a16="http://schemas.microsoft.com/office/drawing/2014/main" id="{AB3305B8-A70B-7087-0B82-D4A0737A5C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3054342"/>
            <a:ext cx="457200" cy="457200"/>
          </a:xfrm>
          <a:prstGeom prst="rect">
            <a:avLst/>
          </a:prstGeom>
        </p:spPr>
      </p:pic>
      <p:pic>
        <p:nvPicPr>
          <p:cNvPr id="91" name="Graphic 90" descr="Car with solid fill">
            <a:extLst>
              <a:ext uri="{FF2B5EF4-FFF2-40B4-BE49-F238E27FC236}">
                <a16:creationId xmlns:a16="http://schemas.microsoft.com/office/drawing/2014/main" id="{155A37CE-EA02-AF80-F569-C5A22007DD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92083" y="3502576"/>
            <a:ext cx="457200" cy="457200"/>
          </a:xfrm>
          <a:prstGeom prst="rect">
            <a:avLst/>
          </a:prstGeom>
        </p:spPr>
      </p:pic>
      <p:pic>
        <p:nvPicPr>
          <p:cNvPr id="92" name="Graphic 91" descr="Car with solid fill">
            <a:extLst>
              <a:ext uri="{FF2B5EF4-FFF2-40B4-BE49-F238E27FC236}">
                <a16:creationId xmlns:a16="http://schemas.microsoft.com/office/drawing/2014/main" id="{80A2FDE4-F4F5-2F27-67B4-8F33157D0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3816341"/>
            <a:ext cx="457200" cy="457200"/>
          </a:xfrm>
          <a:prstGeom prst="rect">
            <a:avLst/>
          </a:prstGeom>
        </p:spPr>
      </p:pic>
      <p:pic>
        <p:nvPicPr>
          <p:cNvPr id="93" name="Graphic 92" descr="Car with solid fill">
            <a:extLst>
              <a:ext uri="{FF2B5EF4-FFF2-40B4-BE49-F238E27FC236}">
                <a16:creationId xmlns:a16="http://schemas.microsoft.com/office/drawing/2014/main" id="{17A2B200-7FBF-80E2-75E6-AA43574221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4192859"/>
            <a:ext cx="457200" cy="457200"/>
          </a:xfrm>
          <a:prstGeom prst="rect">
            <a:avLst/>
          </a:prstGeom>
        </p:spPr>
      </p:pic>
      <p:pic>
        <p:nvPicPr>
          <p:cNvPr id="94" name="Graphic 93" descr="Car with solid fill">
            <a:extLst>
              <a:ext uri="{FF2B5EF4-FFF2-40B4-BE49-F238E27FC236}">
                <a16:creationId xmlns:a16="http://schemas.microsoft.com/office/drawing/2014/main" id="{09BD4562-6692-7771-4F9D-317F788F9E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4506624"/>
            <a:ext cx="457200" cy="457200"/>
          </a:xfrm>
          <a:prstGeom prst="rect">
            <a:avLst/>
          </a:prstGeom>
        </p:spPr>
      </p:pic>
      <p:pic>
        <p:nvPicPr>
          <p:cNvPr id="95" name="Graphic 94" descr="Car with solid fill">
            <a:extLst>
              <a:ext uri="{FF2B5EF4-FFF2-40B4-BE49-F238E27FC236}">
                <a16:creationId xmlns:a16="http://schemas.microsoft.com/office/drawing/2014/main" id="{1F54B854-FE9A-98CB-F051-861CCD3FF2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4954858"/>
            <a:ext cx="457200" cy="457200"/>
          </a:xfrm>
          <a:prstGeom prst="rect">
            <a:avLst/>
          </a:prstGeom>
        </p:spPr>
      </p:pic>
      <p:pic>
        <p:nvPicPr>
          <p:cNvPr id="96" name="Graphic 95" descr="Car with solid fill">
            <a:extLst>
              <a:ext uri="{FF2B5EF4-FFF2-40B4-BE49-F238E27FC236}">
                <a16:creationId xmlns:a16="http://schemas.microsoft.com/office/drawing/2014/main" id="{8CAB8FFB-39A1-D534-DDE5-BD0723007A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5268623"/>
            <a:ext cx="457200" cy="457200"/>
          </a:xfrm>
          <a:prstGeom prst="rect">
            <a:avLst/>
          </a:prstGeom>
        </p:spPr>
      </p:pic>
      <p:pic>
        <p:nvPicPr>
          <p:cNvPr id="97" name="Graphic 96" descr="Car with solid fill">
            <a:extLst>
              <a:ext uri="{FF2B5EF4-FFF2-40B4-BE49-F238E27FC236}">
                <a16:creationId xmlns:a16="http://schemas.microsoft.com/office/drawing/2014/main" id="{FA45474F-5D32-AB0F-925D-8ADAFBC36C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5645141"/>
            <a:ext cx="457200" cy="457200"/>
          </a:xfrm>
          <a:prstGeom prst="rect">
            <a:avLst/>
          </a:prstGeom>
        </p:spPr>
      </p:pic>
      <p:pic>
        <p:nvPicPr>
          <p:cNvPr id="98" name="Graphic 97" descr="Car with solid fill">
            <a:extLst>
              <a:ext uri="{FF2B5EF4-FFF2-40B4-BE49-F238E27FC236}">
                <a16:creationId xmlns:a16="http://schemas.microsoft.com/office/drawing/2014/main" id="{77B558E8-A654-2317-A65A-2344AD51B5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5958906"/>
            <a:ext cx="457200" cy="457200"/>
          </a:xfrm>
          <a:prstGeom prst="rect">
            <a:avLst/>
          </a:prstGeom>
        </p:spPr>
      </p:pic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8F4B8A26-431F-406C-5180-E656796909CA}"/>
              </a:ext>
            </a:extLst>
          </p:cNvPr>
          <p:cNvSpPr/>
          <p:nvPr/>
        </p:nvSpPr>
        <p:spPr>
          <a:xfrm>
            <a:off x="3442456" y="2050294"/>
            <a:ext cx="1097280" cy="4446494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1A43A9C-A441-EC07-2FF2-60DEECDA6AE1}"/>
              </a:ext>
            </a:extLst>
          </p:cNvPr>
          <p:cNvSpPr txBox="1"/>
          <p:nvPr/>
        </p:nvSpPr>
        <p:spPr>
          <a:xfrm>
            <a:off x="6096000" y="1526766"/>
            <a:ext cx="1287070" cy="461665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 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Powertrain group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2AB11A4-7BE0-3045-7677-4E1EE0FA9C6C}"/>
              </a:ext>
            </a:extLst>
          </p:cNvPr>
          <p:cNvSpPr txBox="1"/>
          <p:nvPr/>
        </p:nvSpPr>
        <p:spPr>
          <a:xfrm>
            <a:off x="3305559" y="1517349"/>
            <a:ext cx="1287070" cy="461665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 1 &amp; 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LCA group</a:t>
            </a:r>
          </a:p>
        </p:txBody>
      </p:sp>
      <p:pic>
        <p:nvPicPr>
          <p:cNvPr id="102" name="Graphic 101" descr="Car with solid fill">
            <a:extLst>
              <a:ext uri="{FF2B5EF4-FFF2-40B4-BE49-F238E27FC236}">
                <a16:creationId xmlns:a16="http://schemas.microsoft.com/office/drawing/2014/main" id="{C6AEC1E9-2D0E-091F-1476-AC6E2C8006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34654" y="1900930"/>
            <a:ext cx="457200" cy="457200"/>
          </a:xfrm>
          <a:prstGeom prst="rect">
            <a:avLst/>
          </a:prstGeom>
        </p:spPr>
      </p:pic>
      <p:pic>
        <p:nvPicPr>
          <p:cNvPr id="103" name="Graphic 102" descr="Car with solid fill">
            <a:extLst>
              <a:ext uri="{FF2B5EF4-FFF2-40B4-BE49-F238E27FC236}">
                <a16:creationId xmlns:a16="http://schemas.microsoft.com/office/drawing/2014/main" id="{BC2D93EF-83AA-2E58-8BC4-59D68138FA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2374044"/>
            <a:ext cx="457200" cy="457200"/>
          </a:xfrm>
          <a:prstGeom prst="rect">
            <a:avLst/>
          </a:prstGeom>
        </p:spPr>
      </p:pic>
      <p:pic>
        <p:nvPicPr>
          <p:cNvPr id="104" name="Graphic 103" descr="Car with solid fill">
            <a:extLst>
              <a:ext uri="{FF2B5EF4-FFF2-40B4-BE49-F238E27FC236}">
                <a16:creationId xmlns:a16="http://schemas.microsoft.com/office/drawing/2014/main" id="{82883724-92B9-9427-9753-9AE63A6F7F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2750562"/>
            <a:ext cx="457200" cy="457200"/>
          </a:xfrm>
          <a:prstGeom prst="rect">
            <a:avLst/>
          </a:prstGeom>
        </p:spPr>
      </p:pic>
      <p:pic>
        <p:nvPicPr>
          <p:cNvPr id="105" name="Graphic 104" descr="Car with solid fill">
            <a:extLst>
              <a:ext uri="{FF2B5EF4-FFF2-40B4-BE49-F238E27FC236}">
                <a16:creationId xmlns:a16="http://schemas.microsoft.com/office/drawing/2014/main" id="{5E4E8612-B4CA-B902-AC89-AA90E2459E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3064327"/>
            <a:ext cx="457200" cy="457200"/>
          </a:xfrm>
          <a:prstGeom prst="rect">
            <a:avLst/>
          </a:prstGeom>
        </p:spPr>
      </p:pic>
      <p:pic>
        <p:nvPicPr>
          <p:cNvPr id="106" name="Graphic 105" descr="Car with solid fill">
            <a:extLst>
              <a:ext uri="{FF2B5EF4-FFF2-40B4-BE49-F238E27FC236}">
                <a16:creationId xmlns:a16="http://schemas.microsoft.com/office/drawing/2014/main" id="{16FCE1E5-C8FE-89FE-0058-D0D5BA3FC2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654" y="3512561"/>
            <a:ext cx="457200" cy="457200"/>
          </a:xfrm>
          <a:prstGeom prst="rect">
            <a:avLst/>
          </a:prstGeom>
        </p:spPr>
      </p:pic>
      <p:pic>
        <p:nvPicPr>
          <p:cNvPr id="107" name="Graphic 106" descr="Car with solid fill">
            <a:extLst>
              <a:ext uri="{FF2B5EF4-FFF2-40B4-BE49-F238E27FC236}">
                <a16:creationId xmlns:a16="http://schemas.microsoft.com/office/drawing/2014/main" id="{A90D602A-5412-C704-5DCB-441C137FA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3826326"/>
            <a:ext cx="457200" cy="457200"/>
          </a:xfrm>
          <a:prstGeom prst="rect">
            <a:avLst/>
          </a:prstGeom>
        </p:spPr>
      </p:pic>
      <p:pic>
        <p:nvPicPr>
          <p:cNvPr id="108" name="Graphic 107" descr="Car with solid fill">
            <a:extLst>
              <a:ext uri="{FF2B5EF4-FFF2-40B4-BE49-F238E27FC236}">
                <a16:creationId xmlns:a16="http://schemas.microsoft.com/office/drawing/2014/main" id="{CB03D769-4F92-08A5-81A6-AD43824B82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4202844"/>
            <a:ext cx="457200" cy="457200"/>
          </a:xfrm>
          <a:prstGeom prst="rect">
            <a:avLst/>
          </a:prstGeom>
        </p:spPr>
      </p:pic>
      <p:pic>
        <p:nvPicPr>
          <p:cNvPr id="109" name="Graphic 108" descr="Car with solid fill">
            <a:extLst>
              <a:ext uri="{FF2B5EF4-FFF2-40B4-BE49-F238E27FC236}">
                <a16:creationId xmlns:a16="http://schemas.microsoft.com/office/drawing/2014/main" id="{B65B53B5-6C65-3F35-0823-DA0360B0F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4516609"/>
            <a:ext cx="457200" cy="457200"/>
          </a:xfrm>
          <a:prstGeom prst="rect">
            <a:avLst/>
          </a:prstGeom>
        </p:spPr>
      </p:pic>
      <p:pic>
        <p:nvPicPr>
          <p:cNvPr id="110" name="Graphic 109" descr="Car with solid fill">
            <a:extLst>
              <a:ext uri="{FF2B5EF4-FFF2-40B4-BE49-F238E27FC236}">
                <a16:creationId xmlns:a16="http://schemas.microsoft.com/office/drawing/2014/main" id="{AFBF175E-37EA-8788-97CE-5F4FA18D37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4964843"/>
            <a:ext cx="457200" cy="457200"/>
          </a:xfrm>
          <a:prstGeom prst="rect">
            <a:avLst/>
          </a:prstGeom>
        </p:spPr>
      </p:pic>
      <p:pic>
        <p:nvPicPr>
          <p:cNvPr id="111" name="Graphic 110" descr="Car with solid fill">
            <a:extLst>
              <a:ext uri="{FF2B5EF4-FFF2-40B4-BE49-F238E27FC236}">
                <a16:creationId xmlns:a16="http://schemas.microsoft.com/office/drawing/2014/main" id="{7539B61E-0B8C-624A-DB22-64025C2280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5278608"/>
            <a:ext cx="457200" cy="457200"/>
          </a:xfrm>
          <a:prstGeom prst="rect">
            <a:avLst/>
          </a:prstGeom>
        </p:spPr>
      </p:pic>
      <p:pic>
        <p:nvPicPr>
          <p:cNvPr id="112" name="Graphic 111" descr="Car with solid fill">
            <a:extLst>
              <a:ext uri="{FF2B5EF4-FFF2-40B4-BE49-F238E27FC236}">
                <a16:creationId xmlns:a16="http://schemas.microsoft.com/office/drawing/2014/main" id="{9C243608-355D-0F3D-4CE9-7BD3A5CB8F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5655126"/>
            <a:ext cx="457200" cy="457200"/>
          </a:xfrm>
          <a:prstGeom prst="rect">
            <a:avLst/>
          </a:prstGeom>
        </p:spPr>
      </p:pic>
      <p:pic>
        <p:nvPicPr>
          <p:cNvPr id="113" name="Graphic 112" descr="Car with solid fill">
            <a:extLst>
              <a:ext uri="{FF2B5EF4-FFF2-40B4-BE49-F238E27FC236}">
                <a16:creationId xmlns:a16="http://schemas.microsoft.com/office/drawing/2014/main" id="{2AFA599D-A60C-11B2-B0B2-55F14C535E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4654" y="5968891"/>
            <a:ext cx="457200" cy="457200"/>
          </a:xfrm>
          <a:prstGeom prst="rect">
            <a:avLst/>
          </a:prstGeom>
        </p:spPr>
      </p:pic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941E9482-16DE-36D1-44A5-6783B23183BF}"/>
              </a:ext>
            </a:extLst>
          </p:cNvPr>
          <p:cNvSpPr/>
          <p:nvPr/>
        </p:nvSpPr>
        <p:spPr>
          <a:xfrm>
            <a:off x="885027" y="1885014"/>
            <a:ext cx="1097280" cy="4723175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FCD2EC5-2140-1C68-E012-77915837A6CC}"/>
              </a:ext>
            </a:extLst>
          </p:cNvPr>
          <p:cNvSpPr txBox="1"/>
          <p:nvPr/>
        </p:nvSpPr>
        <p:spPr>
          <a:xfrm>
            <a:off x="748130" y="1527334"/>
            <a:ext cx="1287070" cy="276999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LCA group</a:t>
            </a:r>
          </a:p>
        </p:txBody>
      </p:sp>
      <p:pic>
        <p:nvPicPr>
          <p:cNvPr id="116" name="Graphic 115" descr="Car with solid fill">
            <a:extLst>
              <a:ext uri="{FF2B5EF4-FFF2-40B4-BE49-F238E27FC236}">
                <a16:creationId xmlns:a16="http://schemas.microsoft.com/office/drawing/2014/main" id="{6AEA3FE2-D6B3-46F7-D999-94D6E80C3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23958" y="2059260"/>
            <a:ext cx="457200" cy="457200"/>
          </a:xfrm>
          <a:prstGeom prst="rect">
            <a:avLst/>
          </a:prstGeom>
        </p:spPr>
      </p:pic>
      <p:pic>
        <p:nvPicPr>
          <p:cNvPr id="117" name="Graphic 116" descr="Car with solid fill">
            <a:extLst>
              <a:ext uri="{FF2B5EF4-FFF2-40B4-BE49-F238E27FC236}">
                <a16:creationId xmlns:a16="http://schemas.microsoft.com/office/drawing/2014/main" id="{7BFD3DF0-8360-A4CB-27C9-350345CCE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2373025"/>
            <a:ext cx="457200" cy="457200"/>
          </a:xfrm>
          <a:prstGeom prst="rect">
            <a:avLst/>
          </a:prstGeom>
        </p:spPr>
      </p:pic>
      <p:pic>
        <p:nvPicPr>
          <p:cNvPr id="118" name="Graphic 117" descr="Car with solid fill">
            <a:extLst>
              <a:ext uri="{FF2B5EF4-FFF2-40B4-BE49-F238E27FC236}">
                <a16:creationId xmlns:a16="http://schemas.microsoft.com/office/drawing/2014/main" id="{3A98A4B0-7332-EEE6-A4FD-01DA29D0A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2749543"/>
            <a:ext cx="457200" cy="457200"/>
          </a:xfrm>
          <a:prstGeom prst="rect">
            <a:avLst/>
          </a:prstGeom>
        </p:spPr>
      </p:pic>
      <p:pic>
        <p:nvPicPr>
          <p:cNvPr id="119" name="Graphic 118" descr="Car with solid fill">
            <a:extLst>
              <a:ext uri="{FF2B5EF4-FFF2-40B4-BE49-F238E27FC236}">
                <a16:creationId xmlns:a16="http://schemas.microsoft.com/office/drawing/2014/main" id="{EF0F5052-54A4-702E-D3C2-47CD733DC9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3063308"/>
            <a:ext cx="457200" cy="457200"/>
          </a:xfrm>
          <a:prstGeom prst="rect">
            <a:avLst/>
          </a:prstGeom>
        </p:spPr>
      </p:pic>
      <p:pic>
        <p:nvPicPr>
          <p:cNvPr id="120" name="Graphic 119" descr="Car with solid fill">
            <a:extLst>
              <a:ext uri="{FF2B5EF4-FFF2-40B4-BE49-F238E27FC236}">
                <a16:creationId xmlns:a16="http://schemas.microsoft.com/office/drawing/2014/main" id="{1E071508-B1EF-4A05-6AD0-9A22EE4E0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3511542"/>
            <a:ext cx="457200" cy="457200"/>
          </a:xfrm>
          <a:prstGeom prst="rect">
            <a:avLst/>
          </a:prstGeom>
        </p:spPr>
      </p:pic>
      <p:pic>
        <p:nvPicPr>
          <p:cNvPr id="121" name="Graphic 120" descr="Car with solid fill">
            <a:extLst>
              <a:ext uri="{FF2B5EF4-FFF2-40B4-BE49-F238E27FC236}">
                <a16:creationId xmlns:a16="http://schemas.microsoft.com/office/drawing/2014/main" id="{510A4299-4C7B-0134-4C01-94B8771BC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3825307"/>
            <a:ext cx="457200" cy="457200"/>
          </a:xfrm>
          <a:prstGeom prst="rect">
            <a:avLst/>
          </a:prstGeom>
        </p:spPr>
      </p:pic>
      <p:pic>
        <p:nvPicPr>
          <p:cNvPr id="122" name="Graphic 121" descr="Car with solid fill">
            <a:extLst>
              <a:ext uri="{FF2B5EF4-FFF2-40B4-BE49-F238E27FC236}">
                <a16:creationId xmlns:a16="http://schemas.microsoft.com/office/drawing/2014/main" id="{CEB834C3-5AC7-8A5D-F736-E53D252CB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4201825"/>
            <a:ext cx="457200" cy="457200"/>
          </a:xfrm>
          <a:prstGeom prst="rect">
            <a:avLst/>
          </a:prstGeom>
        </p:spPr>
      </p:pic>
      <p:pic>
        <p:nvPicPr>
          <p:cNvPr id="123" name="Graphic 122" descr="Car with solid fill">
            <a:extLst>
              <a:ext uri="{FF2B5EF4-FFF2-40B4-BE49-F238E27FC236}">
                <a16:creationId xmlns:a16="http://schemas.microsoft.com/office/drawing/2014/main" id="{F049A5F7-DC20-22A3-E4CC-62AD30239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4515590"/>
            <a:ext cx="457200" cy="457200"/>
          </a:xfrm>
          <a:prstGeom prst="rect">
            <a:avLst/>
          </a:prstGeom>
        </p:spPr>
      </p:pic>
      <p:pic>
        <p:nvPicPr>
          <p:cNvPr id="124" name="Graphic 123" descr="Car with solid fill">
            <a:extLst>
              <a:ext uri="{FF2B5EF4-FFF2-40B4-BE49-F238E27FC236}">
                <a16:creationId xmlns:a16="http://schemas.microsoft.com/office/drawing/2014/main" id="{CB087D78-76AC-A0D6-4350-EE1C101CB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23958" y="4963824"/>
            <a:ext cx="457200" cy="457200"/>
          </a:xfrm>
          <a:prstGeom prst="rect">
            <a:avLst/>
          </a:prstGeom>
        </p:spPr>
      </p:pic>
      <p:pic>
        <p:nvPicPr>
          <p:cNvPr id="125" name="Graphic 124" descr="Car with solid fill">
            <a:extLst>
              <a:ext uri="{FF2B5EF4-FFF2-40B4-BE49-F238E27FC236}">
                <a16:creationId xmlns:a16="http://schemas.microsoft.com/office/drawing/2014/main" id="{15C12049-ABC8-D375-4D3A-0A200F2468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5277589"/>
            <a:ext cx="457200" cy="457200"/>
          </a:xfrm>
          <a:prstGeom prst="rect">
            <a:avLst/>
          </a:prstGeom>
        </p:spPr>
      </p:pic>
      <p:pic>
        <p:nvPicPr>
          <p:cNvPr id="126" name="Graphic 125" descr="Car with solid fill">
            <a:extLst>
              <a:ext uri="{FF2B5EF4-FFF2-40B4-BE49-F238E27FC236}">
                <a16:creationId xmlns:a16="http://schemas.microsoft.com/office/drawing/2014/main" id="{D37E8C0D-F0D3-85E5-C11A-C448DF324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5654107"/>
            <a:ext cx="457200" cy="457200"/>
          </a:xfrm>
          <a:prstGeom prst="rect">
            <a:avLst/>
          </a:prstGeom>
        </p:spPr>
      </p:pic>
      <p:pic>
        <p:nvPicPr>
          <p:cNvPr id="127" name="Graphic 126" descr="Car with solid fill">
            <a:extLst>
              <a:ext uri="{FF2B5EF4-FFF2-40B4-BE49-F238E27FC236}">
                <a16:creationId xmlns:a16="http://schemas.microsoft.com/office/drawing/2014/main" id="{6433A4D9-A775-5310-D9FA-822A81654E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23958" y="5967872"/>
            <a:ext cx="457200" cy="457200"/>
          </a:xfrm>
          <a:prstGeom prst="rect">
            <a:avLst/>
          </a:prstGeom>
        </p:spPr>
      </p:pic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F2B0626E-CA6D-CC1A-1DF6-328F2746105E}"/>
              </a:ext>
            </a:extLst>
          </p:cNvPr>
          <p:cNvSpPr/>
          <p:nvPr/>
        </p:nvSpPr>
        <p:spPr>
          <a:xfrm>
            <a:off x="8829511" y="2059260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80E50754-97E1-2234-C5A9-8CBD4DF45D20}"/>
              </a:ext>
            </a:extLst>
          </p:cNvPr>
          <p:cNvSpPr/>
          <p:nvPr/>
        </p:nvSpPr>
        <p:spPr>
          <a:xfrm>
            <a:off x="8820546" y="3556366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6E5A784F-1ADF-272E-18C5-22EE3CF709F6}"/>
              </a:ext>
            </a:extLst>
          </p:cNvPr>
          <p:cNvSpPr/>
          <p:nvPr/>
        </p:nvSpPr>
        <p:spPr>
          <a:xfrm>
            <a:off x="8811581" y="5053472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9FC019F-E4A3-38E0-E7E5-91B333789C4C}"/>
              </a:ext>
            </a:extLst>
          </p:cNvPr>
          <p:cNvSpPr txBox="1"/>
          <p:nvPr/>
        </p:nvSpPr>
        <p:spPr>
          <a:xfrm>
            <a:off x="8734616" y="1521717"/>
            <a:ext cx="1287070" cy="461665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 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Individual vehicle 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5A279DD-387B-D35E-D105-95A75C4DE5CA}"/>
              </a:ext>
            </a:extLst>
          </p:cNvPr>
          <p:cNvSpPr txBox="1"/>
          <p:nvPr/>
        </p:nvSpPr>
        <p:spPr>
          <a:xfrm>
            <a:off x="3305559" y="1171749"/>
            <a:ext cx="6716127" cy="276999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Downstream –Use phase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E063268-CF7E-D22C-88A2-DDEFC7BD42E9}"/>
              </a:ext>
            </a:extLst>
          </p:cNvPr>
          <p:cNvSpPr txBox="1"/>
          <p:nvPr/>
        </p:nvSpPr>
        <p:spPr>
          <a:xfrm>
            <a:off x="748130" y="1169653"/>
            <a:ext cx="1287070" cy="276999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Upstream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69585D98-642B-1CB1-D97F-508AE278018F}"/>
              </a:ext>
            </a:extLst>
          </p:cNvPr>
          <p:cNvSpPr/>
          <p:nvPr/>
        </p:nvSpPr>
        <p:spPr>
          <a:xfrm>
            <a:off x="3400454" y="2050294"/>
            <a:ext cx="1097280" cy="385484"/>
          </a:xfrm>
          <a:custGeom>
            <a:avLst/>
            <a:gdLst>
              <a:gd name="connsiteX0" fmla="*/ 0 w 1097280"/>
              <a:gd name="connsiteY0" fmla="*/ 192742 h 385484"/>
              <a:gd name="connsiteX1" fmla="*/ 548640 w 1097280"/>
              <a:gd name="connsiteY1" fmla="*/ 0 h 385484"/>
              <a:gd name="connsiteX2" fmla="*/ 1097280 w 1097280"/>
              <a:gd name="connsiteY2" fmla="*/ 192742 h 385484"/>
              <a:gd name="connsiteX3" fmla="*/ 548640 w 1097280"/>
              <a:gd name="connsiteY3" fmla="*/ 385484 h 385484"/>
              <a:gd name="connsiteX4" fmla="*/ 0 w 1097280"/>
              <a:gd name="connsiteY4" fmla="*/ 192742 h 385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280" h="385484" extrusionOk="0">
                <a:moveTo>
                  <a:pt x="0" y="192742"/>
                </a:moveTo>
                <a:cubicBezTo>
                  <a:pt x="4339" y="53655"/>
                  <a:pt x="280604" y="28169"/>
                  <a:pt x="548640" y="0"/>
                </a:cubicBezTo>
                <a:cubicBezTo>
                  <a:pt x="821806" y="-11282"/>
                  <a:pt x="1105410" y="57787"/>
                  <a:pt x="1097280" y="192742"/>
                </a:cubicBezTo>
                <a:cubicBezTo>
                  <a:pt x="1150334" y="264122"/>
                  <a:pt x="823488" y="457234"/>
                  <a:pt x="548640" y="385484"/>
                </a:cubicBezTo>
                <a:cubicBezTo>
                  <a:pt x="238338" y="409445"/>
                  <a:pt x="23851" y="278211"/>
                  <a:pt x="0" y="192742"/>
                </a:cubicBezTo>
                <a:close/>
              </a:path>
            </a:pathLst>
          </a:custGeom>
          <a:noFill/>
          <a:ln w="12700" cap="flat" cmpd="sng" algn="ctr">
            <a:solidFill>
              <a:srgbClr val="C0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E804F2A8-5F90-CBB3-399C-53F819224239}"/>
              </a:ext>
            </a:extLst>
          </p:cNvPr>
          <p:cNvSpPr/>
          <p:nvPr/>
        </p:nvSpPr>
        <p:spPr>
          <a:xfrm>
            <a:off x="6260569" y="2095118"/>
            <a:ext cx="1097280" cy="385484"/>
          </a:xfrm>
          <a:custGeom>
            <a:avLst/>
            <a:gdLst>
              <a:gd name="connsiteX0" fmla="*/ 0 w 1097280"/>
              <a:gd name="connsiteY0" fmla="*/ 192742 h 385484"/>
              <a:gd name="connsiteX1" fmla="*/ 548640 w 1097280"/>
              <a:gd name="connsiteY1" fmla="*/ 0 h 385484"/>
              <a:gd name="connsiteX2" fmla="*/ 1097280 w 1097280"/>
              <a:gd name="connsiteY2" fmla="*/ 192742 h 385484"/>
              <a:gd name="connsiteX3" fmla="*/ 548640 w 1097280"/>
              <a:gd name="connsiteY3" fmla="*/ 385484 h 385484"/>
              <a:gd name="connsiteX4" fmla="*/ 0 w 1097280"/>
              <a:gd name="connsiteY4" fmla="*/ 192742 h 385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280" h="385484" extrusionOk="0">
                <a:moveTo>
                  <a:pt x="0" y="192742"/>
                </a:moveTo>
                <a:cubicBezTo>
                  <a:pt x="4339" y="53655"/>
                  <a:pt x="280604" y="28169"/>
                  <a:pt x="548640" y="0"/>
                </a:cubicBezTo>
                <a:cubicBezTo>
                  <a:pt x="821806" y="-11282"/>
                  <a:pt x="1105410" y="57787"/>
                  <a:pt x="1097280" y="192742"/>
                </a:cubicBezTo>
                <a:cubicBezTo>
                  <a:pt x="1150334" y="264122"/>
                  <a:pt x="823488" y="457234"/>
                  <a:pt x="548640" y="385484"/>
                </a:cubicBezTo>
                <a:cubicBezTo>
                  <a:pt x="238338" y="409445"/>
                  <a:pt x="23851" y="278211"/>
                  <a:pt x="0" y="192742"/>
                </a:cubicBezTo>
                <a:close/>
              </a:path>
            </a:pathLst>
          </a:custGeom>
          <a:noFill/>
          <a:ln w="12700" cap="flat" cmpd="sng" algn="ctr">
            <a:solidFill>
              <a:srgbClr val="C0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5A242D6B-19AC-0E5A-5597-CBED47C260C5}"/>
              </a:ext>
            </a:extLst>
          </p:cNvPr>
          <p:cNvSpPr/>
          <p:nvPr/>
        </p:nvSpPr>
        <p:spPr>
          <a:xfrm>
            <a:off x="6202252" y="3520508"/>
            <a:ext cx="1097280" cy="385484"/>
          </a:xfrm>
          <a:custGeom>
            <a:avLst/>
            <a:gdLst>
              <a:gd name="connsiteX0" fmla="*/ 0 w 1097280"/>
              <a:gd name="connsiteY0" fmla="*/ 192742 h 385484"/>
              <a:gd name="connsiteX1" fmla="*/ 548640 w 1097280"/>
              <a:gd name="connsiteY1" fmla="*/ 0 h 385484"/>
              <a:gd name="connsiteX2" fmla="*/ 1097280 w 1097280"/>
              <a:gd name="connsiteY2" fmla="*/ 192742 h 385484"/>
              <a:gd name="connsiteX3" fmla="*/ 548640 w 1097280"/>
              <a:gd name="connsiteY3" fmla="*/ 385484 h 385484"/>
              <a:gd name="connsiteX4" fmla="*/ 0 w 1097280"/>
              <a:gd name="connsiteY4" fmla="*/ 192742 h 385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280" h="385484" extrusionOk="0">
                <a:moveTo>
                  <a:pt x="0" y="192742"/>
                </a:moveTo>
                <a:cubicBezTo>
                  <a:pt x="4339" y="53655"/>
                  <a:pt x="280604" y="28169"/>
                  <a:pt x="548640" y="0"/>
                </a:cubicBezTo>
                <a:cubicBezTo>
                  <a:pt x="821806" y="-11282"/>
                  <a:pt x="1105410" y="57787"/>
                  <a:pt x="1097280" y="192742"/>
                </a:cubicBezTo>
                <a:cubicBezTo>
                  <a:pt x="1150334" y="264122"/>
                  <a:pt x="823488" y="457234"/>
                  <a:pt x="548640" y="385484"/>
                </a:cubicBezTo>
                <a:cubicBezTo>
                  <a:pt x="238338" y="409445"/>
                  <a:pt x="23851" y="278211"/>
                  <a:pt x="0" y="192742"/>
                </a:cubicBezTo>
                <a:close/>
              </a:path>
            </a:pathLst>
          </a:custGeom>
          <a:noFill/>
          <a:ln w="12700" cap="flat" cmpd="sng" algn="ctr">
            <a:solidFill>
              <a:srgbClr val="C0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8038F975-FBA5-DCA0-26C7-877835A61EE8}"/>
              </a:ext>
            </a:extLst>
          </p:cNvPr>
          <p:cNvSpPr/>
          <p:nvPr/>
        </p:nvSpPr>
        <p:spPr>
          <a:xfrm>
            <a:off x="6143935" y="4945898"/>
            <a:ext cx="1097280" cy="385484"/>
          </a:xfrm>
          <a:custGeom>
            <a:avLst/>
            <a:gdLst>
              <a:gd name="connsiteX0" fmla="*/ 0 w 1097280"/>
              <a:gd name="connsiteY0" fmla="*/ 192742 h 385484"/>
              <a:gd name="connsiteX1" fmla="*/ 548640 w 1097280"/>
              <a:gd name="connsiteY1" fmla="*/ 0 h 385484"/>
              <a:gd name="connsiteX2" fmla="*/ 1097280 w 1097280"/>
              <a:gd name="connsiteY2" fmla="*/ 192742 h 385484"/>
              <a:gd name="connsiteX3" fmla="*/ 548640 w 1097280"/>
              <a:gd name="connsiteY3" fmla="*/ 385484 h 385484"/>
              <a:gd name="connsiteX4" fmla="*/ 0 w 1097280"/>
              <a:gd name="connsiteY4" fmla="*/ 192742 h 385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280" h="385484" extrusionOk="0">
                <a:moveTo>
                  <a:pt x="0" y="192742"/>
                </a:moveTo>
                <a:cubicBezTo>
                  <a:pt x="4339" y="53655"/>
                  <a:pt x="280604" y="28169"/>
                  <a:pt x="548640" y="0"/>
                </a:cubicBezTo>
                <a:cubicBezTo>
                  <a:pt x="821806" y="-11282"/>
                  <a:pt x="1105410" y="57787"/>
                  <a:pt x="1097280" y="192742"/>
                </a:cubicBezTo>
                <a:cubicBezTo>
                  <a:pt x="1150334" y="264122"/>
                  <a:pt x="823488" y="457234"/>
                  <a:pt x="548640" y="385484"/>
                </a:cubicBezTo>
                <a:cubicBezTo>
                  <a:pt x="238338" y="409445"/>
                  <a:pt x="23851" y="278211"/>
                  <a:pt x="0" y="192742"/>
                </a:cubicBezTo>
                <a:close/>
              </a:path>
            </a:pathLst>
          </a:custGeom>
          <a:noFill/>
          <a:ln w="12700" cap="flat" cmpd="sng" algn="ctr">
            <a:solidFill>
              <a:srgbClr val="C00000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978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765226AB-0210-59E6-DC37-48EBBEE0F1A1}"/>
              </a:ext>
            </a:extLst>
          </p:cNvPr>
          <p:cNvSpPr txBox="1">
            <a:spLocks/>
          </p:cNvSpPr>
          <p:nvPr/>
        </p:nvSpPr>
        <p:spPr>
          <a:xfrm>
            <a:off x="1242789" y="347197"/>
            <a:ext cx="7571273" cy="432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Downstream emission- Use phase: Maintenance &amp; leakage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9E123D7-33FE-D2A9-9539-D77E5B9B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AFB4404E-41BE-FDC1-CD1F-5A68E4D27062}"/>
              </a:ext>
            </a:extLst>
          </p:cNvPr>
          <p:cNvSpPr/>
          <p:nvPr/>
        </p:nvSpPr>
        <p:spPr>
          <a:xfrm>
            <a:off x="2529244" y="1988889"/>
            <a:ext cx="6559347" cy="71175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1CFC88B-3674-93D2-6EDE-F9B944A98429}"/>
              </a:ext>
            </a:extLst>
          </p:cNvPr>
          <p:cNvSpPr/>
          <p:nvPr/>
        </p:nvSpPr>
        <p:spPr>
          <a:xfrm>
            <a:off x="4436784" y="2107798"/>
            <a:ext cx="1280160" cy="457200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parts &amp; consumables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9B95938-B200-9D7F-6251-4004966CCE17}"/>
              </a:ext>
            </a:extLst>
          </p:cNvPr>
          <p:cNvSpPr/>
          <p:nvPr/>
        </p:nvSpPr>
        <p:spPr>
          <a:xfrm>
            <a:off x="7690012" y="2118997"/>
            <a:ext cx="1280160" cy="457200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Carbon emission factor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EB5AA85-6234-0D7D-E57D-B39652CFA7C8}"/>
              </a:ext>
            </a:extLst>
          </p:cNvPr>
          <p:cNvSpPr/>
          <p:nvPr/>
        </p:nvSpPr>
        <p:spPr>
          <a:xfrm>
            <a:off x="6083554" y="2117605"/>
            <a:ext cx="1280160" cy="457200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Replacement Frequency</a:t>
            </a:r>
          </a:p>
        </p:txBody>
      </p:sp>
      <p:sp>
        <p:nvSpPr>
          <p:cNvPr id="32" name="ZoneTexte 1030">
            <a:extLst>
              <a:ext uri="{FF2B5EF4-FFF2-40B4-BE49-F238E27FC236}">
                <a16:creationId xmlns:a16="http://schemas.microsoft.com/office/drawing/2014/main" id="{C01E2D17-5DE3-F334-D31B-46706799DF2D}"/>
              </a:ext>
            </a:extLst>
          </p:cNvPr>
          <p:cNvSpPr txBox="1"/>
          <p:nvPr/>
        </p:nvSpPr>
        <p:spPr>
          <a:xfrm>
            <a:off x="7417792" y="2161547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X</a:t>
            </a:r>
          </a:p>
        </p:txBody>
      </p:sp>
      <p:sp>
        <p:nvSpPr>
          <p:cNvPr id="33" name="ZoneTexte 1030">
            <a:extLst>
              <a:ext uri="{FF2B5EF4-FFF2-40B4-BE49-F238E27FC236}">
                <a16:creationId xmlns:a16="http://schemas.microsoft.com/office/drawing/2014/main" id="{35D17D6E-9908-CC77-2CB1-E5260488C483}"/>
              </a:ext>
            </a:extLst>
          </p:cNvPr>
          <p:cNvSpPr txBox="1"/>
          <p:nvPr/>
        </p:nvSpPr>
        <p:spPr>
          <a:xfrm>
            <a:off x="5809123" y="2161547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X</a:t>
            </a:r>
          </a:p>
        </p:txBody>
      </p:sp>
      <p:sp>
        <p:nvSpPr>
          <p:cNvPr id="34" name="Rectangle : coins arrondis 20">
            <a:extLst>
              <a:ext uri="{FF2B5EF4-FFF2-40B4-BE49-F238E27FC236}">
                <a16:creationId xmlns:a16="http://schemas.microsoft.com/office/drawing/2014/main" id="{ED8A7989-90E7-612C-DBDA-26A857FD1ED0}"/>
              </a:ext>
            </a:extLst>
          </p:cNvPr>
          <p:cNvSpPr/>
          <p:nvPr/>
        </p:nvSpPr>
        <p:spPr>
          <a:xfrm>
            <a:off x="2642413" y="2107798"/>
            <a:ext cx="1516282" cy="480951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algn="ctr">
              <a:defRPr/>
            </a:pPr>
            <a:r>
              <a:rPr lang="en-IN" kern="0">
                <a:solidFill>
                  <a:prstClr val="black"/>
                </a:solidFill>
                <a:latin typeface="Calibri" panose="020F0502020204030204"/>
              </a:rPr>
              <a:t>CO</a:t>
            </a:r>
            <a:r>
              <a:rPr lang="en-IN" kern="0" baseline="-25000">
                <a:solidFill>
                  <a:prstClr val="black"/>
                </a:solidFill>
                <a:latin typeface="Calibri" panose="020F0502020204030204"/>
              </a:rPr>
              <a:t>2e </a:t>
            </a:r>
            <a:r>
              <a:rPr lang="en-IN" baseline="-25000">
                <a:solidFill>
                  <a:prstClr val="black"/>
                </a:solidFill>
                <a:latin typeface="Calibri" panose="020F0502020204030204"/>
              </a:rPr>
              <a:t>maintenance</a:t>
            </a:r>
            <a:endParaRPr lang="en-IN" kern="0" baseline="-250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ZoneTexte 11">
            <a:extLst>
              <a:ext uri="{FF2B5EF4-FFF2-40B4-BE49-F238E27FC236}">
                <a16:creationId xmlns:a16="http://schemas.microsoft.com/office/drawing/2014/main" id="{27A0D59B-0100-EE8F-D174-201E2E2BD379}"/>
              </a:ext>
            </a:extLst>
          </p:cNvPr>
          <p:cNvSpPr txBox="1"/>
          <p:nvPr/>
        </p:nvSpPr>
        <p:spPr>
          <a:xfrm>
            <a:off x="4185245" y="2161547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=</a:t>
            </a:r>
          </a:p>
        </p:txBody>
      </p:sp>
      <p:pic>
        <p:nvPicPr>
          <p:cNvPr id="36" name="Graphique 4" descr="Carburant avec un remplissage uni">
            <a:extLst>
              <a:ext uri="{FF2B5EF4-FFF2-40B4-BE49-F238E27FC236}">
                <a16:creationId xmlns:a16="http://schemas.microsoft.com/office/drawing/2014/main" id="{37E0ED40-7308-0696-D1BD-E8E001672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88216" y="1858258"/>
            <a:ext cx="274320" cy="274320"/>
          </a:xfrm>
          <a:prstGeom prst="rect">
            <a:avLst/>
          </a:prstGeom>
        </p:spPr>
      </p:pic>
      <p:pic>
        <p:nvPicPr>
          <p:cNvPr id="37" name="Graphique 6" descr="Outils contour">
            <a:extLst>
              <a:ext uri="{FF2B5EF4-FFF2-40B4-BE49-F238E27FC236}">
                <a16:creationId xmlns:a16="http://schemas.microsoft.com/office/drawing/2014/main" id="{55464AF1-DF94-FC4A-0EE4-C3345F2CD7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63766" y="1897253"/>
            <a:ext cx="216000" cy="216000"/>
          </a:xfrm>
          <a:prstGeom prst="rect">
            <a:avLst/>
          </a:prstGeom>
        </p:spPr>
      </p:pic>
      <p:pic>
        <p:nvPicPr>
          <p:cNvPr id="38" name="Graphic 37" descr="Daily calendar with solid fill">
            <a:extLst>
              <a:ext uri="{FF2B5EF4-FFF2-40B4-BE49-F238E27FC236}">
                <a16:creationId xmlns:a16="http://schemas.microsoft.com/office/drawing/2014/main" id="{9956091E-8072-7FD3-7433-C9DBE1311D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32194" y="1897449"/>
            <a:ext cx="274320" cy="27432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8CCC3D1-4FD3-C799-0A94-0DA6382F080F}"/>
              </a:ext>
            </a:extLst>
          </p:cNvPr>
          <p:cNvSpPr/>
          <p:nvPr/>
        </p:nvSpPr>
        <p:spPr>
          <a:xfrm>
            <a:off x="2529244" y="3553726"/>
            <a:ext cx="6559347" cy="71175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fr-FR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2BE195-6DBB-FA39-D6F8-FCA10AA14BF4}"/>
              </a:ext>
            </a:extLst>
          </p:cNvPr>
          <p:cNvSpPr/>
          <p:nvPr/>
        </p:nvSpPr>
        <p:spPr>
          <a:xfrm>
            <a:off x="4436784" y="3672635"/>
            <a:ext cx="1280160" cy="457200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Fixed factor</a:t>
            </a:r>
          </a:p>
        </p:txBody>
      </p:sp>
      <p:sp>
        <p:nvSpPr>
          <p:cNvPr id="41" name="ZoneTexte 1030">
            <a:extLst>
              <a:ext uri="{FF2B5EF4-FFF2-40B4-BE49-F238E27FC236}">
                <a16:creationId xmlns:a16="http://schemas.microsoft.com/office/drawing/2014/main" id="{2CF5265A-4FE1-30EA-63DF-92CDB12E3654}"/>
              </a:ext>
            </a:extLst>
          </p:cNvPr>
          <p:cNvSpPr txBox="1"/>
          <p:nvPr/>
        </p:nvSpPr>
        <p:spPr>
          <a:xfrm>
            <a:off x="5809123" y="3726384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X</a:t>
            </a:r>
          </a:p>
        </p:txBody>
      </p:sp>
      <p:sp>
        <p:nvSpPr>
          <p:cNvPr id="42" name="Rectangle : coins arrondis 20">
            <a:extLst>
              <a:ext uri="{FF2B5EF4-FFF2-40B4-BE49-F238E27FC236}">
                <a16:creationId xmlns:a16="http://schemas.microsoft.com/office/drawing/2014/main" id="{CAC4B180-82AF-990F-D992-9D01680B17FE}"/>
              </a:ext>
            </a:extLst>
          </p:cNvPr>
          <p:cNvSpPr/>
          <p:nvPr/>
        </p:nvSpPr>
        <p:spPr>
          <a:xfrm>
            <a:off x="2642413" y="3672635"/>
            <a:ext cx="1516282" cy="480951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algn="ctr">
              <a:defRPr/>
            </a:pPr>
            <a:r>
              <a:rPr lang="en-IN" kern="0">
                <a:solidFill>
                  <a:prstClr val="black"/>
                </a:solidFill>
                <a:latin typeface="Calibri" panose="020F0502020204030204"/>
              </a:rPr>
              <a:t>CO</a:t>
            </a:r>
            <a:r>
              <a:rPr lang="en-IN" kern="0" baseline="-25000">
                <a:solidFill>
                  <a:prstClr val="black"/>
                </a:solidFill>
                <a:latin typeface="Calibri" panose="020F0502020204030204"/>
              </a:rPr>
              <a:t>2e </a:t>
            </a:r>
            <a:r>
              <a:rPr lang="en-IN" baseline="-25000">
                <a:solidFill>
                  <a:prstClr val="black"/>
                </a:solidFill>
                <a:latin typeface="Calibri" panose="020F0502020204030204"/>
              </a:rPr>
              <a:t>maintenance</a:t>
            </a:r>
            <a:endParaRPr lang="en-IN" kern="0" baseline="-250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ZoneTexte 11">
            <a:extLst>
              <a:ext uri="{FF2B5EF4-FFF2-40B4-BE49-F238E27FC236}">
                <a16:creationId xmlns:a16="http://schemas.microsoft.com/office/drawing/2014/main" id="{E0C2DF6B-B3EA-34D7-C420-F5F8F449E44A}"/>
              </a:ext>
            </a:extLst>
          </p:cNvPr>
          <p:cNvSpPr txBox="1"/>
          <p:nvPr/>
        </p:nvSpPr>
        <p:spPr>
          <a:xfrm>
            <a:off x="4185245" y="3726384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=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A0049E7-B1EA-D4BC-07BB-A9C260AD5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86059" y="3576494"/>
            <a:ext cx="1516282" cy="630533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6AE1A7A-F4A4-C83E-4609-0D0E2FD9AF52}"/>
              </a:ext>
            </a:extLst>
          </p:cNvPr>
          <p:cNvSpPr txBox="1"/>
          <p:nvPr/>
        </p:nvSpPr>
        <p:spPr>
          <a:xfrm>
            <a:off x="5479766" y="2949388"/>
            <a:ext cx="70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124BED-7A7B-6564-7A54-619CB899DE8B}"/>
              </a:ext>
            </a:extLst>
          </p:cNvPr>
          <p:cNvSpPr txBox="1"/>
          <p:nvPr/>
        </p:nvSpPr>
        <p:spPr>
          <a:xfrm>
            <a:off x="1214562" y="2151732"/>
            <a:ext cx="110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Option 1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7FFF0E-E7A4-2334-FB7D-B5A8D197FD48}"/>
              </a:ext>
            </a:extLst>
          </p:cNvPr>
          <p:cNvSpPr txBox="1"/>
          <p:nvPr/>
        </p:nvSpPr>
        <p:spPr>
          <a:xfrm>
            <a:off x="1242790" y="3716569"/>
            <a:ext cx="110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Option 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99F5A5-D5B6-73E7-65CE-545799F9218F}"/>
              </a:ext>
            </a:extLst>
          </p:cNvPr>
          <p:cNvSpPr txBox="1"/>
          <p:nvPr/>
        </p:nvSpPr>
        <p:spPr>
          <a:xfrm>
            <a:off x="263984" y="4720616"/>
            <a:ext cx="114080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Open question</a:t>
            </a:r>
          </a:p>
          <a:p>
            <a:endParaRPr lang="en-US" b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Level 2: fixed factor (option 2) 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Level 3: priority for fixed factor (option 2)  and if OEM can provide details then can use ‘option 1’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Level 4: priority for ‘option 1’ with OEM data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31ED25-3A4E-B890-BE18-F1CFF1CA78A8}"/>
              </a:ext>
            </a:extLst>
          </p:cNvPr>
          <p:cNvSpPr txBox="1"/>
          <p:nvPr/>
        </p:nvSpPr>
        <p:spPr>
          <a:xfrm>
            <a:off x="373049" y="1280377"/>
            <a:ext cx="382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Two option agreed in SG4 </a:t>
            </a:r>
          </a:p>
        </p:txBody>
      </p:sp>
    </p:spTree>
    <p:extLst>
      <p:ext uri="{BB962C8B-B14F-4D97-AF65-F5344CB8AC3E}">
        <p14:creationId xmlns:p14="http://schemas.microsoft.com/office/powerpoint/2010/main" val="313529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Downstream emission- Use phase: 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E1659F-3B76-F66F-EE78-17A8D33FB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CEA669D-7D24-E1F7-15D7-65E2984AF560}"/>
              </a:ext>
            </a:extLst>
          </p:cNvPr>
          <p:cNvGrpSpPr/>
          <p:nvPr/>
        </p:nvGrpSpPr>
        <p:grpSpPr>
          <a:xfrm>
            <a:off x="2078182" y="954562"/>
            <a:ext cx="9001347" cy="5594681"/>
            <a:chOff x="2078182" y="954562"/>
            <a:chExt cx="9001347" cy="559468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2E14CF-F755-0372-00A3-B1625D202B3D}"/>
                </a:ext>
              </a:extLst>
            </p:cNvPr>
            <p:cNvSpPr/>
            <p:nvPr/>
          </p:nvSpPr>
          <p:spPr>
            <a:xfrm>
              <a:off x="4199410" y="954562"/>
              <a:ext cx="4663440" cy="55847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Grouping of vehicle: (section 4.1)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Group vehicles into powertrain criteria  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87E6F66-74B6-E89B-868B-60040542AB36}"/>
                </a:ext>
              </a:extLst>
            </p:cNvPr>
            <p:cNvSpPr/>
            <p:nvPr/>
          </p:nvSpPr>
          <p:spPr>
            <a:xfrm>
              <a:off x="2275277" y="2811716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Selection of representative vehicle: (Section 4.3)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In case of Interpolation: Choose vehicle high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In case of Inertia class: Choose highest inertia class 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636BD6-98C9-41F3-1004-F37E93F2F4F0}"/>
                </a:ext>
              </a:extLst>
            </p:cNvPr>
            <p:cNvSpPr/>
            <p:nvPr/>
          </p:nvSpPr>
          <p:spPr>
            <a:xfrm>
              <a:off x="2275277" y="3848794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Calculation of in-use energy consumption : (section Y.Y SG4) 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Calculate using ‘representative vehicle definition’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94CF9B7-555F-639C-E3F2-E5AB65E7D882}"/>
                </a:ext>
              </a:extLst>
            </p:cNvPr>
            <p:cNvSpPr/>
            <p:nvPr/>
          </p:nvSpPr>
          <p:spPr>
            <a:xfrm>
              <a:off x="2275277" y="4885872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Calculation of maintenance &amp; leakage: (section Y.Z.1 of SG4) 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Calculate using ‘representative vehicle definition’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D43A67F-B2D3-2486-002D-13D63AA04EEF}"/>
                </a:ext>
              </a:extLst>
            </p:cNvPr>
            <p:cNvSpPr/>
            <p:nvPr/>
          </p:nvSpPr>
          <p:spPr>
            <a:xfrm>
              <a:off x="7006071" y="2811716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Selection of representative vehicle: (</a:t>
              </a:r>
              <a:r>
                <a:rPr lang="en-US" sz="1100" kern="0">
                  <a:solidFill>
                    <a:srgbClr val="000000"/>
                  </a:solidFill>
                  <a:latin typeface="Arial"/>
                </a:rPr>
                <a:t>Section 4.4</a:t>
              </a: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)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In case of Interpolation: individual vehicle 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In case of Inertia class: individual inertia class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7F0C8D-7D4D-2FA2-AF38-D6528656BA70}"/>
                </a:ext>
              </a:extLst>
            </p:cNvPr>
            <p:cNvSpPr/>
            <p:nvPr/>
          </p:nvSpPr>
          <p:spPr>
            <a:xfrm>
              <a:off x="7006071" y="3848794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Calculation of in-use energy consumption : (section Y.Y SG4) 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Calculate using ‘individual vehicle definition’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9B128A-19DD-CA0E-AFCC-1DC030D0461E}"/>
                </a:ext>
              </a:extLst>
            </p:cNvPr>
            <p:cNvSpPr/>
            <p:nvPr/>
          </p:nvSpPr>
          <p:spPr>
            <a:xfrm>
              <a:off x="7006071" y="4885872"/>
              <a:ext cx="4023360" cy="82296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Calculation maintenance &amp; leakage: (section Y.Z.2 of SG4) 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Calculate using ‘representative vehicle definition</a:t>
              </a:r>
            </a:p>
          </p:txBody>
        </p: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4E48BD17-9384-809E-E17C-E25D089C0032}"/>
                </a:ext>
              </a:extLst>
            </p:cNvPr>
            <p:cNvCxnSpPr>
              <a:cxnSpLocks/>
              <a:stCxn id="43" idx="2"/>
              <a:endCxn id="19" idx="0"/>
            </p:cNvCxnSpPr>
            <p:nvPr/>
          </p:nvCxnSpPr>
          <p:spPr>
            <a:xfrm rot="5400000">
              <a:off x="5129809" y="1410394"/>
              <a:ext cx="558471" cy="2244173"/>
            </a:xfrm>
            <a:prstGeom prst="bentConnector3">
              <a:avLst/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6FEE17B8-D9F2-5043-A09C-705B907B1DB5}"/>
                </a:ext>
              </a:extLst>
            </p:cNvPr>
            <p:cNvCxnSpPr>
              <a:cxnSpLocks/>
              <a:stCxn id="43" idx="2"/>
              <a:endCxn id="25" idx="0"/>
            </p:cNvCxnSpPr>
            <p:nvPr/>
          </p:nvCxnSpPr>
          <p:spPr>
            <a:xfrm rot="16200000" flipH="1">
              <a:off x="7495205" y="1289169"/>
              <a:ext cx="558471" cy="2486621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1877E38-CC59-16BD-ED85-08AC6A52B417}"/>
                </a:ext>
              </a:extLst>
            </p:cNvPr>
            <p:cNvCxnSpPr>
              <a:stCxn id="19" idx="2"/>
              <a:endCxn id="23" idx="0"/>
            </p:cNvCxnSpPr>
            <p:nvPr/>
          </p:nvCxnSpPr>
          <p:spPr>
            <a:xfrm>
              <a:off x="4286957" y="3634676"/>
              <a:ext cx="0" cy="214118"/>
            </a:xfrm>
            <a:prstGeom prst="straightConnector1">
              <a:avLst/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A1BB5C3-5030-4C3C-B86F-5261D4344D61}"/>
                </a:ext>
              </a:extLst>
            </p:cNvPr>
            <p:cNvCxnSpPr>
              <a:cxnSpLocks/>
              <a:stCxn id="23" idx="2"/>
              <a:endCxn id="24" idx="0"/>
            </p:cNvCxnSpPr>
            <p:nvPr/>
          </p:nvCxnSpPr>
          <p:spPr>
            <a:xfrm>
              <a:off x="4286957" y="4671754"/>
              <a:ext cx="0" cy="214118"/>
            </a:xfrm>
            <a:prstGeom prst="straightConnector1">
              <a:avLst/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2AE0D41-94DD-B010-5109-9CDD8275B01B}"/>
                </a:ext>
              </a:extLst>
            </p:cNvPr>
            <p:cNvCxnSpPr>
              <a:cxnSpLocks/>
              <a:stCxn id="25" idx="2"/>
              <a:endCxn id="32" idx="0"/>
            </p:cNvCxnSpPr>
            <p:nvPr/>
          </p:nvCxnSpPr>
          <p:spPr>
            <a:xfrm>
              <a:off x="9017751" y="3634676"/>
              <a:ext cx="0" cy="214118"/>
            </a:xfrm>
            <a:prstGeom prst="straightConnector1">
              <a:avLst/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507C4D1-6F27-755D-B114-C7C5C8868A18}"/>
                </a:ext>
              </a:extLst>
            </p:cNvPr>
            <p:cNvCxnSpPr>
              <a:cxnSpLocks/>
              <a:stCxn id="32" idx="2"/>
              <a:endCxn id="33" idx="0"/>
            </p:cNvCxnSpPr>
            <p:nvPr/>
          </p:nvCxnSpPr>
          <p:spPr>
            <a:xfrm>
              <a:off x="9017751" y="4671754"/>
              <a:ext cx="0" cy="214118"/>
            </a:xfrm>
            <a:prstGeom prst="straightConnector1">
              <a:avLst/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3C492A7-D39C-44FD-5FE5-9AB28B2F2787}"/>
                </a:ext>
              </a:extLst>
            </p:cNvPr>
            <p:cNvSpPr/>
            <p:nvPr/>
          </p:nvSpPr>
          <p:spPr>
            <a:xfrm>
              <a:off x="4178999" y="6159149"/>
              <a:ext cx="4838752" cy="390094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200" kern="0" dirty="0">
                  <a:solidFill>
                    <a:srgbClr val="000000"/>
                  </a:solidFill>
                  <a:latin typeface="Arial"/>
                </a:rPr>
                <a:t>In-use CFP = in-use energy consumption  + maintenance/ leakage</a:t>
              </a:r>
            </a:p>
          </p:txBody>
        </p: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C10D4665-B0E2-FFA1-4C54-FC1D60155EA1}"/>
                </a:ext>
              </a:extLst>
            </p:cNvPr>
            <p:cNvCxnSpPr>
              <a:cxnSpLocks/>
              <a:stCxn id="33" idx="2"/>
              <a:endCxn id="40" idx="0"/>
            </p:cNvCxnSpPr>
            <p:nvPr/>
          </p:nvCxnSpPr>
          <p:spPr>
            <a:xfrm rot="5400000">
              <a:off x="7582905" y="4724302"/>
              <a:ext cx="450317" cy="2419376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cxnSp>
          <p:nvCxnSpPr>
            <p:cNvPr id="42" name="Connector: Elbow 41">
              <a:extLst>
                <a:ext uri="{FF2B5EF4-FFF2-40B4-BE49-F238E27FC236}">
                  <a16:creationId xmlns:a16="http://schemas.microsoft.com/office/drawing/2014/main" id="{A20F041D-EA9E-5048-A4EE-801A337EADD4}"/>
                </a:ext>
              </a:extLst>
            </p:cNvPr>
            <p:cNvCxnSpPr>
              <a:cxnSpLocks/>
              <a:stCxn id="24" idx="2"/>
              <a:endCxn id="40" idx="0"/>
            </p:cNvCxnSpPr>
            <p:nvPr/>
          </p:nvCxnSpPr>
          <p:spPr>
            <a:xfrm rot="16200000" flipH="1">
              <a:off x="5217508" y="4778281"/>
              <a:ext cx="450317" cy="2311418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D5E5F"/>
              </a:solidFill>
              <a:prstDash val="solid"/>
              <a:tailEnd type="triangle"/>
            </a:ln>
            <a:effectLst/>
          </p:spPr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1F259CA-E480-65F3-00ED-924C6172D6B1}"/>
                </a:ext>
              </a:extLst>
            </p:cNvPr>
            <p:cNvSpPr/>
            <p:nvPr/>
          </p:nvSpPr>
          <p:spPr>
            <a:xfrm>
              <a:off x="4199410" y="1694774"/>
              <a:ext cx="4663440" cy="55847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Arrange vehicles according to mass/energy : (section 4.2)</a:t>
              </a:r>
            </a:p>
            <a:p>
              <a:pPr marL="171450" indent="-171450" defTabSz="914400">
                <a:buFont typeface="Wingdings" panose="05000000000000000000" pitchFamily="2" charset="2"/>
                <a:buChar char="§"/>
              </a:pPr>
              <a:r>
                <a:rPr lang="en-US" sz="1100" kern="0" dirty="0">
                  <a:solidFill>
                    <a:srgbClr val="000000"/>
                  </a:solidFill>
                  <a:latin typeface="Arial"/>
                </a:rPr>
                <a:t>Organize vehicles into different inertia class or interpolation group 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BD955AB-01F2-9127-ADBE-5291B1665E59}"/>
                </a:ext>
              </a:extLst>
            </p:cNvPr>
            <p:cNvSpPr/>
            <p:nvPr/>
          </p:nvSpPr>
          <p:spPr>
            <a:xfrm>
              <a:off x="2078182" y="2547257"/>
              <a:ext cx="4298867" cy="3206338"/>
            </a:xfrm>
            <a:prstGeom prst="rect">
              <a:avLst/>
            </a:prstGeom>
            <a:noFill/>
            <a:ln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A3DFF8D-A243-2B81-BDA7-5CD409225443}"/>
                </a:ext>
              </a:extLst>
            </p:cNvPr>
            <p:cNvSpPr/>
            <p:nvPr/>
          </p:nvSpPr>
          <p:spPr>
            <a:xfrm>
              <a:off x="6780662" y="2548861"/>
              <a:ext cx="4298867" cy="3206338"/>
            </a:xfrm>
            <a:prstGeom prst="rect">
              <a:avLst/>
            </a:prstGeom>
            <a:noFill/>
            <a:ln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6EFC47B-4B7A-DB25-9796-211949E5F7FB}"/>
              </a:ext>
            </a:extLst>
          </p:cNvPr>
          <p:cNvSpPr txBox="1"/>
          <p:nvPr/>
        </p:nvSpPr>
        <p:spPr>
          <a:xfrm>
            <a:off x="1999770" y="2455456"/>
            <a:ext cx="9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Level 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350275-FAFE-04EC-009E-B1B5B2D7B4FD}"/>
              </a:ext>
            </a:extLst>
          </p:cNvPr>
          <p:cNvSpPr txBox="1"/>
          <p:nvPr/>
        </p:nvSpPr>
        <p:spPr>
          <a:xfrm>
            <a:off x="6915112" y="2483956"/>
            <a:ext cx="9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66829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Representative vehicle</a:t>
            </a:r>
          </a:p>
        </p:txBody>
      </p:sp>
      <p:pic>
        <p:nvPicPr>
          <p:cNvPr id="8" name="Graphic 7" descr="Puzzle pieces with solid fill">
            <a:extLst>
              <a:ext uri="{FF2B5EF4-FFF2-40B4-BE49-F238E27FC236}">
                <a16:creationId xmlns:a16="http://schemas.microsoft.com/office/drawing/2014/main" id="{7EBB3CBC-4112-E462-2207-EE3BDDD56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00481" y="1359822"/>
            <a:ext cx="1046115" cy="10461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4A22CD-961A-2776-F567-C186B227B857}"/>
              </a:ext>
            </a:extLst>
          </p:cNvPr>
          <p:cNvSpPr txBox="1"/>
          <p:nvPr/>
        </p:nvSpPr>
        <p:spPr>
          <a:xfrm>
            <a:off x="6947015" y="2326273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Modular Approach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Due to complex nature of production and usage of vehicle,  a </a:t>
            </a:r>
            <a:r>
              <a:rPr lang="en-US" b="1" dirty="0"/>
              <a:t>‘modular approach’</a:t>
            </a:r>
            <a:r>
              <a:rPr lang="en-US" dirty="0"/>
              <a:t> will be suitable for carbon footprint  calculation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Modular approach: Each phase of life cycle of vehicle will be calculated separately and then combined for a given vehicle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This reflects the present practice in industry  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11DDE16-3658-4E4F-FA50-F442CBE43F4D}"/>
              </a:ext>
            </a:extLst>
          </p:cNvPr>
          <p:cNvSpPr/>
          <p:nvPr/>
        </p:nvSpPr>
        <p:spPr>
          <a:xfrm rot="1433686">
            <a:off x="10829366" y="311340"/>
            <a:ext cx="1210235" cy="369979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Reminder</a:t>
            </a:r>
          </a:p>
        </p:txBody>
      </p:sp>
      <p:sp>
        <p:nvSpPr>
          <p:cNvPr id="15" name="ZoneTexte 22">
            <a:extLst>
              <a:ext uri="{FF2B5EF4-FFF2-40B4-BE49-F238E27FC236}">
                <a16:creationId xmlns:a16="http://schemas.microsoft.com/office/drawing/2014/main" id="{6A26B27D-AA8E-FCDF-D895-0AE8D7307DFE}"/>
              </a:ext>
            </a:extLst>
          </p:cNvPr>
          <p:cNvSpPr txBox="1"/>
          <p:nvPr/>
        </p:nvSpPr>
        <p:spPr>
          <a:xfrm>
            <a:off x="286072" y="2326273"/>
            <a:ext cx="4572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Representative vehicle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IN" sz="16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N" sz="1600" dirty="0"/>
              <a:t>Defines number of calculations to be performed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IN" sz="16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N" sz="1600" dirty="0"/>
              <a:t>Calculation burden exponentially increase with exact configuration of vehicle without substantial gain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IN" sz="16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N" sz="1600" dirty="0"/>
              <a:t>Hence, irrespective of levels a representative vehicle definition is required to represent a family of vehicle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IN" sz="16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N" sz="1600" dirty="0"/>
              <a:t>Should be precise enough for the purpose and less administrative burden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IN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0255AA7-6D3D-1F97-A4D2-61E180BBB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800" y="1491339"/>
            <a:ext cx="690544" cy="91440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FB156BB2-7743-9CEF-BC46-45948CA3366D}"/>
              </a:ext>
            </a:extLst>
          </p:cNvPr>
          <p:cNvSpPr/>
          <p:nvPr/>
        </p:nvSpPr>
        <p:spPr>
          <a:xfrm>
            <a:off x="5558118" y="3962400"/>
            <a:ext cx="537882" cy="277906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35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Modular approach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527A8D4-AC10-8F0E-2C33-22B2E7EBDC4E}"/>
              </a:ext>
            </a:extLst>
          </p:cNvPr>
          <p:cNvGrpSpPr/>
          <p:nvPr/>
        </p:nvGrpSpPr>
        <p:grpSpPr>
          <a:xfrm>
            <a:off x="6608862" y="2030473"/>
            <a:ext cx="1828800" cy="731520"/>
            <a:chOff x="6538366" y="2031959"/>
            <a:chExt cx="1828800" cy="73152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61804B-0FCF-0AD8-235C-A149CBDEA1D4}"/>
                </a:ext>
              </a:extLst>
            </p:cNvPr>
            <p:cNvSpPr/>
            <p:nvPr/>
          </p:nvSpPr>
          <p:spPr>
            <a:xfrm>
              <a:off x="6538366" y="2031959"/>
              <a:ext cx="1828800" cy="73152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Down stream: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ptos" panose="02110004020202020204"/>
                </a:rPr>
                <a:t>U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se phase</a:t>
              </a:r>
            </a:p>
          </p:txBody>
        </p:sp>
        <p:pic>
          <p:nvPicPr>
            <p:cNvPr id="16" name="Graphic 15" descr="Tools with solid fill">
              <a:extLst>
                <a:ext uri="{FF2B5EF4-FFF2-40B4-BE49-F238E27FC236}">
                  <a16:creationId xmlns:a16="http://schemas.microsoft.com/office/drawing/2014/main" id="{8E0883CC-0136-DF5A-AA41-74AF02918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491435" y="2487673"/>
              <a:ext cx="274320" cy="274320"/>
            </a:xfrm>
            <a:prstGeom prst="rect">
              <a:avLst/>
            </a:prstGeom>
          </p:spPr>
        </p:pic>
        <p:pic>
          <p:nvPicPr>
            <p:cNvPr id="17" name="Graphic 16" descr="Car with solid fill">
              <a:extLst>
                <a:ext uri="{FF2B5EF4-FFF2-40B4-BE49-F238E27FC236}">
                  <a16:creationId xmlns:a16="http://schemas.microsoft.com/office/drawing/2014/main" id="{D288B2B6-4EBB-675A-4EFC-D78E1047C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102815" y="2487673"/>
              <a:ext cx="274320" cy="27432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8E9EEA6-5EF7-862A-7C1A-B52177619000}"/>
              </a:ext>
            </a:extLst>
          </p:cNvPr>
          <p:cNvGrpSpPr/>
          <p:nvPr/>
        </p:nvGrpSpPr>
        <p:grpSpPr>
          <a:xfrm>
            <a:off x="4002822" y="2046804"/>
            <a:ext cx="1828800" cy="758238"/>
            <a:chOff x="4268386" y="2060163"/>
            <a:chExt cx="1828800" cy="75823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04768A-BE34-4637-90C4-72EF93469D8A}"/>
                </a:ext>
              </a:extLst>
            </p:cNvPr>
            <p:cNvSpPr/>
            <p:nvPr/>
          </p:nvSpPr>
          <p:spPr>
            <a:xfrm>
              <a:off x="4268386" y="2060163"/>
              <a:ext cx="1828800" cy="73152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Upstream: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Materials &amp; production</a:t>
              </a:r>
            </a:p>
          </p:txBody>
        </p:sp>
        <p:pic>
          <p:nvPicPr>
            <p:cNvPr id="15" name="Graphic 14" descr="Raw Materials with solid fill">
              <a:extLst>
                <a:ext uri="{FF2B5EF4-FFF2-40B4-BE49-F238E27FC236}">
                  <a16:creationId xmlns:a16="http://schemas.microsoft.com/office/drawing/2014/main" id="{4180B14B-422E-BB24-1909-2E3F491C3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652354" y="2544081"/>
              <a:ext cx="274320" cy="274320"/>
            </a:xfrm>
            <a:prstGeom prst="rect">
              <a:avLst/>
            </a:prstGeom>
          </p:spPr>
        </p:pic>
        <p:pic>
          <p:nvPicPr>
            <p:cNvPr id="18" name="Graphic 17" descr="Production with solid fill">
              <a:extLst>
                <a:ext uri="{FF2B5EF4-FFF2-40B4-BE49-F238E27FC236}">
                  <a16:creationId xmlns:a16="http://schemas.microsoft.com/office/drawing/2014/main" id="{0F055E85-997F-6B85-0887-BF2C2AA3B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59084" y="2515877"/>
              <a:ext cx="274320" cy="27432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73A3839-01B9-42F1-18B1-495A35D77708}"/>
              </a:ext>
            </a:extLst>
          </p:cNvPr>
          <p:cNvGrpSpPr/>
          <p:nvPr/>
        </p:nvGrpSpPr>
        <p:grpSpPr>
          <a:xfrm>
            <a:off x="9256582" y="2060163"/>
            <a:ext cx="1828800" cy="731520"/>
            <a:chOff x="8808347" y="2061649"/>
            <a:chExt cx="1828800" cy="73152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2BACB45-7A7B-8A93-180A-CBFA7A5C5843}"/>
                </a:ext>
              </a:extLst>
            </p:cNvPr>
            <p:cNvSpPr/>
            <p:nvPr/>
          </p:nvSpPr>
          <p:spPr>
            <a:xfrm>
              <a:off x="8808347" y="2061649"/>
              <a:ext cx="1828800" cy="73152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Downstream: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End of life</a:t>
              </a:r>
            </a:p>
          </p:txBody>
        </p:sp>
        <p:pic>
          <p:nvPicPr>
            <p:cNvPr id="19" name="Graphic 18" descr="Recycle with solid fill">
              <a:extLst>
                <a:ext uri="{FF2B5EF4-FFF2-40B4-BE49-F238E27FC236}">
                  <a16:creationId xmlns:a16="http://schemas.microsoft.com/office/drawing/2014/main" id="{43F9243F-5BD6-A8AB-F35F-28FF7990D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585587" y="2489159"/>
              <a:ext cx="274320" cy="274320"/>
            </a:xfrm>
            <a:prstGeom prst="rect">
              <a:avLst/>
            </a:prstGeom>
          </p:spPr>
        </p:pic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1899BFC3-FF37-EDF5-73A3-16DC13CD7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96610"/>
              </p:ext>
            </p:extLst>
          </p:nvPr>
        </p:nvGraphicFramePr>
        <p:xfrm>
          <a:off x="1103163" y="2909033"/>
          <a:ext cx="10317872" cy="3303509"/>
        </p:xfrm>
        <a:graphic>
          <a:graphicData uri="http://schemas.openxmlformats.org/drawingml/2006/table">
            <a:tbl>
              <a:tblPr firstRow="1" bandRow="1"/>
              <a:tblGrid>
                <a:gridCol w="2579468">
                  <a:extLst>
                    <a:ext uri="{9D8B030D-6E8A-4147-A177-3AD203B41FA5}">
                      <a16:colId xmlns:a16="http://schemas.microsoft.com/office/drawing/2014/main" val="248627278"/>
                    </a:ext>
                  </a:extLst>
                </a:gridCol>
                <a:gridCol w="2579468">
                  <a:extLst>
                    <a:ext uri="{9D8B030D-6E8A-4147-A177-3AD203B41FA5}">
                      <a16:colId xmlns:a16="http://schemas.microsoft.com/office/drawing/2014/main" val="3320539134"/>
                    </a:ext>
                  </a:extLst>
                </a:gridCol>
                <a:gridCol w="2579468">
                  <a:extLst>
                    <a:ext uri="{9D8B030D-6E8A-4147-A177-3AD203B41FA5}">
                      <a16:colId xmlns:a16="http://schemas.microsoft.com/office/drawing/2014/main" val="3132339193"/>
                    </a:ext>
                  </a:extLst>
                </a:gridCol>
                <a:gridCol w="2579468">
                  <a:extLst>
                    <a:ext uri="{9D8B030D-6E8A-4147-A177-3AD203B41FA5}">
                      <a16:colId xmlns:a16="http://schemas.microsoft.com/office/drawing/2014/main" val="824019410"/>
                    </a:ext>
                  </a:extLst>
                </a:gridCol>
              </a:tblGrid>
              <a:tr h="378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600" dirty="0"/>
                        <a:t>Reference section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7881030"/>
                  </a:ext>
                </a:extLst>
              </a:tr>
              <a:tr h="1283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Influencing factors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Depends on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Country/region of production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Vehicle type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Powertrain type 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Depends on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Country/region of usage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Powertrain configuration according to regional regulations etc. 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Depends on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Country/region  of recycling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Vehicle type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/>
                        <a:t>Powertrain type  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759641"/>
                  </a:ext>
                </a:extLst>
              </a:tr>
              <a:tr h="5891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Family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LCA group </a:t>
                      </a:r>
                    </a:p>
                    <a:p>
                      <a:r>
                        <a:rPr lang="en-US" sz="1400" dirty="0"/>
                        <a:t>(as defined in 3.1)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Powertrain group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(as defined in 4.1)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End of Life group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(as defined in 5.1)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3917253"/>
                  </a:ext>
                </a:extLst>
              </a:tr>
              <a:tr h="10520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Calculation Approach 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Extrapolation method </a:t>
                      </a:r>
                    </a:p>
                    <a:p>
                      <a:r>
                        <a:rPr lang="en-US" sz="1400" dirty="0"/>
                        <a:t>(as defined in 3.2)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400" dirty="0"/>
                        <a:t>Interpolation or inertia approach depending on country/region of usage </a:t>
                      </a:r>
                    </a:p>
                    <a:p>
                      <a:r>
                        <a:rPr lang="en-US" sz="1400" dirty="0"/>
                        <a:t>(as defined in 4.2)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Extrapolation method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(as defined in 5.2)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831227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7A1C09E-74E9-FD8E-7B32-22EF324B05DC}"/>
              </a:ext>
            </a:extLst>
          </p:cNvPr>
          <p:cNvSpPr txBox="1"/>
          <p:nvPr/>
        </p:nvSpPr>
        <p:spPr>
          <a:xfrm rot="19544930">
            <a:off x="8922774" y="4455459"/>
            <a:ext cx="262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To be confirmed by SG5</a:t>
            </a:r>
          </a:p>
        </p:txBody>
      </p:sp>
    </p:spTree>
    <p:extLst>
      <p:ext uri="{BB962C8B-B14F-4D97-AF65-F5344CB8AC3E}">
        <p14:creationId xmlns:p14="http://schemas.microsoft.com/office/powerpoint/2010/main" val="4269916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Calculation overview: Level 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E9B0A9-1635-328D-8108-2821CBBCEC5D}"/>
              </a:ext>
            </a:extLst>
          </p:cNvPr>
          <p:cNvSpPr/>
          <p:nvPr/>
        </p:nvSpPr>
        <p:spPr>
          <a:xfrm>
            <a:off x="336906" y="3209561"/>
            <a:ext cx="890135" cy="2284330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 defTabSz="457200">
              <a:defRPr/>
            </a:pPr>
            <a:r>
              <a:rPr lang="en-US" sz="1001" b="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Step 2</a:t>
            </a:r>
          </a:p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Downstream emission: Use phase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077714-EC85-61E7-C4DD-9CA3D26739D0}"/>
              </a:ext>
            </a:extLst>
          </p:cNvPr>
          <p:cNvSpPr/>
          <p:nvPr/>
        </p:nvSpPr>
        <p:spPr>
          <a:xfrm>
            <a:off x="4300976" y="2819036"/>
            <a:ext cx="824731" cy="2284330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 defTabSz="457200">
              <a:defRPr/>
            </a:pPr>
            <a:r>
              <a:rPr lang="en-US" sz="1001" b="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Step 3</a:t>
            </a:r>
          </a:p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Upstream </a:t>
            </a:r>
          </a:p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emission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39B212-B198-79BB-48B9-B2F3C04AD95F}"/>
              </a:ext>
            </a:extLst>
          </p:cNvPr>
          <p:cNvSpPr/>
          <p:nvPr/>
        </p:nvSpPr>
        <p:spPr>
          <a:xfrm>
            <a:off x="2272695" y="6103831"/>
            <a:ext cx="1165860" cy="45923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Total Carbon footprint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11CB40-FBD6-DD33-BE09-FDCECA4DD155}"/>
              </a:ext>
            </a:extLst>
          </p:cNvPr>
          <p:cNvSpPr txBox="1"/>
          <p:nvPr/>
        </p:nvSpPr>
        <p:spPr>
          <a:xfrm>
            <a:off x="8565686" y="6457634"/>
            <a:ext cx="3626314" cy="400366"/>
          </a:xfrm>
          <a:prstGeom prst="rect">
            <a:avLst/>
          </a:prstGeom>
          <a:noFill/>
        </p:spPr>
        <p:txBody>
          <a:bodyPr wrap="none" lIns="72000" rIns="36000" rtlCol="0">
            <a:spAutoFit/>
          </a:bodyPr>
          <a:lstStyle/>
          <a:p>
            <a:pPr defTabSz="457200"/>
            <a:r>
              <a:rPr lang="en-US" sz="1001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*  Traction Battery’s mass &amp; its carbon footprint to be excluded</a:t>
            </a:r>
          </a:p>
          <a:p>
            <a:pPr defTabSz="457200"/>
            <a:r>
              <a:rPr lang="en-US" sz="1001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**For vehicle with traction batteries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BD6D46-997D-C029-59AB-2A84F5CD5B39}"/>
              </a:ext>
            </a:extLst>
          </p:cNvPr>
          <p:cNvSpPr/>
          <p:nvPr/>
        </p:nvSpPr>
        <p:spPr>
          <a:xfrm>
            <a:off x="5182690" y="996210"/>
            <a:ext cx="2691058" cy="440346"/>
          </a:xfrm>
          <a:prstGeom prst="rect">
            <a:avLst/>
          </a:prstGeom>
          <a:solidFill>
            <a:srgbClr val="A02B93">
              <a:lumMod val="60000"/>
              <a:lumOff val="4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>
              <a:defRPr/>
            </a:pP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Define a </a:t>
            </a:r>
            <a:r>
              <a:rPr lang="en-US" sz="1050" b="1" kern="0" dirty="0">
                <a:solidFill>
                  <a:srgbClr val="000000"/>
                </a:solidFill>
                <a:latin typeface="Aptos" panose="02110004020202020204"/>
              </a:rPr>
              <a:t>vehicle</a:t>
            </a: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 for LCA declarations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3BA2CF-9F75-6626-9C5C-FACFB110D47F}"/>
              </a:ext>
            </a:extLst>
          </p:cNvPr>
          <p:cNvSpPr/>
          <p:nvPr/>
        </p:nvSpPr>
        <p:spPr>
          <a:xfrm>
            <a:off x="1321532" y="3209562"/>
            <a:ext cx="2530687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2.1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Check in which interpolation family the ‘defined vehicle‘ belongs to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E939E8-8E20-A56E-0ACF-1BA6ABDBD5F7}"/>
              </a:ext>
            </a:extLst>
          </p:cNvPr>
          <p:cNvSpPr/>
          <p:nvPr/>
        </p:nvSpPr>
        <p:spPr>
          <a:xfrm>
            <a:off x="1321532" y="4027282"/>
            <a:ext cx="2530687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2.2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Take the energy consumption value of the ‘vehicle High’ of that interpolation family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C9C5EF-15B8-DD14-47FE-4EDC8022F03E}"/>
              </a:ext>
            </a:extLst>
          </p:cNvPr>
          <p:cNvSpPr/>
          <p:nvPr/>
        </p:nvSpPr>
        <p:spPr>
          <a:xfrm>
            <a:off x="1321532" y="4845001"/>
            <a:ext cx="2530687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2.3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Calculate down stream emission (considering service life, deterioration factor etc.)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163310-579C-CD8F-68F4-EF364127ED13}"/>
              </a:ext>
            </a:extLst>
          </p:cNvPr>
          <p:cNvSpPr/>
          <p:nvPr/>
        </p:nvSpPr>
        <p:spPr>
          <a:xfrm>
            <a:off x="5260474" y="2819037"/>
            <a:ext cx="2535493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3.1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Check in which ‘LCA group’ the defined vehicle’ belongs to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BC052F-713B-A62D-9D0B-A9FC351694E1}"/>
              </a:ext>
            </a:extLst>
          </p:cNvPr>
          <p:cNvSpPr/>
          <p:nvPr/>
        </p:nvSpPr>
        <p:spPr>
          <a:xfrm>
            <a:off x="5260474" y="3636757"/>
            <a:ext cx="2535493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3.2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Consider the </a:t>
            </a:r>
            <a:r>
              <a:rPr lang="en-US" sz="1050" b="1" kern="0" dirty="0">
                <a:solidFill>
                  <a:srgbClr val="000000"/>
                </a:solidFill>
                <a:latin typeface="Aptos" panose="02110004020202020204"/>
              </a:rPr>
              <a:t>mass of the ‘vehicle high</a:t>
            </a: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’* considered for the ‘downstream emission’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9F18E4-99E1-9082-52FF-D8493B7FABA9}"/>
              </a:ext>
            </a:extLst>
          </p:cNvPr>
          <p:cNvSpPr/>
          <p:nvPr/>
        </p:nvSpPr>
        <p:spPr>
          <a:xfrm>
            <a:off x="5260474" y="4454476"/>
            <a:ext cx="2535493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3.3 : 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Estimate upstream carbon footprint by extrapolation from ‘representative vehicle of larger ‘LCA group’ using ‘UEF’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0842CF4C-5D10-7E42-8AD6-7F25FB24AF25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rot="5400000">
            <a:off x="3671045" y="352388"/>
            <a:ext cx="1773006" cy="3941343"/>
          </a:xfrm>
          <a:prstGeom prst="bentConnector3">
            <a:avLst>
              <a:gd name="adj1" fmla="val 23708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2467E4A0-1598-F051-A9C2-56A94BBC60F9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rot="16200000" flipH="1">
            <a:off x="5836980" y="2127795"/>
            <a:ext cx="1382481" cy="2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D9EE82-266C-F301-6966-DF3111AA1956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2586876" y="3858453"/>
            <a:ext cx="0" cy="168829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1EC4FC-4213-C53B-E128-9A95D61588F1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2586876" y="4676173"/>
            <a:ext cx="0" cy="168828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691F88-1580-CDC1-23E7-CA3274FE9EE7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>
            <a:off x="6528221" y="3467928"/>
            <a:ext cx="0" cy="168829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4BE3A4-0A32-A541-0DB7-1181C6321018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6528221" y="4285648"/>
            <a:ext cx="0" cy="168828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D55E5D5-1917-5813-617D-C8DAEBE03644}"/>
              </a:ext>
            </a:extLst>
          </p:cNvPr>
          <p:cNvSpPr/>
          <p:nvPr/>
        </p:nvSpPr>
        <p:spPr>
          <a:xfrm>
            <a:off x="3561778" y="6122720"/>
            <a:ext cx="5003908" cy="440346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4: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Total Vehicle CFP = Upstream CFP + Downstream CFP + </a:t>
            </a:r>
            <a:r>
              <a:rPr lang="en-US" sz="1050" kern="0" dirty="0" err="1">
                <a:solidFill>
                  <a:srgbClr val="000000"/>
                </a:solidFill>
                <a:latin typeface="Aptos" panose="02110004020202020204"/>
              </a:rPr>
              <a:t>EoL</a:t>
            </a: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 CFP + Battery**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88F129C5-1882-6C9C-CB8D-B184F3341515}"/>
              </a:ext>
            </a:extLst>
          </p:cNvPr>
          <p:cNvCxnSpPr>
            <a:cxnSpLocks/>
            <a:stCxn id="13" idx="2"/>
            <a:endCxn id="20" idx="0"/>
          </p:cNvCxnSpPr>
          <p:nvPr/>
        </p:nvCxnSpPr>
        <p:spPr>
          <a:xfrm rot="5400000">
            <a:off x="5786301" y="5380799"/>
            <a:ext cx="1019353" cy="464489"/>
          </a:xfrm>
          <a:prstGeom prst="bentConnector3">
            <a:avLst>
              <a:gd name="adj1" fmla="val 81770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3BEC0F11-E426-9BE8-0416-0DB2891F6EB5}"/>
              </a:ext>
            </a:extLst>
          </p:cNvPr>
          <p:cNvCxnSpPr>
            <a:cxnSpLocks/>
            <a:stCxn id="10" idx="2"/>
            <a:endCxn id="20" idx="0"/>
          </p:cNvCxnSpPr>
          <p:nvPr/>
        </p:nvCxnSpPr>
        <p:spPr>
          <a:xfrm rot="16200000" flipH="1">
            <a:off x="4010890" y="4069878"/>
            <a:ext cx="628828" cy="3476856"/>
          </a:xfrm>
          <a:prstGeom prst="bentConnector3">
            <a:avLst>
              <a:gd name="adj1" fmla="val 69691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4DF8B49C-4F4A-05F4-BA3C-DCD3B78ECEDA}"/>
              </a:ext>
            </a:extLst>
          </p:cNvPr>
          <p:cNvSpPr/>
          <p:nvPr/>
        </p:nvSpPr>
        <p:spPr>
          <a:xfrm>
            <a:off x="8379215" y="3219085"/>
            <a:ext cx="824731" cy="2284330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 defTabSz="457200">
              <a:defRPr/>
            </a:pPr>
            <a:r>
              <a:rPr lang="en-US" sz="1001" b="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Step 4</a:t>
            </a:r>
          </a:p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Downstream : End of Life </a:t>
            </a:r>
          </a:p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emission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0EF0AD-0A9A-91DA-B197-000AC326A67A}"/>
              </a:ext>
            </a:extLst>
          </p:cNvPr>
          <p:cNvSpPr/>
          <p:nvPr/>
        </p:nvSpPr>
        <p:spPr>
          <a:xfrm>
            <a:off x="9321445" y="3219085"/>
            <a:ext cx="2546900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4.1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Check in which ‘LCA group’ the defined vehicle’ belongs to 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914FDBE6-2A97-B4C1-537F-E5DD6C1ECEBA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 rot="16200000" flipH="1">
            <a:off x="7670293" y="294482"/>
            <a:ext cx="1782529" cy="4066676"/>
          </a:xfrm>
          <a:prstGeom prst="bentConnector3">
            <a:avLst>
              <a:gd name="adj1" fmla="val 23345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D20A1202-CE77-B209-3100-BB531CAACC3A}"/>
              </a:ext>
            </a:extLst>
          </p:cNvPr>
          <p:cNvSpPr/>
          <p:nvPr/>
        </p:nvSpPr>
        <p:spPr>
          <a:xfrm>
            <a:off x="9308552" y="4021191"/>
            <a:ext cx="2559988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4.2 :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Consider the </a:t>
            </a:r>
            <a:r>
              <a:rPr lang="en-US" sz="1050" b="1" kern="0" dirty="0">
                <a:solidFill>
                  <a:srgbClr val="000000"/>
                </a:solidFill>
                <a:latin typeface="Aptos" panose="02110004020202020204"/>
              </a:rPr>
              <a:t>mass of the ‘vehicle high</a:t>
            </a: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’* considered for the ‘downstream emission’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4AA47A-F805-C1C3-1B66-D65516EA5828}"/>
              </a:ext>
            </a:extLst>
          </p:cNvPr>
          <p:cNvSpPr/>
          <p:nvPr/>
        </p:nvSpPr>
        <p:spPr>
          <a:xfrm>
            <a:off x="9308552" y="4832560"/>
            <a:ext cx="2559988" cy="64889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Step 4.3 : </a:t>
            </a:r>
          </a:p>
          <a:p>
            <a:pPr defTabSz="457200"/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Estimate </a:t>
            </a:r>
            <a:r>
              <a:rPr lang="en-US" sz="1050" kern="0" dirty="0" err="1">
                <a:solidFill>
                  <a:srgbClr val="000000"/>
                </a:solidFill>
                <a:latin typeface="Aptos" panose="02110004020202020204"/>
              </a:rPr>
              <a:t>EoL</a:t>
            </a:r>
            <a:r>
              <a:rPr lang="en-US" sz="1050" kern="0" dirty="0">
                <a:solidFill>
                  <a:srgbClr val="000000"/>
                </a:solidFill>
                <a:latin typeface="Aptos" panose="02110004020202020204"/>
              </a:rPr>
              <a:t> carbon footprint by extrapolation from ‘representative vehicle of larger ‘LCA group’ using ‘UEF’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77B0FC-64B1-3DC3-EF24-2B252788AFBE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 flipH="1">
            <a:off x="10588546" y="3867976"/>
            <a:ext cx="6349" cy="153215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53DAD3B-1C0A-B9A2-9BA1-B7C12FB1F994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10588546" y="4670082"/>
            <a:ext cx="0" cy="162478"/>
          </a:xfrm>
          <a:prstGeom prst="straightConnector1">
            <a:avLst/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1732C531-FE74-54BB-5D16-5C5649AAAE68}"/>
              </a:ext>
            </a:extLst>
          </p:cNvPr>
          <p:cNvCxnSpPr>
            <a:cxnSpLocks/>
            <a:stCxn id="27" idx="2"/>
            <a:endCxn id="20" idx="0"/>
          </p:cNvCxnSpPr>
          <p:nvPr/>
        </p:nvCxnSpPr>
        <p:spPr>
          <a:xfrm rot="5400000">
            <a:off x="8005505" y="3539678"/>
            <a:ext cx="641269" cy="4524814"/>
          </a:xfrm>
          <a:prstGeom prst="bentConnector3">
            <a:avLst>
              <a:gd name="adj1" fmla="val 72280"/>
            </a:avLst>
          </a:prstGeom>
          <a:noFill/>
          <a:ln w="28575" cap="flat" cmpd="sng" algn="ctr">
            <a:solidFill>
              <a:srgbClr val="4D5E5F"/>
            </a:solidFill>
            <a:prstDash val="solid"/>
            <a:tailEnd type="triangle"/>
          </a:ln>
          <a:effectLst/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1B403D5-1B8D-92E0-452B-325467026F3D}"/>
              </a:ext>
            </a:extLst>
          </p:cNvPr>
          <p:cNvSpPr/>
          <p:nvPr/>
        </p:nvSpPr>
        <p:spPr>
          <a:xfrm>
            <a:off x="5260473" y="5196829"/>
            <a:ext cx="2535493" cy="533461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15000"/>
              </a:srgbClr>
            </a:solidFill>
            <a:prstDash val="solid"/>
          </a:ln>
          <a:effectLst/>
        </p:spPr>
        <p:txBody>
          <a:bodyPr lIns="72000" rIns="36000" rtlCol="0" anchor="ctr"/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Optional**: Traction battery carbon footprint &amp; weight to be considered separately 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B34A864-FF9D-0592-11E7-B11E1A26A1B4}"/>
              </a:ext>
            </a:extLst>
          </p:cNvPr>
          <p:cNvSpPr/>
          <p:nvPr/>
        </p:nvSpPr>
        <p:spPr>
          <a:xfrm>
            <a:off x="4300976" y="5211293"/>
            <a:ext cx="824731" cy="515940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algn="ctr" defTabSz="457200">
              <a:defRPr/>
            </a:pPr>
            <a:r>
              <a:rPr lang="en-US" sz="1001" kern="0" dirty="0">
                <a:solidFill>
                  <a:prstClr val="black"/>
                </a:solidFill>
                <a:latin typeface="Aptos" panose="02110004020202020204"/>
                <a:cs typeface="Times New Roman" panose="02020603050405020304" pitchFamily="18" charset="0"/>
              </a:rPr>
              <a:t>Traction battery emission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578677-1EAB-32D8-7F6C-F08B65217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976" y="2026096"/>
            <a:ext cx="1847248" cy="76816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216B45D-5F93-B396-C2E2-5C4D16090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33" y="2044386"/>
            <a:ext cx="1847248" cy="74987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8C830110-AFD5-7139-C2C7-ED9C0D1AC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6139" y="1976489"/>
            <a:ext cx="1847248" cy="74987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ED7CF16-502A-A79F-65E9-534A3223D3EE}"/>
              </a:ext>
            </a:extLst>
          </p:cNvPr>
          <p:cNvSpPr txBox="1"/>
          <p:nvPr/>
        </p:nvSpPr>
        <p:spPr>
          <a:xfrm rot="19544930">
            <a:off x="9102158" y="4555218"/>
            <a:ext cx="3039307" cy="369332"/>
          </a:xfrm>
          <a:prstGeom prst="rect">
            <a:avLst/>
          </a:prstGeom>
          <a:solidFill>
            <a:srgbClr val="E7E6E6">
              <a:alpha val="4117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To be confirmed by SG5</a:t>
            </a:r>
          </a:p>
        </p:txBody>
      </p:sp>
    </p:spTree>
    <p:extLst>
      <p:ext uri="{BB962C8B-B14F-4D97-AF65-F5344CB8AC3E}">
        <p14:creationId xmlns:p14="http://schemas.microsoft.com/office/powerpoint/2010/main" val="181729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67266" y="347663"/>
            <a:ext cx="9648334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dirty="0"/>
              <a:t>Upstream emission: Base line approach (SG3 discussion)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BA04DC-2C56-2BAA-4F5E-893B977EC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2343" y="11768"/>
            <a:ext cx="1847248" cy="76816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FDEFCC1-64A7-6890-61D5-4ECADBDDDE9D}"/>
              </a:ext>
            </a:extLst>
          </p:cNvPr>
          <p:cNvSpPr txBox="1"/>
          <p:nvPr/>
        </p:nvSpPr>
        <p:spPr>
          <a:xfrm>
            <a:off x="7458635" y="1201470"/>
            <a:ext cx="47333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Cluster vehicles into a LCA group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LCA group: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Vehicle type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Powertrain energy type (petrol, EV etc.)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Location of production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Traction battery (for electrified vehicles)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Representative vehicle : Choose heaviest vehicle configuration (in OEM catalogue) in LCA group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Calculate ‘upstream emission’ for RV as defined by SG2 and SG3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Calculate ‘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upstream emission factor’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83E17E7-FDDE-EAEC-A1C7-5288D9620667}"/>
                  </a:ext>
                </a:extLst>
              </p:cNvPr>
              <p:cNvSpPr txBox="1"/>
              <p:nvPr/>
            </p:nvSpPr>
            <p:spPr>
              <a:xfrm>
                <a:off x="250719" y="4420347"/>
                <a:ext cx="11770952" cy="192024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kern="100" baseline="-25000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𝑈𝐸𝐹</m:t>
                      </m:r>
                      <m:r>
                        <a:rPr lang="en-US" sz="1800" i="1" kern="100" baseline="-25000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kern="100" baseline="-250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𝐶𝐹𝑃</m:t>
                              </m:r>
                            </m:e>
                            <m:sub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  </m:t>
                              </m:r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𝑅𝑉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i="1" kern="100" baseline="-250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𝑅𝑉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kern="1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i="1" kern="100" baseline="-250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𝑈𝐸𝐹</m:t>
                    </m:r>
                  </m:oMath>
                </a14:m>
                <a:r>
                  <a:rPr lang="en-US" sz="1600" kern="100" baseline="-250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the upstream emission factor, kg CO</a:t>
                </a:r>
                <a:r>
                  <a:rPr lang="en-US" sz="1600" kern="100" baseline="-250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eq.</a:t>
                </a:r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/kg</a:t>
                </a: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kern="100" baseline="-2500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𝐶𝐹𝑃</m:t>
                        </m:r>
                      </m:e>
                      <m:sub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𝑅𝑉</m:t>
                        </m:r>
                      </m:sub>
                    </m:sSub>
                  </m:oMath>
                </a14:m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carbon upstream emission of the representative vehicle, CO</a:t>
                </a:r>
                <a:r>
                  <a:rPr lang="en-US" sz="1600" kern="100" baseline="-250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eq.</a:t>
                </a:r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kg;</a:t>
                </a: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kern="100" baseline="-25000" dirty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 kern="100" baseline="-250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𝑅𝑉</m:t>
                        </m:r>
                      </m:sub>
                    </m:sSub>
                  </m:oMath>
                </a14:m>
                <a:r>
                  <a:rPr lang="en-US" sz="1600" kern="1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vehicle weight of the representative vehicle, kg;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83E17E7-FDDE-EAEC-A1C7-5288D9620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19" y="4420347"/>
                <a:ext cx="11770952" cy="19202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>
            <a:extLst>
              <a:ext uri="{FF2B5EF4-FFF2-40B4-BE49-F238E27FC236}">
                <a16:creationId xmlns:a16="http://schemas.microsoft.com/office/drawing/2014/main" id="{61167B0F-68DD-B5C9-5992-547F71E1C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19" y="1045867"/>
            <a:ext cx="7130779" cy="3108543"/>
          </a:xfrm>
          <a:prstGeom prst="rect">
            <a:avLst/>
          </a:prstGeom>
        </p:spPr>
      </p:pic>
      <p:pic>
        <p:nvPicPr>
          <p:cNvPr id="50" name="Graphic 49" descr="Car with solid fill">
            <a:extLst>
              <a:ext uri="{FF2B5EF4-FFF2-40B4-BE49-F238E27FC236}">
                <a16:creationId xmlns:a16="http://schemas.microsoft.com/office/drawing/2014/main" id="{F4F1A71E-D12D-1034-C214-F0731EA731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75418" y="136263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4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5DBD23D1-CF83-DCD0-6AD5-E7AD6BB38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256" y="1015323"/>
            <a:ext cx="7130779" cy="3108543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E7A6AF98-E890-21A0-1B31-910805C3A3E5}"/>
              </a:ext>
            </a:extLst>
          </p:cNvPr>
          <p:cNvSpPr txBox="1">
            <a:spLocks/>
          </p:cNvSpPr>
          <p:nvPr/>
        </p:nvSpPr>
        <p:spPr>
          <a:xfrm>
            <a:off x="1129553" y="292195"/>
            <a:ext cx="8693177" cy="432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Upstream emission: Estimation of required vehicle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(SG3 discussion)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8" name="Graphic 47" descr="Car with solid fill">
            <a:extLst>
              <a:ext uri="{FF2B5EF4-FFF2-40B4-BE49-F238E27FC236}">
                <a16:creationId xmlns:a16="http://schemas.microsoft.com/office/drawing/2014/main" id="{CED08E8C-CF8D-DB5A-2DCD-E3B5DF0C0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3626" y="1565547"/>
            <a:ext cx="457200" cy="457200"/>
          </a:xfrm>
          <a:prstGeom prst="rect">
            <a:avLst/>
          </a:prstGeom>
        </p:spPr>
      </p:pic>
      <p:pic>
        <p:nvPicPr>
          <p:cNvPr id="49" name="Graphic 48" descr="Car with solid fill">
            <a:extLst>
              <a:ext uri="{FF2B5EF4-FFF2-40B4-BE49-F238E27FC236}">
                <a16:creationId xmlns:a16="http://schemas.microsoft.com/office/drawing/2014/main" id="{4845AEE9-1000-B6E8-3BC2-6316EEABBC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1879312"/>
            <a:ext cx="457200" cy="457200"/>
          </a:xfrm>
          <a:prstGeom prst="rect">
            <a:avLst/>
          </a:prstGeom>
        </p:spPr>
      </p:pic>
      <p:pic>
        <p:nvPicPr>
          <p:cNvPr id="50" name="Graphic 49" descr="Car with solid fill">
            <a:extLst>
              <a:ext uri="{FF2B5EF4-FFF2-40B4-BE49-F238E27FC236}">
                <a16:creationId xmlns:a16="http://schemas.microsoft.com/office/drawing/2014/main" id="{14A538DE-FF75-2644-DC24-7DCFBE30EE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2255830"/>
            <a:ext cx="457200" cy="457200"/>
          </a:xfrm>
          <a:prstGeom prst="rect">
            <a:avLst/>
          </a:prstGeom>
        </p:spPr>
      </p:pic>
      <p:pic>
        <p:nvPicPr>
          <p:cNvPr id="51" name="Graphic 50" descr="Car with solid fill">
            <a:extLst>
              <a:ext uri="{FF2B5EF4-FFF2-40B4-BE49-F238E27FC236}">
                <a16:creationId xmlns:a16="http://schemas.microsoft.com/office/drawing/2014/main" id="{25C669D8-1A53-AF3C-1E53-40613279BA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2569595"/>
            <a:ext cx="457200" cy="457200"/>
          </a:xfrm>
          <a:prstGeom prst="rect">
            <a:avLst/>
          </a:prstGeom>
        </p:spPr>
      </p:pic>
      <p:pic>
        <p:nvPicPr>
          <p:cNvPr id="52" name="Graphic 51" descr="Car with solid fill">
            <a:extLst>
              <a:ext uri="{FF2B5EF4-FFF2-40B4-BE49-F238E27FC236}">
                <a16:creationId xmlns:a16="http://schemas.microsoft.com/office/drawing/2014/main" id="{355F3EE6-CA0B-9E7B-7579-4AEFBB975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3626" y="3017829"/>
            <a:ext cx="457200" cy="457200"/>
          </a:xfrm>
          <a:prstGeom prst="rect">
            <a:avLst/>
          </a:prstGeom>
        </p:spPr>
      </p:pic>
      <p:pic>
        <p:nvPicPr>
          <p:cNvPr id="53" name="Graphic 52" descr="Car with solid fill">
            <a:extLst>
              <a:ext uri="{FF2B5EF4-FFF2-40B4-BE49-F238E27FC236}">
                <a16:creationId xmlns:a16="http://schemas.microsoft.com/office/drawing/2014/main" id="{79DB1209-2ACE-F4C6-3DA7-AB9BCAB6AA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3331594"/>
            <a:ext cx="457200" cy="457200"/>
          </a:xfrm>
          <a:prstGeom prst="rect">
            <a:avLst/>
          </a:prstGeom>
        </p:spPr>
      </p:pic>
      <p:pic>
        <p:nvPicPr>
          <p:cNvPr id="54" name="Graphic 53" descr="Car with solid fill">
            <a:extLst>
              <a:ext uri="{FF2B5EF4-FFF2-40B4-BE49-F238E27FC236}">
                <a16:creationId xmlns:a16="http://schemas.microsoft.com/office/drawing/2014/main" id="{CA651B64-21F6-55E1-D627-E91E79571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3708112"/>
            <a:ext cx="457200" cy="457200"/>
          </a:xfrm>
          <a:prstGeom prst="rect">
            <a:avLst/>
          </a:prstGeom>
        </p:spPr>
      </p:pic>
      <p:pic>
        <p:nvPicPr>
          <p:cNvPr id="55" name="Graphic 54" descr="Car with solid fill">
            <a:extLst>
              <a:ext uri="{FF2B5EF4-FFF2-40B4-BE49-F238E27FC236}">
                <a16:creationId xmlns:a16="http://schemas.microsoft.com/office/drawing/2014/main" id="{019770EA-B84F-7FFC-6EEE-EC884B6D06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4021877"/>
            <a:ext cx="457200" cy="457200"/>
          </a:xfrm>
          <a:prstGeom prst="rect">
            <a:avLst/>
          </a:prstGeom>
        </p:spPr>
      </p:pic>
      <p:pic>
        <p:nvPicPr>
          <p:cNvPr id="56" name="Graphic 55" descr="Car with solid fill">
            <a:extLst>
              <a:ext uri="{FF2B5EF4-FFF2-40B4-BE49-F238E27FC236}">
                <a16:creationId xmlns:a16="http://schemas.microsoft.com/office/drawing/2014/main" id="{E9180506-08B7-291A-BDD6-11E84DB95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3626" y="4470111"/>
            <a:ext cx="457200" cy="457200"/>
          </a:xfrm>
          <a:prstGeom prst="rect">
            <a:avLst/>
          </a:prstGeom>
        </p:spPr>
      </p:pic>
      <p:pic>
        <p:nvPicPr>
          <p:cNvPr id="57" name="Graphic 56" descr="Car with solid fill">
            <a:extLst>
              <a:ext uri="{FF2B5EF4-FFF2-40B4-BE49-F238E27FC236}">
                <a16:creationId xmlns:a16="http://schemas.microsoft.com/office/drawing/2014/main" id="{40B2E68F-9BB5-EE2D-F51F-5BE11A2D41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4783876"/>
            <a:ext cx="457200" cy="457200"/>
          </a:xfrm>
          <a:prstGeom prst="rect">
            <a:avLst/>
          </a:prstGeom>
        </p:spPr>
      </p:pic>
      <p:pic>
        <p:nvPicPr>
          <p:cNvPr id="58" name="Graphic 57" descr="Car with solid fill">
            <a:extLst>
              <a:ext uri="{FF2B5EF4-FFF2-40B4-BE49-F238E27FC236}">
                <a16:creationId xmlns:a16="http://schemas.microsoft.com/office/drawing/2014/main" id="{04429470-C5D5-08A6-7EE6-F5973521D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5160394"/>
            <a:ext cx="457200" cy="457200"/>
          </a:xfrm>
          <a:prstGeom prst="rect">
            <a:avLst/>
          </a:prstGeom>
        </p:spPr>
      </p:pic>
      <p:pic>
        <p:nvPicPr>
          <p:cNvPr id="59" name="Graphic 58" descr="Car with solid fill">
            <a:extLst>
              <a:ext uri="{FF2B5EF4-FFF2-40B4-BE49-F238E27FC236}">
                <a16:creationId xmlns:a16="http://schemas.microsoft.com/office/drawing/2014/main" id="{664506D6-BB95-60EF-E77F-71AA0BD3B1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3626" y="5474159"/>
            <a:ext cx="457200" cy="457200"/>
          </a:xfrm>
          <a:prstGeom prst="rect">
            <a:avLst/>
          </a:prstGeom>
        </p:spPr>
      </p:pic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2AB6648-0806-8F36-2EF2-3A975C3D9119}"/>
              </a:ext>
            </a:extLst>
          </p:cNvPr>
          <p:cNvSpPr/>
          <p:nvPr/>
        </p:nvSpPr>
        <p:spPr>
          <a:xfrm>
            <a:off x="1479179" y="1565547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63F3585D-421D-1896-57E5-5BAA236FBB0F}"/>
              </a:ext>
            </a:extLst>
          </p:cNvPr>
          <p:cNvSpPr/>
          <p:nvPr/>
        </p:nvSpPr>
        <p:spPr>
          <a:xfrm>
            <a:off x="1470214" y="3062653"/>
            <a:ext cx="1097280" cy="1452282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62B4E048-64C7-5ECF-9FEC-C57996509875}"/>
              </a:ext>
            </a:extLst>
          </p:cNvPr>
          <p:cNvSpPr/>
          <p:nvPr/>
        </p:nvSpPr>
        <p:spPr>
          <a:xfrm>
            <a:off x="1461249" y="4559759"/>
            <a:ext cx="1097280" cy="1317547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3" name="Graphic 62" descr="Car with solid fill">
            <a:extLst>
              <a:ext uri="{FF2B5EF4-FFF2-40B4-BE49-F238E27FC236}">
                <a16:creationId xmlns:a16="http://schemas.microsoft.com/office/drawing/2014/main" id="{9423468B-0923-C5C4-BE0C-8262FB6EC8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92083" y="1358153"/>
            <a:ext cx="457200" cy="457200"/>
          </a:xfrm>
          <a:prstGeom prst="rect">
            <a:avLst/>
          </a:prstGeom>
        </p:spPr>
      </p:pic>
      <p:pic>
        <p:nvPicPr>
          <p:cNvPr id="64" name="Graphic 63" descr="Car with solid fill">
            <a:extLst>
              <a:ext uri="{FF2B5EF4-FFF2-40B4-BE49-F238E27FC236}">
                <a16:creationId xmlns:a16="http://schemas.microsoft.com/office/drawing/2014/main" id="{DB03FD48-330C-CE71-EFA4-EB595DB12D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1671918"/>
            <a:ext cx="457200" cy="457200"/>
          </a:xfrm>
          <a:prstGeom prst="rect">
            <a:avLst/>
          </a:prstGeom>
        </p:spPr>
      </p:pic>
      <p:pic>
        <p:nvPicPr>
          <p:cNvPr id="65" name="Graphic 64" descr="Car with solid fill">
            <a:extLst>
              <a:ext uri="{FF2B5EF4-FFF2-40B4-BE49-F238E27FC236}">
                <a16:creationId xmlns:a16="http://schemas.microsoft.com/office/drawing/2014/main" id="{05542713-6DCE-A47F-DBDE-5F78724935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2" y="2407761"/>
            <a:ext cx="457200" cy="457200"/>
          </a:xfrm>
          <a:prstGeom prst="rect">
            <a:avLst/>
          </a:prstGeom>
        </p:spPr>
      </p:pic>
      <p:pic>
        <p:nvPicPr>
          <p:cNvPr id="66" name="Graphic 65" descr="Car with solid fill">
            <a:extLst>
              <a:ext uri="{FF2B5EF4-FFF2-40B4-BE49-F238E27FC236}">
                <a16:creationId xmlns:a16="http://schemas.microsoft.com/office/drawing/2014/main" id="{89B667D3-7822-B3D0-75A4-FFC1FA8758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2699720"/>
            <a:ext cx="457200" cy="457200"/>
          </a:xfrm>
          <a:prstGeom prst="rect">
            <a:avLst/>
          </a:prstGeom>
        </p:spPr>
      </p:pic>
      <p:pic>
        <p:nvPicPr>
          <p:cNvPr id="67" name="Graphic 66" descr="Car with solid fill">
            <a:extLst>
              <a:ext uri="{FF2B5EF4-FFF2-40B4-BE49-F238E27FC236}">
                <a16:creationId xmlns:a16="http://schemas.microsoft.com/office/drawing/2014/main" id="{3DA423C0-0880-0690-DE69-BA32F4E2D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2083" y="2116957"/>
            <a:ext cx="457200" cy="457200"/>
          </a:xfrm>
          <a:prstGeom prst="rect">
            <a:avLst/>
          </a:prstGeom>
        </p:spPr>
      </p:pic>
      <p:pic>
        <p:nvPicPr>
          <p:cNvPr id="68" name="Graphic 67" descr="Car with solid fill">
            <a:extLst>
              <a:ext uri="{FF2B5EF4-FFF2-40B4-BE49-F238E27FC236}">
                <a16:creationId xmlns:a16="http://schemas.microsoft.com/office/drawing/2014/main" id="{87996CB2-2CC9-32FF-FC5B-B0FB676C3A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3069213"/>
            <a:ext cx="457200" cy="457200"/>
          </a:xfrm>
          <a:prstGeom prst="rect">
            <a:avLst/>
          </a:prstGeom>
        </p:spPr>
      </p:pic>
      <p:pic>
        <p:nvPicPr>
          <p:cNvPr id="69" name="Graphic 68" descr="Car with solid fill">
            <a:extLst>
              <a:ext uri="{FF2B5EF4-FFF2-40B4-BE49-F238E27FC236}">
                <a16:creationId xmlns:a16="http://schemas.microsoft.com/office/drawing/2014/main" id="{7B7FAC43-D526-C7CC-BA05-5DAE055128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3500718"/>
            <a:ext cx="457200" cy="457200"/>
          </a:xfrm>
          <a:prstGeom prst="rect">
            <a:avLst/>
          </a:prstGeom>
        </p:spPr>
      </p:pic>
      <p:pic>
        <p:nvPicPr>
          <p:cNvPr id="70" name="Graphic 69" descr="Car with solid fill">
            <a:extLst>
              <a:ext uri="{FF2B5EF4-FFF2-40B4-BE49-F238E27FC236}">
                <a16:creationId xmlns:a16="http://schemas.microsoft.com/office/drawing/2014/main" id="{F53FA1C4-34A0-765E-3A12-3F20360A81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3814483"/>
            <a:ext cx="457200" cy="457200"/>
          </a:xfrm>
          <a:prstGeom prst="rect">
            <a:avLst/>
          </a:prstGeom>
        </p:spPr>
      </p:pic>
      <p:pic>
        <p:nvPicPr>
          <p:cNvPr id="71" name="Graphic 70" descr="Car with solid fill">
            <a:extLst>
              <a:ext uri="{FF2B5EF4-FFF2-40B4-BE49-F238E27FC236}">
                <a16:creationId xmlns:a16="http://schemas.microsoft.com/office/drawing/2014/main" id="{F578AD0C-D6D4-3EB0-749A-9FCD1447FE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4121881"/>
            <a:ext cx="457200" cy="457200"/>
          </a:xfrm>
          <a:prstGeom prst="rect">
            <a:avLst/>
          </a:prstGeom>
        </p:spPr>
      </p:pic>
      <p:pic>
        <p:nvPicPr>
          <p:cNvPr id="72" name="Graphic 71" descr="Car with solid fill">
            <a:extLst>
              <a:ext uri="{FF2B5EF4-FFF2-40B4-BE49-F238E27FC236}">
                <a16:creationId xmlns:a16="http://schemas.microsoft.com/office/drawing/2014/main" id="{5F19A7C9-0224-62F1-4BD3-41810AEA24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4576482"/>
            <a:ext cx="457200" cy="457200"/>
          </a:xfrm>
          <a:prstGeom prst="rect">
            <a:avLst/>
          </a:prstGeom>
        </p:spPr>
      </p:pic>
      <p:pic>
        <p:nvPicPr>
          <p:cNvPr id="73" name="Graphic 72" descr="Car with solid fill">
            <a:extLst>
              <a:ext uri="{FF2B5EF4-FFF2-40B4-BE49-F238E27FC236}">
                <a16:creationId xmlns:a16="http://schemas.microsoft.com/office/drawing/2014/main" id="{E8EDF09E-BFB1-51EA-ABC9-89031E04DC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5077312"/>
            <a:ext cx="457200" cy="457200"/>
          </a:xfrm>
          <a:prstGeom prst="rect">
            <a:avLst/>
          </a:prstGeom>
        </p:spPr>
      </p:pic>
      <p:pic>
        <p:nvPicPr>
          <p:cNvPr id="74" name="Graphic 73" descr="Car with solid fill">
            <a:extLst>
              <a:ext uri="{FF2B5EF4-FFF2-40B4-BE49-F238E27FC236}">
                <a16:creationId xmlns:a16="http://schemas.microsoft.com/office/drawing/2014/main" id="{B630BB77-6861-3D80-6BAC-621B1832FA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92083" y="5614075"/>
            <a:ext cx="457200" cy="457200"/>
          </a:xfrm>
          <a:prstGeom prst="rect">
            <a:avLst/>
          </a:prstGeom>
        </p:spPr>
      </p:pic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55B0A8A-2B08-824A-DD67-7EFF88A04301}"/>
              </a:ext>
            </a:extLst>
          </p:cNvPr>
          <p:cNvSpPr/>
          <p:nvPr/>
        </p:nvSpPr>
        <p:spPr>
          <a:xfrm>
            <a:off x="3442456" y="1358153"/>
            <a:ext cx="1097280" cy="4691916"/>
          </a:xfrm>
          <a:prstGeom prst="roundRect">
            <a:avLst/>
          </a:prstGeom>
          <a:noFill/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6" name="Graphic 75" descr="Car with solid fill">
            <a:extLst>
              <a:ext uri="{FF2B5EF4-FFF2-40B4-BE49-F238E27FC236}">
                <a16:creationId xmlns:a16="http://schemas.microsoft.com/office/drawing/2014/main" id="{A390124D-EE1E-423F-4068-9D79B4B9B84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9449" y="3488158"/>
            <a:ext cx="457200" cy="457200"/>
          </a:xfrm>
          <a:prstGeom prst="rect">
            <a:avLst/>
          </a:prstGeom>
        </p:spPr>
      </p:pic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A865952C-5BE2-BA08-A75C-1B03B610E19A}"/>
              </a:ext>
            </a:extLst>
          </p:cNvPr>
          <p:cNvCxnSpPr>
            <a:cxnSpLocks/>
            <a:stCxn id="76" idx="3"/>
            <a:endCxn id="52" idx="1"/>
          </p:cNvCxnSpPr>
          <p:nvPr/>
        </p:nvCxnSpPr>
        <p:spPr>
          <a:xfrm flipV="1">
            <a:off x="856649" y="3246429"/>
            <a:ext cx="1016977" cy="470329"/>
          </a:xfrm>
          <a:prstGeom prst="bentConnector3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pic>
        <p:nvPicPr>
          <p:cNvPr id="79" name="Graphic 78" descr="Car with solid fill">
            <a:extLst>
              <a:ext uri="{FF2B5EF4-FFF2-40B4-BE49-F238E27FC236}">
                <a16:creationId xmlns:a16="http://schemas.microsoft.com/office/drawing/2014/main" id="{C5CE412F-B8DC-A964-2E58-24D3AC73B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91618" y="2119691"/>
            <a:ext cx="457200" cy="457200"/>
          </a:xfrm>
          <a:prstGeom prst="rect">
            <a:avLst/>
          </a:prstGeom>
        </p:spPr>
      </p:pic>
      <p:pic>
        <p:nvPicPr>
          <p:cNvPr id="80" name="Graphic 79" descr="Car with solid fill">
            <a:extLst>
              <a:ext uri="{FF2B5EF4-FFF2-40B4-BE49-F238E27FC236}">
                <a16:creationId xmlns:a16="http://schemas.microsoft.com/office/drawing/2014/main" id="{025BE3F4-9779-51CC-8B0C-7387F4D78A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66231" y="1351846"/>
            <a:ext cx="457200" cy="457200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DA865473-AB71-FE79-0B9B-24A485C67BA4}"/>
              </a:ext>
            </a:extLst>
          </p:cNvPr>
          <p:cNvSpPr txBox="1"/>
          <p:nvPr/>
        </p:nvSpPr>
        <p:spPr>
          <a:xfrm>
            <a:off x="89648" y="6094890"/>
            <a:ext cx="137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Vehicle on which CFP value is required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EDC1199-1922-F549-97F3-B3414F37A17E}"/>
              </a:ext>
            </a:extLst>
          </p:cNvPr>
          <p:cNvSpPr txBox="1"/>
          <p:nvPr/>
        </p:nvSpPr>
        <p:spPr>
          <a:xfrm>
            <a:off x="1470213" y="6096941"/>
            <a:ext cx="137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Worstcase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conf. cover other vehicle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336883F-4FE6-FDDD-B7DA-18B650347CCB}"/>
              </a:ext>
            </a:extLst>
          </p:cNvPr>
          <p:cNvSpPr txBox="1"/>
          <p:nvPr/>
        </p:nvSpPr>
        <p:spPr>
          <a:xfrm>
            <a:off x="3334882" y="6050069"/>
            <a:ext cx="1371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Estimate upstream LCA value on same ‘use phase vehicle conf.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1E57B37-0393-754B-8BB7-0FB435E0C43C}"/>
              </a:ext>
            </a:extLst>
          </p:cNvPr>
          <p:cNvSpPr txBox="1"/>
          <p:nvPr/>
        </p:nvSpPr>
        <p:spPr>
          <a:xfrm>
            <a:off x="1171551" y="1003162"/>
            <a:ext cx="1772467" cy="461665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Powertrain group 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(IP-family / inertia class)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2284B29-7BC3-7066-6E05-6BC6A9680531}"/>
              </a:ext>
            </a:extLst>
          </p:cNvPr>
          <p:cNvSpPr txBox="1"/>
          <p:nvPr/>
        </p:nvSpPr>
        <p:spPr>
          <a:xfrm>
            <a:off x="3305559" y="995535"/>
            <a:ext cx="1287070" cy="276999"/>
          </a:xfrm>
          <a:prstGeom prst="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LCA group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4B9EFDC-6D5C-97F4-E99D-6793D611C9EF}"/>
                  </a:ext>
                </a:extLst>
              </p:cNvPr>
              <p:cNvSpPr txBox="1"/>
              <p:nvPr/>
            </p:nvSpPr>
            <p:spPr>
              <a:xfrm>
                <a:off x="5631636" y="4506748"/>
                <a:ext cx="6096000" cy="3815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𝐶𝐹𝑃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𝑈𝐸𝐹</m:t>
                      </m:r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×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4B9EFDC-6D5C-97F4-E99D-6793D611C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636" y="4506748"/>
                <a:ext cx="6096000" cy="3815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79F83F6-F392-2DD2-20B7-E21456E76537}"/>
                  </a:ext>
                </a:extLst>
              </p:cNvPr>
              <p:cNvSpPr txBox="1"/>
              <p:nvPr/>
            </p:nvSpPr>
            <p:spPr>
              <a:xfrm>
                <a:off x="6320117" y="5164175"/>
                <a:ext cx="6096000" cy="835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kern="100" baseline="-250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100" i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𝐶𝐹𝑃</m:t>
                        </m:r>
                      </m:e>
                      <m:sub>
                        <m:r>
                          <a:rPr lang="en-US" sz="1100" i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sz="1100" i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1100" i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100" kern="10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kern="1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the carbon upstream emission of the individual vehicle, CO</a:t>
                </a:r>
                <a:r>
                  <a:rPr lang="en-US" sz="1100" kern="10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eq.</a:t>
                </a:r>
                <a:r>
                  <a:rPr lang="en-US" sz="1100" kern="1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kg;</a:t>
                </a:r>
              </a:p>
              <a:p>
                <a:pPr indent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100" i="1" kern="100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𝑈𝐸𝐹</m:t>
                    </m:r>
                  </m:oMath>
                </a14:m>
                <a:r>
                  <a:rPr lang="en-US" sz="1100" kern="10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kern="1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the upstream emission factor, kg CO</a:t>
                </a:r>
                <a:r>
                  <a:rPr lang="en-US" sz="1100" kern="10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eq.</a:t>
                </a:r>
                <a:r>
                  <a:rPr lang="en-US" sz="1100" kern="1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/kg</a:t>
                </a: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kern="1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100" i="1" kern="1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it-IT" sz="1100" i="1" kern="1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it-IT" sz="1100" kern="10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kern="1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the individual vehicle weight </a:t>
                </a: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79F83F6-F392-2DD2-20B7-E21456E765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117" y="5164175"/>
                <a:ext cx="6096000" cy="835485"/>
              </a:xfrm>
              <a:prstGeom prst="rect">
                <a:avLst/>
              </a:prstGeom>
              <a:blipFill>
                <a:blip r:embed="rId12"/>
                <a:stretch>
                  <a:fillRect b="-43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9" name="Picture 88">
            <a:extLst>
              <a:ext uri="{FF2B5EF4-FFF2-40B4-BE49-F238E27FC236}">
                <a16:creationId xmlns:a16="http://schemas.microsoft.com/office/drawing/2014/main" id="{EC5132FC-4D48-1177-FEB9-66DA4300E7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22343" y="11768"/>
            <a:ext cx="1847248" cy="768163"/>
          </a:xfrm>
          <a:prstGeom prst="rect">
            <a:avLst/>
          </a:prstGeom>
        </p:spPr>
      </p:pic>
      <p:cxnSp>
        <p:nvCxnSpPr>
          <p:cNvPr id="2" name="Connector: Elbow 1">
            <a:extLst>
              <a:ext uri="{FF2B5EF4-FFF2-40B4-BE49-F238E27FC236}">
                <a16:creationId xmlns:a16="http://schemas.microsoft.com/office/drawing/2014/main" id="{F6A86C85-2CCA-DCCF-788B-3689CF2E1DD1}"/>
              </a:ext>
            </a:extLst>
          </p:cNvPr>
          <p:cNvCxnSpPr>
            <a:cxnSpLocks/>
            <a:stCxn id="52" idx="3"/>
            <a:endCxn id="67" idx="1"/>
          </p:cNvCxnSpPr>
          <p:nvPr/>
        </p:nvCxnSpPr>
        <p:spPr>
          <a:xfrm flipV="1">
            <a:off x="2330826" y="2345557"/>
            <a:ext cx="1461257" cy="900872"/>
          </a:xfrm>
          <a:prstGeom prst="bentConnector3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74EDF9-CAF3-2F83-FFA2-315AEFBCE423}"/>
              </a:ext>
            </a:extLst>
          </p:cNvPr>
          <p:cNvCxnSpPr>
            <a:cxnSpLocks/>
            <a:stCxn id="67" idx="3"/>
            <a:endCxn id="79" idx="1"/>
          </p:cNvCxnSpPr>
          <p:nvPr/>
        </p:nvCxnSpPr>
        <p:spPr>
          <a:xfrm>
            <a:off x="4249283" y="2345557"/>
            <a:ext cx="4042335" cy="273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99703FA-BEF5-D487-50D6-FEF7F53E99DD}"/>
              </a:ext>
            </a:extLst>
          </p:cNvPr>
          <p:cNvSpPr txBox="1"/>
          <p:nvPr/>
        </p:nvSpPr>
        <p:spPr>
          <a:xfrm rot="16200000">
            <a:off x="2302090" y="2466001"/>
            <a:ext cx="1283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Vehicle weight</a:t>
            </a:r>
          </a:p>
        </p:txBody>
      </p:sp>
    </p:spTree>
    <p:extLst>
      <p:ext uri="{BB962C8B-B14F-4D97-AF65-F5344CB8AC3E}">
        <p14:creationId xmlns:p14="http://schemas.microsoft.com/office/powerpoint/2010/main" val="296440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>
            <a:extLst>
              <a:ext uri="{FF2B5EF4-FFF2-40B4-BE49-F238E27FC236}">
                <a16:creationId xmlns:a16="http://schemas.microsoft.com/office/drawing/2014/main" id="{2DAC2AD9-A7AB-FE39-0913-A3F50476071F}"/>
              </a:ext>
            </a:extLst>
          </p:cNvPr>
          <p:cNvSpPr txBox="1">
            <a:spLocks/>
          </p:cNvSpPr>
          <p:nvPr/>
        </p:nvSpPr>
        <p:spPr>
          <a:xfrm>
            <a:off x="2212215" y="347197"/>
            <a:ext cx="8675420" cy="432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Downstream emission: Use phase 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D572CC82-6F0D-06A6-C34B-88308BFC9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8CDF213E-1E10-EB63-7C26-AA643F7A9822}"/>
              </a:ext>
            </a:extLst>
          </p:cNvPr>
          <p:cNvSpPr/>
          <p:nvPr/>
        </p:nvSpPr>
        <p:spPr>
          <a:xfrm>
            <a:off x="3205336" y="3731241"/>
            <a:ext cx="8189143" cy="54271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F031952-2527-28F4-D471-D30E937B67A5}"/>
              </a:ext>
            </a:extLst>
          </p:cNvPr>
          <p:cNvSpPr/>
          <p:nvPr/>
        </p:nvSpPr>
        <p:spPr>
          <a:xfrm>
            <a:off x="723266" y="2324134"/>
            <a:ext cx="1656000" cy="426746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F5A1F92-076D-1973-55A1-99144C6DD132}"/>
              </a:ext>
            </a:extLst>
          </p:cNvPr>
          <p:cNvSpPr/>
          <p:nvPr/>
        </p:nvSpPr>
        <p:spPr>
          <a:xfrm>
            <a:off x="485775" y="1042183"/>
            <a:ext cx="11248587" cy="7327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 : coins arrondis 4">
            <a:extLst>
              <a:ext uri="{FF2B5EF4-FFF2-40B4-BE49-F238E27FC236}">
                <a16:creationId xmlns:a16="http://schemas.microsoft.com/office/drawing/2014/main" id="{DE33A72E-A313-424D-2D14-B8DA9BB1BDCF}"/>
              </a:ext>
            </a:extLst>
          </p:cNvPr>
          <p:cNvSpPr/>
          <p:nvPr/>
        </p:nvSpPr>
        <p:spPr>
          <a:xfrm>
            <a:off x="2567687" y="1398997"/>
            <a:ext cx="1516282" cy="36672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Material</a:t>
            </a:r>
          </a:p>
        </p:txBody>
      </p:sp>
      <p:sp>
        <p:nvSpPr>
          <p:cNvPr id="68" name="Rectangle : coins arrondis 5">
            <a:extLst>
              <a:ext uri="{FF2B5EF4-FFF2-40B4-BE49-F238E27FC236}">
                <a16:creationId xmlns:a16="http://schemas.microsoft.com/office/drawing/2014/main" id="{A3433A42-92B8-36AC-8FDC-8835407B8CE8}"/>
              </a:ext>
            </a:extLst>
          </p:cNvPr>
          <p:cNvSpPr/>
          <p:nvPr/>
        </p:nvSpPr>
        <p:spPr>
          <a:xfrm>
            <a:off x="4489910" y="1398997"/>
            <a:ext cx="1516282" cy="36672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Production </a:t>
            </a:r>
          </a:p>
        </p:txBody>
      </p:sp>
      <p:sp>
        <p:nvSpPr>
          <p:cNvPr id="69" name="Rectangle : coins arrondis 8">
            <a:extLst>
              <a:ext uri="{FF2B5EF4-FFF2-40B4-BE49-F238E27FC236}">
                <a16:creationId xmlns:a16="http://schemas.microsoft.com/office/drawing/2014/main" id="{D3772ABF-6EFD-20AF-8802-E0692E04EF13}"/>
              </a:ext>
            </a:extLst>
          </p:cNvPr>
          <p:cNvSpPr/>
          <p:nvPr/>
        </p:nvSpPr>
        <p:spPr>
          <a:xfrm>
            <a:off x="6412467" y="1398997"/>
            <a:ext cx="1516282" cy="36672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Use phase </a:t>
            </a:r>
          </a:p>
        </p:txBody>
      </p:sp>
      <p:sp>
        <p:nvSpPr>
          <p:cNvPr id="70" name="Rectangle : coins arrondis 9">
            <a:extLst>
              <a:ext uri="{FF2B5EF4-FFF2-40B4-BE49-F238E27FC236}">
                <a16:creationId xmlns:a16="http://schemas.microsoft.com/office/drawing/2014/main" id="{15ECC49D-C5C8-244B-2EC4-B9DEDB3F7184}"/>
              </a:ext>
            </a:extLst>
          </p:cNvPr>
          <p:cNvSpPr/>
          <p:nvPr/>
        </p:nvSpPr>
        <p:spPr>
          <a:xfrm>
            <a:off x="10079537" y="1398997"/>
            <a:ext cx="1516282" cy="36672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Recycling </a:t>
            </a:r>
          </a:p>
        </p:txBody>
      </p:sp>
      <p:sp>
        <p:nvSpPr>
          <p:cNvPr id="71" name="Rectangle : coins arrondis 10">
            <a:extLst>
              <a:ext uri="{FF2B5EF4-FFF2-40B4-BE49-F238E27FC236}">
                <a16:creationId xmlns:a16="http://schemas.microsoft.com/office/drawing/2014/main" id="{B1982CA9-20B3-9D40-A9F6-F124CD2B84C3}"/>
              </a:ext>
            </a:extLst>
          </p:cNvPr>
          <p:cNvSpPr/>
          <p:nvPr/>
        </p:nvSpPr>
        <p:spPr>
          <a:xfrm>
            <a:off x="556215" y="1398997"/>
            <a:ext cx="1656000" cy="366724"/>
          </a:xfrm>
          <a:prstGeom prst="round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</a:t>
            </a:r>
          </a:p>
        </p:txBody>
      </p:sp>
      <p:sp>
        <p:nvSpPr>
          <p:cNvPr id="72" name="ZoneTexte 11">
            <a:extLst>
              <a:ext uri="{FF2B5EF4-FFF2-40B4-BE49-F238E27FC236}">
                <a16:creationId xmlns:a16="http://schemas.microsoft.com/office/drawing/2014/main" id="{DCD4B32A-C70D-D1C6-D884-27CE5AD4F68E}"/>
              </a:ext>
            </a:extLst>
          </p:cNvPr>
          <p:cNvSpPr txBox="1"/>
          <p:nvPr/>
        </p:nvSpPr>
        <p:spPr>
          <a:xfrm>
            <a:off x="2313794" y="1398699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=</a:t>
            </a:r>
          </a:p>
        </p:txBody>
      </p:sp>
      <p:sp>
        <p:nvSpPr>
          <p:cNvPr id="73" name="ZoneTexte 12">
            <a:extLst>
              <a:ext uri="{FF2B5EF4-FFF2-40B4-BE49-F238E27FC236}">
                <a16:creationId xmlns:a16="http://schemas.microsoft.com/office/drawing/2014/main" id="{4D967D7A-55BC-2919-F013-5AB37FDF3108}"/>
              </a:ext>
            </a:extLst>
          </p:cNvPr>
          <p:cNvSpPr txBox="1"/>
          <p:nvPr/>
        </p:nvSpPr>
        <p:spPr>
          <a:xfrm>
            <a:off x="4185548" y="1398699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74" name="ZoneTexte 13">
            <a:extLst>
              <a:ext uri="{FF2B5EF4-FFF2-40B4-BE49-F238E27FC236}">
                <a16:creationId xmlns:a16="http://schemas.microsoft.com/office/drawing/2014/main" id="{485BC70F-8CFD-3B61-A9DD-DE7B260F3AE9}"/>
              </a:ext>
            </a:extLst>
          </p:cNvPr>
          <p:cNvSpPr txBox="1"/>
          <p:nvPr/>
        </p:nvSpPr>
        <p:spPr>
          <a:xfrm>
            <a:off x="6110068" y="1398699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75" name="Rectangle : coins arrondis 20">
            <a:extLst>
              <a:ext uri="{FF2B5EF4-FFF2-40B4-BE49-F238E27FC236}">
                <a16:creationId xmlns:a16="http://schemas.microsoft.com/office/drawing/2014/main" id="{FDC7DD53-6F9E-C7DC-34DB-3CEE267BD8CC}"/>
              </a:ext>
            </a:extLst>
          </p:cNvPr>
          <p:cNvSpPr/>
          <p:nvPr/>
        </p:nvSpPr>
        <p:spPr>
          <a:xfrm>
            <a:off x="797521" y="3804149"/>
            <a:ext cx="1516282" cy="366724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energy cons </a:t>
            </a:r>
          </a:p>
        </p:txBody>
      </p:sp>
      <p:sp>
        <p:nvSpPr>
          <p:cNvPr id="76" name="Rectangle : coins arrondis 21">
            <a:extLst>
              <a:ext uri="{FF2B5EF4-FFF2-40B4-BE49-F238E27FC236}">
                <a16:creationId xmlns:a16="http://schemas.microsoft.com/office/drawing/2014/main" id="{5C090A9F-683E-C903-D40B-345569953762}"/>
              </a:ext>
            </a:extLst>
          </p:cNvPr>
          <p:cNvSpPr/>
          <p:nvPr/>
        </p:nvSpPr>
        <p:spPr>
          <a:xfrm>
            <a:off x="797521" y="5312751"/>
            <a:ext cx="1516282" cy="366724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leakage</a:t>
            </a:r>
          </a:p>
        </p:txBody>
      </p:sp>
      <p:sp>
        <p:nvSpPr>
          <p:cNvPr id="77" name="Rectangle : coins arrondis 22">
            <a:extLst>
              <a:ext uri="{FF2B5EF4-FFF2-40B4-BE49-F238E27FC236}">
                <a16:creationId xmlns:a16="http://schemas.microsoft.com/office/drawing/2014/main" id="{F2AD92A8-BF1A-E8BE-39B3-F9F2D46A327B}"/>
              </a:ext>
            </a:extLst>
          </p:cNvPr>
          <p:cNvSpPr/>
          <p:nvPr/>
        </p:nvSpPr>
        <p:spPr>
          <a:xfrm>
            <a:off x="791286" y="4562453"/>
            <a:ext cx="1516282" cy="366724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solidFill>
              <a:srgbClr val="C00000"/>
            </a:solidFill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maintenance</a:t>
            </a:r>
          </a:p>
        </p:txBody>
      </p:sp>
      <p:sp>
        <p:nvSpPr>
          <p:cNvPr id="78" name="Rectangle : coins arrondis 1027">
            <a:extLst>
              <a:ext uri="{FF2B5EF4-FFF2-40B4-BE49-F238E27FC236}">
                <a16:creationId xmlns:a16="http://schemas.microsoft.com/office/drawing/2014/main" id="{F4C1C5B9-9529-4666-A2A3-E13F105F0029}"/>
              </a:ext>
            </a:extLst>
          </p:cNvPr>
          <p:cNvSpPr/>
          <p:nvPr/>
        </p:nvSpPr>
        <p:spPr>
          <a:xfrm>
            <a:off x="727662" y="2411116"/>
            <a:ext cx="1656000" cy="366724"/>
          </a:xfrm>
          <a:prstGeom prst="round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use phase</a:t>
            </a:r>
          </a:p>
        </p:txBody>
      </p:sp>
      <p:sp>
        <p:nvSpPr>
          <p:cNvPr id="79" name="ZoneTexte 1028">
            <a:extLst>
              <a:ext uri="{FF2B5EF4-FFF2-40B4-BE49-F238E27FC236}">
                <a16:creationId xmlns:a16="http://schemas.microsoft.com/office/drawing/2014/main" id="{8181470B-C296-9942-8425-15B89D8DA45F}"/>
              </a:ext>
            </a:extLst>
          </p:cNvPr>
          <p:cNvSpPr txBox="1"/>
          <p:nvPr/>
        </p:nvSpPr>
        <p:spPr>
          <a:xfrm>
            <a:off x="1455372" y="2790962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=</a:t>
            </a:r>
          </a:p>
        </p:txBody>
      </p:sp>
      <p:sp>
        <p:nvSpPr>
          <p:cNvPr id="80" name="ZoneTexte 1029">
            <a:extLst>
              <a:ext uri="{FF2B5EF4-FFF2-40B4-BE49-F238E27FC236}">
                <a16:creationId xmlns:a16="http://schemas.microsoft.com/office/drawing/2014/main" id="{BBB6F913-88A7-189D-9E8C-5F4A95B9FC29}"/>
              </a:ext>
            </a:extLst>
          </p:cNvPr>
          <p:cNvSpPr txBox="1"/>
          <p:nvPr/>
        </p:nvSpPr>
        <p:spPr>
          <a:xfrm>
            <a:off x="1455368" y="4190168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81" name="ZoneTexte 1030">
            <a:extLst>
              <a:ext uri="{FF2B5EF4-FFF2-40B4-BE49-F238E27FC236}">
                <a16:creationId xmlns:a16="http://schemas.microsoft.com/office/drawing/2014/main" id="{38A40025-4C15-2E04-B048-599FA208A21A}"/>
              </a:ext>
            </a:extLst>
          </p:cNvPr>
          <p:cNvSpPr txBox="1"/>
          <p:nvPr/>
        </p:nvSpPr>
        <p:spPr>
          <a:xfrm>
            <a:off x="1497372" y="4905935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cxnSp>
        <p:nvCxnSpPr>
          <p:cNvPr id="82" name="Connecteur : en angle 1033">
            <a:extLst>
              <a:ext uri="{FF2B5EF4-FFF2-40B4-BE49-F238E27FC236}">
                <a16:creationId xmlns:a16="http://schemas.microsoft.com/office/drawing/2014/main" id="{094AC2E4-DAA0-05A8-165A-19D4C046301A}"/>
              </a:ext>
            </a:extLst>
          </p:cNvPr>
          <p:cNvCxnSpPr>
            <a:cxnSpLocks/>
            <a:stCxn id="69" idx="2"/>
            <a:endCxn id="78" idx="0"/>
          </p:cNvCxnSpPr>
          <p:nvPr/>
        </p:nvCxnSpPr>
        <p:spPr>
          <a:xfrm rot="5400000">
            <a:off x="4040438" y="-719055"/>
            <a:ext cx="645395" cy="5614946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3" name="Flèche : droite 1034">
            <a:extLst>
              <a:ext uri="{FF2B5EF4-FFF2-40B4-BE49-F238E27FC236}">
                <a16:creationId xmlns:a16="http://schemas.microsoft.com/office/drawing/2014/main" id="{A4483C0D-0183-7F80-5CC4-1247CE3AEB2F}"/>
              </a:ext>
            </a:extLst>
          </p:cNvPr>
          <p:cNvSpPr/>
          <p:nvPr/>
        </p:nvSpPr>
        <p:spPr>
          <a:xfrm>
            <a:off x="2293580" y="3878951"/>
            <a:ext cx="787258" cy="222266"/>
          </a:xfrm>
          <a:prstGeom prst="rightArrow">
            <a:avLst/>
          </a:prstGeom>
          <a:solidFill>
            <a:srgbClr val="A7C7E4"/>
          </a:solidFill>
          <a:ln w="12700" cap="flat" cmpd="sng" algn="ctr">
            <a:solidFill>
              <a:srgbClr val="A7C7E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ZoneTexte 13">
            <a:extLst>
              <a:ext uri="{FF2B5EF4-FFF2-40B4-BE49-F238E27FC236}">
                <a16:creationId xmlns:a16="http://schemas.microsoft.com/office/drawing/2014/main" id="{29AD8A0F-04E9-FAFC-5259-C678DA424D2C}"/>
              </a:ext>
            </a:extLst>
          </p:cNvPr>
          <p:cNvSpPr txBox="1"/>
          <p:nvPr/>
        </p:nvSpPr>
        <p:spPr>
          <a:xfrm>
            <a:off x="9827339" y="1394903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pic>
        <p:nvPicPr>
          <p:cNvPr id="85" name="Graphic 84" descr="Car with solid fill">
            <a:extLst>
              <a:ext uri="{FF2B5EF4-FFF2-40B4-BE49-F238E27FC236}">
                <a16:creationId xmlns:a16="http://schemas.microsoft.com/office/drawing/2014/main" id="{B90E3DBD-CBC7-FBBD-E6BF-9F457A5A80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72607" y="1083716"/>
            <a:ext cx="396000" cy="301950"/>
          </a:xfrm>
          <a:prstGeom prst="rect">
            <a:avLst/>
          </a:prstGeom>
        </p:spPr>
      </p:pic>
      <p:sp>
        <p:nvSpPr>
          <p:cNvPr id="86" name="Freeform 570">
            <a:extLst>
              <a:ext uri="{FF2B5EF4-FFF2-40B4-BE49-F238E27FC236}">
                <a16:creationId xmlns:a16="http://schemas.microsoft.com/office/drawing/2014/main" id="{6B021B70-B37A-BF62-400A-69767431E43D}"/>
              </a:ext>
            </a:extLst>
          </p:cNvPr>
          <p:cNvSpPr>
            <a:spLocks noEditPoints="1"/>
          </p:cNvSpPr>
          <p:nvPr/>
        </p:nvSpPr>
        <p:spPr bwMode="auto">
          <a:xfrm>
            <a:off x="221307" y="3922426"/>
            <a:ext cx="419208" cy="143996"/>
          </a:xfrm>
          <a:custGeom>
            <a:avLst/>
            <a:gdLst>
              <a:gd name="T0" fmla="*/ 82 w 547"/>
              <a:gd name="T1" fmla="*/ 109 h 246"/>
              <a:gd name="T2" fmla="*/ 139 w 547"/>
              <a:gd name="T3" fmla="*/ 6 h 246"/>
              <a:gd name="T4" fmla="*/ 118 w 547"/>
              <a:gd name="T5" fmla="*/ 27 h 246"/>
              <a:gd name="T6" fmla="*/ 539 w 547"/>
              <a:gd name="T7" fmla="*/ 130 h 246"/>
              <a:gd name="T8" fmla="*/ 511 w 547"/>
              <a:gd name="T9" fmla="*/ 96 h 246"/>
              <a:gd name="T10" fmla="*/ 426 w 547"/>
              <a:gd name="T11" fmla="*/ 45 h 246"/>
              <a:gd name="T12" fmla="*/ 369 w 547"/>
              <a:gd name="T13" fmla="*/ 16 h 246"/>
              <a:gd name="T14" fmla="*/ 296 w 547"/>
              <a:gd name="T15" fmla="*/ 0 h 246"/>
              <a:gd name="T16" fmla="*/ 205 w 547"/>
              <a:gd name="T17" fmla="*/ 3 h 246"/>
              <a:gd name="T18" fmla="*/ 150 w 547"/>
              <a:gd name="T19" fmla="*/ 32 h 246"/>
              <a:gd name="T20" fmla="*/ 115 w 547"/>
              <a:gd name="T21" fmla="*/ 88 h 246"/>
              <a:gd name="T22" fmla="*/ 103 w 547"/>
              <a:gd name="T23" fmla="*/ 188 h 246"/>
              <a:gd name="T24" fmla="*/ 121 w 547"/>
              <a:gd name="T25" fmla="*/ 228 h 246"/>
              <a:gd name="T26" fmla="*/ 161 w 547"/>
              <a:gd name="T27" fmla="*/ 246 h 246"/>
              <a:gd name="T28" fmla="*/ 203 w 547"/>
              <a:gd name="T29" fmla="*/ 227 h 246"/>
              <a:gd name="T30" fmla="*/ 390 w 547"/>
              <a:gd name="T31" fmla="*/ 203 h 246"/>
              <a:gd name="T32" fmla="*/ 418 w 547"/>
              <a:gd name="T33" fmla="*/ 239 h 246"/>
              <a:gd name="T34" fmla="*/ 455 w 547"/>
              <a:gd name="T35" fmla="*/ 245 h 246"/>
              <a:gd name="T36" fmla="*/ 493 w 547"/>
              <a:gd name="T37" fmla="*/ 219 h 246"/>
              <a:gd name="T38" fmla="*/ 547 w 547"/>
              <a:gd name="T39" fmla="*/ 189 h 246"/>
              <a:gd name="T40" fmla="*/ 161 w 547"/>
              <a:gd name="T41" fmla="*/ 218 h 246"/>
              <a:gd name="T42" fmla="*/ 140 w 547"/>
              <a:gd name="T43" fmla="*/ 210 h 246"/>
              <a:gd name="T44" fmla="*/ 131 w 547"/>
              <a:gd name="T45" fmla="*/ 188 h 246"/>
              <a:gd name="T46" fmla="*/ 144 w 547"/>
              <a:gd name="T47" fmla="*/ 163 h 246"/>
              <a:gd name="T48" fmla="*/ 167 w 547"/>
              <a:gd name="T49" fmla="*/ 159 h 246"/>
              <a:gd name="T50" fmla="*/ 188 w 547"/>
              <a:gd name="T51" fmla="*/ 176 h 246"/>
              <a:gd name="T52" fmla="*/ 188 w 547"/>
              <a:gd name="T53" fmla="*/ 199 h 246"/>
              <a:gd name="T54" fmla="*/ 167 w 547"/>
              <a:gd name="T55" fmla="*/ 218 h 246"/>
              <a:gd name="T56" fmla="*/ 440 w 547"/>
              <a:gd name="T57" fmla="*/ 218 h 246"/>
              <a:gd name="T58" fmla="*/ 418 w 547"/>
              <a:gd name="T59" fmla="*/ 199 h 246"/>
              <a:gd name="T60" fmla="*/ 418 w 547"/>
              <a:gd name="T61" fmla="*/ 176 h 246"/>
              <a:gd name="T62" fmla="*/ 440 w 547"/>
              <a:gd name="T63" fmla="*/ 159 h 246"/>
              <a:gd name="T64" fmla="*/ 462 w 547"/>
              <a:gd name="T65" fmla="*/ 163 h 246"/>
              <a:gd name="T66" fmla="*/ 474 w 547"/>
              <a:gd name="T67" fmla="*/ 188 h 246"/>
              <a:gd name="T68" fmla="*/ 466 w 547"/>
              <a:gd name="T69" fmla="*/ 210 h 246"/>
              <a:gd name="T70" fmla="*/ 445 w 547"/>
              <a:gd name="T71" fmla="*/ 218 h 246"/>
              <a:gd name="T72" fmla="*/ 487 w 547"/>
              <a:gd name="T73" fmla="*/ 151 h 246"/>
              <a:gd name="T74" fmla="*/ 445 w 547"/>
              <a:gd name="T75" fmla="*/ 131 h 246"/>
              <a:gd name="T76" fmla="*/ 409 w 547"/>
              <a:gd name="T77" fmla="*/ 144 h 246"/>
              <a:gd name="T78" fmla="*/ 217 w 547"/>
              <a:gd name="T79" fmla="*/ 175 h 246"/>
              <a:gd name="T80" fmla="*/ 196 w 547"/>
              <a:gd name="T81" fmla="*/ 144 h 246"/>
              <a:gd name="T82" fmla="*/ 161 w 547"/>
              <a:gd name="T83" fmla="*/ 131 h 246"/>
              <a:gd name="T84" fmla="*/ 133 w 547"/>
              <a:gd name="T85" fmla="*/ 139 h 246"/>
              <a:gd name="T86" fmla="*/ 150 w 547"/>
              <a:gd name="T87" fmla="*/ 79 h 246"/>
              <a:gd name="T88" fmla="*/ 179 w 547"/>
              <a:gd name="T89" fmla="*/ 44 h 246"/>
              <a:gd name="T90" fmla="*/ 226 w 547"/>
              <a:gd name="T91" fmla="*/ 28 h 246"/>
              <a:gd name="T92" fmla="*/ 319 w 547"/>
              <a:gd name="T93" fmla="*/ 30 h 246"/>
              <a:gd name="T94" fmla="*/ 389 w 547"/>
              <a:gd name="T95" fmla="*/ 56 h 246"/>
              <a:gd name="T96" fmla="*/ 487 w 547"/>
              <a:gd name="T97" fmla="*/ 114 h 246"/>
              <a:gd name="T98" fmla="*/ 514 w 547"/>
              <a:gd name="T99" fmla="*/ 141 h 246"/>
              <a:gd name="T100" fmla="*/ 501 w 547"/>
              <a:gd name="T101" fmla="*/ 175 h 246"/>
              <a:gd name="T102" fmla="*/ 101 w 547"/>
              <a:gd name="T103" fmla="*/ 54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7" h="246">
                <a:moveTo>
                  <a:pt x="0" y="137"/>
                </a:moveTo>
                <a:lnTo>
                  <a:pt x="78" y="137"/>
                </a:lnTo>
                <a:lnTo>
                  <a:pt x="78" y="137"/>
                </a:lnTo>
                <a:lnTo>
                  <a:pt x="80" y="123"/>
                </a:lnTo>
                <a:lnTo>
                  <a:pt x="82" y="109"/>
                </a:lnTo>
                <a:lnTo>
                  <a:pt x="0" y="109"/>
                </a:lnTo>
                <a:lnTo>
                  <a:pt x="0" y="137"/>
                </a:lnTo>
                <a:close/>
                <a:moveTo>
                  <a:pt x="131" y="13"/>
                </a:moveTo>
                <a:lnTo>
                  <a:pt x="131" y="13"/>
                </a:lnTo>
                <a:lnTo>
                  <a:pt x="139" y="6"/>
                </a:lnTo>
                <a:lnTo>
                  <a:pt x="147" y="0"/>
                </a:lnTo>
                <a:lnTo>
                  <a:pt x="0" y="0"/>
                </a:lnTo>
                <a:lnTo>
                  <a:pt x="0" y="27"/>
                </a:lnTo>
                <a:lnTo>
                  <a:pt x="118" y="27"/>
                </a:lnTo>
                <a:lnTo>
                  <a:pt x="118" y="27"/>
                </a:lnTo>
                <a:lnTo>
                  <a:pt x="131" y="13"/>
                </a:lnTo>
                <a:lnTo>
                  <a:pt x="131" y="13"/>
                </a:lnTo>
                <a:close/>
                <a:moveTo>
                  <a:pt x="543" y="140"/>
                </a:moveTo>
                <a:lnTo>
                  <a:pt x="543" y="140"/>
                </a:lnTo>
                <a:lnTo>
                  <a:pt x="539" y="130"/>
                </a:lnTo>
                <a:lnTo>
                  <a:pt x="536" y="124"/>
                </a:lnTo>
                <a:lnTo>
                  <a:pt x="532" y="117"/>
                </a:lnTo>
                <a:lnTo>
                  <a:pt x="526" y="110"/>
                </a:lnTo>
                <a:lnTo>
                  <a:pt x="520" y="103"/>
                </a:lnTo>
                <a:lnTo>
                  <a:pt x="511" y="96"/>
                </a:lnTo>
                <a:lnTo>
                  <a:pt x="500" y="89"/>
                </a:lnTo>
                <a:lnTo>
                  <a:pt x="500" y="89"/>
                </a:lnTo>
                <a:lnTo>
                  <a:pt x="465" y="69"/>
                </a:lnTo>
                <a:lnTo>
                  <a:pt x="426" y="45"/>
                </a:lnTo>
                <a:lnTo>
                  <a:pt x="426" y="45"/>
                </a:lnTo>
                <a:lnTo>
                  <a:pt x="402" y="31"/>
                </a:lnTo>
                <a:lnTo>
                  <a:pt x="402" y="31"/>
                </a:lnTo>
                <a:lnTo>
                  <a:pt x="393" y="27"/>
                </a:lnTo>
                <a:lnTo>
                  <a:pt x="382" y="21"/>
                </a:lnTo>
                <a:lnTo>
                  <a:pt x="369" y="16"/>
                </a:lnTo>
                <a:lnTo>
                  <a:pt x="354" y="12"/>
                </a:lnTo>
                <a:lnTo>
                  <a:pt x="339" y="7"/>
                </a:lnTo>
                <a:lnTo>
                  <a:pt x="324" y="3"/>
                </a:lnTo>
                <a:lnTo>
                  <a:pt x="310" y="1"/>
                </a:lnTo>
                <a:lnTo>
                  <a:pt x="296" y="0"/>
                </a:lnTo>
                <a:lnTo>
                  <a:pt x="233" y="0"/>
                </a:lnTo>
                <a:lnTo>
                  <a:pt x="233" y="0"/>
                </a:lnTo>
                <a:lnTo>
                  <a:pt x="225" y="0"/>
                </a:lnTo>
                <a:lnTo>
                  <a:pt x="216" y="1"/>
                </a:lnTo>
                <a:lnTo>
                  <a:pt x="205" y="3"/>
                </a:lnTo>
                <a:lnTo>
                  <a:pt x="193" y="7"/>
                </a:lnTo>
                <a:lnTo>
                  <a:pt x="179" y="13"/>
                </a:lnTo>
                <a:lnTo>
                  <a:pt x="164" y="22"/>
                </a:lnTo>
                <a:lnTo>
                  <a:pt x="157" y="27"/>
                </a:lnTo>
                <a:lnTo>
                  <a:pt x="150" y="32"/>
                </a:lnTo>
                <a:lnTo>
                  <a:pt x="150" y="32"/>
                </a:lnTo>
                <a:lnTo>
                  <a:pt x="139" y="44"/>
                </a:lnTo>
                <a:lnTo>
                  <a:pt x="130" y="58"/>
                </a:lnTo>
                <a:lnTo>
                  <a:pt x="122" y="72"/>
                </a:lnTo>
                <a:lnTo>
                  <a:pt x="115" y="88"/>
                </a:lnTo>
                <a:lnTo>
                  <a:pt x="110" y="105"/>
                </a:lnTo>
                <a:lnTo>
                  <a:pt x="107" y="125"/>
                </a:lnTo>
                <a:lnTo>
                  <a:pt x="105" y="145"/>
                </a:lnTo>
                <a:lnTo>
                  <a:pt x="103" y="167"/>
                </a:lnTo>
                <a:lnTo>
                  <a:pt x="103" y="188"/>
                </a:lnTo>
                <a:lnTo>
                  <a:pt x="103" y="188"/>
                </a:lnTo>
                <a:lnTo>
                  <a:pt x="105" y="199"/>
                </a:lnTo>
                <a:lnTo>
                  <a:pt x="108" y="211"/>
                </a:lnTo>
                <a:lnTo>
                  <a:pt x="114" y="220"/>
                </a:lnTo>
                <a:lnTo>
                  <a:pt x="121" y="228"/>
                </a:lnTo>
                <a:lnTo>
                  <a:pt x="129" y="235"/>
                </a:lnTo>
                <a:lnTo>
                  <a:pt x="139" y="241"/>
                </a:lnTo>
                <a:lnTo>
                  <a:pt x="150" y="245"/>
                </a:lnTo>
                <a:lnTo>
                  <a:pt x="161" y="246"/>
                </a:lnTo>
                <a:lnTo>
                  <a:pt x="161" y="246"/>
                </a:lnTo>
                <a:lnTo>
                  <a:pt x="171" y="245"/>
                </a:lnTo>
                <a:lnTo>
                  <a:pt x="180" y="242"/>
                </a:lnTo>
                <a:lnTo>
                  <a:pt x="188" y="239"/>
                </a:lnTo>
                <a:lnTo>
                  <a:pt x="196" y="233"/>
                </a:lnTo>
                <a:lnTo>
                  <a:pt x="203" y="227"/>
                </a:lnTo>
                <a:lnTo>
                  <a:pt x="209" y="219"/>
                </a:lnTo>
                <a:lnTo>
                  <a:pt x="213" y="211"/>
                </a:lnTo>
                <a:lnTo>
                  <a:pt x="216" y="203"/>
                </a:lnTo>
                <a:lnTo>
                  <a:pt x="390" y="203"/>
                </a:lnTo>
                <a:lnTo>
                  <a:pt x="390" y="203"/>
                </a:lnTo>
                <a:lnTo>
                  <a:pt x="393" y="211"/>
                </a:lnTo>
                <a:lnTo>
                  <a:pt x="398" y="219"/>
                </a:lnTo>
                <a:lnTo>
                  <a:pt x="402" y="227"/>
                </a:lnTo>
                <a:lnTo>
                  <a:pt x="409" y="233"/>
                </a:lnTo>
                <a:lnTo>
                  <a:pt x="418" y="239"/>
                </a:lnTo>
                <a:lnTo>
                  <a:pt x="426" y="242"/>
                </a:lnTo>
                <a:lnTo>
                  <a:pt x="435" y="245"/>
                </a:lnTo>
                <a:lnTo>
                  <a:pt x="445" y="246"/>
                </a:lnTo>
                <a:lnTo>
                  <a:pt x="445" y="246"/>
                </a:lnTo>
                <a:lnTo>
                  <a:pt x="455" y="245"/>
                </a:lnTo>
                <a:lnTo>
                  <a:pt x="464" y="242"/>
                </a:lnTo>
                <a:lnTo>
                  <a:pt x="472" y="239"/>
                </a:lnTo>
                <a:lnTo>
                  <a:pt x="480" y="233"/>
                </a:lnTo>
                <a:lnTo>
                  <a:pt x="487" y="227"/>
                </a:lnTo>
                <a:lnTo>
                  <a:pt x="493" y="219"/>
                </a:lnTo>
                <a:lnTo>
                  <a:pt x="497" y="211"/>
                </a:lnTo>
                <a:lnTo>
                  <a:pt x="500" y="203"/>
                </a:lnTo>
                <a:lnTo>
                  <a:pt x="547" y="203"/>
                </a:lnTo>
                <a:lnTo>
                  <a:pt x="547" y="189"/>
                </a:lnTo>
                <a:lnTo>
                  <a:pt x="547" y="189"/>
                </a:lnTo>
                <a:lnTo>
                  <a:pt x="546" y="167"/>
                </a:lnTo>
                <a:lnTo>
                  <a:pt x="545" y="153"/>
                </a:lnTo>
                <a:lnTo>
                  <a:pt x="543" y="140"/>
                </a:lnTo>
                <a:lnTo>
                  <a:pt x="543" y="140"/>
                </a:lnTo>
                <a:close/>
                <a:moveTo>
                  <a:pt x="161" y="218"/>
                </a:moveTo>
                <a:lnTo>
                  <a:pt x="161" y="218"/>
                </a:lnTo>
                <a:lnTo>
                  <a:pt x="156" y="218"/>
                </a:lnTo>
                <a:lnTo>
                  <a:pt x="150" y="216"/>
                </a:lnTo>
                <a:lnTo>
                  <a:pt x="144" y="213"/>
                </a:lnTo>
                <a:lnTo>
                  <a:pt x="140" y="210"/>
                </a:lnTo>
                <a:lnTo>
                  <a:pt x="136" y="205"/>
                </a:lnTo>
                <a:lnTo>
                  <a:pt x="133" y="199"/>
                </a:lnTo>
                <a:lnTo>
                  <a:pt x="132" y="195"/>
                </a:lnTo>
                <a:lnTo>
                  <a:pt x="131" y="188"/>
                </a:lnTo>
                <a:lnTo>
                  <a:pt x="131" y="188"/>
                </a:lnTo>
                <a:lnTo>
                  <a:pt x="132" y="182"/>
                </a:lnTo>
                <a:lnTo>
                  <a:pt x="133" y="176"/>
                </a:lnTo>
                <a:lnTo>
                  <a:pt x="136" y="171"/>
                </a:lnTo>
                <a:lnTo>
                  <a:pt x="140" y="167"/>
                </a:lnTo>
                <a:lnTo>
                  <a:pt x="144" y="163"/>
                </a:lnTo>
                <a:lnTo>
                  <a:pt x="150" y="161"/>
                </a:lnTo>
                <a:lnTo>
                  <a:pt x="156" y="159"/>
                </a:lnTo>
                <a:lnTo>
                  <a:pt x="161" y="159"/>
                </a:lnTo>
                <a:lnTo>
                  <a:pt x="161" y="159"/>
                </a:lnTo>
                <a:lnTo>
                  <a:pt x="167" y="159"/>
                </a:lnTo>
                <a:lnTo>
                  <a:pt x="173" y="161"/>
                </a:lnTo>
                <a:lnTo>
                  <a:pt x="178" y="163"/>
                </a:lnTo>
                <a:lnTo>
                  <a:pt x="182" y="167"/>
                </a:lnTo>
                <a:lnTo>
                  <a:pt x="186" y="171"/>
                </a:lnTo>
                <a:lnTo>
                  <a:pt x="188" y="176"/>
                </a:lnTo>
                <a:lnTo>
                  <a:pt x="190" y="182"/>
                </a:lnTo>
                <a:lnTo>
                  <a:pt x="190" y="188"/>
                </a:lnTo>
                <a:lnTo>
                  <a:pt x="190" y="188"/>
                </a:lnTo>
                <a:lnTo>
                  <a:pt x="190" y="195"/>
                </a:lnTo>
                <a:lnTo>
                  <a:pt x="188" y="199"/>
                </a:lnTo>
                <a:lnTo>
                  <a:pt x="186" y="205"/>
                </a:lnTo>
                <a:lnTo>
                  <a:pt x="182" y="210"/>
                </a:lnTo>
                <a:lnTo>
                  <a:pt x="178" y="213"/>
                </a:lnTo>
                <a:lnTo>
                  <a:pt x="173" y="216"/>
                </a:lnTo>
                <a:lnTo>
                  <a:pt x="167" y="218"/>
                </a:lnTo>
                <a:lnTo>
                  <a:pt x="161" y="218"/>
                </a:lnTo>
                <a:lnTo>
                  <a:pt x="161" y="218"/>
                </a:lnTo>
                <a:close/>
                <a:moveTo>
                  <a:pt x="445" y="218"/>
                </a:moveTo>
                <a:lnTo>
                  <a:pt x="445" y="218"/>
                </a:lnTo>
                <a:lnTo>
                  <a:pt x="440" y="218"/>
                </a:lnTo>
                <a:lnTo>
                  <a:pt x="434" y="216"/>
                </a:lnTo>
                <a:lnTo>
                  <a:pt x="428" y="213"/>
                </a:lnTo>
                <a:lnTo>
                  <a:pt x="423" y="210"/>
                </a:lnTo>
                <a:lnTo>
                  <a:pt x="420" y="205"/>
                </a:lnTo>
                <a:lnTo>
                  <a:pt x="418" y="199"/>
                </a:lnTo>
                <a:lnTo>
                  <a:pt x="415" y="195"/>
                </a:lnTo>
                <a:lnTo>
                  <a:pt x="415" y="188"/>
                </a:lnTo>
                <a:lnTo>
                  <a:pt x="415" y="188"/>
                </a:lnTo>
                <a:lnTo>
                  <a:pt x="415" y="182"/>
                </a:lnTo>
                <a:lnTo>
                  <a:pt x="418" y="176"/>
                </a:lnTo>
                <a:lnTo>
                  <a:pt x="420" y="171"/>
                </a:lnTo>
                <a:lnTo>
                  <a:pt x="423" y="167"/>
                </a:lnTo>
                <a:lnTo>
                  <a:pt x="428" y="163"/>
                </a:lnTo>
                <a:lnTo>
                  <a:pt x="434" y="161"/>
                </a:lnTo>
                <a:lnTo>
                  <a:pt x="440" y="159"/>
                </a:lnTo>
                <a:lnTo>
                  <a:pt x="445" y="159"/>
                </a:lnTo>
                <a:lnTo>
                  <a:pt x="445" y="159"/>
                </a:lnTo>
                <a:lnTo>
                  <a:pt x="451" y="159"/>
                </a:lnTo>
                <a:lnTo>
                  <a:pt x="457" y="161"/>
                </a:lnTo>
                <a:lnTo>
                  <a:pt x="462" y="163"/>
                </a:lnTo>
                <a:lnTo>
                  <a:pt x="466" y="167"/>
                </a:lnTo>
                <a:lnTo>
                  <a:pt x="470" y="171"/>
                </a:lnTo>
                <a:lnTo>
                  <a:pt x="472" y="176"/>
                </a:lnTo>
                <a:lnTo>
                  <a:pt x="474" y="182"/>
                </a:lnTo>
                <a:lnTo>
                  <a:pt x="474" y="188"/>
                </a:lnTo>
                <a:lnTo>
                  <a:pt x="474" y="188"/>
                </a:lnTo>
                <a:lnTo>
                  <a:pt x="474" y="195"/>
                </a:lnTo>
                <a:lnTo>
                  <a:pt x="472" y="199"/>
                </a:lnTo>
                <a:lnTo>
                  <a:pt x="470" y="205"/>
                </a:lnTo>
                <a:lnTo>
                  <a:pt x="466" y="210"/>
                </a:lnTo>
                <a:lnTo>
                  <a:pt x="462" y="213"/>
                </a:lnTo>
                <a:lnTo>
                  <a:pt x="457" y="216"/>
                </a:lnTo>
                <a:lnTo>
                  <a:pt x="451" y="218"/>
                </a:lnTo>
                <a:lnTo>
                  <a:pt x="445" y="218"/>
                </a:lnTo>
                <a:lnTo>
                  <a:pt x="445" y="218"/>
                </a:lnTo>
                <a:close/>
                <a:moveTo>
                  <a:pt x="501" y="175"/>
                </a:moveTo>
                <a:lnTo>
                  <a:pt x="501" y="175"/>
                </a:lnTo>
                <a:lnTo>
                  <a:pt x="497" y="166"/>
                </a:lnTo>
                <a:lnTo>
                  <a:pt x="493" y="158"/>
                </a:lnTo>
                <a:lnTo>
                  <a:pt x="487" y="151"/>
                </a:lnTo>
                <a:lnTo>
                  <a:pt x="480" y="144"/>
                </a:lnTo>
                <a:lnTo>
                  <a:pt x="473" y="138"/>
                </a:lnTo>
                <a:lnTo>
                  <a:pt x="464" y="134"/>
                </a:lnTo>
                <a:lnTo>
                  <a:pt x="455" y="132"/>
                </a:lnTo>
                <a:lnTo>
                  <a:pt x="445" y="131"/>
                </a:lnTo>
                <a:lnTo>
                  <a:pt x="445" y="131"/>
                </a:lnTo>
                <a:lnTo>
                  <a:pt x="435" y="132"/>
                </a:lnTo>
                <a:lnTo>
                  <a:pt x="426" y="134"/>
                </a:lnTo>
                <a:lnTo>
                  <a:pt x="418" y="138"/>
                </a:lnTo>
                <a:lnTo>
                  <a:pt x="409" y="144"/>
                </a:lnTo>
                <a:lnTo>
                  <a:pt x="402" y="151"/>
                </a:lnTo>
                <a:lnTo>
                  <a:pt x="397" y="158"/>
                </a:lnTo>
                <a:lnTo>
                  <a:pt x="392" y="166"/>
                </a:lnTo>
                <a:lnTo>
                  <a:pt x="390" y="175"/>
                </a:lnTo>
                <a:lnTo>
                  <a:pt x="217" y="175"/>
                </a:lnTo>
                <a:lnTo>
                  <a:pt x="217" y="175"/>
                </a:lnTo>
                <a:lnTo>
                  <a:pt x="213" y="166"/>
                </a:lnTo>
                <a:lnTo>
                  <a:pt x="209" y="158"/>
                </a:lnTo>
                <a:lnTo>
                  <a:pt x="203" y="151"/>
                </a:lnTo>
                <a:lnTo>
                  <a:pt x="196" y="144"/>
                </a:lnTo>
                <a:lnTo>
                  <a:pt x="189" y="138"/>
                </a:lnTo>
                <a:lnTo>
                  <a:pt x="180" y="134"/>
                </a:lnTo>
                <a:lnTo>
                  <a:pt x="171" y="132"/>
                </a:lnTo>
                <a:lnTo>
                  <a:pt x="161" y="131"/>
                </a:lnTo>
                <a:lnTo>
                  <a:pt x="161" y="131"/>
                </a:lnTo>
                <a:lnTo>
                  <a:pt x="153" y="132"/>
                </a:lnTo>
                <a:lnTo>
                  <a:pt x="146" y="133"/>
                </a:lnTo>
                <a:lnTo>
                  <a:pt x="139" y="136"/>
                </a:lnTo>
                <a:lnTo>
                  <a:pt x="133" y="139"/>
                </a:lnTo>
                <a:lnTo>
                  <a:pt x="133" y="139"/>
                </a:lnTo>
                <a:lnTo>
                  <a:pt x="135" y="125"/>
                </a:lnTo>
                <a:lnTo>
                  <a:pt x="137" y="112"/>
                </a:lnTo>
                <a:lnTo>
                  <a:pt x="140" y="100"/>
                </a:lnTo>
                <a:lnTo>
                  <a:pt x="145" y="89"/>
                </a:lnTo>
                <a:lnTo>
                  <a:pt x="150" y="79"/>
                </a:lnTo>
                <a:lnTo>
                  <a:pt x="156" y="69"/>
                </a:lnTo>
                <a:lnTo>
                  <a:pt x="161" y="60"/>
                </a:lnTo>
                <a:lnTo>
                  <a:pt x="168" y="53"/>
                </a:lnTo>
                <a:lnTo>
                  <a:pt x="168" y="53"/>
                </a:lnTo>
                <a:lnTo>
                  <a:pt x="179" y="44"/>
                </a:lnTo>
                <a:lnTo>
                  <a:pt x="190" y="38"/>
                </a:lnTo>
                <a:lnTo>
                  <a:pt x="201" y="34"/>
                </a:lnTo>
                <a:lnTo>
                  <a:pt x="211" y="30"/>
                </a:lnTo>
                <a:lnTo>
                  <a:pt x="219" y="29"/>
                </a:lnTo>
                <a:lnTo>
                  <a:pt x="226" y="28"/>
                </a:lnTo>
                <a:lnTo>
                  <a:pt x="233" y="28"/>
                </a:lnTo>
                <a:lnTo>
                  <a:pt x="296" y="28"/>
                </a:lnTo>
                <a:lnTo>
                  <a:pt x="296" y="28"/>
                </a:lnTo>
                <a:lnTo>
                  <a:pt x="307" y="28"/>
                </a:lnTo>
                <a:lnTo>
                  <a:pt x="319" y="30"/>
                </a:lnTo>
                <a:lnTo>
                  <a:pt x="333" y="34"/>
                </a:lnTo>
                <a:lnTo>
                  <a:pt x="346" y="37"/>
                </a:lnTo>
                <a:lnTo>
                  <a:pt x="370" y="46"/>
                </a:lnTo>
                <a:lnTo>
                  <a:pt x="389" y="56"/>
                </a:lnTo>
                <a:lnTo>
                  <a:pt x="389" y="56"/>
                </a:lnTo>
                <a:lnTo>
                  <a:pt x="412" y="69"/>
                </a:lnTo>
                <a:lnTo>
                  <a:pt x="412" y="69"/>
                </a:lnTo>
                <a:lnTo>
                  <a:pt x="451" y="93"/>
                </a:lnTo>
                <a:lnTo>
                  <a:pt x="487" y="114"/>
                </a:lnTo>
                <a:lnTo>
                  <a:pt x="487" y="114"/>
                </a:lnTo>
                <a:lnTo>
                  <a:pt x="495" y="118"/>
                </a:lnTo>
                <a:lnTo>
                  <a:pt x="501" y="123"/>
                </a:lnTo>
                <a:lnTo>
                  <a:pt x="506" y="127"/>
                </a:lnTo>
                <a:lnTo>
                  <a:pt x="509" y="132"/>
                </a:lnTo>
                <a:lnTo>
                  <a:pt x="514" y="141"/>
                </a:lnTo>
                <a:lnTo>
                  <a:pt x="516" y="148"/>
                </a:lnTo>
                <a:lnTo>
                  <a:pt x="516" y="148"/>
                </a:lnTo>
                <a:lnTo>
                  <a:pt x="518" y="160"/>
                </a:lnTo>
                <a:lnTo>
                  <a:pt x="520" y="175"/>
                </a:lnTo>
                <a:lnTo>
                  <a:pt x="501" y="175"/>
                </a:lnTo>
                <a:close/>
                <a:moveTo>
                  <a:pt x="0" y="81"/>
                </a:moveTo>
                <a:lnTo>
                  <a:pt x="89" y="81"/>
                </a:lnTo>
                <a:lnTo>
                  <a:pt x="89" y="81"/>
                </a:lnTo>
                <a:lnTo>
                  <a:pt x="94" y="67"/>
                </a:lnTo>
                <a:lnTo>
                  <a:pt x="101" y="54"/>
                </a:lnTo>
                <a:lnTo>
                  <a:pt x="0" y="54"/>
                </a:lnTo>
                <a:lnTo>
                  <a:pt x="0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fr-FR" sz="240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7" name="Graphic 86" descr="Car Mechanic with solid fill">
            <a:extLst>
              <a:ext uri="{FF2B5EF4-FFF2-40B4-BE49-F238E27FC236}">
                <a16:creationId xmlns:a16="http://schemas.microsoft.com/office/drawing/2014/main" id="{D525280F-CCC1-F584-AAFE-5F12FFB30D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0329" y="4599518"/>
            <a:ext cx="383728" cy="292592"/>
          </a:xfrm>
          <a:prstGeom prst="rect">
            <a:avLst/>
          </a:prstGeom>
        </p:spPr>
      </p:pic>
      <p:sp>
        <p:nvSpPr>
          <p:cNvPr id="88" name="Freeform 299">
            <a:extLst>
              <a:ext uri="{FF2B5EF4-FFF2-40B4-BE49-F238E27FC236}">
                <a16:creationId xmlns:a16="http://schemas.microsoft.com/office/drawing/2014/main" id="{75A721B4-2DD1-DB7D-F581-267F4C0256C3}"/>
              </a:ext>
            </a:extLst>
          </p:cNvPr>
          <p:cNvSpPr>
            <a:spLocks noEditPoints="1"/>
          </p:cNvSpPr>
          <p:nvPr/>
        </p:nvSpPr>
        <p:spPr bwMode="auto">
          <a:xfrm>
            <a:off x="5050051" y="1138972"/>
            <a:ext cx="396000" cy="139204"/>
          </a:xfrm>
          <a:custGeom>
            <a:avLst/>
            <a:gdLst>
              <a:gd name="T0" fmla="*/ 488 w 546"/>
              <a:gd name="T1" fmla="*/ 218 h 229"/>
              <a:gd name="T2" fmla="*/ 481 w 546"/>
              <a:gd name="T3" fmla="*/ 199 h 229"/>
              <a:gd name="T4" fmla="*/ 460 w 546"/>
              <a:gd name="T5" fmla="*/ 179 h 229"/>
              <a:gd name="T6" fmla="*/ 431 w 546"/>
              <a:gd name="T7" fmla="*/ 171 h 229"/>
              <a:gd name="T8" fmla="*/ 412 w 546"/>
              <a:gd name="T9" fmla="*/ 175 h 229"/>
              <a:gd name="T10" fmla="*/ 388 w 546"/>
              <a:gd name="T11" fmla="*/ 191 h 229"/>
              <a:gd name="T12" fmla="*/ 375 w 546"/>
              <a:gd name="T13" fmla="*/ 218 h 229"/>
              <a:gd name="T14" fmla="*/ 116 w 546"/>
              <a:gd name="T15" fmla="*/ 218 h 229"/>
              <a:gd name="T16" fmla="*/ 107 w 546"/>
              <a:gd name="T17" fmla="*/ 199 h 229"/>
              <a:gd name="T18" fmla="*/ 88 w 546"/>
              <a:gd name="T19" fmla="*/ 179 h 229"/>
              <a:gd name="T20" fmla="*/ 59 w 546"/>
              <a:gd name="T21" fmla="*/ 171 h 229"/>
              <a:gd name="T22" fmla="*/ 41 w 546"/>
              <a:gd name="T23" fmla="*/ 175 h 229"/>
              <a:gd name="T24" fmla="*/ 0 w 546"/>
              <a:gd name="T25" fmla="*/ 201 h 229"/>
              <a:gd name="T26" fmla="*/ 10 w 546"/>
              <a:gd name="T27" fmla="*/ 119 h 229"/>
              <a:gd name="T28" fmla="*/ 26 w 546"/>
              <a:gd name="T29" fmla="*/ 76 h 229"/>
              <a:gd name="T30" fmla="*/ 49 w 546"/>
              <a:gd name="T31" fmla="*/ 44 h 229"/>
              <a:gd name="T32" fmla="*/ 80 w 546"/>
              <a:gd name="T33" fmla="*/ 19 h 229"/>
              <a:gd name="T34" fmla="*/ 117 w 546"/>
              <a:gd name="T35" fmla="*/ 4 h 229"/>
              <a:gd name="T36" fmla="*/ 160 w 546"/>
              <a:gd name="T37" fmla="*/ 0 h 229"/>
              <a:gd name="T38" fmla="*/ 233 w 546"/>
              <a:gd name="T39" fmla="*/ 0 h 229"/>
              <a:gd name="T40" fmla="*/ 278 w 546"/>
              <a:gd name="T41" fmla="*/ 5 h 229"/>
              <a:gd name="T42" fmla="*/ 351 w 546"/>
              <a:gd name="T43" fmla="*/ 31 h 229"/>
              <a:gd name="T44" fmla="*/ 411 w 546"/>
              <a:gd name="T45" fmla="*/ 67 h 229"/>
              <a:gd name="T46" fmla="*/ 434 w 546"/>
              <a:gd name="T47" fmla="*/ 80 h 229"/>
              <a:gd name="T48" fmla="*/ 498 w 546"/>
              <a:gd name="T49" fmla="*/ 112 h 229"/>
              <a:gd name="T50" fmla="*/ 513 w 546"/>
              <a:gd name="T51" fmla="*/ 121 h 229"/>
              <a:gd name="T52" fmla="*/ 529 w 546"/>
              <a:gd name="T53" fmla="*/ 140 h 229"/>
              <a:gd name="T54" fmla="*/ 539 w 546"/>
              <a:gd name="T55" fmla="*/ 168 h 229"/>
              <a:gd name="T56" fmla="*/ 546 w 546"/>
              <a:gd name="T57" fmla="*/ 214 h 229"/>
              <a:gd name="T58" fmla="*/ 516 w 546"/>
              <a:gd name="T59" fmla="*/ 200 h 229"/>
              <a:gd name="T60" fmla="*/ 511 w 546"/>
              <a:gd name="T61" fmla="*/ 175 h 229"/>
              <a:gd name="T62" fmla="*/ 504 w 546"/>
              <a:gd name="T63" fmla="*/ 154 h 229"/>
              <a:gd name="T64" fmla="*/ 495 w 546"/>
              <a:gd name="T65" fmla="*/ 143 h 229"/>
              <a:gd name="T66" fmla="*/ 462 w 546"/>
              <a:gd name="T67" fmla="*/ 127 h 229"/>
              <a:gd name="T68" fmla="*/ 401 w 546"/>
              <a:gd name="T69" fmla="*/ 94 h 229"/>
              <a:gd name="T70" fmla="*/ 359 w 546"/>
              <a:gd name="T71" fmla="*/ 68 h 229"/>
              <a:gd name="T72" fmla="*/ 296 w 546"/>
              <a:gd name="T73" fmla="*/ 40 h 229"/>
              <a:gd name="T74" fmla="*/ 245 w 546"/>
              <a:gd name="T75" fmla="*/ 30 h 229"/>
              <a:gd name="T76" fmla="*/ 160 w 546"/>
              <a:gd name="T77" fmla="*/ 29 h 229"/>
              <a:gd name="T78" fmla="*/ 135 w 546"/>
              <a:gd name="T79" fmla="*/ 30 h 229"/>
              <a:gd name="T80" fmla="*/ 103 w 546"/>
              <a:gd name="T81" fmla="*/ 39 h 229"/>
              <a:gd name="T82" fmla="*/ 77 w 546"/>
              <a:gd name="T83" fmla="*/ 56 h 229"/>
              <a:gd name="T84" fmla="*/ 56 w 546"/>
              <a:gd name="T85" fmla="*/ 81 h 229"/>
              <a:gd name="T86" fmla="*/ 41 w 546"/>
              <a:gd name="T87" fmla="*/ 113 h 229"/>
              <a:gd name="T88" fmla="*/ 34 w 546"/>
              <a:gd name="T89" fmla="*/ 147 h 229"/>
              <a:gd name="T90" fmla="*/ 59 w 546"/>
              <a:gd name="T91" fmla="*/ 143 h 229"/>
              <a:gd name="T92" fmla="*/ 85 w 546"/>
              <a:gd name="T93" fmla="*/ 147 h 229"/>
              <a:gd name="T94" fmla="*/ 119 w 546"/>
              <a:gd name="T95" fmla="*/ 167 h 229"/>
              <a:gd name="T96" fmla="*/ 140 w 546"/>
              <a:gd name="T97" fmla="*/ 200 h 229"/>
              <a:gd name="T98" fmla="*/ 356 w 546"/>
              <a:gd name="T99" fmla="*/ 187 h 229"/>
              <a:gd name="T100" fmla="*/ 381 w 546"/>
              <a:gd name="T101" fmla="*/ 158 h 229"/>
              <a:gd name="T102" fmla="*/ 418 w 546"/>
              <a:gd name="T103" fmla="*/ 143 h 229"/>
              <a:gd name="T104" fmla="*/ 445 w 546"/>
              <a:gd name="T105" fmla="*/ 143 h 229"/>
              <a:gd name="T106" fmla="*/ 481 w 546"/>
              <a:gd name="T107" fmla="*/ 158 h 229"/>
              <a:gd name="T108" fmla="*/ 507 w 546"/>
              <a:gd name="T109" fmla="*/ 1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6" h="229">
                <a:moveTo>
                  <a:pt x="546" y="229"/>
                </a:moveTo>
                <a:lnTo>
                  <a:pt x="490" y="229"/>
                </a:lnTo>
                <a:lnTo>
                  <a:pt x="488" y="218"/>
                </a:lnTo>
                <a:lnTo>
                  <a:pt x="488" y="218"/>
                </a:lnTo>
                <a:lnTo>
                  <a:pt x="484" y="207"/>
                </a:lnTo>
                <a:lnTo>
                  <a:pt x="481" y="199"/>
                </a:lnTo>
                <a:lnTo>
                  <a:pt x="475" y="191"/>
                </a:lnTo>
                <a:lnTo>
                  <a:pt x="468" y="184"/>
                </a:lnTo>
                <a:lnTo>
                  <a:pt x="460" y="179"/>
                </a:lnTo>
                <a:lnTo>
                  <a:pt x="451" y="175"/>
                </a:lnTo>
                <a:lnTo>
                  <a:pt x="441" y="172"/>
                </a:lnTo>
                <a:lnTo>
                  <a:pt x="431" y="171"/>
                </a:lnTo>
                <a:lnTo>
                  <a:pt x="431" y="171"/>
                </a:lnTo>
                <a:lnTo>
                  <a:pt x="422" y="172"/>
                </a:lnTo>
                <a:lnTo>
                  <a:pt x="412" y="175"/>
                </a:lnTo>
                <a:lnTo>
                  <a:pt x="403" y="179"/>
                </a:lnTo>
                <a:lnTo>
                  <a:pt x="395" y="184"/>
                </a:lnTo>
                <a:lnTo>
                  <a:pt x="388" y="191"/>
                </a:lnTo>
                <a:lnTo>
                  <a:pt x="382" y="199"/>
                </a:lnTo>
                <a:lnTo>
                  <a:pt x="378" y="207"/>
                </a:lnTo>
                <a:lnTo>
                  <a:pt x="375" y="218"/>
                </a:lnTo>
                <a:lnTo>
                  <a:pt x="373" y="229"/>
                </a:lnTo>
                <a:lnTo>
                  <a:pt x="118" y="229"/>
                </a:lnTo>
                <a:lnTo>
                  <a:pt x="116" y="218"/>
                </a:lnTo>
                <a:lnTo>
                  <a:pt x="116" y="218"/>
                </a:lnTo>
                <a:lnTo>
                  <a:pt x="112" y="207"/>
                </a:lnTo>
                <a:lnTo>
                  <a:pt x="107" y="199"/>
                </a:lnTo>
                <a:lnTo>
                  <a:pt x="102" y="191"/>
                </a:lnTo>
                <a:lnTo>
                  <a:pt x="95" y="184"/>
                </a:lnTo>
                <a:lnTo>
                  <a:pt x="88" y="179"/>
                </a:lnTo>
                <a:lnTo>
                  <a:pt x="78" y="175"/>
                </a:lnTo>
                <a:lnTo>
                  <a:pt x="69" y="172"/>
                </a:lnTo>
                <a:lnTo>
                  <a:pt x="59" y="171"/>
                </a:lnTo>
                <a:lnTo>
                  <a:pt x="59" y="171"/>
                </a:lnTo>
                <a:lnTo>
                  <a:pt x="51" y="172"/>
                </a:lnTo>
                <a:lnTo>
                  <a:pt x="41" y="175"/>
                </a:lnTo>
                <a:lnTo>
                  <a:pt x="33" y="178"/>
                </a:lnTo>
                <a:lnTo>
                  <a:pt x="25" y="183"/>
                </a:lnTo>
                <a:lnTo>
                  <a:pt x="0" y="201"/>
                </a:lnTo>
                <a:lnTo>
                  <a:pt x="7" y="134"/>
                </a:lnTo>
                <a:lnTo>
                  <a:pt x="7" y="134"/>
                </a:lnTo>
                <a:lnTo>
                  <a:pt x="10" y="119"/>
                </a:lnTo>
                <a:lnTo>
                  <a:pt x="15" y="104"/>
                </a:lnTo>
                <a:lnTo>
                  <a:pt x="21" y="90"/>
                </a:lnTo>
                <a:lnTo>
                  <a:pt x="26" y="76"/>
                </a:lnTo>
                <a:lnTo>
                  <a:pt x="33" y="65"/>
                </a:lnTo>
                <a:lnTo>
                  <a:pt x="41" y="53"/>
                </a:lnTo>
                <a:lnTo>
                  <a:pt x="49" y="44"/>
                </a:lnTo>
                <a:lnTo>
                  <a:pt x="59" y="34"/>
                </a:lnTo>
                <a:lnTo>
                  <a:pt x="69" y="26"/>
                </a:lnTo>
                <a:lnTo>
                  <a:pt x="80" y="19"/>
                </a:lnTo>
                <a:lnTo>
                  <a:pt x="91" y="14"/>
                </a:lnTo>
                <a:lnTo>
                  <a:pt x="103" y="9"/>
                </a:lnTo>
                <a:lnTo>
                  <a:pt x="117" y="4"/>
                </a:lnTo>
                <a:lnTo>
                  <a:pt x="129" y="2"/>
                </a:lnTo>
                <a:lnTo>
                  <a:pt x="145" y="0"/>
                </a:lnTo>
                <a:lnTo>
                  <a:pt x="160" y="0"/>
                </a:lnTo>
                <a:lnTo>
                  <a:pt x="216" y="0"/>
                </a:lnTo>
                <a:lnTo>
                  <a:pt x="216" y="0"/>
                </a:lnTo>
                <a:lnTo>
                  <a:pt x="233" y="0"/>
                </a:lnTo>
                <a:lnTo>
                  <a:pt x="249" y="1"/>
                </a:lnTo>
                <a:lnTo>
                  <a:pt x="263" y="3"/>
                </a:lnTo>
                <a:lnTo>
                  <a:pt x="278" y="5"/>
                </a:lnTo>
                <a:lnTo>
                  <a:pt x="303" y="12"/>
                </a:lnTo>
                <a:lnTo>
                  <a:pt x="328" y="20"/>
                </a:lnTo>
                <a:lnTo>
                  <a:pt x="351" y="31"/>
                </a:lnTo>
                <a:lnTo>
                  <a:pt x="372" y="43"/>
                </a:lnTo>
                <a:lnTo>
                  <a:pt x="391" y="54"/>
                </a:lnTo>
                <a:lnTo>
                  <a:pt x="411" y="67"/>
                </a:lnTo>
                <a:lnTo>
                  <a:pt x="416" y="69"/>
                </a:lnTo>
                <a:lnTo>
                  <a:pt x="416" y="69"/>
                </a:lnTo>
                <a:lnTo>
                  <a:pt x="434" y="80"/>
                </a:lnTo>
                <a:lnTo>
                  <a:pt x="453" y="90"/>
                </a:lnTo>
                <a:lnTo>
                  <a:pt x="475" y="102"/>
                </a:lnTo>
                <a:lnTo>
                  <a:pt x="498" y="112"/>
                </a:lnTo>
                <a:lnTo>
                  <a:pt x="498" y="112"/>
                </a:lnTo>
                <a:lnTo>
                  <a:pt x="505" y="117"/>
                </a:lnTo>
                <a:lnTo>
                  <a:pt x="513" y="121"/>
                </a:lnTo>
                <a:lnTo>
                  <a:pt x="519" y="127"/>
                </a:lnTo>
                <a:lnTo>
                  <a:pt x="525" y="133"/>
                </a:lnTo>
                <a:lnTo>
                  <a:pt x="529" y="140"/>
                </a:lnTo>
                <a:lnTo>
                  <a:pt x="533" y="148"/>
                </a:lnTo>
                <a:lnTo>
                  <a:pt x="536" y="157"/>
                </a:lnTo>
                <a:lnTo>
                  <a:pt x="539" y="168"/>
                </a:lnTo>
                <a:lnTo>
                  <a:pt x="539" y="168"/>
                </a:lnTo>
                <a:lnTo>
                  <a:pt x="543" y="189"/>
                </a:lnTo>
                <a:lnTo>
                  <a:pt x="546" y="214"/>
                </a:lnTo>
                <a:lnTo>
                  <a:pt x="546" y="229"/>
                </a:lnTo>
                <a:close/>
                <a:moveTo>
                  <a:pt x="512" y="200"/>
                </a:moveTo>
                <a:lnTo>
                  <a:pt x="516" y="200"/>
                </a:lnTo>
                <a:lnTo>
                  <a:pt x="516" y="200"/>
                </a:lnTo>
                <a:lnTo>
                  <a:pt x="514" y="186"/>
                </a:lnTo>
                <a:lnTo>
                  <a:pt x="511" y="175"/>
                </a:lnTo>
                <a:lnTo>
                  <a:pt x="511" y="175"/>
                </a:lnTo>
                <a:lnTo>
                  <a:pt x="507" y="160"/>
                </a:lnTo>
                <a:lnTo>
                  <a:pt x="504" y="154"/>
                </a:lnTo>
                <a:lnTo>
                  <a:pt x="502" y="149"/>
                </a:lnTo>
                <a:lnTo>
                  <a:pt x="498" y="146"/>
                </a:lnTo>
                <a:lnTo>
                  <a:pt x="495" y="143"/>
                </a:lnTo>
                <a:lnTo>
                  <a:pt x="485" y="138"/>
                </a:lnTo>
                <a:lnTo>
                  <a:pt x="485" y="138"/>
                </a:lnTo>
                <a:lnTo>
                  <a:pt x="462" y="127"/>
                </a:lnTo>
                <a:lnTo>
                  <a:pt x="440" y="116"/>
                </a:lnTo>
                <a:lnTo>
                  <a:pt x="419" y="105"/>
                </a:lnTo>
                <a:lnTo>
                  <a:pt x="401" y="94"/>
                </a:lnTo>
                <a:lnTo>
                  <a:pt x="396" y="90"/>
                </a:lnTo>
                <a:lnTo>
                  <a:pt x="396" y="90"/>
                </a:lnTo>
                <a:lnTo>
                  <a:pt x="359" y="68"/>
                </a:lnTo>
                <a:lnTo>
                  <a:pt x="339" y="58"/>
                </a:lnTo>
                <a:lnTo>
                  <a:pt x="318" y="48"/>
                </a:lnTo>
                <a:lnTo>
                  <a:pt x="296" y="40"/>
                </a:lnTo>
                <a:lnTo>
                  <a:pt x="272" y="33"/>
                </a:lnTo>
                <a:lnTo>
                  <a:pt x="259" y="31"/>
                </a:lnTo>
                <a:lnTo>
                  <a:pt x="245" y="30"/>
                </a:lnTo>
                <a:lnTo>
                  <a:pt x="231" y="29"/>
                </a:lnTo>
                <a:lnTo>
                  <a:pt x="216" y="29"/>
                </a:lnTo>
                <a:lnTo>
                  <a:pt x="160" y="29"/>
                </a:lnTo>
                <a:lnTo>
                  <a:pt x="160" y="29"/>
                </a:lnTo>
                <a:lnTo>
                  <a:pt x="147" y="29"/>
                </a:lnTo>
                <a:lnTo>
                  <a:pt x="135" y="30"/>
                </a:lnTo>
                <a:lnTo>
                  <a:pt x="124" y="32"/>
                </a:lnTo>
                <a:lnTo>
                  <a:pt x="113" y="36"/>
                </a:lnTo>
                <a:lnTo>
                  <a:pt x="103" y="39"/>
                </a:lnTo>
                <a:lnTo>
                  <a:pt x="94" y="44"/>
                </a:lnTo>
                <a:lnTo>
                  <a:pt x="85" y="49"/>
                </a:lnTo>
                <a:lnTo>
                  <a:pt x="77" y="56"/>
                </a:lnTo>
                <a:lnTo>
                  <a:pt x="69" y="63"/>
                </a:lnTo>
                <a:lnTo>
                  <a:pt x="62" y="72"/>
                </a:lnTo>
                <a:lnTo>
                  <a:pt x="56" y="81"/>
                </a:lnTo>
                <a:lnTo>
                  <a:pt x="51" y="90"/>
                </a:lnTo>
                <a:lnTo>
                  <a:pt x="46" y="102"/>
                </a:lnTo>
                <a:lnTo>
                  <a:pt x="41" y="113"/>
                </a:lnTo>
                <a:lnTo>
                  <a:pt x="38" y="125"/>
                </a:lnTo>
                <a:lnTo>
                  <a:pt x="34" y="139"/>
                </a:lnTo>
                <a:lnTo>
                  <a:pt x="34" y="147"/>
                </a:lnTo>
                <a:lnTo>
                  <a:pt x="34" y="147"/>
                </a:lnTo>
                <a:lnTo>
                  <a:pt x="46" y="143"/>
                </a:lnTo>
                <a:lnTo>
                  <a:pt x="59" y="143"/>
                </a:lnTo>
                <a:lnTo>
                  <a:pt x="59" y="143"/>
                </a:lnTo>
                <a:lnTo>
                  <a:pt x="73" y="143"/>
                </a:lnTo>
                <a:lnTo>
                  <a:pt x="85" y="147"/>
                </a:lnTo>
                <a:lnTo>
                  <a:pt x="98" y="151"/>
                </a:lnTo>
                <a:lnTo>
                  <a:pt x="109" y="158"/>
                </a:lnTo>
                <a:lnTo>
                  <a:pt x="119" y="167"/>
                </a:lnTo>
                <a:lnTo>
                  <a:pt x="127" y="177"/>
                </a:lnTo>
                <a:lnTo>
                  <a:pt x="134" y="187"/>
                </a:lnTo>
                <a:lnTo>
                  <a:pt x="140" y="200"/>
                </a:lnTo>
                <a:lnTo>
                  <a:pt x="351" y="200"/>
                </a:lnTo>
                <a:lnTo>
                  <a:pt x="351" y="200"/>
                </a:lnTo>
                <a:lnTo>
                  <a:pt x="356" y="187"/>
                </a:lnTo>
                <a:lnTo>
                  <a:pt x="362" y="177"/>
                </a:lnTo>
                <a:lnTo>
                  <a:pt x="372" y="167"/>
                </a:lnTo>
                <a:lnTo>
                  <a:pt x="381" y="158"/>
                </a:lnTo>
                <a:lnTo>
                  <a:pt x="393" y="151"/>
                </a:lnTo>
                <a:lnTo>
                  <a:pt x="405" y="147"/>
                </a:lnTo>
                <a:lnTo>
                  <a:pt x="418" y="143"/>
                </a:lnTo>
                <a:lnTo>
                  <a:pt x="431" y="143"/>
                </a:lnTo>
                <a:lnTo>
                  <a:pt x="431" y="143"/>
                </a:lnTo>
                <a:lnTo>
                  <a:pt x="445" y="143"/>
                </a:lnTo>
                <a:lnTo>
                  <a:pt x="458" y="147"/>
                </a:lnTo>
                <a:lnTo>
                  <a:pt x="470" y="151"/>
                </a:lnTo>
                <a:lnTo>
                  <a:pt x="481" y="158"/>
                </a:lnTo>
                <a:lnTo>
                  <a:pt x="491" y="167"/>
                </a:lnTo>
                <a:lnTo>
                  <a:pt x="499" y="177"/>
                </a:lnTo>
                <a:lnTo>
                  <a:pt x="507" y="187"/>
                </a:lnTo>
                <a:lnTo>
                  <a:pt x="512" y="200"/>
                </a:lnTo>
                <a:lnTo>
                  <a:pt x="512" y="200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fr-FR" sz="240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9" name="Graphique 13" descr="Usine avec un remplissage uni">
            <a:extLst>
              <a:ext uri="{FF2B5EF4-FFF2-40B4-BE49-F238E27FC236}">
                <a16:creationId xmlns:a16="http://schemas.microsoft.com/office/drawing/2014/main" id="{FFEB1D4B-2E23-FA29-2157-45254A1B8E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41173" y="1067312"/>
            <a:ext cx="321534" cy="245170"/>
          </a:xfrm>
          <a:prstGeom prst="rect">
            <a:avLst/>
          </a:prstGeom>
        </p:spPr>
      </p:pic>
      <p:pic>
        <p:nvPicPr>
          <p:cNvPr id="90" name="Graphic 89" descr="Sustainability with solid fill">
            <a:extLst>
              <a:ext uri="{FF2B5EF4-FFF2-40B4-BE49-F238E27FC236}">
                <a16:creationId xmlns:a16="http://schemas.microsoft.com/office/drawing/2014/main" id="{43337DCF-3C13-516D-D9F5-1B91FCE6BE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61753" y="1067312"/>
            <a:ext cx="321534" cy="245170"/>
          </a:xfrm>
          <a:prstGeom prst="rect">
            <a:avLst/>
          </a:prstGeom>
        </p:spPr>
      </p:pic>
      <p:pic>
        <p:nvPicPr>
          <p:cNvPr id="91" name="Graphic 90" descr="Raw Materials with solid fill">
            <a:extLst>
              <a:ext uri="{FF2B5EF4-FFF2-40B4-BE49-F238E27FC236}">
                <a16:creationId xmlns:a16="http://schemas.microsoft.com/office/drawing/2014/main" id="{0631305D-3CC4-9030-46E8-B763DD97C0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93541" y="1043239"/>
            <a:ext cx="357447" cy="272552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A7183FBB-508F-5FA7-FBCB-52D514E62898}"/>
              </a:ext>
            </a:extLst>
          </p:cNvPr>
          <p:cNvSpPr/>
          <p:nvPr/>
        </p:nvSpPr>
        <p:spPr>
          <a:xfrm>
            <a:off x="5112876" y="3811746"/>
            <a:ext cx="1280160" cy="348616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consumption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ED1565F-B93B-7E79-CE9A-1B796DB32B9D}"/>
              </a:ext>
            </a:extLst>
          </p:cNvPr>
          <p:cNvSpPr/>
          <p:nvPr/>
        </p:nvSpPr>
        <p:spPr>
          <a:xfrm>
            <a:off x="9969684" y="3811746"/>
            <a:ext cx="1280160" cy="348616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647B70A-9B48-4B0A-0882-B6F375D8619E}"/>
              </a:ext>
            </a:extLst>
          </p:cNvPr>
          <p:cNvSpPr/>
          <p:nvPr/>
        </p:nvSpPr>
        <p:spPr>
          <a:xfrm>
            <a:off x="7718871" y="3821553"/>
            <a:ext cx="1280160" cy="348616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Conversion factor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well-to-Wheel </a:t>
            </a:r>
          </a:p>
        </p:txBody>
      </p:sp>
      <p:sp>
        <p:nvSpPr>
          <p:cNvPr id="95" name="ZoneTexte 1030">
            <a:extLst>
              <a:ext uri="{FF2B5EF4-FFF2-40B4-BE49-F238E27FC236}">
                <a16:creationId xmlns:a16="http://schemas.microsoft.com/office/drawing/2014/main" id="{0617B4E6-54A7-5E4D-5C1D-1A0DC44F2B81}"/>
              </a:ext>
            </a:extLst>
          </p:cNvPr>
          <p:cNvSpPr txBox="1"/>
          <p:nvPr/>
        </p:nvSpPr>
        <p:spPr>
          <a:xfrm>
            <a:off x="9053109" y="3811203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X</a:t>
            </a:r>
          </a:p>
        </p:txBody>
      </p:sp>
      <p:sp>
        <p:nvSpPr>
          <p:cNvPr id="96" name="ZoneTexte 1030">
            <a:extLst>
              <a:ext uri="{FF2B5EF4-FFF2-40B4-BE49-F238E27FC236}">
                <a16:creationId xmlns:a16="http://schemas.microsoft.com/office/drawing/2014/main" id="{A2B4C4EC-D82A-39DD-A7CE-F4D381793802}"/>
              </a:ext>
            </a:extLst>
          </p:cNvPr>
          <p:cNvSpPr txBox="1"/>
          <p:nvPr/>
        </p:nvSpPr>
        <p:spPr>
          <a:xfrm>
            <a:off x="6485215" y="3811203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X</a:t>
            </a:r>
          </a:p>
        </p:txBody>
      </p:sp>
      <p:sp>
        <p:nvSpPr>
          <p:cNvPr id="97" name="Rectangle : coins arrondis 20">
            <a:extLst>
              <a:ext uri="{FF2B5EF4-FFF2-40B4-BE49-F238E27FC236}">
                <a16:creationId xmlns:a16="http://schemas.microsoft.com/office/drawing/2014/main" id="{97F3B4D8-85EA-E346-BC3F-C74494B5C633}"/>
              </a:ext>
            </a:extLst>
          </p:cNvPr>
          <p:cNvSpPr/>
          <p:nvPr/>
        </p:nvSpPr>
        <p:spPr>
          <a:xfrm>
            <a:off x="3318505" y="3814568"/>
            <a:ext cx="1516282" cy="366724"/>
          </a:xfrm>
          <a:prstGeom prst="roundRect">
            <a:avLst/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energy cons </a:t>
            </a:r>
          </a:p>
        </p:txBody>
      </p:sp>
      <p:sp>
        <p:nvSpPr>
          <p:cNvPr id="98" name="ZoneTexte 11">
            <a:extLst>
              <a:ext uri="{FF2B5EF4-FFF2-40B4-BE49-F238E27FC236}">
                <a16:creationId xmlns:a16="http://schemas.microsoft.com/office/drawing/2014/main" id="{7D421D12-E719-60CD-2E95-58748AF3CA86}"/>
              </a:ext>
            </a:extLst>
          </p:cNvPr>
          <p:cNvSpPr txBox="1"/>
          <p:nvPr/>
        </p:nvSpPr>
        <p:spPr>
          <a:xfrm>
            <a:off x="4861337" y="3811203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=</a:t>
            </a:r>
          </a:p>
        </p:txBody>
      </p:sp>
      <p:pic>
        <p:nvPicPr>
          <p:cNvPr id="99" name="Image 1023">
            <a:extLst>
              <a:ext uri="{FF2B5EF4-FFF2-40B4-BE49-F238E27FC236}">
                <a16:creationId xmlns:a16="http://schemas.microsoft.com/office/drawing/2014/main" id="{617AA013-A468-A46B-1D4B-573AE042F0ED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4769" r="52600" b="16001"/>
          <a:stretch/>
        </p:blipFill>
        <p:spPr>
          <a:xfrm>
            <a:off x="6444426" y="3634257"/>
            <a:ext cx="1222590" cy="1271678"/>
          </a:xfrm>
          <a:prstGeom prst="rect">
            <a:avLst/>
          </a:prstGeom>
        </p:spPr>
      </p:pic>
      <p:sp>
        <p:nvSpPr>
          <p:cNvPr id="100" name="Rectangle : coins arrondis 21">
            <a:extLst>
              <a:ext uri="{FF2B5EF4-FFF2-40B4-BE49-F238E27FC236}">
                <a16:creationId xmlns:a16="http://schemas.microsoft.com/office/drawing/2014/main" id="{96FF9562-4B33-DD1F-D0A1-95113E080AEF}"/>
              </a:ext>
            </a:extLst>
          </p:cNvPr>
          <p:cNvSpPr/>
          <p:nvPr/>
        </p:nvSpPr>
        <p:spPr>
          <a:xfrm>
            <a:off x="791286" y="6071055"/>
            <a:ext cx="1516282" cy="366724"/>
          </a:xfrm>
          <a:prstGeom prst="roundRect">
            <a:avLst/>
          </a:prstGeom>
          <a:solidFill>
            <a:srgbClr val="5B9BD5">
              <a:lumMod val="20000"/>
              <a:lumOff val="80000"/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Secondary use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90BD51DB-380A-64FC-702D-9428392DD24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8894" t="27276" r="5370" b="25987"/>
          <a:stretch/>
        </p:blipFill>
        <p:spPr>
          <a:xfrm>
            <a:off x="45032" y="6113907"/>
            <a:ext cx="670950" cy="278892"/>
          </a:xfrm>
          <a:prstGeom prst="rect">
            <a:avLst/>
          </a:prstGeom>
        </p:spPr>
      </p:pic>
      <p:pic>
        <p:nvPicPr>
          <p:cNvPr id="102" name="Graphic 101" descr="Fuel with solid fill">
            <a:extLst>
              <a:ext uri="{FF2B5EF4-FFF2-40B4-BE49-F238E27FC236}">
                <a16:creationId xmlns:a16="http://schemas.microsoft.com/office/drawing/2014/main" id="{A20514E1-F289-6526-3114-1017941D348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548992" y="4348001"/>
            <a:ext cx="457200" cy="348616"/>
          </a:xfrm>
          <a:prstGeom prst="rect">
            <a:avLst/>
          </a:prstGeom>
        </p:spPr>
      </p:pic>
      <p:pic>
        <p:nvPicPr>
          <p:cNvPr id="103" name="Graphic 102" descr="Road with solid fill">
            <a:extLst>
              <a:ext uri="{FF2B5EF4-FFF2-40B4-BE49-F238E27FC236}">
                <a16:creationId xmlns:a16="http://schemas.microsoft.com/office/drawing/2014/main" id="{607E41A8-669E-91CF-4B68-419F3A9E0E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186314" y="3753136"/>
            <a:ext cx="654331" cy="498926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29DDF7EF-E422-ED5C-D3DD-32A8A69423FA}"/>
              </a:ext>
            </a:extLst>
          </p:cNvPr>
          <p:cNvSpPr txBox="1"/>
          <p:nvPr/>
        </p:nvSpPr>
        <p:spPr>
          <a:xfrm rot="20414993">
            <a:off x="922499" y="6129630"/>
            <a:ext cx="98014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alibri" panose="020F0502020204030204"/>
              </a:rPr>
              <a:t>Not in Scope </a:t>
            </a:r>
          </a:p>
        </p:txBody>
      </p:sp>
      <p:pic>
        <p:nvPicPr>
          <p:cNvPr id="105" name="Picture 2" descr="car services Icon 2684904">
            <a:extLst>
              <a:ext uri="{FF2B5EF4-FFF2-40B4-BE49-F238E27FC236}">
                <a16:creationId xmlns:a16="http://schemas.microsoft.com/office/drawing/2014/main" id="{F5DD16FF-CAB1-A91D-D0E2-C0CF07D49E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8" t="39111" r="16181" b="23460"/>
          <a:stretch/>
        </p:blipFill>
        <p:spPr bwMode="auto">
          <a:xfrm>
            <a:off x="177538" y="5435355"/>
            <a:ext cx="459023" cy="20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Rectangle : coins arrondis 9">
            <a:extLst>
              <a:ext uri="{FF2B5EF4-FFF2-40B4-BE49-F238E27FC236}">
                <a16:creationId xmlns:a16="http://schemas.microsoft.com/office/drawing/2014/main" id="{7C6D1380-AFDF-652B-C25C-275D33E62759}"/>
              </a:ext>
            </a:extLst>
          </p:cNvPr>
          <p:cNvSpPr/>
          <p:nvPr/>
        </p:nvSpPr>
        <p:spPr>
          <a:xfrm>
            <a:off x="8246002" y="1398997"/>
            <a:ext cx="1516282" cy="366724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Second life </a:t>
            </a:r>
          </a:p>
        </p:txBody>
      </p:sp>
      <p:sp>
        <p:nvSpPr>
          <p:cNvPr id="107" name="ZoneTexte 13">
            <a:extLst>
              <a:ext uri="{FF2B5EF4-FFF2-40B4-BE49-F238E27FC236}">
                <a16:creationId xmlns:a16="http://schemas.microsoft.com/office/drawing/2014/main" id="{90F73958-AD94-313C-0338-3F3C26FFC11A}"/>
              </a:ext>
            </a:extLst>
          </p:cNvPr>
          <p:cNvSpPr txBox="1"/>
          <p:nvPr/>
        </p:nvSpPr>
        <p:spPr>
          <a:xfrm>
            <a:off x="7992828" y="1405374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3B17DA5-7F26-79CA-1284-19437BD07893}"/>
              </a:ext>
            </a:extLst>
          </p:cNvPr>
          <p:cNvSpPr txBox="1"/>
          <p:nvPr/>
        </p:nvSpPr>
        <p:spPr>
          <a:xfrm rot="20414993">
            <a:off x="8473341" y="1451199"/>
            <a:ext cx="98014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alibri" panose="020F0502020204030204"/>
              </a:rPr>
              <a:t>Not in Scope </a:t>
            </a:r>
          </a:p>
        </p:txBody>
      </p:sp>
      <p:pic>
        <p:nvPicPr>
          <p:cNvPr id="109" name="Graphic 108" descr="Footprints with solid fill">
            <a:extLst>
              <a:ext uri="{FF2B5EF4-FFF2-40B4-BE49-F238E27FC236}">
                <a16:creationId xmlns:a16="http://schemas.microsoft.com/office/drawing/2014/main" id="{A285EBAB-44DC-056D-0DE3-D23D066CA5F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36561" y="1399884"/>
            <a:ext cx="365760" cy="278892"/>
          </a:xfrm>
          <a:prstGeom prst="rect">
            <a:avLst/>
          </a:prstGeom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7FAFB88-BB53-86E5-3204-53B41F4567D6}"/>
              </a:ext>
            </a:extLst>
          </p:cNvPr>
          <p:cNvGrpSpPr/>
          <p:nvPr/>
        </p:nvGrpSpPr>
        <p:grpSpPr>
          <a:xfrm>
            <a:off x="8763687" y="1030574"/>
            <a:ext cx="365760" cy="312902"/>
            <a:chOff x="8763687" y="981844"/>
            <a:chExt cx="365760" cy="410362"/>
          </a:xfrm>
        </p:grpSpPr>
        <p:pic>
          <p:nvPicPr>
            <p:cNvPr id="111" name="Graphic 110" descr="Home with solid fill">
              <a:extLst>
                <a:ext uri="{FF2B5EF4-FFF2-40B4-BE49-F238E27FC236}">
                  <a16:creationId xmlns:a16="http://schemas.microsoft.com/office/drawing/2014/main" id="{91331AE9-C03C-A209-AC6A-84D6BECC6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763687" y="981844"/>
              <a:ext cx="365760" cy="365760"/>
            </a:xfrm>
            <a:prstGeom prst="rect">
              <a:avLst/>
            </a:prstGeom>
          </p:spPr>
        </p:pic>
        <p:pic>
          <p:nvPicPr>
            <p:cNvPr id="112" name="Graphic 111" descr="Full battery with solid fill">
              <a:extLst>
                <a:ext uri="{FF2B5EF4-FFF2-40B4-BE49-F238E27FC236}">
                  <a16:creationId xmlns:a16="http://schemas.microsoft.com/office/drawing/2014/main" id="{FA0EFB7C-BA5E-70B4-6BF5-EBC715F9A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8815169" y="1117886"/>
              <a:ext cx="274320" cy="274320"/>
            </a:xfrm>
            <a:prstGeom prst="rect">
              <a:avLst/>
            </a:prstGeom>
          </p:spPr>
        </p:pic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E06093CF-2A3C-2E28-CF27-4A0FD3C3AC4B}"/>
              </a:ext>
            </a:extLst>
          </p:cNvPr>
          <p:cNvSpPr txBox="1"/>
          <p:nvPr/>
        </p:nvSpPr>
        <p:spPr>
          <a:xfrm>
            <a:off x="3421766" y="2264755"/>
            <a:ext cx="7408182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Present practice: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Energy consumption is defined for a powertrain group in every region of the world ( IP family etc.)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Representative vehicle are defined in an interpolation or inertia class approach </a:t>
            </a:r>
          </a:p>
          <a:p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Proposal :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As they already exist =&gt; its better to refer to regional regulations for powertrain group </a:t>
            </a:r>
          </a:p>
        </p:txBody>
      </p:sp>
      <p:sp>
        <p:nvSpPr>
          <p:cNvPr id="114" name="Rectangle : coins arrondis 21">
            <a:extLst>
              <a:ext uri="{FF2B5EF4-FFF2-40B4-BE49-F238E27FC236}">
                <a16:creationId xmlns:a16="http://schemas.microsoft.com/office/drawing/2014/main" id="{D3FDBDDD-94DB-0981-8525-CB4A8225A0EE}"/>
              </a:ext>
            </a:extLst>
          </p:cNvPr>
          <p:cNvSpPr/>
          <p:nvPr/>
        </p:nvSpPr>
        <p:spPr>
          <a:xfrm>
            <a:off x="819441" y="3111466"/>
            <a:ext cx="1516282" cy="366724"/>
          </a:xfrm>
          <a:prstGeom prst="roundRect">
            <a:avLst/>
          </a:prstGeom>
          <a:solidFill>
            <a:srgbClr val="5B9BD5">
              <a:lumMod val="20000"/>
              <a:lumOff val="80000"/>
              <a:alpha val="50000"/>
            </a:srgbClr>
          </a:solidFill>
          <a:ln>
            <a:noFill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</a:t>
            </a:r>
            <a:r>
              <a:rPr kumimoji="0" lang="en-IN" sz="1800" b="0" i="0" u="none" strike="noStrike" kern="0" cap="none" spc="0" normalizeH="0" baseline="-2500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2e Show room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2614A30-AA83-A8F0-5F8E-BA0697D31524}"/>
              </a:ext>
            </a:extLst>
          </p:cNvPr>
          <p:cNvSpPr txBox="1"/>
          <p:nvPr/>
        </p:nvSpPr>
        <p:spPr>
          <a:xfrm rot="20414993">
            <a:off x="1153417" y="3146512"/>
            <a:ext cx="98014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alibri" panose="020F0502020204030204"/>
              </a:rPr>
              <a:t>Not in Scope </a:t>
            </a:r>
          </a:p>
        </p:txBody>
      </p:sp>
      <p:sp>
        <p:nvSpPr>
          <p:cNvPr id="116" name="ZoneTexte 1029">
            <a:extLst>
              <a:ext uri="{FF2B5EF4-FFF2-40B4-BE49-F238E27FC236}">
                <a16:creationId xmlns:a16="http://schemas.microsoft.com/office/drawing/2014/main" id="{05BDBDC5-155A-4203-8EA1-53E6B059AEF7}"/>
              </a:ext>
            </a:extLst>
          </p:cNvPr>
          <p:cNvSpPr txBox="1"/>
          <p:nvPr/>
        </p:nvSpPr>
        <p:spPr>
          <a:xfrm>
            <a:off x="1480459" y="3437511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sp>
        <p:nvSpPr>
          <p:cNvPr id="117" name="ZoneTexte 1029">
            <a:extLst>
              <a:ext uri="{FF2B5EF4-FFF2-40B4-BE49-F238E27FC236}">
                <a16:creationId xmlns:a16="http://schemas.microsoft.com/office/drawing/2014/main" id="{15485862-1FD4-8A02-E55A-035330E0C50B}"/>
              </a:ext>
            </a:extLst>
          </p:cNvPr>
          <p:cNvSpPr txBox="1"/>
          <p:nvPr/>
        </p:nvSpPr>
        <p:spPr>
          <a:xfrm>
            <a:off x="1455367" y="5722032"/>
            <a:ext cx="18811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>
              <a:defRPr/>
            </a:pPr>
            <a:r>
              <a:rPr lang="en-IN">
                <a:solidFill>
                  <a:prstClr val="black"/>
                </a:solidFill>
                <a:latin typeface="Calibri" panose="020F0502020204030204"/>
              </a:rPr>
              <a:t>+</a:t>
            </a:r>
          </a:p>
        </p:txBody>
      </p:sp>
      <p:pic>
        <p:nvPicPr>
          <p:cNvPr id="118" name="Graphic 117" descr="Store with solid fill">
            <a:extLst>
              <a:ext uri="{FF2B5EF4-FFF2-40B4-BE49-F238E27FC236}">
                <a16:creationId xmlns:a16="http://schemas.microsoft.com/office/drawing/2014/main" id="{F1435388-A4B0-14DB-7034-572F507CF93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56334" y="3184300"/>
            <a:ext cx="365760" cy="278892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DBC95F2D-D6FE-4EA3-C5E8-E2BA604DB746}"/>
              </a:ext>
            </a:extLst>
          </p:cNvPr>
          <p:cNvSpPr txBox="1"/>
          <p:nvPr/>
        </p:nvSpPr>
        <p:spPr>
          <a:xfrm>
            <a:off x="3389322" y="5100137"/>
            <a:ext cx="7958570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Present practice: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Maintenance and leakage are not part of any powertrain group criteria </a:t>
            </a:r>
          </a:p>
          <a:p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Proposal :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Impact of leakage &amp; maintenance are reported to be very low and hence variation of these emissions in a powertrain group will be very low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Propose to use the worst-case vehicle of a powertrain group as the representative vehicle (same as energy consumption) </a:t>
            </a:r>
          </a:p>
        </p:txBody>
      </p:sp>
      <p:sp>
        <p:nvSpPr>
          <p:cNvPr id="120" name="Right Brace 119">
            <a:extLst>
              <a:ext uri="{FF2B5EF4-FFF2-40B4-BE49-F238E27FC236}">
                <a16:creationId xmlns:a16="http://schemas.microsoft.com/office/drawing/2014/main" id="{36D50B5B-CD75-6F60-C0AF-72D889E63E5B}"/>
              </a:ext>
            </a:extLst>
          </p:cNvPr>
          <p:cNvSpPr/>
          <p:nvPr/>
        </p:nvSpPr>
        <p:spPr>
          <a:xfrm>
            <a:off x="2501913" y="4539870"/>
            <a:ext cx="346097" cy="1271678"/>
          </a:xfrm>
          <a:prstGeom prst="rightBrace">
            <a:avLst>
              <a:gd name="adj1" fmla="val 8333"/>
              <a:gd name="adj2" fmla="val 61279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ight Brace 120">
            <a:extLst>
              <a:ext uri="{FF2B5EF4-FFF2-40B4-BE49-F238E27FC236}">
                <a16:creationId xmlns:a16="http://schemas.microsoft.com/office/drawing/2014/main" id="{98357DBB-59C2-9BBC-F52D-0DD1F599B537}"/>
              </a:ext>
            </a:extLst>
          </p:cNvPr>
          <p:cNvSpPr/>
          <p:nvPr/>
        </p:nvSpPr>
        <p:spPr>
          <a:xfrm rot="16200000">
            <a:off x="3825252" y="2819473"/>
            <a:ext cx="346097" cy="1554480"/>
          </a:xfrm>
          <a:prstGeom prst="rightBrace">
            <a:avLst>
              <a:gd name="adj1" fmla="val 8333"/>
              <a:gd name="adj2" fmla="val 61279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11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Downstream emission: Use phase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E1659F-3B76-F66F-EE78-17A8D33FB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FEF6B34-D130-B604-AA15-44D2DB5CECB9}"/>
              </a:ext>
            </a:extLst>
          </p:cNvPr>
          <p:cNvCxnSpPr>
            <a:cxnSpLocks/>
          </p:cNvCxnSpPr>
          <p:nvPr/>
        </p:nvCxnSpPr>
        <p:spPr>
          <a:xfrm>
            <a:off x="5777436" y="1972528"/>
            <a:ext cx="0" cy="484632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D157A5-C7D1-BDBF-BCE2-1F4566BB547D}"/>
              </a:ext>
            </a:extLst>
          </p:cNvPr>
          <p:cNvSpPr txBox="1"/>
          <p:nvPr/>
        </p:nvSpPr>
        <p:spPr>
          <a:xfrm>
            <a:off x="644245" y="5077082"/>
            <a:ext cx="53035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consumption of individual vehicle calculated by interpolation approach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Europe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Japan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China ?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19166-238B-7AA0-A5CF-3F97FC2697B4}"/>
              </a:ext>
            </a:extLst>
          </p:cNvPr>
          <p:cNvSpPr txBox="1"/>
          <p:nvPr/>
        </p:nvSpPr>
        <p:spPr>
          <a:xfrm>
            <a:off x="6395421" y="5077082"/>
            <a:ext cx="53035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consumption of individual vehicle calculated by inertia approach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Korea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Brazil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A57276-415A-DB78-AB6D-65B2B5380E06}"/>
              </a:ext>
            </a:extLst>
          </p:cNvPr>
          <p:cNvSpPr txBox="1"/>
          <p:nvPr/>
        </p:nvSpPr>
        <p:spPr>
          <a:xfrm>
            <a:off x="977152" y="1281957"/>
            <a:ext cx="10721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individual vehicle has ‘energy consumption’ value in the official document ( COC etc.)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Broadly there are two types of approach: Interpolation &amp; Inertia class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ACA7380-5424-52D1-F0B0-18352F20C72A}"/>
              </a:ext>
            </a:extLst>
          </p:cNvPr>
          <p:cNvGrpSpPr/>
          <p:nvPr/>
        </p:nvGrpSpPr>
        <p:grpSpPr>
          <a:xfrm>
            <a:off x="6338046" y="2256163"/>
            <a:ext cx="4533790" cy="2774527"/>
            <a:chOff x="6338046" y="1870683"/>
            <a:chExt cx="4533790" cy="277452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0C031CF-8583-A212-53DA-33BB24B8CDFE}"/>
                </a:ext>
              </a:extLst>
            </p:cNvPr>
            <p:cNvGrpSpPr/>
            <p:nvPr/>
          </p:nvGrpSpPr>
          <p:grpSpPr>
            <a:xfrm>
              <a:off x="6732494" y="2053353"/>
              <a:ext cx="4114800" cy="2241177"/>
              <a:chOff x="6580094" y="1972235"/>
              <a:chExt cx="4114800" cy="2241177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EA0B8E2D-A1C6-C70A-FC4B-FC3C104021DC}"/>
                  </a:ext>
                </a:extLst>
              </p:cNvPr>
              <p:cNvCxnSpPr/>
              <p:nvPr/>
            </p:nvCxnSpPr>
            <p:spPr>
              <a:xfrm>
                <a:off x="6580094" y="4213412"/>
                <a:ext cx="41148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519253C-41C3-2559-0EF1-B6F70F5F8F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0094" y="1972235"/>
                <a:ext cx="0" cy="22411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D955DB-BDA6-64B5-7020-C99EBA64DAAF}"/>
                </a:ext>
              </a:extLst>
            </p:cNvPr>
            <p:cNvSpPr txBox="1"/>
            <p:nvPr/>
          </p:nvSpPr>
          <p:spPr>
            <a:xfrm>
              <a:off x="8068235" y="4337433"/>
              <a:ext cx="1398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Mass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EB4ED8-799C-58AB-C0FD-8BCD621353E8}"/>
                </a:ext>
              </a:extLst>
            </p:cNvPr>
            <p:cNvSpPr txBox="1"/>
            <p:nvPr/>
          </p:nvSpPr>
          <p:spPr>
            <a:xfrm>
              <a:off x="6338046" y="2574518"/>
              <a:ext cx="400110" cy="766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CO</a:t>
              </a:r>
              <a:r>
                <a:rPr lang="en-US" sz="1400" baseline="-25000" dirty="0">
                  <a:solidFill>
                    <a:srgbClr val="333399"/>
                  </a:solidFill>
                </a:rPr>
                <a:t>2</a:t>
              </a:r>
              <a:r>
                <a:rPr lang="en-US" sz="1400" dirty="0">
                  <a:solidFill>
                    <a:srgbClr val="333399"/>
                  </a:solidFill>
                </a:rPr>
                <a:t> </a:t>
              </a:r>
            </a:p>
          </p:txBody>
        </p:sp>
        <p:pic>
          <p:nvPicPr>
            <p:cNvPr id="12" name="Graphic 11" descr="Car with solid fill">
              <a:extLst>
                <a:ext uri="{FF2B5EF4-FFF2-40B4-BE49-F238E27FC236}">
                  <a16:creationId xmlns:a16="http://schemas.microsoft.com/office/drawing/2014/main" id="{2F1BC75B-7FD9-230E-BAB1-DDB0CD297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126943" y="3418527"/>
              <a:ext cx="457200" cy="45720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2369D91-D32A-F600-5DE0-5DBE36371912}"/>
                </a:ext>
              </a:extLst>
            </p:cNvPr>
            <p:cNvCxnSpPr/>
            <p:nvPr/>
          </p:nvCxnSpPr>
          <p:spPr>
            <a:xfrm>
              <a:off x="6793454" y="3666568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CA88EA1-DD6E-33F6-D805-ABAB2795E926}"/>
                </a:ext>
              </a:extLst>
            </p:cNvPr>
            <p:cNvCxnSpPr/>
            <p:nvPr/>
          </p:nvCxnSpPr>
          <p:spPr>
            <a:xfrm>
              <a:off x="8093334" y="2957574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9B4D481-4C41-28F4-4E24-337E4776C25B}"/>
                </a:ext>
              </a:extLst>
            </p:cNvPr>
            <p:cNvCxnSpPr/>
            <p:nvPr/>
          </p:nvCxnSpPr>
          <p:spPr>
            <a:xfrm>
              <a:off x="9350184" y="2248580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16" name="Graphic 15" descr="Car with solid fill">
              <a:extLst>
                <a:ext uri="{FF2B5EF4-FFF2-40B4-BE49-F238E27FC236}">
                  <a16:creationId xmlns:a16="http://schemas.microsoft.com/office/drawing/2014/main" id="{13A7620D-BDF2-C575-8124-FD4734947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53520" y="3555156"/>
              <a:ext cx="457200" cy="457200"/>
            </a:xfrm>
            <a:prstGeom prst="rect">
              <a:avLst/>
            </a:prstGeom>
          </p:spPr>
        </p:pic>
        <p:pic>
          <p:nvPicPr>
            <p:cNvPr id="17" name="Graphic 16" descr="Car with solid fill">
              <a:extLst>
                <a:ext uri="{FF2B5EF4-FFF2-40B4-BE49-F238E27FC236}">
                  <a16:creationId xmlns:a16="http://schemas.microsoft.com/office/drawing/2014/main" id="{976FB98F-213A-7D1B-D830-2E6752A97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76568" y="3279547"/>
              <a:ext cx="457200" cy="457200"/>
            </a:xfrm>
            <a:prstGeom prst="rect">
              <a:avLst/>
            </a:prstGeom>
          </p:spPr>
        </p:pic>
        <p:pic>
          <p:nvPicPr>
            <p:cNvPr id="18" name="Graphic 17" descr="Car with solid fill">
              <a:extLst>
                <a:ext uri="{FF2B5EF4-FFF2-40B4-BE49-F238E27FC236}">
                  <a16:creationId xmlns:a16="http://schemas.microsoft.com/office/drawing/2014/main" id="{BECCED31-B51D-BB3D-205D-7FC861463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645283" y="2714095"/>
              <a:ext cx="457200" cy="457200"/>
            </a:xfrm>
            <a:prstGeom prst="rect">
              <a:avLst/>
            </a:prstGeom>
          </p:spPr>
        </p:pic>
        <p:pic>
          <p:nvPicPr>
            <p:cNvPr id="19" name="Graphic 18" descr="Car with solid fill">
              <a:extLst>
                <a:ext uri="{FF2B5EF4-FFF2-40B4-BE49-F238E27FC236}">
                  <a16:creationId xmlns:a16="http://schemas.microsoft.com/office/drawing/2014/main" id="{188E200D-C81B-8C65-7B85-EA0A3556D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371860" y="2850724"/>
              <a:ext cx="457200" cy="457200"/>
            </a:xfrm>
            <a:prstGeom prst="rect">
              <a:avLst/>
            </a:prstGeom>
          </p:spPr>
        </p:pic>
        <p:pic>
          <p:nvPicPr>
            <p:cNvPr id="20" name="Graphic 19" descr="Car with solid fill">
              <a:extLst>
                <a:ext uri="{FF2B5EF4-FFF2-40B4-BE49-F238E27FC236}">
                  <a16:creationId xmlns:a16="http://schemas.microsoft.com/office/drawing/2014/main" id="{6F856D69-993B-CD66-D827-4CB50B75C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994908" y="2575115"/>
              <a:ext cx="457200" cy="457200"/>
            </a:xfrm>
            <a:prstGeom prst="rect">
              <a:avLst/>
            </a:prstGeom>
          </p:spPr>
        </p:pic>
        <p:pic>
          <p:nvPicPr>
            <p:cNvPr id="21" name="Graphic 20" descr="Car with solid fill">
              <a:extLst>
                <a:ext uri="{FF2B5EF4-FFF2-40B4-BE49-F238E27FC236}">
                  <a16:creationId xmlns:a16="http://schemas.microsoft.com/office/drawing/2014/main" id="{2FF64AC3-A4FF-B371-FCDD-DCA17D5A1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065011" y="2009663"/>
              <a:ext cx="457200" cy="457200"/>
            </a:xfrm>
            <a:prstGeom prst="rect">
              <a:avLst/>
            </a:prstGeom>
          </p:spPr>
        </p:pic>
        <p:pic>
          <p:nvPicPr>
            <p:cNvPr id="22" name="Graphic 21" descr="Car with solid fill">
              <a:extLst>
                <a:ext uri="{FF2B5EF4-FFF2-40B4-BE49-F238E27FC236}">
                  <a16:creationId xmlns:a16="http://schemas.microsoft.com/office/drawing/2014/main" id="{A2F59CA1-EBD2-8889-FA86-522AC8EAA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91588" y="2146292"/>
              <a:ext cx="457200" cy="457200"/>
            </a:xfrm>
            <a:prstGeom prst="rect">
              <a:avLst/>
            </a:prstGeom>
          </p:spPr>
        </p:pic>
        <p:pic>
          <p:nvPicPr>
            <p:cNvPr id="23" name="Graphic 22" descr="Car with solid fill">
              <a:extLst>
                <a:ext uri="{FF2B5EF4-FFF2-40B4-BE49-F238E27FC236}">
                  <a16:creationId xmlns:a16="http://schemas.microsoft.com/office/drawing/2014/main" id="{027C1277-16C4-6D34-2F9D-D7EFE0561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414636" y="1870683"/>
              <a:ext cx="457200" cy="4572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15B3D9-81DE-BA39-921B-24936D76BCF7}"/>
              </a:ext>
            </a:extLst>
          </p:cNvPr>
          <p:cNvGrpSpPr/>
          <p:nvPr/>
        </p:nvGrpSpPr>
        <p:grpSpPr>
          <a:xfrm>
            <a:off x="309391" y="2358008"/>
            <a:ext cx="4533792" cy="2702807"/>
            <a:chOff x="309391" y="1972528"/>
            <a:chExt cx="4533792" cy="270280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55D1B5-88A9-7CCB-BDE9-33AED227E772}"/>
                </a:ext>
              </a:extLst>
            </p:cNvPr>
            <p:cNvGrpSpPr/>
            <p:nvPr/>
          </p:nvGrpSpPr>
          <p:grpSpPr>
            <a:xfrm>
              <a:off x="703839" y="2083478"/>
              <a:ext cx="4114800" cy="2241177"/>
              <a:chOff x="6580094" y="1972235"/>
              <a:chExt cx="4114800" cy="2241177"/>
            </a:xfrm>
          </p:grpSpPr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D5CCBD0D-8C21-3B01-5F5C-3161732BD8F6}"/>
                  </a:ext>
                </a:extLst>
              </p:cNvPr>
              <p:cNvCxnSpPr/>
              <p:nvPr/>
            </p:nvCxnSpPr>
            <p:spPr>
              <a:xfrm>
                <a:off x="6580094" y="4213412"/>
                <a:ext cx="41148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2CDC469C-3067-D8DF-0110-5A1D5F969E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0094" y="1972235"/>
                <a:ext cx="0" cy="22411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833E862-9254-23B4-CED1-C550070297A2}"/>
                </a:ext>
              </a:extLst>
            </p:cNvPr>
            <p:cNvSpPr txBox="1"/>
            <p:nvPr/>
          </p:nvSpPr>
          <p:spPr>
            <a:xfrm>
              <a:off x="2039580" y="4367558"/>
              <a:ext cx="2084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Cycle Energy Demand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DF35B20-72AA-9C4B-C65E-B7A4C262870E}"/>
                </a:ext>
              </a:extLst>
            </p:cNvPr>
            <p:cNvSpPr txBox="1"/>
            <p:nvPr/>
          </p:nvSpPr>
          <p:spPr>
            <a:xfrm>
              <a:off x="309391" y="2604643"/>
              <a:ext cx="400110" cy="766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CO</a:t>
              </a:r>
              <a:r>
                <a:rPr lang="en-US" sz="1400" baseline="-25000" dirty="0">
                  <a:solidFill>
                    <a:srgbClr val="333399"/>
                  </a:solidFill>
                </a:rPr>
                <a:t>2</a:t>
              </a:r>
              <a:r>
                <a:rPr lang="en-US" sz="1400" dirty="0">
                  <a:solidFill>
                    <a:srgbClr val="333399"/>
                  </a:solidFill>
                </a:rPr>
                <a:t> </a:t>
              </a:r>
            </a:p>
          </p:txBody>
        </p:sp>
        <p:pic>
          <p:nvPicPr>
            <p:cNvPr id="30" name="Graphic 29" descr="Car with solid fill">
              <a:extLst>
                <a:ext uri="{FF2B5EF4-FFF2-40B4-BE49-F238E27FC236}">
                  <a16:creationId xmlns:a16="http://schemas.microsoft.com/office/drawing/2014/main" id="{69CEA967-5201-3E18-AAEF-CD2D04196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98288" y="3448652"/>
              <a:ext cx="457200" cy="457200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133ED5F-EFB8-58F5-0EA5-F41C1D11E5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288" y="2128423"/>
              <a:ext cx="3697665" cy="17473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2" name="Graphic 31" descr="Car with solid fill">
              <a:extLst>
                <a:ext uri="{FF2B5EF4-FFF2-40B4-BE49-F238E27FC236}">
                  <a16:creationId xmlns:a16="http://schemas.microsoft.com/office/drawing/2014/main" id="{E9DD4D8C-DCA2-A253-39A3-8C3E06691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24865" y="3585281"/>
              <a:ext cx="457200" cy="457200"/>
            </a:xfrm>
            <a:prstGeom prst="rect">
              <a:avLst/>
            </a:prstGeom>
          </p:spPr>
        </p:pic>
        <p:pic>
          <p:nvPicPr>
            <p:cNvPr id="33" name="Graphic 32" descr="Car with solid fill">
              <a:extLst>
                <a:ext uri="{FF2B5EF4-FFF2-40B4-BE49-F238E27FC236}">
                  <a16:creationId xmlns:a16="http://schemas.microsoft.com/office/drawing/2014/main" id="{238CD8F1-0A9C-829E-627D-B000E32B8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447913" y="3309672"/>
              <a:ext cx="457200" cy="457200"/>
            </a:xfrm>
            <a:prstGeom prst="rect">
              <a:avLst/>
            </a:prstGeom>
          </p:spPr>
        </p:pic>
        <p:pic>
          <p:nvPicPr>
            <p:cNvPr id="34" name="Graphic 33" descr="Car with solid fill">
              <a:extLst>
                <a:ext uri="{FF2B5EF4-FFF2-40B4-BE49-F238E27FC236}">
                  <a16:creationId xmlns:a16="http://schemas.microsoft.com/office/drawing/2014/main" id="{27779118-64DA-0137-B911-FD7DE937B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88348" y="2744220"/>
              <a:ext cx="457200" cy="457200"/>
            </a:xfrm>
            <a:prstGeom prst="rect">
              <a:avLst/>
            </a:prstGeom>
          </p:spPr>
        </p:pic>
        <p:pic>
          <p:nvPicPr>
            <p:cNvPr id="35" name="Graphic 34" descr="Car with solid fill">
              <a:extLst>
                <a:ext uri="{FF2B5EF4-FFF2-40B4-BE49-F238E27FC236}">
                  <a16:creationId xmlns:a16="http://schemas.microsoft.com/office/drawing/2014/main" id="{8AEEA960-6F42-1ABC-5B6A-8D50010D8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414925" y="2880849"/>
              <a:ext cx="457200" cy="457200"/>
            </a:xfrm>
            <a:prstGeom prst="rect">
              <a:avLst/>
            </a:prstGeom>
          </p:spPr>
        </p:pic>
        <p:pic>
          <p:nvPicPr>
            <p:cNvPr id="36" name="Graphic 35" descr="Car with solid fill">
              <a:extLst>
                <a:ext uri="{FF2B5EF4-FFF2-40B4-BE49-F238E27FC236}">
                  <a16:creationId xmlns:a16="http://schemas.microsoft.com/office/drawing/2014/main" id="{8A06F045-62A4-3C93-CA4C-4F2B3537E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037973" y="2605240"/>
              <a:ext cx="457200" cy="457200"/>
            </a:xfrm>
            <a:prstGeom prst="rect">
              <a:avLst/>
            </a:prstGeom>
          </p:spPr>
        </p:pic>
        <p:pic>
          <p:nvPicPr>
            <p:cNvPr id="37" name="Graphic 36" descr="Car with solid fill">
              <a:extLst>
                <a:ext uri="{FF2B5EF4-FFF2-40B4-BE49-F238E27FC236}">
                  <a16:creationId xmlns:a16="http://schemas.microsoft.com/office/drawing/2014/main" id="{C2B09077-2893-848A-4EF4-92838BF09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36358" y="2111508"/>
              <a:ext cx="457200" cy="457200"/>
            </a:xfrm>
            <a:prstGeom prst="rect">
              <a:avLst/>
            </a:prstGeom>
          </p:spPr>
        </p:pic>
        <p:pic>
          <p:nvPicPr>
            <p:cNvPr id="38" name="Graphic 37" descr="Car with solid fill">
              <a:extLst>
                <a:ext uri="{FF2B5EF4-FFF2-40B4-BE49-F238E27FC236}">
                  <a16:creationId xmlns:a16="http://schemas.microsoft.com/office/drawing/2014/main" id="{16D5B9CB-FF61-604E-238D-CBE05521A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762935" y="2248137"/>
              <a:ext cx="457200" cy="457200"/>
            </a:xfrm>
            <a:prstGeom prst="rect">
              <a:avLst/>
            </a:prstGeom>
          </p:spPr>
        </p:pic>
        <p:pic>
          <p:nvPicPr>
            <p:cNvPr id="39" name="Graphic 38" descr="Car with solid fill">
              <a:extLst>
                <a:ext uri="{FF2B5EF4-FFF2-40B4-BE49-F238E27FC236}">
                  <a16:creationId xmlns:a16="http://schemas.microsoft.com/office/drawing/2014/main" id="{2A189AB3-0AA9-C711-98E8-930C53025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385983" y="1972528"/>
              <a:ext cx="457200" cy="457200"/>
            </a:xfrm>
            <a:prstGeom prst="rect">
              <a:avLst/>
            </a:prstGeom>
          </p:spPr>
        </p:pic>
      </p:grp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B7A54A6-6267-71DE-CBFD-A725F2B6C13B}"/>
              </a:ext>
            </a:extLst>
          </p:cNvPr>
          <p:cNvSpPr/>
          <p:nvPr/>
        </p:nvSpPr>
        <p:spPr>
          <a:xfrm rot="1433686">
            <a:off x="8991081" y="196558"/>
            <a:ext cx="1210235" cy="369979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Reminder</a:t>
            </a:r>
          </a:p>
        </p:txBody>
      </p:sp>
    </p:spTree>
    <p:extLst>
      <p:ext uri="{BB962C8B-B14F-4D97-AF65-F5344CB8AC3E}">
        <p14:creationId xmlns:p14="http://schemas.microsoft.com/office/powerpoint/2010/main" val="1735504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7C1A-35C5-2D2A-9F4C-827F80197A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47663"/>
            <a:ext cx="10515600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dirty="0"/>
              <a:t>Downstream emission: Use phase (level 3)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E1659F-3B76-F66F-EE78-17A8D33FB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52" y="12128"/>
            <a:ext cx="1847248" cy="749873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FEF6B34-D130-B604-AA15-44D2DB5CECB9}"/>
              </a:ext>
            </a:extLst>
          </p:cNvPr>
          <p:cNvCxnSpPr>
            <a:cxnSpLocks/>
          </p:cNvCxnSpPr>
          <p:nvPr/>
        </p:nvCxnSpPr>
        <p:spPr>
          <a:xfrm>
            <a:off x="5777436" y="1972528"/>
            <a:ext cx="0" cy="484632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D157A5-C7D1-BDBF-BCE2-1F4566BB547D}"/>
              </a:ext>
            </a:extLst>
          </p:cNvPr>
          <p:cNvSpPr txBox="1"/>
          <p:nvPr/>
        </p:nvSpPr>
        <p:spPr>
          <a:xfrm>
            <a:off x="644245" y="5077082"/>
            <a:ext cx="530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Regions using interpolation approach =&gt; vehicle high will cover all other vehicle in that interpolation family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19166-238B-7AA0-A5CF-3F97FC2697B4}"/>
              </a:ext>
            </a:extLst>
          </p:cNvPr>
          <p:cNvSpPr txBox="1"/>
          <p:nvPr/>
        </p:nvSpPr>
        <p:spPr>
          <a:xfrm>
            <a:off x="6395421" y="5077082"/>
            <a:ext cx="530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Regions using Inertial class =&gt; highest inertia class can cover all other inertia class below in a powertrain group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A57276-415A-DB78-AB6D-65B2B5380E06}"/>
              </a:ext>
            </a:extLst>
          </p:cNvPr>
          <p:cNvSpPr txBox="1"/>
          <p:nvPr/>
        </p:nvSpPr>
        <p:spPr>
          <a:xfrm>
            <a:off x="977152" y="1281957"/>
            <a:ext cx="10721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Worst case energy consumption can cover other vehicles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ACA7380-5424-52D1-F0B0-18352F20C72A}"/>
              </a:ext>
            </a:extLst>
          </p:cNvPr>
          <p:cNvGrpSpPr/>
          <p:nvPr/>
        </p:nvGrpSpPr>
        <p:grpSpPr>
          <a:xfrm>
            <a:off x="6338046" y="2256163"/>
            <a:ext cx="4533790" cy="2774527"/>
            <a:chOff x="6338046" y="1870683"/>
            <a:chExt cx="4533790" cy="277452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0C031CF-8583-A212-53DA-33BB24B8CDFE}"/>
                </a:ext>
              </a:extLst>
            </p:cNvPr>
            <p:cNvGrpSpPr/>
            <p:nvPr/>
          </p:nvGrpSpPr>
          <p:grpSpPr>
            <a:xfrm>
              <a:off x="6732494" y="2053353"/>
              <a:ext cx="4114800" cy="2241177"/>
              <a:chOff x="6580094" y="1972235"/>
              <a:chExt cx="4114800" cy="2241177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EA0B8E2D-A1C6-C70A-FC4B-FC3C104021DC}"/>
                  </a:ext>
                </a:extLst>
              </p:cNvPr>
              <p:cNvCxnSpPr/>
              <p:nvPr/>
            </p:nvCxnSpPr>
            <p:spPr>
              <a:xfrm>
                <a:off x="6580094" y="4213412"/>
                <a:ext cx="41148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519253C-41C3-2559-0EF1-B6F70F5F8F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0094" y="1972235"/>
                <a:ext cx="0" cy="22411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D955DB-BDA6-64B5-7020-C99EBA64DAAF}"/>
                </a:ext>
              </a:extLst>
            </p:cNvPr>
            <p:cNvSpPr txBox="1"/>
            <p:nvPr/>
          </p:nvSpPr>
          <p:spPr>
            <a:xfrm>
              <a:off x="8068235" y="4337433"/>
              <a:ext cx="1398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Mass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EB4ED8-799C-58AB-C0FD-8BCD621353E8}"/>
                </a:ext>
              </a:extLst>
            </p:cNvPr>
            <p:cNvSpPr txBox="1"/>
            <p:nvPr/>
          </p:nvSpPr>
          <p:spPr>
            <a:xfrm>
              <a:off x="6338046" y="2574518"/>
              <a:ext cx="400110" cy="766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CO</a:t>
              </a:r>
              <a:r>
                <a:rPr lang="en-US" sz="1400" baseline="-25000" dirty="0">
                  <a:solidFill>
                    <a:srgbClr val="333399"/>
                  </a:solidFill>
                </a:rPr>
                <a:t>2</a:t>
              </a:r>
              <a:r>
                <a:rPr lang="en-US" sz="1400" dirty="0">
                  <a:solidFill>
                    <a:srgbClr val="333399"/>
                  </a:solidFill>
                </a:rPr>
                <a:t> </a:t>
              </a:r>
            </a:p>
          </p:txBody>
        </p:sp>
        <p:pic>
          <p:nvPicPr>
            <p:cNvPr id="12" name="Graphic 11" descr="Car with solid fill">
              <a:extLst>
                <a:ext uri="{FF2B5EF4-FFF2-40B4-BE49-F238E27FC236}">
                  <a16:creationId xmlns:a16="http://schemas.microsoft.com/office/drawing/2014/main" id="{2F1BC75B-7FD9-230E-BAB1-DDB0CD297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126943" y="3418527"/>
              <a:ext cx="457200" cy="45720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2369D91-D32A-F600-5DE0-5DBE36371912}"/>
                </a:ext>
              </a:extLst>
            </p:cNvPr>
            <p:cNvCxnSpPr/>
            <p:nvPr/>
          </p:nvCxnSpPr>
          <p:spPr>
            <a:xfrm>
              <a:off x="6793454" y="3666568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CA88EA1-DD6E-33F6-D805-ABAB2795E926}"/>
                </a:ext>
              </a:extLst>
            </p:cNvPr>
            <p:cNvCxnSpPr/>
            <p:nvPr/>
          </p:nvCxnSpPr>
          <p:spPr>
            <a:xfrm>
              <a:off x="8093334" y="2957574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9B4D481-4C41-28F4-4E24-337E4776C25B}"/>
                </a:ext>
              </a:extLst>
            </p:cNvPr>
            <p:cNvCxnSpPr/>
            <p:nvPr/>
          </p:nvCxnSpPr>
          <p:spPr>
            <a:xfrm>
              <a:off x="9350184" y="2248580"/>
              <a:ext cx="1371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16" name="Graphic 15" descr="Car with solid fill">
              <a:extLst>
                <a:ext uri="{FF2B5EF4-FFF2-40B4-BE49-F238E27FC236}">
                  <a16:creationId xmlns:a16="http://schemas.microsoft.com/office/drawing/2014/main" id="{13A7620D-BDF2-C575-8124-FD4734947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53520" y="3555156"/>
              <a:ext cx="457200" cy="457200"/>
            </a:xfrm>
            <a:prstGeom prst="rect">
              <a:avLst/>
            </a:prstGeom>
          </p:spPr>
        </p:pic>
        <p:pic>
          <p:nvPicPr>
            <p:cNvPr id="17" name="Graphic 16" descr="Car with solid fill">
              <a:extLst>
                <a:ext uri="{FF2B5EF4-FFF2-40B4-BE49-F238E27FC236}">
                  <a16:creationId xmlns:a16="http://schemas.microsoft.com/office/drawing/2014/main" id="{976FB98F-213A-7D1B-D830-2E6752A97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76568" y="3279547"/>
              <a:ext cx="457200" cy="457200"/>
            </a:xfrm>
            <a:prstGeom prst="rect">
              <a:avLst/>
            </a:prstGeom>
          </p:spPr>
        </p:pic>
        <p:pic>
          <p:nvPicPr>
            <p:cNvPr id="18" name="Graphic 17" descr="Car with solid fill">
              <a:extLst>
                <a:ext uri="{FF2B5EF4-FFF2-40B4-BE49-F238E27FC236}">
                  <a16:creationId xmlns:a16="http://schemas.microsoft.com/office/drawing/2014/main" id="{BECCED31-B51D-BB3D-205D-7FC861463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645283" y="2714095"/>
              <a:ext cx="457200" cy="457200"/>
            </a:xfrm>
            <a:prstGeom prst="rect">
              <a:avLst/>
            </a:prstGeom>
          </p:spPr>
        </p:pic>
        <p:pic>
          <p:nvPicPr>
            <p:cNvPr id="19" name="Graphic 18" descr="Car with solid fill">
              <a:extLst>
                <a:ext uri="{FF2B5EF4-FFF2-40B4-BE49-F238E27FC236}">
                  <a16:creationId xmlns:a16="http://schemas.microsoft.com/office/drawing/2014/main" id="{188E200D-C81B-8C65-7B85-EA0A3556D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371860" y="2850724"/>
              <a:ext cx="457200" cy="457200"/>
            </a:xfrm>
            <a:prstGeom prst="rect">
              <a:avLst/>
            </a:prstGeom>
          </p:spPr>
        </p:pic>
        <p:pic>
          <p:nvPicPr>
            <p:cNvPr id="20" name="Graphic 19" descr="Car with solid fill">
              <a:extLst>
                <a:ext uri="{FF2B5EF4-FFF2-40B4-BE49-F238E27FC236}">
                  <a16:creationId xmlns:a16="http://schemas.microsoft.com/office/drawing/2014/main" id="{6F856D69-993B-CD66-D827-4CB50B75C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994908" y="2575115"/>
              <a:ext cx="457200" cy="457200"/>
            </a:xfrm>
            <a:prstGeom prst="rect">
              <a:avLst/>
            </a:prstGeom>
          </p:spPr>
        </p:pic>
        <p:pic>
          <p:nvPicPr>
            <p:cNvPr id="21" name="Graphic 20" descr="Car with solid fill">
              <a:extLst>
                <a:ext uri="{FF2B5EF4-FFF2-40B4-BE49-F238E27FC236}">
                  <a16:creationId xmlns:a16="http://schemas.microsoft.com/office/drawing/2014/main" id="{2FF64AC3-A4FF-B371-FCDD-DCA17D5A1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065011" y="2009663"/>
              <a:ext cx="457200" cy="457200"/>
            </a:xfrm>
            <a:prstGeom prst="rect">
              <a:avLst/>
            </a:prstGeom>
          </p:spPr>
        </p:pic>
        <p:pic>
          <p:nvPicPr>
            <p:cNvPr id="22" name="Graphic 21" descr="Car with solid fill">
              <a:extLst>
                <a:ext uri="{FF2B5EF4-FFF2-40B4-BE49-F238E27FC236}">
                  <a16:creationId xmlns:a16="http://schemas.microsoft.com/office/drawing/2014/main" id="{A2F59CA1-EBD2-8889-FA86-522AC8EAA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791588" y="2146292"/>
              <a:ext cx="457200" cy="457200"/>
            </a:xfrm>
            <a:prstGeom prst="rect">
              <a:avLst/>
            </a:prstGeom>
          </p:spPr>
        </p:pic>
        <p:pic>
          <p:nvPicPr>
            <p:cNvPr id="23" name="Graphic 22" descr="Car with solid fill">
              <a:extLst>
                <a:ext uri="{FF2B5EF4-FFF2-40B4-BE49-F238E27FC236}">
                  <a16:creationId xmlns:a16="http://schemas.microsoft.com/office/drawing/2014/main" id="{027C1277-16C4-6D34-2F9D-D7EFE0561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414636" y="1870683"/>
              <a:ext cx="457200" cy="4572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15B3D9-81DE-BA39-921B-24936D76BCF7}"/>
              </a:ext>
            </a:extLst>
          </p:cNvPr>
          <p:cNvGrpSpPr/>
          <p:nvPr/>
        </p:nvGrpSpPr>
        <p:grpSpPr>
          <a:xfrm>
            <a:off x="309391" y="2358008"/>
            <a:ext cx="4533792" cy="2702807"/>
            <a:chOff x="309391" y="1972528"/>
            <a:chExt cx="4533792" cy="270280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55D1B5-88A9-7CCB-BDE9-33AED227E772}"/>
                </a:ext>
              </a:extLst>
            </p:cNvPr>
            <p:cNvGrpSpPr/>
            <p:nvPr/>
          </p:nvGrpSpPr>
          <p:grpSpPr>
            <a:xfrm>
              <a:off x="703839" y="2083478"/>
              <a:ext cx="4114800" cy="2241177"/>
              <a:chOff x="6580094" y="1972235"/>
              <a:chExt cx="4114800" cy="2241177"/>
            </a:xfrm>
          </p:grpSpPr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D5CCBD0D-8C21-3B01-5F5C-3161732BD8F6}"/>
                  </a:ext>
                </a:extLst>
              </p:cNvPr>
              <p:cNvCxnSpPr/>
              <p:nvPr/>
            </p:nvCxnSpPr>
            <p:spPr>
              <a:xfrm>
                <a:off x="6580094" y="4213412"/>
                <a:ext cx="41148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2CDC469C-3067-D8DF-0110-5A1D5F969E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0094" y="1972235"/>
                <a:ext cx="0" cy="22411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833E862-9254-23B4-CED1-C550070297A2}"/>
                </a:ext>
              </a:extLst>
            </p:cNvPr>
            <p:cNvSpPr txBox="1"/>
            <p:nvPr/>
          </p:nvSpPr>
          <p:spPr>
            <a:xfrm>
              <a:off x="2039580" y="4367558"/>
              <a:ext cx="2084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Cycle Energy Demand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DF35B20-72AA-9C4B-C65E-B7A4C262870E}"/>
                </a:ext>
              </a:extLst>
            </p:cNvPr>
            <p:cNvSpPr txBox="1"/>
            <p:nvPr/>
          </p:nvSpPr>
          <p:spPr>
            <a:xfrm>
              <a:off x="309391" y="2604643"/>
              <a:ext cx="400110" cy="7661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333399"/>
                  </a:solidFill>
                </a:rPr>
                <a:t>CO</a:t>
              </a:r>
              <a:r>
                <a:rPr lang="en-US" sz="1400" baseline="-25000" dirty="0">
                  <a:solidFill>
                    <a:srgbClr val="333399"/>
                  </a:solidFill>
                </a:rPr>
                <a:t>2</a:t>
              </a:r>
              <a:r>
                <a:rPr lang="en-US" sz="1400" dirty="0">
                  <a:solidFill>
                    <a:srgbClr val="333399"/>
                  </a:solidFill>
                </a:rPr>
                <a:t> </a:t>
              </a:r>
            </a:p>
          </p:txBody>
        </p:sp>
        <p:pic>
          <p:nvPicPr>
            <p:cNvPr id="30" name="Graphic 29" descr="Car with solid fill">
              <a:extLst>
                <a:ext uri="{FF2B5EF4-FFF2-40B4-BE49-F238E27FC236}">
                  <a16:creationId xmlns:a16="http://schemas.microsoft.com/office/drawing/2014/main" id="{69CEA967-5201-3E18-AAEF-CD2D04196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98288" y="3448652"/>
              <a:ext cx="457200" cy="457200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133ED5F-EFB8-58F5-0EA5-F41C1D11E5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288" y="2128423"/>
              <a:ext cx="3697665" cy="17473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2" name="Graphic 31" descr="Car with solid fill">
              <a:extLst>
                <a:ext uri="{FF2B5EF4-FFF2-40B4-BE49-F238E27FC236}">
                  <a16:creationId xmlns:a16="http://schemas.microsoft.com/office/drawing/2014/main" id="{E9DD4D8C-DCA2-A253-39A3-8C3E06691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4865" y="3585281"/>
              <a:ext cx="457200" cy="457200"/>
            </a:xfrm>
            <a:prstGeom prst="rect">
              <a:avLst/>
            </a:prstGeom>
          </p:spPr>
        </p:pic>
        <p:pic>
          <p:nvPicPr>
            <p:cNvPr id="33" name="Graphic 32" descr="Car with solid fill">
              <a:extLst>
                <a:ext uri="{FF2B5EF4-FFF2-40B4-BE49-F238E27FC236}">
                  <a16:creationId xmlns:a16="http://schemas.microsoft.com/office/drawing/2014/main" id="{238CD8F1-0A9C-829E-627D-B000E32B8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447913" y="3309672"/>
              <a:ext cx="457200" cy="457200"/>
            </a:xfrm>
            <a:prstGeom prst="rect">
              <a:avLst/>
            </a:prstGeom>
          </p:spPr>
        </p:pic>
        <p:pic>
          <p:nvPicPr>
            <p:cNvPr id="34" name="Graphic 33" descr="Car with solid fill">
              <a:extLst>
                <a:ext uri="{FF2B5EF4-FFF2-40B4-BE49-F238E27FC236}">
                  <a16:creationId xmlns:a16="http://schemas.microsoft.com/office/drawing/2014/main" id="{27779118-64DA-0137-B911-FD7DE937B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88348" y="2744220"/>
              <a:ext cx="457200" cy="457200"/>
            </a:xfrm>
            <a:prstGeom prst="rect">
              <a:avLst/>
            </a:prstGeom>
          </p:spPr>
        </p:pic>
        <p:pic>
          <p:nvPicPr>
            <p:cNvPr id="35" name="Graphic 34" descr="Car with solid fill">
              <a:extLst>
                <a:ext uri="{FF2B5EF4-FFF2-40B4-BE49-F238E27FC236}">
                  <a16:creationId xmlns:a16="http://schemas.microsoft.com/office/drawing/2014/main" id="{8AEEA960-6F42-1ABC-5B6A-8D50010D8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414925" y="2880849"/>
              <a:ext cx="457200" cy="457200"/>
            </a:xfrm>
            <a:prstGeom prst="rect">
              <a:avLst/>
            </a:prstGeom>
          </p:spPr>
        </p:pic>
        <p:pic>
          <p:nvPicPr>
            <p:cNvPr id="36" name="Graphic 35" descr="Car with solid fill">
              <a:extLst>
                <a:ext uri="{FF2B5EF4-FFF2-40B4-BE49-F238E27FC236}">
                  <a16:creationId xmlns:a16="http://schemas.microsoft.com/office/drawing/2014/main" id="{8A06F045-62A4-3C93-CA4C-4F2B3537E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037973" y="2605240"/>
              <a:ext cx="457200" cy="457200"/>
            </a:xfrm>
            <a:prstGeom prst="rect">
              <a:avLst/>
            </a:prstGeom>
          </p:spPr>
        </p:pic>
        <p:pic>
          <p:nvPicPr>
            <p:cNvPr id="37" name="Graphic 36" descr="Car with solid fill">
              <a:extLst>
                <a:ext uri="{FF2B5EF4-FFF2-40B4-BE49-F238E27FC236}">
                  <a16:creationId xmlns:a16="http://schemas.microsoft.com/office/drawing/2014/main" id="{C2B09077-2893-848A-4EF4-92838BF09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36358" y="2111508"/>
              <a:ext cx="457200" cy="457200"/>
            </a:xfrm>
            <a:prstGeom prst="rect">
              <a:avLst/>
            </a:prstGeom>
          </p:spPr>
        </p:pic>
        <p:pic>
          <p:nvPicPr>
            <p:cNvPr id="38" name="Graphic 37" descr="Car with solid fill">
              <a:extLst>
                <a:ext uri="{FF2B5EF4-FFF2-40B4-BE49-F238E27FC236}">
                  <a16:creationId xmlns:a16="http://schemas.microsoft.com/office/drawing/2014/main" id="{16D5B9CB-FF61-604E-238D-CBE05521A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762935" y="2248137"/>
              <a:ext cx="457200" cy="457200"/>
            </a:xfrm>
            <a:prstGeom prst="rect">
              <a:avLst/>
            </a:prstGeom>
          </p:spPr>
        </p:pic>
        <p:pic>
          <p:nvPicPr>
            <p:cNvPr id="39" name="Graphic 38" descr="Car with solid fill">
              <a:extLst>
                <a:ext uri="{FF2B5EF4-FFF2-40B4-BE49-F238E27FC236}">
                  <a16:creationId xmlns:a16="http://schemas.microsoft.com/office/drawing/2014/main" id="{2A189AB3-0AA9-C711-98E8-930C53025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385983" y="1972528"/>
              <a:ext cx="4572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831575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  <clbl:label id="{fd1c0902-ed92-4fed-896d-2e7725de02d4}" enabled="1" method="Standar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1302</Words>
  <Application>Microsoft Office PowerPoint</Application>
  <PresentationFormat>Widescreen</PresentationFormat>
  <Paragraphs>245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Cambria Math</vt:lpstr>
      <vt:lpstr>Courier New</vt:lpstr>
      <vt:lpstr>Wingdings</vt:lpstr>
      <vt:lpstr>Masque présentation OICA</vt:lpstr>
      <vt:lpstr>Representative vehicle </vt:lpstr>
      <vt:lpstr>Representative vehicle</vt:lpstr>
      <vt:lpstr>Modular approach </vt:lpstr>
      <vt:lpstr>Calculation overview: Level 3</vt:lpstr>
      <vt:lpstr>Upstream emission: Base line approach (SG3 discussion)  </vt:lpstr>
      <vt:lpstr>PowerPoint Presentation</vt:lpstr>
      <vt:lpstr>PowerPoint Presentation</vt:lpstr>
      <vt:lpstr>Downstream emission: Use phase </vt:lpstr>
      <vt:lpstr>Downstream emission: Use phase (level 3) </vt:lpstr>
      <vt:lpstr>PowerPoint Presentation</vt:lpstr>
      <vt:lpstr>PowerPoint Presentation</vt:lpstr>
      <vt:lpstr>Downstream emission- Use phase: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Representative vehicle</dc:title>
  <dc:creator>TRIPATHY Samarendra</dc:creator>
  <cp:lastModifiedBy>Bedenian, George</cp:lastModifiedBy>
  <cp:revision>7</cp:revision>
  <dcterms:created xsi:type="dcterms:W3CDTF">2025-01-12T18:47:41Z</dcterms:created>
  <dcterms:modified xsi:type="dcterms:W3CDTF">2025-01-20T14:33:38Z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