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77" r:id="rId3"/>
  </p:sldMasterIdLst>
  <p:notesMasterIdLst>
    <p:notesMasterId r:id="rId14"/>
  </p:notesMasterIdLst>
  <p:sldIdLst>
    <p:sldId id="778" r:id="rId4"/>
    <p:sldId id="796" r:id="rId5"/>
    <p:sldId id="808" r:id="rId6"/>
    <p:sldId id="652" r:id="rId7"/>
    <p:sldId id="818" r:id="rId8"/>
    <p:sldId id="821" r:id="rId9"/>
    <p:sldId id="822" r:id="rId10"/>
    <p:sldId id="648" r:id="rId11"/>
    <p:sldId id="653" r:id="rId12"/>
    <p:sldId id="827" r:id="rId13"/>
  </p:sldIdLst>
  <p:sldSz cx="12192000" cy="6858000"/>
  <p:notesSz cx="6805613" cy="99441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84CD2C7-957B-44B7-A4FB-F9A74BAB8569}">
          <p14:sldIdLst>
            <p14:sldId id="778"/>
            <p14:sldId id="796"/>
            <p14:sldId id="808"/>
            <p14:sldId id="652"/>
            <p14:sldId id="818"/>
            <p14:sldId id="821"/>
            <p14:sldId id="822"/>
            <p14:sldId id="648"/>
            <p14:sldId id="653"/>
            <p14:sldId id="82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denian, George" initials="GB" lastIdx="1" clrIdx="0">
    <p:extLst>
      <p:ext uri="{19B8F6BF-5375-455C-9EA6-DF929625EA0E}">
        <p15:presenceInfo xmlns:p15="http://schemas.microsoft.com/office/powerpoint/2012/main" userId="S::bedenian@hyundai-europe.com::027a3c9e-0e28-461d-b2cd-a9e14199e9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002C5F"/>
    <a:srgbClr val="FFFFCC"/>
    <a:srgbClr val="B3B3B3"/>
    <a:srgbClr val="FFC000"/>
    <a:srgbClr val="605049"/>
    <a:srgbClr val="92CEA8"/>
    <a:srgbClr val="ED7D31"/>
    <a:srgbClr val="9ED3D7"/>
    <a:srgbClr val="1359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16" autoAdjust="0"/>
    <p:restoredTop sz="96727" autoAdjust="0"/>
  </p:normalViewPr>
  <p:slideViewPr>
    <p:cSldViewPr snapToGrid="0">
      <p:cViewPr varScale="1">
        <p:scale>
          <a:sx n="115" d="100"/>
          <a:sy n="115" d="100"/>
        </p:scale>
        <p:origin x="1070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402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974410537969107E-2"/>
          <c:y val="8.275139809582932E-2"/>
          <c:w val="0.90702558946203093"/>
          <c:h val="0.751896262799959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CF</c:v>
                </c:pt>
              </c:strCache>
            </c:strRef>
          </c:tx>
          <c:spPr>
            <a:solidFill>
              <a:srgbClr val="002C5F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D42-4EB7-AD49-71350DABFC5B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현대산스 Text" panose="020B0600000101010101" pitchFamily="50" charset="-127"/>
                    <a:ea typeface="현대산스 Text" panose="020B0600000101010101" pitchFamily="50" charset="-127"/>
                    <a:cs typeface="Arial" panose="020B0604020202020204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1">
                  <c:v>Representative Vehicle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1">
                  <c:v>5861.7567147069103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0D-42F4-B84E-4F5AB4028C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3"/>
        <c:overlap val="-27"/>
        <c:axId val="1214160032"/>
        <c:axId val="1214156192"/>
      </c:barChart>
      <c:catAx>
        <c:axId val="121416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  <a:cs typeface="Arial" panose="020B0604020202020204"/>
              </a:defRPr>
            </a:pPr>
            <a:endParaRPr lang="en-US"/>
          </a:p>
        </c:txPr>
        <c:crossAx val="1214156192"/>
        <c:crosses val="autoZero"/>
        <c:auto val="1"/>
        <c:lblAlgn val="ctr"/>
        <c:lblOffset val="100"/>
        <c:noMultiLvlLbl val="0"/>
      </c:catAx>
      <c:valAx>
        <c:axId val="1214156192"/>
        <c:scaling>
          <c:orientation val="minMax"/>
          <c:max val="6000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  <a:cs typeface="Arial" panose="020B0604020202020204"/>
              </a:defRPr>
            </a:pPr>
            <a:endParaRPr lang="en-US"/>
          </a:p>
        </c:txPr>
        <c:crossAx val="1214160032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  <a:latin typeface="Arial" panose="020B0604020202020204"/>
          <a:ea typeface="현대산스 Text" panose="020B0600000101010101"/>
          <a:cs typeface="Arial" panose="020B0604020202020204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C346F8-6CF2-4728-81B5-A59D318D465C}" type="datetimeFigureOut">
              <a:rPr lang="en-IN" smtClean="0"/>
              <a:t>17-12-2024</a:t>
            </a:fld>
            <a:endParaRPr lang="en-IN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IN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2E6020-76FA-4F14-AA91-E09F22124F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89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1B2991-6C3E-4ED0-81E0-07B0ACE0F1C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093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consider Incomplete vehicles 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250FB-370D-4098-81F3-032E6DC21F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9303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810C45F-D7AC-40B8-B361-5609B0B61D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5616" y="128212"/>
            <a:ext cx="1512168" cy="123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61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742950" indent="-28575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alibri" panose="020F0502020204030204" pitchFamily="34" charset="0"/>
              <a:buChar char="−"/>
              <a:defRPr/>
            </a:lvl3pPr>
            <a:lvl4pPr marL="1600200" indent="-228600">
              <a:buFont typeface="Courier New" panose="02070309020205020404" pitchFamily="49" charset="0"/>
              <a:buChar char="o"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A5D464-134C-4C80-B41F-7081051DEBC1}" type="slidenum">
              <a:rPr lang="ja-JP" altLang="fr-FR"/>
              <a:pPr/>
              <a:t>‹#›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972772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F56F4-53F4-4744-8FEF-840AE151320B}" type="slidenum">
              <a:rPr lang="ja-JP" altLang="fr-FR"/>
              <a:pPr/>
              <a:t>‹#›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644970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DCAE38-802C-4BCD-8E23-F653FABC34F1}" type="slidenum">
              <a:rPr lang="ja-JP" altLang="fr-FR"/>
              <a:pPr/>
              <a:t>‹#›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3947971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F7609-A126-430D-864C-5251E8DC0566}" type="slidenum">
              <a:rPr lang="ja-JP" altLang="fr-FR"/>
              <a:pPr/>
              <a:t>‹#›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1205242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C2F580-C48E-4C14-8111-BE255E1134ED}" type="slidenum">
              <a:rPr lang="ja-JP" altLang="fr-FR"/>
              <a:pPr/>
              <a:t>‹#›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302018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9A974D-1DC4-4C29-960C-4F23E42A2DA2}" type="slidenum">
              <a:rPr lang="ja-JP" altLang="fr-FR"/>
              <a:pPr/>
              <a:t>‹#›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3654360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050A2B-ED20-46DB-805A-96BB748EB760}" type="slidenum">
              <a:rPr lang="ja-JP" altLang="fr-FR"/>
              <a:pPr/>
              <a:t>‹#›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976102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F7C1A6-5432-4A88-9199-948E52B80477}" type="slidenum">
              <a:rPr lang="ja-JP" altLang="fr-FR"/>
              <a:pPr/>
              <a:t>‹#›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3219020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E22B0-3A17-45B7-AF4B-28357ACE90C3}" type="slidenum">
              <a:rPr lang="ja-JP" altLang="fr-FR"/>
              <a:pPr/>
              <a:t>‹#›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448691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ja-JP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4D32B0-8A42-44E7-9B4D-3C2296BFBD2E}" type="slidenum">
              <a:rPr lang="ja-JP" altLang="fr-FR"/>
              <a:pPr/>
              <a:t>‹#›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1506760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folie (Punk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45209" y="6552002"/>
            <a:ext cx="7848000" cy="306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lang="de-DE" sz="999" b="0" i="0" smtClean="0">
                <a:latin typeface="+mn-lt"/>
              </a:defRPr>
            </a:lvl1pPr>
          </a:lstStyle>
          <a:p>
            <a:pPr defTabSz="914454">
              <a:lnSpc>
                <a:spcPct val="108000"/>
              </a:lnSpc>
              <a:spcAft>
                <a:spcPts val="1007"/>
              </a:spcAft>
            </a:pPr>
            <a:r>
              <a:rPr lang="en-US"/>
              <a:t>Exchange Workshop - Carbon Emission Accounting | 28.01.2021 </a:t>
            </a:r>
            <a:endParaRPr lang="en-US" dirty="0"/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477477" y="6552002"/>
            <a:ext cx="323999" cy="306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lang="de-DE" sz="999" b="0" i="0" smtClean="0">
                <a:latin typeface="+mn-lt"/>
              </a:defRPr>
            </a:lvl1pPr>
          </a:lstStyle>
          <a:p>
            <a:pPr defTabSz="914454">
              <a:lnSpc>
                <a:spcPct val="108000"/>
              </a:lnSpc>
              <a:spcAft>
                <a:spcPts val="1007"/>
              </a:spcAft>
            </a:pPr>
            <a:fld id="{52531704-8F80-415D-BD2B-6B9991AE822F}" type="slidenum">
              <a:rPr lang="de-DE" smtClean="0"/>
              <a:pPr defTabSz="914454">
                <a:lnSpc>
                  <a:spcPct val="108000"/>
                </a:lnSpc>
                <a:spcAft>
                  <a:spcPts val="1007"/>
                </a:spcAft>
              </a:pPr>
              <a:t>‹#›</a:t>
            </a:fld>
            <a:endParaRPr lang="de-DE" dirty="0"/>
          </a:p>
        </p:txBody>
      </p:sp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de-DE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22DDB63-D29C-C043-9FAD-61C8225F8E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5934" y="1518082"/>
            <a:ext cx="10916714" cy="370714"/>
          </a:xfrm>
          <a:solidFill>
            <a:schemeClr val="bg2"/>
          </a:solidFill>
        </p:spPr>
        <p:txBody>
          <a:bodyPr lIns="72000" tIns="72000" rIns="72000" bIns="72000" anchor="ctr" anchorCtr="0"/>
          <a:lstStyle>
            <a:lvl1pPr>
              <a:defRPr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de-DE" noProof="0"/>
              <a:t>Formatvorlagen des Textmasters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D563ADA-19B8-BB42-892E-86554C768A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5796" y="1518997"/>
            <a:ext cx="369694" cy="369801"/>
          </a:xfrm>
          <a:solidFill>
            <a:schemeClr val="accent6"/>
          </a:solidFill>
        </p:spPr>
        <p:txBody>
          <a:bodyPr wrap="none" lIns="72000" tIns="72000" rIns="72000" bIns="72000" anchor="ctr" anchorCtr="0"/>
          <a:lstStyle>
            <a:lvl1pPr algn="ctr">
              <a:defRPr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de-DE" dirty="0"/>
              <a:t>#</a:t>
            </a:r>
          </a:p>
        </p:txBody>
      </p:sp>
      <p:sp>
        <p:nvSpPr>
          <p:cNvPr id="27" name="Textplatzhalter 3">
            <a:extLst>
              <a:ext uri="{FF2B5EF4-FFF2-40B4-BE49-F238E27FC236}">
                <a16:creationId xmlns:a16="http://schemas.microsoft.com/office/drawing/2014/main" id="{12E14915-768B-0B47-BB59-7B4668C035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5796" y="1963496"/>
            <a:ext cx="369694" cy="369801"/>
          </a:xfrm>
          <a:solidFill>
            <a:schemeClr val="accent6"/>
          </a:solidFill>
        </p:spPr>
        <p:txBody>
          <a:bodyPr wrap="none" lIns="72000" tIns="72000" rIns="72000" bIns="72000" anchor="ctr" anchorCtr="0"/>
          <a:lstStyle>
            <a:lvl1pPr algn="ctr">
              <a:defRPr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de-DE" dirty="0"/>
              <a:t>#</a:t>
            </a:r>
          </a:p>
        </p:txBody>
      </p:sp>
      <p:sp>
        <p:nvSpPr>
          <p:cNvPr id="28" name="Textplatzhalter 2">
            <a:extLst>
              <a:ext uri="{FF2B5EF4-FFF2-40B4-BE49-F238E27FC236}">
                <a16:creationId xmlns:a16="http://schemas.microsoft.com/office/drawing/2014/main" id="{34CE3577-0198-AD4C-9481-49DFC31E8C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5934" y="1960126"/>
            <a:ext cx="10916714" cy="370714"/>
          </a:xfrm>
          <a:solidFill>
            <a:schemeClr val="bg2"/>
          </a:solidFill>
        </p:spPr>
        <p:txBody>
          <a:bodyPr lIns="72000" tIns="72000" rIns="72000" bIns="72000" anchor="ctr" anchorCtr="0"/>
          <a:lstStyle>
            <a:lvl1pPr>
              <a:defRPr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de-DE" noProof="0"/>
              <a:t>Formatvorlagen des Textmasters bearbeiten</a:t>
            </a:r>
          </a:p>
        </p:txBody>
      </p:sp>
      <p:sp>
        <p:nvSpPr>
          <p:cNvPr id="29" name="Textplatzhalter 2">
            <a:extLst>
              <a:ext uri="{FF2B5EF4-FFF2-40B4-BE49-F238E27FC236}">
                <a16:creationId xmlns:a16="http://schemas.microsoft.com/office/drawing/2014/main" id="{08F3271E-488D-B848-90C9-A8781E1D51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5934" y="2410504"/>
            <a:ext cx="10916714" cy="370714"/>
          </a:xfrm>
          <a:solidFill>
            <a:schemeClr val="bg2"/>
          </a:solidFill>
        </p:spPr>
        <p:txBody>
          <a:bodyPr lIns="72000" tIns="72000" rIns="72000" bIns="72000" anchor="ctr" anchorCtr="0"/>
          <a:lstStyle>
            <a:lvl1pPr>
              <a:defRPr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de-DE" noProof="0"/>
              <a:t>Formatvorlagen des Textmasters bearbeiten</a:t>
            </a:r>
          </a:p>
        </p:txBody>
      </p:sp>
      <p:sp>
        <p:nvSpPr>
          <p:cNvPr id="30" name="Textplatzhalter 3">
            <a:extLst>
              <a:ext uri="{FF2B5EF4-FFF2-40B4-BE49-F238E27FC236}">
                <a16:creationId xmlns:a16="http://schemas.microsoft.com/office/drawing/2014/main" id="{BB5FE000-9506-EF41-B033-37A0E65B9D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5796" y="2411419"/>
            <a:ext cx="369694" cy="369801"/>
          </a:xfrm>
          <a:solidFill>
            <a:schemeClr val="accent6"/>
          </a:solidFill>
        </p:spPr>
        <p:txBody>
          <a:bodyPr wrap="none" lIns="72000" tIns="72000" rIns="72000" bIns="72000" anchor="ctr" anchorCtr="0"/>
          <a:lstStyle>
            <a:lvl1pPr algn="ctr">
              <a:defRPr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de-DE" dirty="0"/>
              <a:t>#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2213EA3C-9374-6241-BE04-09AD9ECC76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5796" y="2855918"/>
            <a:ext cx="369694" cy="369801"/>
          </a:xfrm>
          <a:solidFill>
            <a:schemeClr val="accent6"/>
          </a:solidFill>
        </p:spPr>
        <p:txBody>
          <a:bodyPr wrap="none" lIns="72000" tIns="72000" rIns="72000" bIns="72000" anchor="ctr" anchorCtr="0"/>
          <a:lstStyle>
            <a:lvl1pPr algn="ctr">
              <a:defRPr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de-DE" dirty="0"/>
              <a:t>#</a:t>
            </a:r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11538C03-2683-CF40-A732-26463894111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95934" y="2851635"/>
            <a:ext cx="10916714" cy="370714"/>
          </a:xfrm>
          <a:solidFill>
            <a:schemeClr val="bg2"/>
          </a:solidFill>
        </p:spPr>
        <p:txBody>
          <a:bodyPr lIns="72000" tIns="72000" rIns="72000" bIns="72000" anchor="ctr" anchorCtr="0"/>
          <a:lstStyle>
            <a:lvl1pPr>
              <a:defRPr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de-DE" noProof="0"/>
              <a:t>Formatvorlagen des Textmasters bearbeiten</a:t>
            </a:r>
          </a:p>
        </p:txBody>
      </p:sp>
      <p:sp>
        <p:nvSpPr>
          <p:cNvPr id="33" name="Textplatzhalter 2">
            <a:extLst>
              <a:ext uri="{FF2B5EF4-FFF2-40B4-BE49-F238E27FC236}">
                <a16:creationId xmlns:a16="http://schemas.microsoft.com/office/drawing/2014/main" id="{C08A707F-A089-8547-AC7F-5BF4E0F2020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5934" y="3302925"/>
            <a:ext cx="10916714" cy="370714"/>
          </a:xfrm>
          <a:solidFill>
            <a:schemeClr val="bg2"/>
          </a:solidFill>
        </p:spPr>
        <p:txBody>
          <a:bodyPr lIns="72000" tIns="72000" rIns="72000" bIns="72000" anchor="ctr" anchorCtr="0"/>
          <a:lstStyle>
            <a:lvl1pPr>
              <a:defRPr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de-DE" noProof="0"/>
              <a:t>Formatvorlagen des Textmasters bearbeiten</a:t>
            </a:r>
          </a:p>
        </p:txBody>
      </p:sp>
      <p:sp>
        <p:nvSpPr>
          <p:cNvPr id="34" name="Textplatzhalter 3">
            <a:extLst>
              <a:ext uri="{FF2B5EF4-FFF2-40B4-BE49-F238E27FC236}">
                <a16:creationId xmlns:a16="http://schemas.microsoft.com/office/drawing/2014/main" id="{6A4EA7E3-004D-8948-9C20-A49976D0F3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5796" y="3303383"/>
            <a:ext cx="369694" cy="369801"/>
          </a:xfrm>
          <a:solidFill>
            <a:schemeClr val="accent6"/>
          </a:solidFill>
        </p:spPr>
        <p:txBody>
          <a:bodyPr wrap="none" lIns="72000" tIns="72000" rIns="72000" bIns="72000" anchor="ctr" anchorCtr="0"/>
          <a:lstStyle>
            <a:lvl1pPr algn="ctr">
              <a:defRPr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de-DE" dirty="0"/>
              <a:t>#</a:t>
            </a:r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4D52C8E9-9E77-C540-865C-29541C15D2E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5796" y="3744972"/>
            <a:ext cx="369694" cy="369801"/>
          </a:xfrm>
          <a:solidFill>
            <a:schemeClr val="accent6"/>
          </a:solidFill>
        </p:spPr>
        <p:txBody>
          <a:bodyPr wrap="none" lIns="72000" tIns="72000" rIns="72000" bIns="72000" anchor="ctr" anchorCtr="0"/>
          <a:lstStyle>
            <a:lvl1pPr algn="ctr">
              <a:defRPr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de-DE" dirty="0"/>
              <a:t>#</a:t>
            </a:r>
          </a:p>
        </p:txBody>
      </p:sp>
      <p:sp>
        <p:nvSpPr>
          <p:cNvPr id="36" name="Textplatzhalter 2">
            <a:extLst>
              <a:ext uri="{FF2B5EF4-FFF2-40B4-BE49-F238E27FC236}">
                <a16:creationId xmlns:a16="http://schemas.microsoft.com/office/drawing/2014/main" id="{547D45B7-E0D4-524B-823B-AFFC46790A1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95934" y="3744514"/>
            <a:ext cx="10916714" cy="370714"/>
          </a:xfrm>
          <a:solidFill>
            <a:schemeClr val="bg2"/>
          </a:solidFill>
        </p:spPr>
        <p:txBody>
          <a:bodyPr lIns="72000" tIns="72000" rIns="72000" bIns="72000" anchor="ctr" anchorCtr="0"/>
          <a:lstStyle>
            <a:lvl1pPr>
              <a:defRPr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de-DE" noProof="0"/>
              <a:t>Formatvorlagen des Textmasters bearbeiten</a:t>
            </a:r>
          </a:p>
        </p:txBody>
      </p:sp>
      <p:sp>
        <p:nvSpPr>
          <p:cNvPr id="37" name="Textplatzhalter 2">
            <a:extLst>
              <a:ext uri="{FF2B5EF4-FFF2-40B4-BE49-F238E27FC236}">
                <a16:creationId xmlns:a16="http://schemas.microsoft.com/office/drawing/2014/main" id="{A088615C-C607-E341-A0A9-2E514EF49F5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95934" y="4195805"/>
            <a:ext cx="10916714" cy="370714"/>
          </a:xfrm>
          <a:solidFill>
            <a:schemeClr val="bg2"/>
          </a:solidFill>
        </p:spPr>
        <p:txBody>
          <a:bodyPr lIns="72000" tIns="72000" rIns="72000" bIns="72000" anchor="ctr" anchorCtr="0"/>
          <a:lstStyle>
            <a:lvl1pPr>
              <a:defRPr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de-DE" noProof="0"/>
              <a:t>Formatvorlagen des Textmasters bearbeiten</a:t>
            </a:r>
          </a:p>
        </p:txBody>
      </p:sp>
      <p:sp>
        <p:nvSpPr>
          <p:cNvPr id="38" name="Textplatzhalter 3">
            <a:extLst>
              <a:ext uri="{FF2B5EF4-FFF2-40B4-BE49-F238E27FC236}">
                <a16:creationId xmlns:a16="http://schemas.microsoft.com/office/drawing/2014/main" id="{8A7F05EE-9E78-F047-8B23-23100077CD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5796" y="4196264"/>
            <a:ext cx="369694" cy="369801"/>
          </a:xfrm>
          <a:solidFill>
            <a:schemeClr val="accent6"/>
          </a:solidFill>
        </p:spPr>
        <p:txBody>
          <a:bodyPr wrap="none" lIns="72000" tIns="72000" rIns="72000" bIns="72000" anchor="ctr" anchorCtr="0"/>
          <a:lstStyle>
            <a:lvl1pPr algn="ctr">
              <a:defRPr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de-DE" dirty="0"/>
              <a:t>#</a:t>
            </a:r>
          </a:p>
        </p:txBody>
      </p:sp>
      <p:sp>
        <p:nvSpPr>
          <p:cNvPr id="39" name="Textplatzhalter 3">
            <a:extLst>
              <a:ext uri="{FF2B5EF4-FFF2-40B4-BE49-F238E27FC236}">
                <a16:creationId xmlns:a16="http://schemas.microsoft.com/office/drawing/2014/main" id="{FA3FB5E2-E913-004C-8387-F024DFBFB6C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95796" y="4635647"/>
            <a:ext cx="369694" cy="369801"/>
          </a:xfrm>
          <a:solidFill>
            <a:schemeClr val="accent6"/>
          </a:solidFill>
        </p:spPr>
        <p:txBody>
          <a:bodyPr wrap="none" lIns="72000" tIns="72000" rIns="72000" bIns="72000" anchor="ctr" anchorCtr="0"/>
          <a:lstStyle>
            <a:lvl1pPr algn="ctr">
              <a:defRPr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de-DE" dirty="0"/>
              <a:t>#</a:t>
            </a:r>
          </a:p>
        </p:txBody>
      </p:sp>
      <p:sp>
        <p:nvSpPr>
          <p:cNvPr id="40" name="Textplatzhalter 2">
            <a:extLst>
              <a:ext uri="{FF2B5EF4-FFF2-40B4-BE49-F238E27FC236}">
                <a16:creationId xmlns:a16="http://schemas.microsoft.com/office/drawing/2014/main" id="{A2467F7C-4DB9-7449-B262-F65D112FF70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95934" y="4635645"/>
            <a:ext cx="10916714" cy="370714"/>
          </a:xfrm>
          <a:solidFill>
            <a:schemeClr val="bg2"/>
          </a:solidFill>
        </p:spPr>
        <p:txBody>
          <a:bodyPr lIns="72000" tIns="72000" rIns="72000" bIns="72000" anchor="ctr" anchorCtr="0"/>
          <a:lstStyle>
            <a:lvl1pPr>
              <a:defRPr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de-DE" noProof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85568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_전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3"/>
          <p:cNvCxnSpPr/>
          <p:nvPr userDrawn="1"/>
        </p:nvCxnSpPr>
        <p:spPr>
          <a:xfrm>
            <a:off x="158109" y="620688"/>
            <a:ext cx="8418462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 userDrawn="1"/>
        </p:nvCxnSpPr>
        <p:spPr>
          <a:xfrm>
            <a:off x="8755185" y="620688"/>
            <a:ext cx="3278769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내용 개체 틀 2"/>
          <p:cNvSpPr>
            <a:spLocks noGrp="1"/>
          </p:cNvSpPr>
          <p:nvPr>
            <p:ph idx="10" hasCustomPrompt="1"/>
          </p:nvPr>
        </p:nvSpPr>
        <p:spPr>
          <a:xfrm>
            <a:off x="158109" y="692697"/>
            <a:ext cx="11875630" cy="432047"/>
          </a:xfrm>
          <a:prstGeom prst="rect">
            <a:avLst/>
          </a:prstGeom>
        </p:spPr>
        <p:txBody>
          <a:bodyPr lIns="72000" tIns="36000" rIns="36000" bIns="36000"/>
          <a:lstStyle>
            <a:lvl1pPr marL="146050" indent="-146050">
              <a:lnSpc>
                <a:spcPct val="13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Font typeface="Wingdings" pitchFamily="2" charset="2"/>
              <a:buChar char="§"/>
              <a:defRPr sz="14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1pPr>
            <a:lvl2pPr marL="265113" indent="-125413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2pPr>
            <a:lvl3pPr marL="444500" indent="-119063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-"/>
              <a:tabLst/>
              <a:defRPr sz="11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3pPr>
            <a:lvl4pPr marL="598488" indent="-153988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└"/>
              <a:defRPr sz="105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4pPr>
            <a:lvl5pPr marL="674688" indent="-85725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-"/>
              <a:defRPr sz="900">
                <a:latin typeface="현대하모니 L" panose="02020603020101020101" pitchFamily="18" charset="-127"/>
                <a:ea typeface="현대하모니 L" panose="02020603020101020101" pitchFamily="18" charset="-127"/>
              </a:defRPr>
            </a:lvl5pPr>
          </a:lstStyle>
          <a:p>
            <a:pPr lvl="0"/>
            <a:r>
              <a:rPr lang="ko-KR" altLang="en-US" dirty="0"/>
              <a:t>Edits the master text style</a:t>
            </a:r>
          </a:p>
          <a:p>
            <a:pPr lvl="1"/>
            <a:r>
              <a:rPr lang="ko-KR" altLang="en-US" dirty="0"/>
              <a:t>Second level</a:t>
            </a:r>
          </a:p>
          <a:p>
            <a:pPr lvl="2"/>
            <a:r>
              <a:rPr lang="ko-KR" altLang="en-US" dirty="0"/>
              <a:t>Third level</a:t>
            </a:r>
          </a:p>
          <a:p>
            <a:pPr lvl="3"/>
            <a:r>
              <a:rPr lang="ko-KR" altLang="en-US" dirty="0"/>
              <a:t> Fourth level</a:t>
            </a:r>
          </a:p>
        </p:txBody>
      </p:sp>
      <p:sp>
        <p:nvSpPr>
          <p:cNvPr id="8" name="내용 개체 틀 2"/>
          <p:cNvSpPr>
            <a:spLocks noGrp="1"/>
          </p:cNvSpPr>
          <p:nvPr>
            <p:ph idx="11" hasCustomPrompt="1"/>
          </p:nvPr>
        </p:nvSpPr>
        <p:spPr>
          <a:xfrm>
            <a:off x="246695" y="2510510"/>
            <a:ext cx="5761382" cy="432047"/>
          </a:xfrm>
          <a:prstGeom prst="rect">
            <a:avLst/>
          </a:prstGeom>
        </p:spPr>
        <p:txBody>
          <a:bodyPr lIns="72000" tIns="36000" rIns="36000" bIns="36000"/>
          <a:lstStyle>
            <a:lvl1pPr marL="90488" indent="-90488">
              <a:lnSpc>
                <a:spcPct val="13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Font typeface="현대산스 Text" panose="020B0600000101010101" pitchFamily="50" charset="-127"/>
              <a:buChar char="·"/>
              <a:defRPr sz="12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1pPr>
            <a:lvl2pPr marL="180975" indent="-85725">
              <a:lnSpc>
                <a:spcPct val="130000"/>
              </a:lnSpc>
              <a:spcBef>
                <a:spcPts val="600"/>
              </a:spcBef>
              <a:buFont typeface="현대산스 Text" panose="020B0600000101010101" pitchFamily="50" charset="-127"/>
              <a:buChar char="-"/>
              <a:defRPr sz="11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2pPr>
            <a:lvl3pPr marL="357188" indent="-176213">
              <a:lnSpc>
                <a:spcPct val="130000"/>
              </a:lnSpc>
              <a:spcBef>
                <a:spcPts val="600"/>
              </a:spcBef>
              <a:buFont typeface="현대산스 Text" panose="020B0600000101010101" pitchFamily="50" charset="-127"/>
              <a:buChar char="└"/>
              <a:tabLst/>
              <a:defRPr sz="105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3pPr>
            <a:lvl4pPr marL="447675" indent="-90488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."/>
              <a:defRPr sz="10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4pPr>
            <a:lvl5pPr marL="674688" indent="-85725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-"/>
              <a:defRPr sz="900">
                <a:latin typeface="현대하모니 L" panose="02020603020101020101" pitchFamily="18" charset="-127"/>
                <a:ea typeface="현대하모니 L" panose="02020603020101020101" pitchFamily="18" charset="-127"/>
              </a:defRPr>
            </a:lvl5pPr>
          </a:lstStyle>
          <a:p>
            <a:pPr lvl="0"/>
            <a:r>
              <a:rPr lang="ko-KR" altLang="en-US" dirty="0"/>
              <a:t>Edits the master text style</a:t>
            </a:r>
          </a:p>
          <a:p>
            <a:pPr lvl="1"/>
            <a:r>
              <a:rPr lang="ko-KR" altLang="en-US" dirty="0"/>
              <a:t>Second level</a:t>
            </a:r>
          </a:p>
          <a:p>
            <a:pPr lvl="2"/>
            <a:r>
              <a:rPr lang="ko-KR" altLang="en-US" dirty="0"/>
              <a:t>Third level</a:t>
            </a:r>
          </a:p>
          <a:p>
            <a:pPr lvl="3"/>
            <a:r>
              <a:rPr lang="ko-KR" altLang="en-US" dirty="0"/>
              <a:t>Fourth level</a:t>
            </a:r>
          </a:p>
        </p:txBody>
      </p:sp>
      <p:sp>
        <p:nvSpPr>
          <p:cNvPr id="15" name="제목 1"/>
          <p:cNvSpPr>
            <a:spLocks noGrp="1"/>
          </p:cNvSpPr>
          <p:nvPr>
            <p:ph type="title"/>
          </p:nvPr>
        </p:nvSpPr>
        <p:spPr>
          <a:xfrm>
            <a:off x="158110" y="185000"/>
            <a:ext cx="10128738" cy="432048"/>
          </a:xfrm>
          <a:prstGeom prst="rect">
            <a:avLst/>
          </a:prstGeom>
        </p:spPr>
        <p:txBody>
          <a:bodyPr/>
          <a:lstStyle>
            <a:lvl1pPr algn="l">
              <a:defRPr sz="2400">
                <a:latin typeface="현대산스 Head" panose="020B0600000101010101" pitchFamily="50" charset="-127"/>
                <a:ea typeface="현대산스 Head" panose="020B0600000101010101" pitchFamily="50" charset="-127"/>
              </a:defRPr>
            </a:lvl1pPr>
          </a:lstStyle>
          <a:p>
            <a:r>
              <a:rPr lang="ko-KR" altLang="en-US" dirty="0"/>
              <a:t>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853066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53">
          <p15:clr>
            <a:srgbClr val="FBAE40"/>
          </p15:clr>
        </p15:guide>
        <p15:guide id="2" pos="81">
          <p15:clr>
            <a:srgbClr val="FBAE40"/>
          </p15:clr>
        </p15:guide>
        <p15:guide id="3" pos="126">
          <p15:clr>
            <a:srgbClr val="FBAE40"/>
          </p15:clr>
        </p15:guide>
        <p15:guide id="4" pos="3120">
          <p15:clr>
            <a:srgbClr val="FBAE40"/>
          </p15:clr>
        </p15:guide>
        <p15:guide id="5" pos="307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164284D-0F81-4004-A4EB-5CD268C6C7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6400" y="1224000"/>
            <a:ext cx="11379600" cy="52324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E0AE323-FA86-4BCC-B1AE-2992395B66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6400" y="679631"/>
            <a:ext cx="11376000" cy="269848"/>
          </a:xfrm>
        </p:spPr>
        <p:txBody>
          <a:bodyPr anchor="ctr"/>
          <a:lstStyle>
            <a:lvl1pPr marL="0" indent="0">
              <a:buNone/>
              <a:defRPr sz="1800" b="1"/>
            </a:lvl1pPr>
          </a:lstStyle>
          <a:p>
            <a:pPr lvl="0"/>
            <a:r>
              <a:rPr lang="de-DE"/>
              <a:t>Zweizeilige Headline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1193ED2C-4FBB-44A2-A9D7-2E0EDF6CFB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Textfolie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59F2D07-E04F-4FB4-BC8E-FDEA4DE0BE7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EA6AC58-99FC-40D1-8A10-4777F7BB728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BC10081-2A91-4F02-B656-1CF50D4510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6400" y="6647662"/>
            <a:ext cx="789933" cy="9048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de-DE"/>
              <a:t>28.04.2020</a:t>
            </a:r>
          </a:p>
        </p:txBody>
      </p:sp>
    </p:spTree>
    <p:extLst>
      <p:ext uri="{BB962C8B-B14F-4D97-AF65-F5344CB8AC3E}">
        <p14:creationId xmlns:p14="http://schemas.microsoft.com/office/powerpoint/2010/main" val="14759020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탄소중립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3"/>
          <p:cNvCxnSpPr/>
          <p:nvPr userDrawn="1"/>
        </p:nvCxnSpPr>
        <p:spPr>
          <a:xfrm>
            <a:off x="158109" y="620688"/>
            <a:ext cx="8418462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3"/>
          <p:cNvCxnSpPr/>
          <p:nvPr userDrawn="1"/>
        </p:nvCxnSpPr>
        <p:spPr>
          <a:xfrm>
            <a:off x="8755185" y="620688"/>
            <a:ext cx="3278769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/>
          <a:srcRect l="109" r="256"/>
          <a:stretch/>
        </p:blipFill>
        <p:spPr>
          <a:xfrm>
            <a:off x="0" y="6431269"/>
            <a:ext cx="12192000" cy="43042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9257431" y="6532603"/>
            <a:ext cx="2274277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r" defTabSz="914400" latinLnBrk="1">
              <a:defRPr/>
            </a:pPr>
            <a:r>
              <a:rPr lang="ko-KR" altLang="en-US" sz="1200" kern="0" dirty="0">
                <a:solidFill>
                  <a:srgbClr val="70AD47">
                    <a:lumMod val="75000"/>
                  </a:srgbClr>
                </a:solidFill>
                <a:latin typeface="현대산스 Head" panose="020B0600000101010101" pitchFamily="50" charset="-127"/>
                <a:ea typeface="현대산스 Head" panose="020B0600000101010101" pitchFamily="50" charset="-127"/>
              </a:rPr>
              <a:t>탄소중립기술혁신팀</a:t>
            </a:r>
            <a:endParaRPr lang="en-US" altLang="ko-KR" sz="1050" kern="0" dirty="0">
              <a:solidFill>
                <a:srgbClr val="70AD47">
                  <a:lumMod val="75000"/>
                </a:srgbClr>
              </a:solidFill>
              <a:latin typeface="현대산스 Head" panose="020B0600000101010101" pitchFamily="50" charset="-127"/>
              <a:ea typeface="현대산스 Head" panose="020B0600000101010101" pitchFamily="50" charset="-127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991055" y="6532603"/>
            <a:ext cx="27134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>
              <a:defRPr/>
            </a:pPr>
            <a:r>
              <a:rPr lang="en-US" altLang="ko-KR" sz="1200" kern="0" dirty="0">
                <a:solidFill>
                  <a:srgbClr val="70AD47">
                    <a:lumMod val="75000"/>
                  </a:srgbClr>
                </a:solidFill>
                <a:latin typeface="현대산스 Head" panose="020B0600000101010101" pitchFamily="50" charset="-127"/>
                <a:ea typeface="현대산스 Head" panose="020B0600000101010101" pitchFamily="50" charset="-127"/>
              </a:rPr>
              <a:t>Go to Carbon NET ZERO</a:t>
            </a:r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158110" y="185000"/>
            <a:ext cx="10128738" cy="432048"/>
          </a:xfrm>
          <a:prstGeom prst="rect">
            <a:avLst/>
          </a:prstGeom>
        </p:spPr>
        <p:txBody>
          <a:bodyPr/>
          <a:lstStyle>
            <a:lvl1pPr algn="l">
              <a:defRPr sz="2400">
                <a:latin typeface="현대산스 Head" panose="020B0600000101010101" pitchFamily="50" charset="-127"/>
                <a:ea typeface="현대산스 Head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1" name="내용 개체 틀 2"/>
          <p:cNvSpPr>
            <a:spLocks noGrp="1"/>
          </p:cNvSpPr>
          <p:nvPr>
            <p:ph idx="10" hasCustomPrompt="1"/>
          </p:nvPr>
        </p:nvSpPr>
        <p:spPr>
          <a:xfrm>
            <a:off x="158109" y="692697"/>
            <a:ext cx="11875630" cy="432047"/>
          </a:xfrm>
          <a:prstGeom prst="rect">
            <a:avLst/>
          </a:prstGeom>
          <a:ln>
            <a:noFill/>
          </a:ln>
        </p:spPr>
        <p:txBody>
          <a:bodyPr lIns="72000" tIns="36000" rIns="36000" bIns="36000"/>
          <a:lstStyle>
            <a:lvl1pPr marL="146050" indent="-146050">
              <a:lnSpc>
                <a:spcPct val="130000"/>
              </a:lnSpc>
              <a:spcBef>
                <a:spcPts val="600"/>
              </a:spcBef>
              <a:buClr>
                <a:srgbClr val="4C7430"/>
              </a:buClr>
              <a:buFont typeface="Wingdings" pitchFamily="2" charset="2"/>
              <a:buChar char="§"/>
              <a:defRPr sz="14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1pPr>
            <a:lvl2pPr marL="265113" indent="-125413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2pPr>
            <a:lvl3pPr marL="444500" indent="-119063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-"/>
              <a:tabLst/>
              <a:defRPr sz="11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3pPr>
            <a:lvl4pPr marL="598488" indent="-153988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└"/>
              <a:defRPr sz="105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4pPr>
            <a:lvl5pPr marL="674688" indent="-85725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-"/>
              <a:defRPr sz="900">
                <a:latin typeface="현대하모니 L" panose="02020603020101020101" pitchFamily="18" charset="-127"/>
                <a:ea typeface="현대하모니 L" panose="02020603020101020101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 넷째 수준</a:t>
            </a:r>
          </a:p>
        </p:txBody>
      </p:sp>
      <p:sp>
        <p:nvSpPr>
          <p:cNvPr id="12" name="내용 개체 틀 2"/>
          <p:cNvSpPr>
            <a:spLocks noGrp="1"/>
          </p:cNvSpPr>
          <p:nvPr>
            <p:ph idx="11" hasCustomPrompt="1"/>
          </p:nvPr>
        </p:nvSpPr>
        <p:spPr>
          <a:xfrm>
            <a:off x="246695" y="2510510"/>
            <a:ext cx="5761382" cy="432047"/>
          </a:xfrm>
          <a:prstGeom prst="rect">
            <a:avLst/>
          </a:prstGeom>
        </p:spPr>
        <p:txBody>
          <a:bodyPr lIns="72000" tIns="36000" rIns="36000" bIns="36000"/>
          <a:lstStyle>
            <a:lvl1pPr marL="90488" indent="-90488">
              <a:lnSpc>
                <a:spcPct val="13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Font typeface="현대산스 Text" panose="020B0600000101010101" pitchFamily="50" charset="-127"/>
              <a:buChar char="·"/>
              <a:defRPr sz="12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1pPr>
            <a:lvl2pPr marL="180975" indent="-85725">
              <a:lnSpc>
                <a:spcPct val="130000"/>
              </a:lnSpc>
              <a:spcBef>
                <a:spcPts val="600"/>
              </a:spcBef>
              <a:buFont typeface="현대산스 Text" panose="020B0600000101010101" pitchFamily="50" charset="-127"/>
              <a:buChar char="-"/>
              <a:defRPr sz="11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2pPr>
            <a:lvl3pPr marL="357188" indent="-176213">
              <a:lnSpc>
                <a:spcPct val="130000"/>
              </a:lnSpc>
              <a:spcBef>
                <a:spcPts val="600"/>
              </a:spcBef>
              <a:buFont typeface="현대산스 Text" panose="020B0600000101010101" pitchFamily="50" charset="-127"/>
              <a:buChar char="└"/>
              <a:tabLst/>
              <a:defRPr sz="105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3pPr>
            <a:lvl4pPr marL="447675" indent="-90488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."/>
              <a:defRPr sz="10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4pPr>
            <a:lvl5pPr marL="674688" indent="-85725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-"/>
              <a:defRPr sz="900">
                <a:latin typeface="현대하모니 L" panose="02020603020101020101" pitchFamily="18" charset="-127"/>
                <a:ea typeface="현대하모니 L" panose="02020603020101020101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</p:txBody>
      </p:sp>
    </p:spTree>
    <p:extLst>
      <p:ext uri="{BB962C8B-B14F-4D97-AF65-F5344CB8AC3E}">
        <p14:creationId xmlns:p14="http://schemas.microsoft.com/office/powerpoint/2010/main" val="2035724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전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3"/>
          <p:cNvCxnSpPr/>
          <p:nvPr userDrawn="1"/>
        </p:nvCxnSpPr>
        <p:spPr>
          <a:xfrm>
            <a:off x="158109" y="620688"/>
            <a:ext cx="8418462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 userDrawn="1"/>
        </p:nvCxnSpPr>
        <p:spPr>
          <a:xfrm>
            <a:off x="8755185" y="620688"/>
            <a:ext cx="3278769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내용 개체 틀 2"/>
          <p:cNvSpPr>
            <a:spLocks noGrp="1"/>
          </p:cNvSpPr>
          <p:nvPr>
            <p:ph idx="10" hasCustomPrompt="1"/>
          </p:nvPr>
        </p:nvSpPr>
        <p:spPr>
          <a:xfrm>
            <a:off x="158109" y="692697"/>
            <a:ext cx="11875630" cy="432047"/>
          </a:xfrm>
          <a:prstGeom prst="rect">
            <a:avLst/>
          </a:prstGeom>
        </p:spPr>
        <p:txBody>
          <a:bodyPr lIns="72000" tIns="36000" rIns="36000" bIns="36000"/>
          <a:lstStyle>
            <a:lvl1pPr marL="146050" indent="-146050">
              <a:lnSpc>
                <a:spcPct val="13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Font typeface="Wingdings" pitchFamily="2" charset="2"/>
              <a:buChar char="§"/>
              <a:defRPr sz="14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1pPr>
            <a:lvl2pPr marL="265113" indent="-125413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2pPr>
            <a:lvl3pPr marL="444500" indent="-119063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-"/>
              <a:tabLst/>
              <a:defRPr sz="11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3pPr>
            <a:lvl4pPr marL="598488" indent="-153988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└"/>
              <a:defRPr sz="105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4pPr>
            <a:lvl5pPr marL="674688" indent="-85725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-"/>
              <a:defRPr sz="900">
                <a:latin typeface="현대하모니 L" panose="02020603020101020101" pitchFamily="18" charset="-127"/>
                <a:ea typeface="현대하모니 L" panose="02020603020101020101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 넷째 수준</a:t>
            </a:r>
          </a:p>
        </p:txBody>
      </p:sp>
      <p:sp>
        <p:nvSpPr>
          <p:cNvPr id="8" name="내용 개체 틀 2"/>
          <p:cNvSpPr>
            <a:spLocks noGrp="1"/>
          </p:cNvSpPr>
          <p:nvPr>
            <p:ph idx="11" hasCustomPrompt="1"/>
          </p:nvPr>
        </p:nvSpPr>
        <p:spPr>
          <a:xfrm>
            <a:off x="246695" y="2510510"/>
            <a:ext cx="5761382" cy="432047"/>
          </a:xfrm>
          <a:prstGeom prst="rect">
            <a:avLst/>
          </a:prstGeom>
        </p:spPr>
        <p:txBody>
          <a:bodyPr lIns="72000" tIns="36000" rIns="36000" bIns="36000"/>
          <a:lstStyle>
            <a:lvl1pPr marL="90488" indent="-90488">
              <a:lnSpc>
                <a:spcPct val="13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Font typeface="현대산스 Text" panose="020B0600000101010101" pitchFamily="50" charset="-127"/>
              <a:buChar char="·"/>
              <a:defRPr sz="12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1pPr>
            <a:lvl2pPr marL="180975" indent="-85725">
              <a:lnSpc>
                <a:spcPct val="130000"/>
              </a:lnSpc>
              <a:spcBef>
                <a:spcPts val="600"/>
              </a:spcBef>
              <a:buFont typeface="현대산스 Text" panose="020B0600000101010101" pitchFamily="50" charset="-127"/>
              <a:buChar char="-"/>
              <a:defRPr sz="11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2pPr>
            <a:lvl3pPr marL="357188" indent="-176213">
              <a:lnSpc>
                <a:spcPct val="130000"/>
              </a:lnSpc>
              <a:spcBef>
                <a:spcPts val="600"/>
              </a:spcBef>
              <a:buFont typeface="현대산스 Text" panose="020B0600000101010101" pitchFamily="50" charset="-127"/>
              <a:buChar char="└"/>
              <a:tabLst/>
              <a:defRPr sz="105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3pPr>
            <a:lvl4pPr marL="447675" indent="-90488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."/>
              <a:defRPr sz="10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4pPr>
            <a:lvl5pPr marL="674688" indent="-85725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-"/>
              <a:defRPr sz="900">
                <a:latin typeface="현대하모니 L" panose="02020603020101020101" pitchFamily="18" charset="-127"/>
                <a:ea typeface="현대하모니 L" panose="02020603020101020101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</p:txBody>
      </p:sp>
      <p:sp>
        <p:nvSpPr>
          <p:cNvPr id="15" name="제목 1"/>
          <p:cNvSpPr>
            <a:spLocks noGrp="1"/>
          </p:cNvSpPr>
          <p:nvPr>
            <p:ph type="title"/>
          </p:nvPr>
        </p:nvSpPr>
        <p:spPr>
          <a:xfrm>
            <a:off x="158110" y="185000"/>
            <a:ext cx="10128738" cy="432048"/>
          </a:xfrm>
          <a:prstGeom prst="rect">
            <a:avLst/>
          </a:prstGeom>
        </p:spPr>
        <p:txBody>
          <a:bodyPr/>
          <a:lstStyle>
            <a:lvl1pPr algn="l">
              <a:defRPr sz="2400">
                <a:latin typeface="현대산스 Head" panose="020B0600000101010101" pitchFamily="50" charset="-127"/>
                <a:ea typeface="현대산스 Head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410363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53">
          <p15:clr>
            <a:srgbClr val="FBAE40"/>
          </p15:clr>
        </p15:guide>
        <p15:guide id="2" pos="81">
          <p15:clr>
            <a:srgbClr val="FBAE40"/>
          </p15:clr>
        </p15:guide>
        <p15:guide id="3" pos="126">
          <p15:clr>
            <a:srgbClr val="FBAE40"/>
          </p15:clr>
        </p15:guide>
        <p15:guide id="4" pos="3120">
          <p15:clr>
            <a:srgbClr val="FBAE40"/>
          </p15:clr>
        </p15:guide>
        <p15:guide id="5" pos="307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탄소중립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3"/>
          <p:cNvCxnSpPr/>
          <p:nvPr userDrawn="1"/>
        </p:nvCxnSpPr>
        <p:spPr>
          <a:xfrm>
            <a:off x="158109" y="620688"/>
            <a:ext cx="8418462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3"/>
          <p:cNvCxnSpPr/>
          <p:nvPr userDrawn="1"/>
        </p:nvCxnSpPr>
        <p:spPr>
          <a:xfrm>
            <a:off x="8755185" y="620688"/>
            <a:ext cx="3278769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/>
          <a:srcRect l="109" r="256"/>
          <a:stretch/>
        </p:blipFill>
        <p:spPr>
          <a:xfrm>
            <a:off x="0" y="6431269"/>
            <a:ext cx="12192000" cy="43042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9257431" y="6532602"/>
            <a:ext cx="2274277" cy="34970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r" defTabSz="914400" latinLnBrk="1">
              <a:defRPr/>
            </a:pPr>
            <a:r>
              <a:rPr lang="ko-KR" altLang="en-US" sz="900" kern="0" dirty="0">
                <a:solidFill>
                  <a:srgbClr val="70AD47">
                    <a:lumMod val="75000"/>
                  </a:srgbClr>
                </a:solidFill>
                <a:latin typeface="현대산스 Head" panose="020B0600000101010101" pitchFamily="50" charset="-127"/>
                <a:ea typeface="현대산스 Head" panose="020B0600000101010101" pitchFamily="50" charset="-127"/>
              </a:rPr>
              <a:t>Carbon Neutral Technology Innovation Team</a:t>
            </a:r>
            <a:endParaRPr lang="en-US" altLang="ko-KR" sz="1050" kern="0" dirty="0">
              <a:solidFill>
                <a:srgbClr val="70AD47">
                  <a:lumMod val="75000"/>
                </a:srgbClr>
              </a:solidFill>
              <a:latin typeface="현대산스 Head" panose="020B0600000101010101" pitchFamily="50" charset="-127"/>
              <a:ea typeface="현대산스 Head" panose="020B0600000101010101" pitchFamily="50" charset="-127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991055" y="6532602"/>
            <a:ext cx="271343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>
              <a:defRPr/>
            </a:pPr>
            <a:r>
              <a:rPr lang="en-US" altLang="ko-KR" sz="900" kern="0" dirty="0">
                <a:solidFill>
                  <a:srgbClr val="70AD47">
                    <a:lumMod val="75000"/>
                  </a:srgbClr>
                </a:solidFill>
                <a:latin typeface="현대산스 Head" panose="020B0600000101010101" pitchFamily="50" charset="-127"/>
                <a:ea typeface="현대산스 Head" panose="020B0600000101010101" pitchFamily="50" charset="-127"/>
              </a:rPr>
              <a:t>Go to Carbon NET ZERO</a:t>
            </a:r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158110" y="185000"/>
            <a:ext cx="10128738" cy="432048"/>
          </a:xfrm>
          <a:prstGeom prst="rect">
            <a:avLst/>
          </a:prstGeom>
        </p:spPr>
        <p:txBody>
          <a:bodyPr/>
          <a:lstStyle>
            <a:lvl1pPr algn="l">
              <a:defRPr sz="2400">
                <a:latin typeface="현대산스 Head" panose="020B0600000101010101" pitchFamily="50" charset="-127"/>
                <a:ea typeface="현대산스 Head" panose="020B0600000101010101" pitchFamily="50" charset="-127"/>
              </a:defRPr>
            </a:lvl1pPr>
          </a:lstStyle>
          <a:p>
            <a:r>
              <a:rPr lang="ko-KR" altLang="en-US" dirty="0"/>
              <a:t>Edit Master Title Style </a:t>
            </a:r>
          </a:p>
        </p:txBody>
      </p:sp>
      <p:sp>
        <p:nvSpPr>
          <p:cNvPr id="11" name="내용 개체 틀 2"/>
          <p:cNvSpPr>
            <a:spLocks noGrp="1"/>
          </p:cNvSpPr>
          <p:nvPr>
            <p:ph idx="10" hasCustomPrompt="1"/>
          </p:nvPr>
        </p:nvSpPr>
        <p:spPr>
          <a:xfrm>
            <a:off x="158109" y="692697"/>
            <a:ext cx="11875630" cy="432047"/>
          </a:xfrm>
          <a:prstGeom prst="rect">
            <a:avLst/>
          </a:prstGeom>
          <a:ln>
            <a:noFill/>
          </a:ln>
        </p:spPr>
        <p:txBody>
          <a:bodyPr lIns="72000" tIns="36000" rIns="36000" bIns="36000"/>
          <a:lstStyle>
            <a:lvl1pPr marL="146050" indent="-146050">
              <a:lnSpc>
                <a:spcPct val="130000"/>
              </a:lnSpc>
              <a:spcBef>
                <a:spcPts val="600"/>
              </a:spcBef>
              <a:buClr>
                <a:srgbClr val="4C7430"/>
              </a:buClr>
              <a:buFont typeface="Wingdings" pitchFamily="2" charset="2"/>
              <a:buChar char="§"/>
              <a:defRPr sz="14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1pPr>
            <a:lvl2pPr marL="265113" indent="-125413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2pPr>
            <a:lvl3pPr marL="444500" indent="-119063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-"/>
              <a:tabLst/>
              <a:defRPr sz="11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3pPr>
            <a:lvl4pPr marL="598488" indent="-153988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└"/>
              <a:defRPr sz="105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4pPr>
            <a:lvl5pPr marL="674688" indent="-85725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-"/>
              <a:defRPr sz="900">
                <a:latin typeface="현대하모니 L" panose="02020603020101020101" pitchFamily="18" charset="-127"/>
                <a:ea typeface="현대하모니 L" panose="02020603020101020101" pitchFamily="18" charset="-127"/>
              </a:defRPr>
            </a:lvl5pPr>
          </a:lstStyle>
          <a:p>
            <a:pPr lvl="0"/>
            <a:r>
              <a:rPr lang="ko-KR" altLang="en-US" dirty="0"/>
              <a:t>Edits the master text style</a:t>
            </a:r>
          </a:p>
          <a:p>
            <a:pPr lvl="1"/>
            <a:r>
              <a:rPr lang="ko-KR" altLang="en-US" dirty="0"/>
              <a:t>Second level</a:t>
            </a:r>
          </a:p>
          <a:p>
            <a:pPr lvl="2"/>
            <a:r>
              <a:rPr lang="ko-KR" altLang="en-US" dirty="0"/>
              <a:t>Third level</a:t>
            </a:r>
          </a:p>
          <a:p>
            <a:pPr lvl="3"/>
            <a:r>
              <a:rPr lang="ko-KR" altLang="en-US" dirty="0"/>
              <a:t> Fourth level</a:t>
            </a:r>
          </a:p>
        </p:txBody>
      </p:sp>
      <p:sp>
        <p:nvSpPr>
          <p:cNvPr id="12" name="내용 개체 틀 2"/>
          <p:cNvSpPr>
            <a:spLocks noGrp="1"/>
          </p:cNvSpPr>
          <p:nvPr>
            <p:ph idx="11" hasCustomPrompt="1"/>
          </p:nvPr>
        </p:nvSpPr>
        <p:spPr>
          <a:xfrm>
            <a:off x="246695" y="2510510"/>
            <a:ext cx="5761382" cy="432047"/>
          </a:xfrm>
          <a:prstGeom prst="rect">
            <a:avLst/>
          </a:prstGeom>
        </p:spPr>
        <p:txBody>
          <a:bodyPr lIns="72000" tIns="36000" rIns="36000" bIns="36000"/>
          <a:lstStyle>
            <a:lvl1pPr marL="90488" indent="-90488">
              <a:lnSpc>
                <a:spcPct val="13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Font typeface="현대산스 Text" panose="020B0600000101010101" pitchFamily="50" charset="-127"/>
              <a:buChar char="·"/>
              <a:defRPr sz="12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1pPr>
            <a:lvl2pPr marL="180975" indent="-85725">
              <a:lnSpc>
                <a:spcPct val="130000"/>
              </a:lnSpc>
              <a:spcBef>
                <a:spcPts val="600"/>
              </a:spcBef>
              <a:buFont typeface="현대산스 Text" panose="020B0600000101010101" pitchFamily="50" charset="-127"/>
              <a:buChar char="-"/>
              <a:defRPr sz="11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2pPr>
            <a:lvl3pPr marL="357188" indent="-176213">
              <a:lnSpc>
                <a:spcPct val="130000"/>
              </a:lnSpc>
              <a:spcBef>
                <a:spcPts val="600"/>
              </a:spcBef>
              <a:buFont typeface="현대산스 Text" panose="020B0600000101010101" pitchFamily="50" charset="-127"/>
              <a:buChar char="└"/>
              <a:tabLst/>
              <a:defRPr sz="105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3pPr>
            <a:lvl4pPr marL="447675" indent="-90488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."/>
              <a:defRPr sz="10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4pPr>
            <a:lvl5pPr marL="674688" indent="-85725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-"/>
              <a:defRPr sz="900">
                <a:latin typeface="현대하모니 L" panose="02020603020101020101" pitchFamily="18" charset="-127"/>
                <a:ea typeface="현대하모니 L" panose="02020603020101020101" pitchFamily="18" charset="-127"/>
              </a:defRPr>
            </a:lvl5pPr>
          </a:lstStyle>
          <a:p>
            <a:pPr lvl="0"/>
            <a:r>
              <a:rPr lang="ko-KR" altLang="en-US" dirty="0"/>
              <a:t>Edits the master text style</a:t>
            </a:r>
          </a:p>
          <a:p>
            <a:pPr lvl="1"/>
            <a:r>
              <a:rPr lang="ko-KR" altLang="en-US" dirty="0"/>
              <a:t>Second level</a:t>
            </a:r>
          </a:p>
          <a:p>
            <a:pPr lvl="2"/>
            <a:r>
              <a:rPr lang="ko-KR" altLang="en-US" dirty="0"/>
              <a:t>Third level</a:t>
            </a:r>
          </a:p>
          <a:p>
            <a:pPr lvl="3"/>
            <a:r>
              <a:rPr lang="ko-KR" alt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8348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전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3"/>
          <p:cNvCxnSpPr/>
          <p:nvPr userDrawn="1"/>
        </p:nvCxnSpPr>
        <p:spPr>
          <a:xfrm>
            <a:off x="158109" y="620688"/>
            <a:ext cx="8418462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 userDrawn="1"/>
        </p:nvCxnSpPr>
        <p:spPr>
          <a:xfrm>
            <a:off x="8755185" y="620688"/>
            <a:ext cx="3278769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내용 개체 틀 2"/>
          <p:cNvSpPr>
            <a:spLocks noGrp="1"/>
          </p:cNvSpPr>
          <p:nvPr>
            <p:ph idx="10" hasCustomPrompt="1"/>
          </p:nvPr>
        </p:nvSpPr>
        <p:spPr>
          <a:xfrm>
            <a:off x="158109" y="692697"/>
            <a:ext cx="11875630" cy="432047"/>
          </a:xfrm>
          <a:prstGeom prst="rect">
            <a:avLst/>
          </a:prstGeom>
        </p:spPr>
        <p:txBody>
          <a:bodyPr lIns="72000" tIns="36000" rIns="36000" bIns="36000"/>
          <a:lstStyle>
            <a:lvl1pPr marL="146050" indent="-146050">
              <a:lnSpc>
                <a:spcPct val="13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Font typeface="Wingdings" pitchFamily="2" charset="2"/>
              <a:buChar char="§"/>
              <a:defRPr sz="14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1pPr>
            <a:lvl2pPr marL="265113" indent="-125413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2pPr>
            <a:lvl3pPr marL="444500" indent="-119063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-"/>
              <a:tabLst/>
              <a:defRPr sz="11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3pPr>
            <a:lvl4pPr marL="598488" indent="-153988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└"/>
              <a:defRPr sz="105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4pPr>
            <a:lvl5pPr marL="674688" indent="-85725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-"/>
              <a:defRPr sz="900">
                <a:latin typeface="현대하모니 L" panose="02020603020101020101" pitchFamily="18" charset="-127"/>
                <a:ea typeface="현대하모니 L" panose="02020603020101020101" pitchFamily="18" charset="-127"/>
              </a:defRPr>
            </a:lvl5pPr>
          </a:lstStyle>
          <a:p>
            <a:pPr lvl="0"/>
            <a:r>
              <a:rPr lang="ko-KR" altLang="en-US" dirty="0"/>
              <a:t>Edits the master text style</a:t>
            </a:r>
          </a:p>
          <a:p>
            <a:pPr lvl="1"/>
            <a:r>
              <a:rPr lang="ko-KR" altLang="en-US" dirty="0"/>
              <a:t>Second level</a:t>
            </a:r>
          </a:p>
          <a:p>
            <a:pPr lvl="2"/>
            <a:r>
              <a:rPr lang="ko-KR" altLang="en-US" dirty="0"/>
              <a:t>Third level</a:t>
            </a:r>
          </a:p>
          <a:p>
            <a:pPr lvl="3"/>
            <a:r>
              <a:rPr lang="ko-KR" altLang="en-US" dirty="0"/>
              <a:t> Fourth level</a:t>
            </a:r>
          </a:p>
        </p:txBody>
      </p:sp>
      <p:sp>
        <p:nvSpPr>
          <p:cNvPr id="8" name="내용 개체 틀 2"/>
          <p:cNvSpPr>
            <a:spLocks noGrp="1"/>
          </p:cNvSpPr>
          <p:nvPr>
            <p:ph idx="11" hasCustomPrompt="1"/>
          </p:nvPr>
        </p:nvSpPr>
        <p:spPr>
          <a:xfrm>
            <a:off x="246695" y="2510510"/>
            <a:ext cx="5761382" cy="432047"/>
          </a:xfrm>
          <a:prstGeom prst="rect">
            <a:avLst/>
          </a:prstGeom>
        </p:spPr>
        <p:txBody>
          <a:bodyPr lIns="72000" tIns="36000" rIns="36000" bIns="36000"/>
          <a:lstStyle>
            <a:lvl1pPr marL="90488" indent="-90488">
              <a:lnSpc>
                <a:spcPct val="13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Font typeface="현대산스 Text" panose="020B0600000101010101" pitchFamily="50" charset="-127"/>
              <a:buChar char="·"/>
              <a:defRPr sz="12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1pPr>
            <a:lvl2pPr marL="180975" indent="-85725">
              <a:lnSpc>
                <a:spcPct val="130000"/>
              </a:lnSpc>
              <a:spcBef>
                <a:spcPts val="600"/>
              </a:spcBef>
              <a:buFont typeface="현대산스 Text" panose="020B0600000101010101" pitchFamily="50" charset="-127"/>
              <a:buChar char="-"/>
              <a:defRPr sz="11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2pPr>
            <a:lvl3pPr marL="357188" indent="-176213">
              <a:lnSpc>
                <a:spcPct val="130000"/>
              </a:lnSpc>
              <a:spcBef>
                <a:spcPts val="600"/>
              </a:spcBef>
              <a:buFont typeface="현대산스 Text" panose="020B0600000101010101" pitchFamily="50" charset="-127"/>
              <a:buChar char="└"/>
              <a:tabLst/>
              <a:defRPr sz="105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3pPr>
            <a:lvl4pPr marL="447675" indent="-90488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."/>
              <a:defRPr sz="1000">
                <a:latin typeface="현대산스 Text" panose="020B0600000101010101" pitchFamily="50" charset="-127"/>
                <a:ea typeface="현대산스 Text" panose="020B0600000101010101" pitchFamily="50" charset="-127"/>
              </a:defRPr>
            </a:lvl4pPr>
            <a:lvl5pPr marL="674688" indent="-85725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-"/>
              <a:defRPr sz="900">
                <a:latin typeface="현대하모니 L" panose="02020603020101020101" pitchFamily="18" charset="-127"/>
                <a:ea typeface="현대하모니 L" panose="02020603020101020101" pitchFamily="18" charset="-127"/>
              </a:defRPr>
            </a:lvl5pPr>
          </a:lstStyle>
          <a:p>
            <a:pPr lvl="0"/>
            <a:r>
              <a:rPr lang="ko-KR" altLang="en-US" dirty="0"/>
              <a:t>Edits the master text style</a:t>
            </a:r>
          </a:p>
          <a:p>
            <a:pPr lvl="1"/>
            <a:r>
              <a:rPr lang="ko-KR" altLang="en-US" dirty="0"/>
              <a:t>Second level</a:t>
            </a:r>
          </a:p>
          <a:p>
            <a:pPr lvl="2"/>
            <a:r>
              <a:rPr lang="ko-KR" altLang="en-US" dirty="0"/>
              <a:t>Third level</a:t>
            </a:r>
          </a:p>
          <a:p>
            <a:pPr lvl="3"/>
            <a:r>
              <a:rPr lang="ko-KR" altLang="en-US" dirty="0"/>
              <a:t>Fourth level</a:t>
            </a:r>
          </a:p>
        </p:txBody>
      </p:sp>
      <p:sp>
        <p:nvSpPr>
          <p:cNvPr id="15" name="제목 1"/>
          <p:cNvSpPr>
            <a:spLocks noGrp="1"/>
          </p:cNvSpPr>
          <p:nvPr>
            <p:ph type="title"/>
          </p:nvPr>
        </p:nvSpPr>
        <p:spPr>
          <a:xfrm>
            <a:off x="158110" y="185000"/>
            <a:ext cx="10128738" cy="432048"/>
          </a:xfrm>
          <a:prstGeom prst="rect">
            <a:avLst/>
          </a:prstGeom>
        </p:spPr>
        <p:txBody>
          <a:bodyPr/>
          <a:lstStyle>
            <a:lvl1pPr algn="l">
              <a:defRPr sz="2400">
                <a:latin typeface="현대산스 Head" panose="020B0600000101010101" pitchFamily="50" charset="-127"/>
                <a:ea typeface="현대산스 Head" panose="020B0600000101010101" pitchFamily="50" charset="-127"/>
              </a:defRPr>
            </a:lvl1pPr>
          </a:lstStyle>
          <a:p>
            <a:r>
              <a:rPr lang="ko-KR" altLang="en-US" dirty="0"/>
              <a:t>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1936696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53">
          <p15:clr>
            <a:srgbClr val="FBAE40"/>
          </p15:clr>
        </p15:guide>
        <p15:guide id="2" pos="81">
          <p15:clr>
            <a:srgbClr val="FBAE40"/>
          </p15:clr>
        </p15:guide>
        <p15:guide id="3" pos="126">
          <p15:clr>
            <a:srgbClr val="FBAE40"/>
          </p15:clr>
        </p15:guide>
        <p15:guide id="4" pos="3120">
          <p15:clr>
            <a:srgbClr val="FBAE40"/>
          </p15:clr>
        </p15:guide>
        <p15:guide id="5" pos="307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accent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36875139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7" imgW="395" imgH="396" progId="TCLayout.ActiveDocument.1">
                  <p:embed/>
                </p:oleObj>
              </mc:Choice>
              <mc:Fallback>
                <p:oleObj name="think-cell Folie" r:id="rId17" imgW="395" imgH="396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ja-JP" dirty="0"/>
              <a:t>Cliquez pour modifier les styles du texte du masque</a:t>
            </a:r>
          </a:p>
          <a:p>
            <a:pPr lvl="1"/>
            <a:r>
              <a:rPr lang="fr-FR" altLang="ja-JP" dirty="0"/>
              <a:t>Deuxième niveau</a:t>
            </a:r>
          </a:p>
          <a:p>
            <a:pPr lvl="2"/>
            <a:r>
              <a:rPr lang="fr-FR" altLang="ja-JP" dirty="0"/>
              <a:t>Troisième niveau</a:t>
            </a:r>
          </a:p>
          <a:p>
            <a:pPr lvl="3"/>
            <a:r>
              <a:rPr lang="fr-FR" altLang="ja-JP" dirty="0"/>
              <a:t>Quatrième niveau</a:t>
            </a:r>
          </a:p>
          <a:p>
            <a:pPr lvl="4"/>
            <a:r>
              <a:rPr lang="fr-FR" altLang="ja-JP" dirty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34" charset="-128"/>
              </a:defRPr>
            </a:lvl1pPr>
          </a:lstStyle>
          <a:p>
            <a:endParaRPr lang="fr-FR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34" charset="-128"/>
              </a:defRPr>
            </a:lvl1pPr>
          </a:lstStyle>
          <a:p>
            <a:endParaRPr lang="fr-FR" altLang="ja-JP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34" charset="-128"/>
              </a:defRPr>
            </a:lvl1pPr>
          </a:lstStyle>
          <a:p>
            <a:fld id="{841ADF96-E6CA-4184-9617-4AA0842E2F41}" type="slidenum">
              <a:rPr lang="ja-JP" altLang="fr-FR"/>
              <a:pPr/>
              <a:t>‹#›</a:t>
            </a:fld>
            <a:endParaRPr lang="fr-FR" altLang="ja-JP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B5CF22-54B9-40F4-91F9-FB0988E05961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79512" y="20335"/>
            <a:ext cx="884497" cy="140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85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80" r:id="rId13"/>
    <p:sldLayoutId id="2147483681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Calibri" panose="020F0502020204030204" pitchFamily="34" charset="0"/>
        <a:buChar char="−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3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9325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F6A25-0EE3-3DFE-8B9E-5BC3F70CF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943B6-7E89-3677-1D47-6FC8671D5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453" y="118186"/>
            <a:ext cx="9853127" cy="1299451"/>
          </a:xfrm>
        </p:spPr>
        <p:txBody>
          <a:bodyPr/>
          <a:lstStyle/>
          <a:p>
            <a:r>
              <a:rPr lang="de-DE" sz="4000" b="1" dirty="0"/>
              <a:t>How to define „LCA group“?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C5A3A-98F3-8315-234B-DAE10190C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191" y="1156024"/>
            <a:ext cx="11287709" cy="3594462"/>
          </a:xfrm>
        </p:spPr>
        <p:txBody>
          <a:bodyPr/>
          <a:lstStyle/>
          <a:p>
            <a:r>
              <a:rPr lang="en-US" sz="2800" dirty="0"/>
              <a:t>The definition of “Vehicle Type” can be taken as reference </a:t>
            </a:r>
            <a:br>
              <a:rPr lang="en-US" sz="2800" dirty="0"/>
            </a:br>
            <a:r>
              <a:rPr lang="en-US" sz="2600" dirty="0">
                <a:sym typeface="Wingdings" panose="05000000000000000000" pitchFamily="2" charset="2"/>
              </a:rPr>
              <a:t> </a:t>
            </a:r>
            <a:r>
              <a:rPr lang="en-US" sz="2600" dirty="0"/>
              <a:t>EU Regulation 858/2018, which specifies the criteria for M1 vehicles.</a:t>
            </a:r>
          </a:p>
          <a:p>
            <a:pPr lvl="1"/>
            <a:r>
              <a:rPr lang="en-US" sz="1800" u="sng" dirty="0"/>
              <a:t>“Type”</a:t>
            </a:r>
            <a:r>
              <a:rPr lang="en-US" sz="1800" dirty="0"/>
              <a:t> refers to a </a:t>
            </a:r>
            <a:r>
              <a:rPr lang="en-US" sz="1800" dirty="0">
                <a:highlight>
                  <a:srgbClr val="FFFF00"/>
                </a:highlight>
              </a:rPr>
              <a:t>group of models </a:t>
            </a:r>
            <a:r>
              <a:rPr lang="en-US" sz="1800" dirty="0"/>
              <a:t>with the same design and basic structure.</a:t>
            </a:r>
          </a:p>
          <a:p>
            <a:pPr lvl="1"/>
            <a:r>
              <a:rPr lang="en-US" sz="1800" u="sng" dirty="0"/>
              <a:t>“Variant”</a:t>
            </a:r>
            <a:r>
              <a:rPr lang="en-US" sz="1800" dirty="0"/>
              <a:t> </a:t>
            </a:r>
            <a:r>
              <a:rPr lang="en-US" altLang="ko-KR" sz="1800" dirty="0"/>
              <a:t>is</a:t>
            </a:r>
            <a:r>
              <a:rPr lang="ko-KR" altLang="en-US" sz="1800" dirty="0"/>
              <a:t> </a:t>
            </a:r>
            <a:r>
              <a:rPr lang="en-US" altLang="ko-KR" sz="1800" dirty="0"/>
              <a:t>a</a:t>
            </a:r>
            <a:r>
              <a:rPr lang="ko-KR" altLang="en-US" sz="1800" dirty="0"/>
              <a:t> </a:t>
            </a:r>
            <a:r>
              <a:rPr lang="en-US" altLang="ko-KR" sz="1800" dirty="0"/>
              <a:t>further</a:t>
            </a:r>
            <a:r>
              <a:rPr lang="ko-KR" altLang="en-US" sz="1800" dirty="0"/>
              <a:t> </a:t>
            </a:r>
            <a:r>
              <a:rPr lang="en-US" altLang="ko-KR" sz="1800" dirty="0"/>
              <a:t>division</a:t>
            </a:r>
            <a:r>
              <a:rPr lang="ko-KR" altLang="en-US" sz="1800" dirty="0"/>
              <a:t> </a:t>
            </a:r>
            <a:r>
              <a:rPr lang="en-US" altLang="ko-KR" sz="1800" dirty="0"/>
              <a:t>of</a:t>
            </a:r>
            <a:r>
              <a:rPr lang="ko-KR" altLang="en-US" sz="1800" dirty="0"/>
              <a:t> </a:t>
            </a:r>
            <a:r>
              <a:rPr lang="en-US" altLang="ko-KR" sz="1800" dirty="0"/>
              <a:t>“Type” </a:t>
            </a:r>
            <a:r>
              <a:rPr lang="en-US" sz="1800" dirty="0"/>
              <a:t>based on major technical differences that include transmission type, </a:t>
            </a:r>
            <a:r>
              <a:rPr lang="en-US" sz="1800" dirty="0">
                <a:highlight>
                  <a:srgbClr val="FFFF00"/>
                </a:highlight>
              </a:rPr>
              <a:t>fuel type</a:t>
            </a:r>
            <a:r>
              <a:rPr lang="en-US" sz="1800" dirty="0"/>
              <a:t>, and driving method</a:t>
            </a:r>
            <a:r>
              <a:rPr lang="en-US" sz="1400" dirty="0"/>
              <a:t>(2WD/AWD)</a:t>
            </a:r>
            <a:r>
              <a:rPr lang="en-US" sz="1800" dirty="0"/>
              <a:t>.</a:t>
            </a:r>
          </a:p>
          <a:p>
            <a:pPr lvl="1"/>
            <a:r>
              <a:rPr lang="en-US" sz="1800" u="sng" dirty="0"/>
              <a:t>“Version”</a:t>
            </a:r>
            <a:r>
              <a:rPr lang="en-US" sz="1800" dirty="0"/>
              <a:t> is a further division of “Variant”. The basic technical specifications are the same, but they are differentiated by options, trim, parts, etc.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“LCA group” can be specified by “vehicle Type” &amp; fuel type /powertrain</a:t>
            </a:r>
            <a:r>
              <a:rPr lang="ko-KR" altLang="en-US" sz="2800" dirty="0"/>
              <a:t> </a:t>
            </a:r>
            <a:r>
              <a:rPr lang="en-US" altLang="ko-KR" sz="2800" dirty="0"/>
              <a:t>type</a:t>
            </a:r>
            <a:r>
              <a:rPr lang="en-US" sz="2800" dirty="0"/>
              <a:t>*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55D5F7-2A71-DE12-7020-412D07D85655}"/>
              </a:ext>
            </a:extLst>
          </p:cNvPr>
          <p:cNvSpPr txBox="1"/>
          <p:nvPr/>
        </p:nvSpPr>
        <p:spPr>
          <a:xfrm>
            <a:off x="4848157" y="4192950"/>
            <a:ext cx="7384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/>
              <a:t>* Gasoline ICE / Gasoline HEV / Gasoline PHEV / Diesel / LPG / Electric / Hydrogen / (…)</a:t>
            </a:r>
            <a:endParaRPr lang="ko-KR" altLang="en-US" sz="1400" i="1" dirty="0">
              <a:solidFill>
                <a:srgbClr val="C00000"/>
              </a:solidFill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4A88406-E627-80D8-A17E-B3862367575E}"/>
              </a:ext>
            </a:extLst>
          </p:cNvPr>
          <p:cNvGrpSpPr/>
          <p:nvPr/>
        </p:nvGrpSpPr>
        <p:grpSpPr>
          <a:xfrm>
            <a:off x="5505253" y="4644602"/>
            <a:ext cx="6620727" cy="2097379"/>
            <a:chOff x="366575" y="4565630"/>
            <a:chExt cx="6312776" cy="1973623"/>
          </a:xfrm>
        </p:grpSpPr>
        <p:grpSp>
          <p:nvGrpSpPr>
            <p:cNvPr id="65" name="그룹 248">
              <a:extLst>
                <a:ext uri="{FF2B5EF4-FFF2-40B4-BE49-F238E27FC236}">
                  <a16:creationId xmlns:a16="http://schemas.microsoft.com/office/drawing/2014/main" id="{F214FDC8-D248-91C3-890A-E377E3092088}"/>
                </a:ext>
              </a:extLst>
            </p:cNvPr>
            <p:cNvGrpSpPr/>
            <p:nvPr/>
          </p:nvGrpSpPr>
          <p:grpSpPr>
            <a:xfrm>
              <a:off x="458271" y="4853700"/>
              <a:ext cx="1050293" cy="567465"/>
              <a:chOff x="563591" y="3749425"/>
              <a:chExt cx="1221057" cy="700201"/>
            </a:xfrm>
          </p:grpSpPr>
          <p:pic>
            <p:nvPicPr>
              <p:cNvPr id="66" name="Picture 10" descr="1,247,323개의 World map vector 이미지, 스톡 사진, 3D 오브젝트, 벡터 | Shutterstock">
                <a:extLst>
                  <a:ext uri="{FF2B5EF4-FFF2-40B4-BE49-F238E27FC236}">
                    <a16:creationId xmlns:a16="http://schemas.microsoft.com/office/drawing/2014/main" id="{6CD2D4EB-C9BF-3D8B-26C2-9776888A2A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816"/>
              <a:stretch/>
            </p:blipFill>
            <p:spPr bwMode="auto">
              <a:xfrm>
                <a:off x="563591" y="3749425"/>
                <a:ext cx="1221057" cy="7002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7" name="그래픽 328" descr="자동차 단색으로 채워진">
                <a:extLst>
                  <a:ext uri="{FF2B5EF4-FFF2-40B4-BE49-F238E27FC236}">
                    <a16:creationId xmlns:a16="http://schemas.microsoft.com/office/drawing/2014/main" id="{F560E266-85A9-7C7E-E671-845263D0C6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t="20564" b="20564"/>
              <a:stretch/>
            </p:blipFill>
            <p:spPr>
              <a:xfrm flipH="1">
                <a:off x="752030" y="3753983"/>
                <a:ext cx="847078" cy="498688"/>
              </a:xfrm>
              <a:prstGeom prst="rect">
                <a:avLst/>
              </a:prstGeom>
            </p:spPr>
          </p:pic>
        </p:grp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7DF191E-A56A-2FAF-E35C-098647303F78}"/>
                </a:ext>
              </a:extLst>
            </p:cNvPr>
            <p:cNvSpPr txBox="1"/>
            <p:nvPr/>
          </p:nvSpPr>
          <p:spPr>
            <a:xfrm>
              <a:off x="366575" y="4565630"/>
              <a:ext cx="123368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latinLnBrk="1"/>
              <a:r>
                <a:rPr lang="en-US" altLang="ko-KR" sz="1200" b="1" dirty="0">
                  <a:solidFill>
                    <a:prstClr val="black"/>
                  </a:solidFill>
                  <a:latin typeface="현대산스 Text" panose="020B0600000101010101"/>
                  <a:ea typeface="현대산스 Text" panose="020B0600000101010101"/>
                </a:rPr>
                <a:t>Global</a:t>
              </a:r>
              <a:endParaRPr lang="ko-KR" altLang="en-US" sz="1200" b="1" dirty="0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9E9EFFD-C8C0-4D4D-C2D3-B8A53A528395}"/>
                </a:ext>
              </a:extLst>
            </p:cNvPr>
            <p:cNvSpPr txBox="1"/>
            <p:nvPr/>
          </p:nvSpPr>
          <p:spPr>
            <a:xfrm>
              <a:off x="1826549" y="4565630"/>
              <a:ext cx="217195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latinLnBrk="1"/>
              <a:r>
                <a:rPr lang="en-US" altLang="ko-KR" sz="1200" b="1" dirty="0">
                  <a:solidFill>
                    <a:prstClr val="black"/>
                  </a:solidFill>
                  <a:latin typeface="현대산스 Text" panose="020B0600000101010101"/>
                  <a:ea typeface="현대산스 Text" panose="020B0600000101010101"/>
                </a:rPr>
                <a:t>Regional (production place)</a:t>
              </a:r>
              <a:endParaRPr lang="ko-KR" altLang="en-US" sz="1200" b="1" dirty="0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endParaRPr>
            </a:p>
          </p:txBody>
        </p:sp>
        <p:grpSp>
          <p:nvGrpSpPr>
            <p:cNvPr id="70" name="그룹 251">
              <a:extLst>
                <a:ext uri="{FF2B5EF4-FFF2-40B4-BE49-F238E27FC236}">
                  <a16:creationId xmlns:a16="http://schemas.microsoft.com/office/drawing/2014/main" id="{5C87162C-9A6F-A909-61B3-34A6CA38069C}"/>
                </a:ext>
              </a:extLst>
            </p:cNvPr>
            <p:cNvGrpSpPr/>
            <p:nvPr/>
          </p:nvGrpSpPr>
          <p:grpSpPr>
            <a:xfrm>
              <a:off x="4442877" y="4799264"/>
              <a:ext cx="1918847" cy="997251"/>
              <a:chOff x="4590102" y="4319330"/>
              <a:chExt cx="1918847" cy="997251"/>
            </a:xfrm>
          </p:grpSpPr>
          <p:pic>
            <p:nvPicPr>
              <p:cNvPr id="71" name="Picture 10" descr="1,247,323개의 World map vector 이미지, 스톡 사진, 3D 오브젝트, 벡터 | Shutterstock">
                <a:extLst>
                  <a:ext uri="{FF2B5EF4-FFF2-40B4-BE49-F238E27FC236}">
                    <a16:creationId xmlns:a16="http://schemas.microsoft.com/office/drawing/2014/main" id="{DB487A40-233B-9E0E-787B-2C7446A4A1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685" t="31286" r="11457" b="47330"/>
              <a:stretch/>
            </p:blipFill>
            <p:spPr bwMode="auto">
              <a:xfrm>
                <a:off x="4590102" y="4319330"/>
                <a:ext cx="1918847" cy="9972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2" name="그래픽 322" descr="자동차 단색으로 채워진">
                <a:extLst>
                  <a:ext uri="{FF2B5EF4-FFF2-40B4-BE49-F238E27FC236}">
                    <a16:creationId xmlns:a16="http://schemas.microsoft.com/office/drawing/2014/main" id="{D8AA07DA-4555-7C9C-D908-C0B6A2DA23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t="20564" b="20564"/>
              <a:stretch/>
            </p:blipFill>
            <p:spPr>
              <a:xfrm flipH="1">
                <a:off x="4736886" y="5036947"/>
                <a:ext cx="338091" cy="187535"/>
              </a:xfrm>
              <a:prstGeom prst="rect">
                <a:avLst/>
              </a:prstGeom>
            </p:spPr>
          </p:pic>
          <p:pic>
            <p:nvPicPr>
              <p:cNvPr id="73" name="그래픽 323" descr="자동차 단색으로 채워진">
                <a:extLst>
                  <a:ext uri="{FF2B5EF4-FFF2-40B4-BE49-F238E27FC236}">
                    <a16:creationId xmlns:a16="http://schemas.microsoft.com/office/drawing/2014/main" id="{A281C098-2CF2-ADEC-AF85-CECE52E639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t="20564" b="20564"/>
              <a:stretch/>
            </p:blipFill>
            <p:spPr>
              <a:xfrm flipH="1">
                <a:off x="5232623" y="4392002"/>
                <a:ext cx="338091" cy="187535"/>
              </a:xfrm>
              <a:prstGeom prst="rect">
                <a:avLst/>
              </a:prstGeom>
            </p:spPr>
          </p:pic>
          <p:pic>
            <p:nvPicPr>
              <p:cNvPr id="74" name="그래픽 324" descr="자동차 단색으로 채워진">
                <a:extLst>
                  <a:ext uri="{FF2B5EF4-FFF2-40B4-BE49-F238E27FC236}">
                    <a16:creationId xmlns:a16="http://schemas.microsoft.com/office/drawing/2014/main" id="{C2AE7DA0-4AE9-33FB-06DC-9A7DDBF8FA5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t="20564" b="20564"/>
              <a:stretch/>
            </p:blipFill>
            <p:spPr>
              <a:xfrm flipH="1">
                <a:off x="5401667" y="4729360"/>
                <a:ext cx="338091" cy="187535"/>
              </a:xfrm>
              <a:prstGeom prst="rect">
                <a:avLst/>
              </a:prstGeom>
            </p:spPr>
          </p:pic>
          <p:pic>
            <p:nvPicPr>
              <p:cNvPr id="75" name="그래픽 325" descr="자동차 단색으로 채워진">
                <a:extLst>
                  <a:ext uri="{FF2B5EF4-FFF2-40B4-BE49-F238E27FC236}">
                    <a16:creationId xmlns:a16="http://schemas.microsoft.com/office/drawing/2014/main" id="{EBBBB722-3293-39BB-30E6-BA1A419F98F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t="20564" b="20564"/>
              <a:stretch/>
            </p:blipFill>
            <p:spPr>
              <a:xfrm flipH="1">
                <a:off x="5843935" y="4635592"/>
                <a:ext cx="338091" cy="187535"/>
              </a:xfrm>
              <a:prstGeom prst="rect">
                <a:avLst/>
              </a:prstGeom>
            </p:spPr>
          </p:pic>
          <p:pic>
            <p:nvPicPr>
              <p:cNvPr id="76" name="그래픽 326" descr="자동차 단색으로 채워진">
                <a:extLst>
                  <a:ext uri="{FF2B5EF4-FFF2-40B4-BE49-F238E27FC236}">
                    <a16:creationId xmlns:a16="http://schemas.microsoft.com/office/drawing/2014/main" id="{C9DE8DAF-8737-A30D-6E9A-BB86F71967C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t="20564" b="20564"/>
              <a:stretch/>
            </p:blipFill>
            <p:spPr>
              <a:xfrm flipH="1">
                <a:off x="6090031" y="4786842"/>
                <a:ext cx="338091" cy="187535"/>
              </a:xfrm>
              <a:prstGeom prst="rect">
                <a:avLst/>
              </a:prstGeom>
            </p:spPr>
          </p:pic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C8759AE-312F-EC6E-C90F-E6913543B085}"/>
                </a:ext>
              </a:extLst>
            </p:cNvPr>
            <p:cNvSpPr txBox="1"/>
            <p:nvPr/>
          </p:nvSpPr>
          <p:spPr>
            <a:xfrm>
              <a:off x="4222629" y="4565630"/>
              <a:ext cx="235934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latinLnBrk="1"/>
              <a:r>
                <a:rPr lang="en-US" altLang="ko-KR" sz="1200" b="1" dirty="0">
                  <a:solidFill>
                    <a:prstClr val="black"/>
                  </a:solidFill>
                  <a:latin typeface="현대산스 Text" panose="020B0600000101010101"/>
                  <a:ea typeface="현대산스 Text" panose="020B0600000101010101"/>
                </a:rPr>
                <a:t>National (certification standard)</a:t>
              </a:r>
              <a:endParaRPr lang="ko-KR" altLang="en-US" sz="1200" b="1" dirty="0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endParaRPr>
            </a:p>
          </p:txBody>
        </p:sp>
        <p:sp>
          <p:nvSpPr>
            <p:cNvPr id="78" name="직사각형 260">
              <a:extLst>
                <a:ext uri="{FF2B5EF4-FFF2-40B4-BE49-F238E27FC236}">
                  <a16:creationId xmlns:a16="http://schemas.microsoft.com/office/drawing/2014/main" id="{0E561183-29E5-EE96-A83C-A22B7104F0F6}"/>
                </a:ext>
              </a:extLst>
            </p:cNvPr>
            <p:cNvSpPr/>
            <p:nvPr/>
          </p:nvSpPr>
          <p:spPr>
            <a:xfrm>
              <a:off x="417351" y="4810351"/>
              <a:ext cx="1091213" cy="601780"/>
            </a:xfrm>
            <a:prstGeom prst="rect">
              <a:avLst/>
            </a:prstGeom>
            <a:solidFill>
              <a:srgbClr val="33CCFF">
                <a:alpha val="5000"/>
              </a:srgbClr>
            </a:solidFill>
            <a:ln w="6350" cap="flat" cmpd="sng" algn="ctr">
              <a:solidFill>
                <a:srgbClr val="4F81BD">
                  <a:shade val="15000"/>
                </a:srgbClr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algn="ctr" latinLnBrk="1">
                <a:defRPr/>
              </a:pPr>
              <a:endParaRPr lang="ko-KR" altLang="en-US" ker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  <p:grpSp>
          <p:nvGrpSpPr>
            <p:cNvPr id="79" name="그룹 261">
              <a:extLst>
                <a:ext uri="{FF2B5EF4-FFF2-40B4-BE49-F238E27FC236}">
                  <a16:creationId xmlns:a16="http://schemas.microsoft.com/office/drawing/2014/main" id="{1C6D7284-C303-76F4-28E5-5E10FEC57AD2}"/>
                </a:ext>
              </a:extLst>
            </p:cNvPr>
            <p:cNvGrpSpPr/>
            <p:nvPr/>
          </p:nvGrpSpPr>
          <p:grpSpPr>
            <a:xfrm>
              <a:off x="1884738" y="4871958"/>
              <a:ext cx="2082592" cy="1125208"/>
              <a:chOff x="2250414" y="3672662"/>
              <a:chExt cx="2641549" cy="1514766"/>
            </a:xfrm>
          </p:grpSpPr>
          <p:pic>
            <p:nvPicPr>
              <p:cNvPr id="80" name="Picture 10" descr="1,247,323개의 World map vector 이미지, 스톡 사진, 3D 오브젝트, 벡터 | Shutterstock">
                <a:extLst>
                  <a:ext uri="{FF2B5EF4-FFF2-40B4-BE49-F238E27FC236}">
                    <a16:creationId xmlns:a16="http://schemas.microsoft.com/office/drawing/2014/main" id="{6EED0BAC-DC85-6A4F-225A-BCCA410311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816"/>
              <a:stretch/>
            </p:blipFill>
            <p:spPr bwMode="auto">
              <a:xfrm>
                <a:off x="2250414" y="3672662"/>
                <a:ext cx="2641549" cy="15147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1" name="그래픽 278" descr="자동차 단색으로 채워진">
                <a:extLst>
                  <a:ext uri="{FF2B5EF4-FFF2-40B4-BE49-F238E27FC236}">
                    <a16:creationId xmlns:a16="http://schemas.microsoft.com/office/drawing/2014/main" id="{BB91EDFD-0E2B-BCA0-6600-4CD7FAB3C0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t="20564" b="20564"/>
              <a:stretch/>
            </p:blipFill>
            <p:spPr>
              <a:xfrm flipH="1">
                <a:off x="2435954" y="3990873"/>
                <a:ext cx="586965" cy="345556"/>
              </a:xfrm>
              <a:prstGeom prst="rect">
                <a:avLst/>
              </a:prstGeom>
            </p:spPr>
          </p:pic>
          <p:pic>
            <p:nvPicPr>
              <p:cNvPr id="82" name="그래픽 279" descr="자동차 단색으로 채워진">
                <a:extLst>
                  <a:ext uri="{FF2B5EF4-FFF2-40B4-BE49-F238E27FC236}">
                    <a16:creationId xmlns:a16="http://schemas.microsoft.com/office/drawing/2014/main" id="{91F57577-AF5B-0B6A-6DCB-CB5EFBE7561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t="20564" b="20564"/>
              <a:stretch/>
            </p:blipFill>
            <p:spPr>
              <a:xfrm flipH="1">
                <a:off x="3333999" y="4433996"/>
                <a:ext cx="586965" cy="345556"/>
              </a:xfrm>
              <a:prstGeom prst="rect">
                <a:avLst/>
              </a:prstGeom>
            </p:spPr>
          </p:pic>
          <p:pic>
            <p:nvPicPr>
              <p:cNvPr id="83" name="그래픽 280" descr="자동차 단색으로 채워진">
                <a:extLst>
                  <a:ext uri="{FF2B5EF4-FFF2-40B4-BE49-F238E27FC236}">
                    <a16:creationId xmlns:a16="http://schemas.microsoft.com/office/drawing/2014/main" id="{51AA76B6-C0D6-B3F0-62A7-D540371AC2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t="20564" b="20564"/>
              <a:stretch/>
            </p:blipFill>
            <p:spPr>
              <a:xfrm flipH="1">
                <a:off x="3304000" y="4017309"/>
                <a:ext cx="586965" cy="345556"/>
              </a:xfrm>
              <a:prstGeom prst="rect">
                <a:avLst/>
              </a:prstGeom>
            </p:spPr>
          </p:pic>
          <p:pic>
            <p:nvPicPr>
              <p:cNvPr id="84" name="그래픽 281" descr="자동차 단색으로 채워진">
                <a:extLst>
                  <a:ext uri="{FF2B5EF4-FFF2-40B4-BE49-F238E27FC236}">
                    <a16:creationId xmlns:a16="http://schemas.microsoft.com/office/drawing/2014/main" id="{A84F8B05-BB89-3C70-8D9F-A65F628D22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t="20564" b="20564"/>
              <a:stretch/>
            </p:blipFill>
            <p:spPr>
              <a:xfrm flipH="1">
                <a:off x="4069916" y="4149038"/>
                <a:ext cx="586965" cy="345556"/>
              </a:xfrm>
              <a:prstGeom prst="rect">
                <a:avLst/>
              </a:prstGeom>
            </p:spPr>
          </p:pic>
        </p:grpSp>
        <p:sp>
          <p:nvSpPr>
            <p:cNvPr id="85" name="직사각형 262">
              <a:extLst>
                <a:ext uri="{FF2B5EF4-FFF2-40B4-BE49-F238E27FC236}">
                  <a16:creationId xmlns:a16="http://schemas.microsoft.com/office/drawing/2014/main" id="{4C62D5E6-4B90-3F75-F032-070104FFA2DF}"/>
                </a:ext>
              </a:extLst>
            </p:cNvPr>
            <p:cNvSpPr/>
            <p:nvPr/>
          </p:nvSpPr>
          <p:spPr>
            <a:xfrm>
              <a:off x="1824519" y="4810030"/>
              <a:ext cx="2173981" cy="1216359"/>
            </a:xfrm>
            <a:prstGeom prst="rect">
              <a:avLst/>
            </a:prstGeom>
            <a:solidFill>
              <a:srgbClr val="33CCFF">
                <a:alpha val="5000"/>
              </a:srgbClr>
            </a:solidFill>
            <a:ln w="6350" cap="flat" cmpd="sng" algn="ctr">
              <a:solidFill>
                <a:srgbClr val="4F81BD">
                  <a:shade val="15000"/>
                </a:srgbClr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algn="ctr" latinLnBrk="1">
                <a:defRPr/>
              </a:pPr>
              <a:endParaRPr lang="ko-KR" altLang="en-US" kern="0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  <p:cxnSp>
          <p:nvCxnSpPr>
            <p:cNvPr id="86" name="직선 화살표 연결선 263">
              <a:extLst>
                <a:ext uri="{FF2B5EF4-FFF2-40B4-BE49-F238E27FC236}">
                  <a16:creationId xmlns:a16="http://schemas.microsoft.com/office/drawing/2014/main" id="{837C29FA-53A3-117A-7BDB-745E69C061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03223" y="4810030"/>
              <a:ext cx="376174" cy="0"/>
            </a:xfrm>
            <a:prstGeom prst="straightConnector1">
              <a:avLst/>
            </a:prstGeom>
            <a:solidFill>
              <a:srgbClr val="33CCFF">
                <a:alpha val="10196"/>
              </a:srgbClr>
            </a:solidFill>
            <a:ln w="6350" cap="flat" cmpd="sng" algn="ctr">
              <a:solidFill>
                <a:srgbClr val="4F81BD">
                  <a:shade val="15000"/>
                </a:srgbClr>
              </a:solidFill>
              <a:prstDash val="sysDash"/>
              <a:miter lim="800000"/>
              <a:tailEnd type="none"/>
            </a:ln>
            <a:effectLst/>
          </p:spPr>
        </p:cxnSp>
        <p:cxnSp>
          <p:nvCxnSpPr>
            <p:cNvPr id="87" name="직선 화살표 연결선 264">
              <a:extLst>
                <a:ext uri="{FF2B5EF4-FFF2-40B4-BE49-F238E27FC236}">
                  <a16:creationId xmlns:a16="http://schemas.microsoft.com/office/drawing/2014/main" id="{819C7F8F-3AD6-E789-4428-5E0D895E5FC4}"/>
                </a:ext>
              </a:extLst>
            </p:cNvPr>
            <p:cNvCxnSpPr>
              <a:cxnSpLocks/>
            </p:cNvCxnSpPr>
            <p:nvPr/>
          </p:nvCxnSpPr>
          <p:spPr>
            <a:xfrm>
              <a:off x="1508564" y="5412131"/>
              <a:ext cx="332318" cy="612120"/>
            </a:xfrm>
            <a:prstGeom prst="straightConnector1">
              <a:avLst/>
            </a:prstGeom>
            <a:solidFill>
              <a:srgbClr val="33CCFF">
                <a:alpha val="10196"/>
              </a:srgbClr>
            </a:solidFill>
            <a:ln w="6350" cap="flat" cmpd="sng" algn="ctr">
              <a:solidFill>
                <a:srgbClr val="4F81BD">
                  <a:shade val="15000"/>
                </a:srgbClr>
              </a:solidFill>
              <a:prstDash val="sysDash"/>
              <a:miter lim="800000"/>
              <a:tailEnd type="none"/>
            </a:ln>
            <a:effectLst/>
          </p:spPr>
        </p:cxnSp>
        <p:sp>
          <p:nvSpPr>
            <p:cNvPr id="88" name="직사각형 265">
              <a:extLst>
                <a:ext uri="{FF2B5EF4-FFF2-40B4-BE49-F238E27FC236}">
                  <a16:creationId xmlns:a16="http://schemas.microsoft.com/office/drawing/2014/main" id="{56FEC714-6EF5-72B2-0E16-17CC9701274C}"/>
                </a:ext>
              </a:extLst>
            </p:cNvPr>
            <p:cNvSpPr/>
            <p:nvPr/>
          </p:nvSpPr>
          <p:spPr>
            <a:xfrm>
              <a:off x="3287749" y="5119084"/>
              <a:ext cx="538881" cy="500414"/>
            </a:xfrm>
            <a:prstGeom prst="rect">
              <a:avLst/>
            </a:prstGeom>
            <a:solidFill>
              <a:srgbClr val="F79646">
                <a:lumMod val="75000"/>
                <a:alpha val="10000"/>
              </a:srgbClr>
            </a:solidFill>
            <a:ln w="6350" cap="flat" cmpd="sng" algn="ctr">
              <a:solidFill>
                <a:srgbClr val="4F81BD">
                  <a:shade val="15000"/>
                </a:srgbClr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algn="ctr" latinLnBrk="1">
                <a:defRPr/>
              </a:pPr>
              <a:endParaRPr lang="ko-KR" altLang="en-US" ker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89" name="직사각형 266">
              <a:extLst>
                <a:ext uri="{FF2B5EF4-FFF2-40B4-BE49-F238E27FC236}">
                  <a16:creationId xmlns:a16="http://schemas.microsoft.com/office/drawing/2014/main" id="{3F0BE458-7677-8EB9-8A0E-D52E0DE0EF5F}"/>
                </a:ext>
              </a:extLst>
            </p:cNvPr>
            <p:cNvSpPr/>
            <p:nvPr/>
          </p:nvSpPr>
          <p:spPr>
            <a:xfrm>
              <a:off x="4435416" y="4795727"/>
              <a:ext cx="1918847" cy="997250"/>
            </a:xfrm>
            <a:prstGeom prst="rect">
              <a:avLst/>
            </a:prstGeom>
            <a:solidFill>
              <a:srgbClr val="F79646">
                <a:lumMod val="75000"/>
                <a:alpha val="10000"/>
              </a:srgbClr>
            </a:solidFill>
            <a:ln w="6350" cap="flat" cmpd="sng" algn="ctr">
              <a:solidFill>
                <a:srgbClr val="4F81BD">
                  <a:shade val="15000"/>
                </a:srgbClr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algn="ctr" latinLnBrk="1">
                <a:defRPr/>
              </a:pPr>
              <a:endParaRPr lang="ko-KR" altLang="en-US" kern="0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90" name="직사각형 267">
              <a:extLst>
                <a:ext uri="{FF2B5EF4-FFF2-40B4-BE49-F238E27FC236}">
                  <a16:creationId xmlns:a16="http://schemas.microsoft.com/office/drawing/2014/main" id="{6CB991E7-7C75-BE72-C7CB-27406C5FB84C}"/>
                </a:ext>
              </a:extLst>
            </p:cNvPr>
            <p:cNvSpPr/>
            <p:nvPr/>
          </p:nvSpPr>
          <p:spPr>
            <a:xfrm>
              <a:off x="5675370" y="5077962"/>
              <a:ext cx="381840" cy="250762"/>
            </a:xfrm>
            <a:prstGeom prst="rect">
              <a:avLst/>
            </a:prstGeom>
            <a:solidFill>
              <a:srgbClr val="8064A2">
                <a:lumMod val="75000"/>
                <a:alpha val="21000"/>
              </a:srgbClr>
            </a:solidFill>
            <a:ln w="6350" cap="flat" cmpd="sng" algn="ctr">
              <a:solidFill>
                <a:srgbClr val="4F81BD">
                  <a:shade val="15000"/>
                </a:srgbClr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algn="ctr" latinLnBrk="1">
                <a:defRPr/>
              </a:pPr>
              <a:endParaRPr lang="ko-KR" altLang="en-US" ker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  <p:cxnSp>
          <p:nvCxnSpPr>
            <p:cNvPr id="91" name="직선 화살표 연결선 272">
              <a:extLst>
                <a:ext uri="{FF2B5EF4-FFF2-40B4-BE49-F238E27FC236}">
                  <a16:creationId xmlns:a16="http://schemas.microsoft.com/office/drawing/2014/main" id="{1BB1F84A-610E-C765-4EA4-5F9BFDE87D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26630" y="4810030"/>
              <a:ext cx="608786" cy="305496"/>
            </a:xfrm>
            <a:prstGeom prst="straightConnector1">
              <a:avLst/>
            </a:prstGeom>
            <a:solidFill>
              <a:srgbClr val="33CCFF">
                <a:alpha val="10196"/>
              </a:srgbClr>
            </a:solidFill>
            <a:ln w="6350" cap="flat" cmpd="sng" algn="ctr">
              <a:solidFill>
                <a:srgbClr val="4F81BD">
                  <a:shade val="15000"/>
                </a:srgbClr>
              </a:solidFill>
              <a:prstDash val="sysDash"/>
              <a:miter lim="800000"/>
              <a:tailEnd type="none"/>
            </a:ln>
            <a:effectLst/>
          </p:spPr>
        </p:cxnSp>
        <p:cxnSp>
          <p:nvCxnSpPr>
            <p:cNvPr id="92" name="직선 화살표 연결선 273">
              <a:extLst>
                <a:ext uri="{FF2B5EF4-FFF2-40B4-BE49-F238E27FC236}">
                  <a16:creationId xmlns:a16="http://schemas.microsoft.com/office/drawing/2014/main" id="{FD5466F3-3FED-EA47-B15B-8BAAB839DEA8}"/>
                </a:ext>
              </a:extLst>
            </p:cNvPr>
            <p:cNvCxnSpPr>
              <a:cxnSpLocks/>
            </p:cNvCxnSpPr>
            <p:nvPr/>
          </p:nvCxnSpPr>
          <p:spPr>
            <a:xfrm>
              <a:off x="3832155" y="5619498"/>
              <a:ext cx="618117" cy="177017"/>
            </a:xfrm>
            <a:prstGeom prst="straightConnector1">
              <a:avLst/>
            </a:prstGeom>
            <a:solidFill>
              <a:srgbClr val="33CCFF">
                <a:alpha val="10196"/>
              </a:srgbClr>
            </a:solidFill>
            <a:ln w="6350" cap="flat" cmpd="sng" algn="ctr">
              <a:solidFill>
                <a:srgbClr val="4F81BD">
                  <a:shade val="15000"/>
                </a:srgbClr>
              </a:solidFill>
              <a:prstDash val="sysDash"/>
              <a:miter lim="800000"/>
              <a:tailEnd type="none"/>
            </a:ln>
            <a:effectLst/>
          </p:spPr>
        </p:cxnSp>
        <p:cxnSp>
          <p:nvCxnSpPr>
            <p:cNvPr id="93" name="직선 화살표 연결선 334">
              <a:extLst>
                <a:ext uri="{FF2B5EF4-FFF2-40B4-BE49-F238E27FC236}">
                  <a16:creationId xmlns:a16="http://schemas.microsoft.com/office/drawing/2014/main" id="{C223B8D4-5EBD-F0F3-C3E4-D18C0FEBA662}"/>
                </a:ext>
              </a:extLst>
            </p:cNvPr>
            <p:cNvCxnSpPr>
              <a:cxnSpLocks/>
            </p:cNvCxnSpPr>
            <p:nvPr/>
          </p:nvCxnSpPr>
          <p:spPr>
            <a:xfrm>
              <a:off x="1842390" y="6209212"/>
              <a:ext cx="2156110" cy="0"/>
            </a:xfrm>
            <a:prstGeom prst="straightConnector1">
              <a:avLst/>
            </a:prstGeom>
            <a:noFill/>
            <a:ln w="69850" cap="flat" cmpd="sng" algn="ctr">
              <a:gradFill flip="none" rotWithShape="1">
                <a:gsLst>
                  <a:gs pos="0">
                    <a:srgbClr val="156082">
                      <a:lumMod val="67000"/>
                    </a:srgbClr>
                  </a:gs>
                  <a:gs pos="48000">
                    <a:srgbClr val="156082">
                      <a:lumMod val="97000"/>
                      <a:lumOff val="3000"/>
                    </a:srgbClr>
                  </a:gs>
                  <a:gs pos="100000">
                    <a:srgbClr val="156082">
                      <a:lumMod val="60000"/>
                      <a:lumOff val="40000"/>
                    </a:srgbClr>
                  </a:gs>
                </a:gsLst>
                <a:lin ang="0" scaled="1"/>
                <a:tileRect/>
              </a:gradFill>
              <a:prstDash val="solid"/>
              <a:miter lim="800000"/>
              <a:headEnd type="triangle"/>
              <a:tailEnd type="triangle"/>
            </a:ln>
            <a:effectLst/>
          </p:spPr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C8D0A1D-8D95-7358-5704-9FCEB40533D7}"/>
                </a:ext>
              </a:extLst>
            </p:cNvPr>
            <p:cNvSpPr txBox="1"/>
            <p:nvPr/>
          </p:nvSpPr>
          <p:spPr>
            <a:xfrm>
              <a:off x="1691310" y="6278598"/>
              <a:ext cx="2456592" cy="2606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latinLnBrk="1"/>
              <a:r>
                <a:rPr lang="en-US" altLang="ko-KR" sz="1200" b="1" dirty="0">
                  <a:solidFill>
                    <a:srgbClr val="135978"/>
                  </a:solidFill>
                  <a:latin typeface="현대산스 Text" panose="020B0600000101010101"/>
                  <a:ea typeface="현대산스 Text" panose="020B0600000101010101"/>
                </a:rPr>
                <a:t>The</a:t>
              </a:r>
              <a:r>
                <a:rPr lang="ko-KR" altLang="en-US" sz="1200" b="1" dirty="0">
                  <a:solidFill>
                    <a:srgbClr val="135978"/>
                  </a:solidFill>
                  <a:latin typeface="현대산스 Text" panose="020B0600000101010101"/>
                  <a:ea typeface="현대산스 Text" panose="020B0600000101010101"/>
                </a:rPr>
                <a:t> </a:t>
              </a:r>
              <a:r>
                <a:rPr lang="en-US" altLang="ko-KR" sz="1200" b="1" dirty="0">
                  <a:solidFill>
                    <a:srgbClr val="135978"/>
                  </a:solidFill>
                  <a:latin typeface="현대산스 Text" panose="020B0600000101010101"/>
                  <a:ea typeface="현대산스 Text" panose="020B0600000101010101"/>
                </a:rPr>
                <a:t>scope</a:t>
              </a:r>
              <a:r>
                <a:rPr lang="ko-KR" altLang="en-US" sz="1200" b="1" dirty="0">
                  <a:solidFill>
                    <a:srgbClr val="135978"/>
                  </a:solidFill>
                  <a:latin typeface="현대산스 Text" panose="020B0600000101010101"/>
                  <a:ea typeface="현대산스 Text" panose="020B0600000101010101"/>
                </a:rPr>
                <a:t> </a:t>
              </a:r>
              <a:r>
                <a:rPr lang="en-US" altLang="ko-KR" sz="1200" b="1" dirty="0">
                  <a:solidFill>
                    <a:srgbClr val="135978"/>
                  </a:solidFill>
                  <a:latin typeface="현대산스 Text" panose="020B0600000101010101"/>
                  <a:ea typeface="현대산스 Text" panose="020B0600000101010101"/>
                </a:rPr>
                <a:t>of</a:t>
              </a:r>
              <a:r>
                <a:rPr lang="ko-KR" altLang="en-US" sz="1200" b="1" dirty="0">
                  <a:solidFill>
                    <a:srgbClr val="135978"/>
                  </a:solidFill>
                  <a:latin typeface="현대산스 Text" panose="020B0600000101010101"/>
                  <a:ea typeface="현대산스 Text" panose="020B0600000101010101"/>
                </a:rPr>
                <a:t> </a:t>
              </a:r>
              <a:r>
                <a:rPr lang="en-US" altLang="ko-KR" sz="1200" b="1" dirty="0">
                  <a:solidFill>
                    <a:srgbClr val="135978"/>
                  </a:solidFill>
                  <a:latin typeface="현대산스 Text" panose="020B0600000101010101"/>
                  <a:ea typeface="현대산스 Text" panose="020B0600000101010101"/>
                </a:rPr>
                <a:t>RV (Upstream)</a:t>
              </a:r>
              <a:endParaRPr lang="ko-KR" altLang="en-US" sz="1200" b="1" dirty="0">
                <a:solidFill>
                  <a:srgbClr val="135978"/>
                </a:solidFill>
                <a:latin typeface="현대산스 Text" panose="020B0600000101010101"/>
                <a:ea typeface="현대산스 Text" panose="020B0600000101010101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A99C985-DC7A-7A5E-97A6-383A81B4E14C}"/>
                </a:ext>
              </a:extLst>
            </p:cNvPr>
            <p:cNvSpPr txBox="1"/>
            <p:nvPr/>
          </p:nvSpPr>
          <p:spPr>
            <a:xfrm>
              <a:off x="4222759" y="5846296"/>
              <a:ext cx="245659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latinLnBrk="1"/>
              <a:r>
                <a:rPr lang="en-US" altLang="ko-KR" sz="1200" b="1" dirty="0">
                  <a:solidFill>
                    <a:prstClr val="black"/>
                  </a:solidFill>
                  <a:latin typeface="현대산스 Text" panose="020B0600000101010101"/>
                  <a:ea typeface="현대산스 Text" panose="020B0600000101010101"/>
                </a:rPr>
                <a:t>The</a:t>
              </a:r>
              <a:r>
                <a:rPr lang="ko-KR" altLang="en-US" sz="1200" b="1" dirty="0">
                  <a:solidFill>
                    <a:prstClr val="black"/>
                  </a:solidFill>
                  <a:latin typeface="현대산스 Text" panose="020B0600000101010101"/>
                  <a:ea typeface="현대산스 Text" panose="020B0600000101010101"/>
                </a:rPr>
                <a:t> </a:t>
              </a:r>
              <a:r>
                <a:rPr lang="en-US" altLang="ko-KR" sz="1200" b="1" dirty="0">
                  <a:solidFill>
                    <a:prstClr val="black"/>
                  </a:solidFill>
                  <a:latin typeface="현대산스 Text" panose="020B0600000101010101"/>
                  <a:ea typeface="현대산스 Text" panose="020B0600000101010101"/>
                </a:rPr>
                <a:t>scope</a:t>
              </a:r>
              <a:r>
                <a:rPr lang="ko-KR" altLang="en-US" sz="1200" b="1" dirty="0">
                  <a:solidFill>
                    <a:prstClr val="black"/>
                  </a:solidFill>
                  <a:latin typeface="현대산스 Text" panose="020B0600000101010101"/>
                  <a:ea typeface="현대산스 Text" panose="020B0600000101010101"/>
                </a:rPr>
                <a:t> </a:t>
              </a:r>
              <a:r>
                <a:rPr lang="en-US" altLang="ko-KR" sz="1200" b="1" dirty="0">
                  <a:solidFill>
                    <a:prstClr val="black"/>
                  </a:solidFill>
                  <a:latin typeface="현대산스 Text" panose="020B0600000101010101"/>
                  <a:ea typeface="현대산스 Text" panose="020B0600000101010101"/>
                </a:rPr>
                <a:t>of</a:t>
              </a:r>
              <a:r>
                <a:rPr lang="ko-KR" altLang="en-US" sz="1200" b="1" dirty="0">
                  <a:solidFill>
                    <a:prstClr val="black"/>
                  </a:solidFill>
                  <a:latin typeface="현대산스 Text" panose="020B0600000101010101"/>
                  <a:ea typeface="현대산스 Text" panose="020B0600000101010101"/>
                </a:rPr>
                <a:t> </a:t>
              </a:r>
              <a:r>
                <a:rPr lang="en-US" altLang="ko-KR" sz="1200" b="1" dirty="0">
                  <a:solidFill>
                    <a:prstClr val="black"/>
                  </a:solidFill>
                  <a:latin typeface="현대산스 Text" panose="020B0600000101010101"/>
                  <a:ea typeface="현대산스 Text" panose="020B0600000101010101"/>
                </a:rPr>
                <a:t>usage phase (downstream)</a:t>
              </a:r>
              <a:endParaRPr lang="ko-KR" altLang="en-US" sz="1200" b="1" dirty="0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endParaRPr>
            </a:p>
          </p:txBody>
        </p:sp>
      </p:grp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62EF59B-72C1-2597-202A-B4CC18C57F65}"/>
              </a:ext>
            </a:extLst>
          </p:cNvPr>
          <p:cNvSpPr txBox="1">
            <a:spLocks/>
          </p:cNvSpPr>
          <p:nvPr/>
        </p:nvSpPr>
        <p:spPr bwMode="auto">
          <a:xfrm>
            <a:off x="591695" y="4845288"/>
            <a:ext cx="5504305" cy="154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−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altLang="ko-KR" sz="2800" kern="0" dirty="0">
                <a:latin typeface="Arial (Body)"/>
                <a:ea typeface="현대산스 Text" panose="020B0600000101010101" pitchFamily="50" charset="-127"/>
              </a:rPr>
              <a:t>Expansion the definition of </a:t>
            </a:r>
            <a:br>
              <a:rPr lang="en-US" altLang="ko-KR" sz="2800" kern="0" dirty="0">
                <a:latin typeface="Arial (Body)"/>
                <a:ea typeface="현대산스 Text" panose="020B0600000101010101" pitchFamily="50" charset="-127"/>
              </a:rPr>
            </a:br>
            <a:r>
              <a:rPr lang="en-US" altLang="ko-KR" sz="2800" kern="0" dirty="0">
                <a:latin typeface="Arial (Body)"/>
                <a:ea typeface="현대산스 Text" panose="020B0600000101010101" pitchFamily="50" charset="-127"/>
              </a:rPr>
              <a:t>LCA group by region to</a:t>
            </a:r>
            <a:br>
              <a:rPr lang="en-US" altLang="ko-KR" sz="2800" kern="0" dirty="0">
                <a:latin typeface="Arial (Body)"/>
                <a:ea typeface="현대산스 Text" panose="020B0600000101010101" pitchFamily="50" charset="-127"/>
              </a:rPr>
            </a:br>
            <a:r>
              <a:rPr lang="en-US" altLang="ko-KR" sz="2800" kern="0" dirty="0">
                <a:latin typeface="Arial (Body)"/>
                <a:ea typeface="현대산스 Text" panose="020B0600000101010101" pitchFamily="50" charset="-127"/>
              </a:rPr>
              <a:t>cover the production place  </a:t>
            </a:r>
          </a:p>
        </p:txBody>
      </p:sp>
    </p:spTree>
    <p:extLst>
      <p:ext uri="{BB962C8B-B14F-4D97-AF65-F5344CB8AC3E}">
        <p14:creationId xmlns:p14="http://schemas.microsoft.com/office/powerpoint/2010/main" val="415375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D5F47171-BD9F-EF2F-E6AC-C517DD22F2ED}"/>
              </a:ext>
            </a:extLst>
          </p:cNvPr>
          <p:cNvGrpSpPr/>
          <p:nvPr/>
        </p:nvGrpSpPr>
        <p:grpSpPr>
          <a:xfrm>
            <a:off x="1113453" y="820054"/>
            <a:ext cx="3672855" cy="251389"/>
            <a:chOff x="324301" y="948784"/>
            <a:chExt cx="3672855" cy="251389"/>
          </a:xfrm>
          <a:effectLst/>
        </p:grpSpPr>
        <p:sp>
          <p:nvSpPr>
            <p:cNvPr id="8" name="Rectangle 67">
              <a:extLst>
                <a:ext uri="{FF2B5EF4-FFF2-40B4-BE49-F238E27FC236}">
                  <a16:creationId xmlns:a16="http://schemas.microsoft.com/office/drawing/2014/main" id="{7E870BA8-F963-3332-13F1-473AE7EF5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282" y="948784"/>
              <a:ext cx="2535240" cy="246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6000" tIns="36000" rIns="36000" bIns="3600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fontAlgn="base" latinLnBrk="1" hangingPunct="1">
                <a:spcBef>
                  <a:spcPct val="30000"/>
                </a:spcBef>
                <a:spcAft>
                  <a:spcPct val="0"/>
                </a:spcAft>
                <a:defRPr/>
              </a:pPr>
              <a:r>
                <a:rPr lang="en-US" altLang="ko-KR" sz="1400" b="1" dirty="0">
                  <a:solidFill>
                    <a:srgbClr val="000000"/>
                  </a:solidFill>
                  <a:highlight>
                    <a:srgbClr val="FDFDFD"/>
                  </a:highlight>
                  <a:latin typeface="현대산스 Text" panose="020B0600000101010101" pitchFamily="50" charset="-127"/>
                  <a:ea typeface="현대산스 Text" panose="020B0600000101010101" pitchFamily="50" charset="-127"/>
                </a:rPr>
                <a:t>Compromised concept: Base-line approach</a:t>
              </a:r>
              <a:endParaRPr lang="en-US" altLang="ko-KR" sz="1400" b="1" dirty="0">
                <a:solidFill>
                  <a:prstClr val="black"/>
                </a:solidFill>
                <a:latin typeface="Arial" panose="020B0604020202020204"/>
                <a:ea typeface="현대산스 Head" panose="020B0600000101010101" pitchFamily="50" charset="-127"/>
                <a:cs typeface="Arial" panose="020B0604020202020204"/>
              </a:endParaRPr>
            </a:p>
          </p:txBody>
        </p:sp>
        <p:sp>
          <p:nvSpPr>
            <p:cNvPr id="9" name="Rectangle 67">
              <a:extLst>
                <a:ext uri="{FF2B5EF4-FFF2-40B4-BE49-F238E27FC236}">
                  <a16:creationId xmlns:a16="http://schemas.microsoft.com/office/drawing/2014/main" id="{AC8F9774-56A6-B5E8-A41B-E197521E2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301" y="964029"/>
              <a:ext cx="18000" cy="216000"/>
            </a:xfrm>
            <a:prstGeom prst="roundRect">
              <a:avLst>
                <a:gd name="adj" fmla="val 14222"/>
              </a:avLst>
            </a:prstGeom>
            <a:solidFill>
              <a:schemeClr val="tx2">
                <a:lumMod val="75000"/>
              </a:schemeClr>
            </a:solidFill>
            <a:ln w="9525">
              <a:solidFill>
                <a:schemeClr val="tx2">
                  <a:lumMod val="75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b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fontAlgn="base" latinLnBrk="1" hangingPunct="1">
                <a:spcBef>
                  <a:spcPct val="30000"/>
                </a:spcBef>
                <a:spcAft>
                  <a:spcPct val="0"/>
                </a:spcAft>
                <a:defRPr/>
              </a:pPr>
              <a:endParaRPr lang="en-US" altLang="ko-KR" sz="1400" dirty="0">
                <a:solidFill>
                  <a:prstClr val="white"/>
                </a:solidFill>
                <a:latin typeface="Arial" panose="020B0604020202020204"/>
                <a:ea typeface="현대산스 Head" panose="020B0600000101010101" pitchFamily="50" charset="-127"/>
                <a:cs typeface="Arial" panose="020B0604020202020204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A751F32-B2F2-09B8-73BF-F051EB6470FE}"/>
                </a:ext>
              </a:extLst>
            </p:cNvPr>
            <p:cNvCxnSpPr>
              <a:cxnSpLocks/>
            </p:cNvCxnSpPr>
            <p:nvPr/>
          </p:nvCxnSpPr>
          <p:spPr>
            <a:xfrm>
              <a:off x="419522" y="1200173"/>
              <a:ext cx="3577634" cy="0"/>
            </a:xfrm>
            <a:prstGeom prst="line">
              <a:avLst/>
            </a:prstGeom>
            <a:ln w="6350">
              <a:solidFill>
                <a:schemeClr val="tx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E768EE59-27CE-2973-25BD-9B9E8E5E03E6}"/>
              </a:ext>
            </a:extLst>
          </p:cNvPr>
          <p:cNvSpPr txBox="1">
            <a:spLocks/>
          </p:cNvSpPr>
          <p:nvPr/>
        </p:nvSpPr>
        <p:spPr>
          <a:xfrm>
            <a:off x="1113899" y="1110238"/>
            <a:ext cx="10879126" cy="1809535"/>
          </a:xfrm>
          <a:prstGeom prst="rect">
            <a:avLst/>
          </a:prstGeom>
        </p:spPr>
        <p:txBody>
          <a:bodyPr lIns="72000" tIns="36000" rIns="36000" bIns="36000"/>
          <a:lstStyle>
            <a:lvl1pPr marL="146050" indent="-146050" algn="l" defTabSz="914400" rtl="0" eaLnBrk="1" latinLnBrk="1" hangingPunct="1">
              <a:lnSpc>
                <a:spcPct val="13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  <a:cs typeface="+mn-cs"/>
              </a:defRPr>
            </a:lvl1pPr>
            <a:lvl2pPr marL="265113" indent="-125413" algn="l" defTabSz="914400" rtl="0" eaLnBrk="1" latinLnBrk="1" hangingPunct="1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  <a:cs typeface="+mn-cs"/>
              </a:defRPr>
            </a:lvl2pPr>
            <a:lvl3pPr marL="444500" indent="-119063" algn="l" defTabSz="914400" rtl="0" eaLnBrk="1" latinLnBrk="1" hangingPunct="1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-"/>
              <a:tabLst/>
              <a:defRPr sz="1100" kern="1200">
                <a:solidFill>
                  <a:schemeClr val="tx1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  <a:cs typeface="+mn-cs"/>
              </a:defRPr>
            </a:lvl3pPr>
            <a:lvl4pPr marL="598488" indent="-153988" algn="l" defTabSz="914400" rtl="0" eaLnBrk="1" latinLnBrk="1" hangingPunct="1">
              <a:lnSpc>
                <a:spcPct val="130000"/>
              </a:lnSpc>
              <a:spcBef>
                <a:spcPts val="600"/>
              </a:spcBef>
              <a:buFont typeface="현대하모니 L" panose="02020603020101020101" pitchFamily="18" charset="-127"/>
              <a:buChar char="└"/>
              <a:defRPr sz="1050" kern="1200">
                <a:solidFill>
                  <a:schemeClr val="tx1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  <a:cs typeface="+mn-cs"/>
              </a:defRPr>
            </a:lvl4pPr>
            <a:lvl5pPr marL="674688" indent="-85725" algn="l" defTabSz="914400" rtl="0" eaLnBrk="1" latinLnBrk="1" hangingPunct="1">
              <a:lnSpc>
                <a:spcPct val="130000"/>
              </a:lnSpc>
              <a:spcBef>
                <a:spcPts val="600"/>
              </a:spcBef>
              <a:buFont typeface="Arial" pitchFamily="34" charset="0"/>
              <a:buChar char="-"/>
              <a:defRPr sz="900" kern="1200">
                <a:solidFill>
                  <a:schemeClr val="tx1"/>
                </a:solidFill>
                <a:latin typeface="현대하모니 L" panose="02020603020101020101" pitchFamily="18" charset="-127"/>
                <a:ea typeface="현대하모니 L" panose="02020603020101020101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1F497D">
                  <a:lumMod val="50000"/>
                </a:srgbClr>
              </a:buClr>
              <a:tabLst>
                <a:tab pos="241306" algn="l"/>
                <a:tab pos="344497" algn="l"/>
                <a:tab pos="552463" algn="l"/>
                <a:tab pos="1389098" algn="l"/>
              </a:tabLst>
            </a:pPr>
            <a:r>
              <a:rPr lang="ko-KR" altLang="en-US" dirty="0" err="1">
                <a:solidFill>
                  <a:prstClr val="black"/>
                </a:solidFill>
                <a:cs typeface="Arial" panose="020B0604020202020204" pitchFamily="34" charset="0"/>
              </a:rPr>
              <a:t>Overview</a:t>
            </a:r>
            <a:r>
              <a:rPr lang="en-US" altLang="ko-KR" dirty="0">
                <a:solidFill>
                  <a:prstClr val="black"/>
                </a:solidFill>
                <a:cs typeface="Arial" panose="020B0604020202020204" pitchFamily="34" charset="0"/>
              </a:rPr>
              <a:t>: Select one RV out of the LCA group, perform a full LCA and extrapolate LCA value of vehicles in the same LCA family</a:t>
            </a:r>
            <a:endParaRPr lang="en-US" altLang="ko-KR" sz="12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358775" indent="-228600">
              <a:buClr>
                <a:srgbClr val="1F497D">
                  <a:lumMod val="50000"/>
                </a:srgbClr>
              </a:buClr>
              <a:buAutoNum type="alphaLcParenR"/>
              <a:tabLst>
                <a:tab pos="266700" algn="l"/>
                <a:tab pos="449263" algn="l"/>
                <a:tab pos="552450" algn="l"/>
                <a:tab pos="1389063" algn="l"/>
              </a:tabLst>
            </a:pPr>
            <a:r>
              <a:rPr lang="en-US" altLang="ko-KR" sz="1200" u="sng" dirty="0">
                <a:solidFill>
                  <a:prstClr val="black"/>
                </a:solidFill>
                <a:cs typeface="Arial" panose="020B0604020202020204" pitchFamily="34" charset="0"/>
              </a:rPr>
              <a:t>C</a:t>
            </a:r>
            <a:r>
              <a:rPr lang="ko-KR" altLang="en-US" sz="1200" u="sng" dirty="0" err="1">
                <a:solidFill>
                  <a:prstClr val="black"/>
                </a:solidFill>
                <a:cs typeface="Arial" panose="020B0604020202020204" pitchFamily="34" charset="0"/>
              </a:rPr>
              <a:t>alculat</a:t>
            </a:r>
            <a:r>
              <a:rPr lang="de-DE" altLang="ko-KR" sz="1200" u="sng" dirty="0">
                <a:solidFill>
                  <a:prstClr val="black"/>
                </a:solidFill>
                <a:cs typeface="Arial" panose="020B0604020202020204" pitchFamily="34" charset="0"/>
              </a:rPr>
              <a:t>e</a:t>
            </a:r>
            <a:r>
              <a:rPr lang="ko-KR" altLang="en-US" sz="1200" u="sng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ko-KR" altLang="en-US" sz="1200" u="sng" dirty="0" err="1">
                <a:solidFill>
                  <a:prstClr val="black"/>
                </a:solidFill>
                <a:cs typeface="Arial" panose="020B0604020202020204" pitchFamily="34" charset="0"/>
              </a:rPr>
              <a:t>the</a:t>
            </a:r>
            <a:r>
              <a:rPr lang="ko-KR" altLang="en-US" sz="1200" u="sng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ko-KR" sz="1200" u="sng" dirty="0" err="1">
                <a:solidFill>
                  <a:prstClr val="black"/>
                </a:solidFill>
                <a:cs typeface="Arial" panose="020B0604020202020204" pitchFamily="34" charset="0"/>
              </a:rPr>
              <a:t>upstream</a:t>
            </a:r>
            <a:r>
              <a:rPr lang="ko-KR" altLang="en-US" sz="1200" u="sng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ko-KR" altLang="en-US" sz="1200" u="sng" dirty="0" err="1">
                <a:solidFill>
                  <a:prstClr val="black"/>
                </a:solidFill>
                <a:cs typeface="Arial" panose="020B0604020202020204" pitchFamily="34" charset="0"/>
              </a:rPr>
              <a:t>emission</a:t>
            </a:r>
            <a:r>
              <a:rPr lang="ko-KR" altLang="en-US" sz="1200" u="sng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ko-KR" sz="1200" u="sng" dirty="0" err="1">
                <a:solidFill>
                  <a:prstClr val="black"/>
                </a:solidFill>
                <a:cs typeface="Arial" panose="020B0604020202020204" pitchFamily="34" charset="0"/>
              </a:rPr>
              <a:t>factor</a:t>
            </a:r>
            <a:r>
              <a:rPr lang="de-DE" altLang="ko-KR" sz="1200" u="sng" dirty="0">
                <a:solidFill>
                  <a:prstClr val="black"/>
                </a:solidFill>
                <a:cs typeface="Arial" panose="020B0604020202020204" pitchFamily="34" charset="0"/>
              </a:rPr>
              <a:t> [UEF]</a:t>
            </a:r>
            <a:r>
              <a:rPr lang="en-US" altLang="ko-KR" sz="1200" u="sng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altLang="ko-KR" sz="1200" dirty="0">
                <a:solidFill>
                  <a:prstClr val="black"/>
                </a:solidFill>
                <a:cs typeface="Arial" panose="020B0604020202020204" pitchFamily="34" charset="0"/>
              </a:rPr>
              <a:t>(</a:t>
            </a:r>
            <a:r>
              <a:rPr lang="ko-KR" alt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carbon</a:t>
            </a:r>
            <a:r>
              <a:rPr lang="ko-KR" alt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ko-KR" alt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emission</a:t>
            </a:r>
            <a:r>
              <a:rPr lang="ko-KR" alt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ko-KR" alt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per</a:t>
            </a:r>
            <a:r>
              <a:rPr lang="ko-KR" alt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altLang="ko-KR" sz="1200" dirty="0">
                <a:solidFill>
                  <a:prstClr val="black"/>
                </a:solidFill>
                <a:cs typeface="Arial" panose="020B0604020202020204" pitchFamily="34" charset="0"/>
              </a:rPr>
              <a:t>kilogram of </a:t>
            </a:r>
            <a:r>
              <a:rPr lang="ko-KR" alt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vehicle</a:t>
            </a:r>
            <a:r>
              <a:rPr lang="ko-KR" alt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altLang="ko-KR" sz="1200" dirty="0">
                <a:solidFill>
                  <a:prstClr val="black"/>
                </a:solidFill>
                <a:cs typeface="Arial" panose="020B0604020202020204" pitchFamily="34" charset="0"/>
              </a:rPr>
              <a:t>weight) based on the LCA result (excluding use phase &amp; battery)  </a:t>
            </a:r>
            <a:br>
              <a:rPr lang="en-US" altLang="ko-KR" sz="120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altLang="ko-KR" sz="1200" dirty="0">
                <a:solidFill>
                  <a:prstClr val="black"/>
                </a:solidFill>
                <a:cs typeface="Arial" panose="020B0604020202020204" pitchFamily="34" charset="0"/>
              </a:rPr>
              <a:t>                </a:t>
            </a:r>
            <a:r>
              <a:rPr lang="en-US" altLang="ko-KR" b="1" dirty="0">
                <a:solidFill>
                  <a:prstClr val="black"/>
                </a:solidFill>
                <a:cs typeface="Arial" panose="020B0604020202020204" pitchFamily="34" charset="0"/>
              </a:rPr>
              <a:t>Upstream emission factor [kg CO</a:t>
            </a:r>
            <a:r>
              <a:rPr lang="en-US" altLang="ko-KR" b="1" baseline="-25000" dirty="0">
                <a:solidFill>
                  <a:prstClr val="black"/>
                </a:solidFill>
                <a:cs typeface="Arial" panose="020B0604020202020204" pitchFamily="34" charset="0"/>
              </a:rPr>
              <a:t>2 eq.</a:t>
            </a:r>
            <a:r>
              <a:rPr lang="en-US" altLang="ko-KR" b="1" dirty="0">
                <a:solidFill>
                  <a:prstClr val="black"/>
                </a:solidFill>
                <a:cs typeface="Arial" panose="020B0604020202020204" pitchFamily="34" charset="0"/>
              </a:rPr>
              <a:t>/kg] = Upstream emission of RV [kg CO</a:t>
            </a:r>
            <a:r>
              <a:rPr lang="en-US" altLang="ko-KR" b="1" baseline="-25000" dirty="0">
                <a:solidFill>
                  <a:prstClr val="black"/>
                </a:solidFill>
                <a:cs typeface="Arial" panose="020B0604020202020204" pitchFamily="34" charset="0"/>
              </a:rPr>
              <a:t>2 eq.</a:t>
            </a:r>
            <a:r>
              <a:rPr lang="en-US" altLang="ko-KR" b="1" dirty="0">
                <a:solidFill>
                  <a:prstClr val="black"/>
                </a:solidFill>
                <a:cs typeface="Arial" panose="020B0604020202020204" pitchFamily="34" charset="0"/>
              </a:rPr>
              <a:t>] / Weight of the RV [kg] </a:t>
            </a:r>
          </a:p>
          <a:p>
            <a:pPr marL="358775" indent="-228600">
              <a:buClr>
                <a:srgbClr val="1F497D">
                  <a:lumMod val="50000"/>
                </a:srgbClr>
              </a:buClr>
              <a:buAutoNum type="alphaLcParenR"/>
              <a:tabLst>
                <a:tab pos="266700" algn="l"/>
                <a:tab pos="449263" algn="l"/>
                <a:tab pos="552450" algn="l"/>
                <a:tab pos="1389063" algn="l"/>
              </a:tabLst>
            </a:pPr>
            <a:r>
              <a:rPr lang="en-US" altLang="ko-KR" sz="1200" u="sng" dirty="0">
                <a:solidFill>
                  <a:prstClr val="black"/>
                </a:solidFill>
                <a:cs typeface="Arial" panose="020B0604020202020204" pitchFamily="34" charset="0"/>
              </a:rPr>
              <a:t>Extrapolated LCAs:</a:t>
            </a:r>
            <a:r>
              <a:rPr lang="en-US" altLang="ko-KR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ko-KR" sz="1200" dirty="0">
                <a:solidFill>
                  <a:prstClr val="black"/>
                </a:solidFill>
                <a:cs typeface="Arial" panose="020B0604020202020204" pitchFamily="34" charset="0"/>
              </a:rPr>
              <a:t>Upstream </a:t>
            </a:r>
            <a:r>
              <a:rPr lang="de-DE" altLang="ko-KR" sz="1200" dirty="0" err="1">
                <a:solidFill>
                  <a:prstClr val="black"/>
                </a:solidFill>
                <a:cs typeface="Arial" panose="020B0604020202020204" pitchFamily="34" charset="0"/>
              </a:rPr>
              <a:t>emission</a:t>
            </a:r>
            <a:r>
              <a:rPr lang="de-DE" altLang="ko-KR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ko-KR" sz="1200" dirty="0" err="1">
                <a:solidFill>
                  <a:prstClr val="black"/>
                </a:solidFill>
                <a:cs typeface="Arial" panose="020B0604020202020204" pitchFamily="34" charset="0"/>
              </a:rPr>
              <a:t>of</a:t>
            </a:r>
            <a:r>
              <a:rPr lang="de-DE" altLang="ko-KR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ko-KR" sz="1200" dirty="0" err="1">
                <a:solidFill>
                  <a:prstClr val="black"/>
                </a:solidFill>
                <a:cs typeface="Arial" panose="020B0604020202020204" pitchFamily="34" charset="0"/>
              </a:rPr>
              <a:t>vehicles</a:t>
            </a:r>
            <a:r>
              <a:rPr lang="de-DE" altLang="ko-KR" sz="1200" dirty="0">
                <a:solidFill>
                  <a:prstClr val="black"/>
                </a:solidFill>
                <a:cs typeface="Arial" panose="020B0604020202020204" pitchFamily="34" charset="0"/>
              </a:rPr>
              <a:t> in </a:t>
            </a:r>
            <a:r>
              <a:rPr lang="de-DE" altLang="ko-KR" sz="1200" dirty="0" err="1">
                <a:solidFill>
                  <a:prstClr val="black"/>
                </a:solidFill>
                <a:cs typeface="Arial" panose="020B0604020202020204" pitchFamily="34" charset="0"/>
              </a:rPr>
              <a:t>the</a:t>
            </a:r>
            <a:r>
              <a:rPr lang="de-DE" altLang="ko-KR" sz="1200" dirty="0">
                <a:solidFill>
                  <a:prstClr val="black"/>
                </a:solidFill>
                <a:cs typeface="Arial" panose="020B0604020202020204" pitchFamily="34" charset="0"/>
              </a:rPr>
              <a:t> same LCA </a:t>
            </a:r>
            <a:r>
              <a:rPr lang="de-DE" altLang="ko-KR" sz="1200" dirty="0" err="1">
                <a:solidFill>
                  <a:prstClr val="black"/>
                </a:solidFill>
                <a:cs typeface="Arial" panose="020B0604020202020204" pitchFamily="34" charset="0"/>
              </a:rPr>
              <a:t>group</a:t>
            </a:r>
            <a:r>
              <a:rPr lang="de-DE" altLang="ko-KR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ko-KR" sz="1200" dirty="0" err="1">
                <a:solidFill>
                  <a:prstClr val="black"/>
                </a:solidFill>
                <a:cs typeface="Arial" panose="020B0604020202020204" pitchFamily="34" charset="0"/>
              </a:rPr>
              <a:t>to</a:t>
            </a:r>
            <a:r>
              <a:rPr lang="de-DE" altLang="ko-KR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ko-KR" sz="1200" dirty="0" err="1">
                <a:solidFill>
                  <a:prstClr val="black"/>
                </a:solidFill>
                <a:cs typeface="Arial" panose="020B0604020202020204" pitchFamily="34" charset="0"/>
              </a:rPr>
              <a:t>be</a:t>
            </a:r>
            <a:r>
              <a:rPr lang="de-DE" altLang="ko-KR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altLang="ko-KR" sz="1200" dirty="0">
                <a:solidFill>
                  <a:prstClr val="black"/>
                </a:solidFill>
                <a:cs typeface="Arial" panose="020B0604020202020204" pitchFamily="34" charset="0"/>
              </a:rPr>
              <a:t>estimated (extrapolated) </a:t>
            </a:r>
            <a:r>
              <a:rPr lang="de-DE" altLang="ko-KR" sz="1200" dirty="0" err="1">
                <a:solidFill>
                  <a:prstClr val="black"/>
                </a:solidFill>
                <a:cs typeface="Arial" panose="020B0604020202020204" pitchFamily="34" charset="0"/>
              </a:rPr>
              <a:t>based</a:t>
            </a:r>
            <a:r>
              <a:rPr lang="de-DE" altLang="ko-KR" sz="1200" dirty="0">
                <a:solidFill>
                  <a:prstClr val="black"/>
                </a:solidFill>
                <a:cs typeface="Arial" panose="020B0604020202020204" pitchFamily="34" charset="0"/>
              </a:rPr>
              <a:t> on </a:t>
            </a:r>
            <a:r>
              <a:rPr lang="ko-KR" alt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the</a:t>
            </a:r>
            <a:r>
              <a:rPr lang="ko-KR" alt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ko-KR" sz="1200" dirty="0" err="1">
                <a:solidFill>
                  <a:prstClr val="black"/>
                </a:solidFill>
                <a:cs typeface="Arial" panose="020B0604020202020204" pitchFamily="34" charset="0"/>
              </a:rPr>
              <a:t>weight</a:t>
            </a:r>
            <a:r>
              <a:rPr lang="ko-KR" alt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altLang="ko-KR" sz="1200" dirty="0">
                <a:solidFill>
                  <a:prstClr val="black"/>
                </a:solidFill>
                <a:cs typeface="Arial" panose="020B0604020202020204" pitchFamily="34" charset="0"/>
              </a:rPr>
              <a:t>of the </a:t>
            </a:r>
            <a:r>
              <a:rPr lang="en-US" altLang="ko-KR" sz="1200" dirty="0" err="1">
                <a:solidFill>
                  <a:prstClr val="black"/>
                </a:solidFill>
                <a:cs typeface="Arial" panose="020B0604020202020204" pitchFamily="34" charset="0"/>
              </a:rPr>
              <a:t>evalua</a:t>
            </a:r>
            <a:r>
              <a:rPr lang="ko-KR" alt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ted</a:t>
            </a:r>
            <a:r>
              <a:rPr lang="ko-KR" alt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ko-KR" alt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vehicle</a:t>
            </a:r>
            <a:r>
              <a:rPr lang="ko-KR" alt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.</a:t>
            </a:r>
            <a:br>
              <a:rPr lang="de-DE" altLang="ko-KR" sz="120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de-DE" altLang="ko-KR" sz="1200" b="1" dirty="0">
                <a:solidFill>
                  <a:prstClr val="black"/>
                </a:solidFill>
                <a:cs typeface="Arial" panose="020B0604020202020204" pitchFamily="34" charset="0"/>
              </a:rPr>
              <a:t>                </a:t>
            </a:r>
            <a:r>
              <a:rPr lang="en-US" altLang="ko-KR" b="1" dirty="0">
                <a:solidFill>
                  <a:prstClr val="black"/>
                </a:solidFill>
                <a:cs typeface="Arial" panose="020B0604020202020204" pitchFamily="34" charset="0"/>
              </a:rPr>
              <a:t>Upstream emission (evaluated vehicle) </a:t>
            </a:r>
            <a:r>
              <a:rPr lang="en-US" altLang="ko-KR" b="1" dirty="0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rPr>
              <a:t>= Actual w</a:t>
            </a:r>
            <a:r>
              <a:rPr lang="ko-KR" altLang="en-US" b="1" dirty="0" err="1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rPr>
              <a:t>eight</a:t>
            </a:r>
            <a:r>
              <a:rPr lang="ko-KR" altLang="en-US" b="1" dirty="0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rPr>
              <a:t> </a:t>
            </a:r>
            <a:r>
              <a:rPr lang="de-DE" altLang="ko-KR" b="1" dirty="0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rPr>
              <a:t>(</a:t>
            </a:r>
            <a:r>
              <a:rPr lang="de-DE" altLang="ko-KR" b="1" dirty="0" err="1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rPr>
              <a:t>evaluted</a:t>
            </a:r>
            <a:r>
              <a:rPr lang="de-DE" altLang="ko-KR" b="1" dirty="0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rPr>
              <a:t> </a:t>
            </a:r>
            <a:r>
              <a:rPr lang="de-DE" altLang="ko-KR" b="1" dirty="0" err="1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rPr>
              <a:t>vehicle</a:t>
            </a:r>
            <a:r>
              <a:rPr lang="de-DE" altLang="ko-KR" b="1" dirty="0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rPr>
              <a:t>)</a:t>
            </a:r>
            <a:r>
              <a:rPr lang="ko-KR" altLang="en-US" b="1" dirty="0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rPr>
              <a:t> </a:t>
            </a:r>
            <a:r>
              <a:rPr lang="ko-KR" altLang="en-US" b="1" dirty="0" err="1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rPr>
              <a:t>x</a:t>
            </a:r>
            <a:r>
              <a:rPr lang="ko-KR" altLang="en-US" b="1" dirty="0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rPr>
              <a:t> </a:t>
            </a:r>
            <a:r>
              <a:rPr lang="de-DE" altLang="ko-KR" b="1" dirty="0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rPr>
              <a:t>Upstream </a:t>
            </a:r>
            <a:r>
              <a:rPr lang="de-DE" altLang="ko-KR" b="1" dirty="0" err="1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rPr>
              <a:t>emission</a:t>
            </a:r>
            <a:r>
              <a:rPr lang="de-DE" altLang="ko-KR" b="1" dirty="0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rPr>
              <a:t> </a:t>
            </a:r>
            <a:r>
              <a:rPr lang="de-DE" altLang="ko-KR" b="1" dirty="0" err="1">
                <a:solidFill>
                  <a:prstClr val="black"/>
                </a:solidFill>
                <a:latin typeface="현대산스 Text" panose="020B0600000101010101"/>
                <a:ea typeface="현대산스 Text" panose="020B0600000101010101"/>
              </a:rPr>
              <a:t>factor</a:t>
            </a:r>
            <a:endParaRPr lang="de-DE" altLang="ko-KR" sz="1200" b="1" dirty="0">
              <a:solidFill>
                <a:prstClr val="black"/>
              </a:solidFill>
              <a:latin typeface="현대산스 Text" panose="020B0600000101010101"/>
              <a:ea typeface="현대산스 Text" panose="020B0600000101010101"/>
            </a:endParaRPr>
          </a:p>
          <a:p>
            <a:pPr>
              <a:buClr>
                <a:srgbClr val="1F497D">
                  <a:lumMod val="50000"/>
                </a:srgbClr>
              </a:buClr>
              <a:tabLst>
                <a:tab pos="241306" algn="l"/>
                <a:tab pos="344497" algn="l"/>
                <a:tab pos="552463" algn="l"/>
                <a:tab pos="1389098" algn="l"/>
              </a:tabLst>
            </a:pPr>
            <a:r>
              <a:rPr lang="en-US" altLang="ko-KR" sz="1200" dirty="0">
                <a:cs typeface="Arial" panose="020B0604020202020204" pitchFamily="34" charset="0"/>
              </a:rPr>
              <a:t>The Base-line approach is applied after </a:t>
            </a:r>
            <a:r>
              <a:rPr lang="en-US" altLang="ko-KR" sz="1200" u="sng" dirty="0">
                <a:cs typeface="Arial" panose="020B0604020202020204" pitchFamily="34" charset="0"/>
              </a:rPr>
              <a:t>excluding the carbon emissions from the use phase and the traction battery </a:t>
            </a:r>
            <a:r>
              <a:rPr lang="en-US" altLang="ko-KR" sz="1200" dirty="0">
                <a:cs typeface="Arial" panose="020B0604020202020204" pitchFamily="34" charset="0"/>
              </a:rPr>
              <a:t>from the total carbon emissions</a:t>
            </a:r>
            <a:endParaRPr lang="de-DE" altLang="ko-KR" sz="1200" b="1" dirty="0">
              <a:solidFill>
                <a:prstClr val="black"/>
              </a:solidFill>
              <a:latin typeface="현대산스 Text" panose="020B0600000101010101"/>
              <a:ea typeface="현대산스 Text" panose="020B0600000101010101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1511D7B-B2C4-5F4A-4DDB-C6C46AA5D927}"/>
              </a:ext>
            </a:extLst>
          </p:cNvPr>
          <p:cNvSpPr txBox="1">
            <a:spLocks/>
          </p:cNvSpPr>
          <p:nvPr/>
        </p:nvSpPr>
        <p:spPr>
          <a:xfrm>
            <a:off x="1113453" y="118186"/>
            <a:ext cx="9853127" cy="1299451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altLang="ko-KR" sz="3600" b="1" kern="0" dirty="0"/>
              <a:t>Representative Vehicle Concept</a:t>
            </a:r>
            <a:endParaRPr lang="en-GB" sz="3600" b="1" kern="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F0578A5-6AB4-66D0-00C4-21D2314F7E1B}"/>
              </a:ext>
            </a:extLst>
          </p:cNvPr>
          <p:cNvSpPr/>
          <p:nvPr/>
        </p:nvSpPr>
        <p:spPr>
          <a:xfrm>
            <a:off x="1555422" y="2988773"/>
            <a:ext cx="8710367" cy="3802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>
              <a:solidFill>
                <a:prstClr val="white"/>
              </a:solidFill>
              <a:latin typeface="맑은 고딕" panose="020F0502020204030204"/>
              <a:ea typeface="맑은 고딕" panose="020B0503020000020004" pitchFamily="34" charset="-127"/>
            </a:endParaRPr>
          </a:p>
        </p:txBody>
      </p:sp>
      <p:graphicFrame>
        <p:nvGraphicFramePr>
          <p:cNvPr id="5" name="차트 4">
            <a:extLst>
              <a:ext uri="{FF2B5EF4-FFF2-40B4-BE49-F238E27FC236}">
                <a16:creationId xmlns:a16="http://schemas.microsoft.com/office/drawing/2014/main" id="{3C8E012C-67E6-0E8D-68DC-B6B6761A2C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1123671"/>
              </p:ext>
            </p:extLst>
          </p:nvPr>
        </p:nvGraphicFramePr>
        <p:xfrm>
          <a:off x="1555423" y="3485387"/>
          <a:ext cx="8496756" cy="3041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78EF1D2-9462-1007-AAE0-FA1CCE524A42}"/>
              </a:ext>
            </a:extLst>
          </p:cNvPr>
          <p:cNvSpPr txBox="1"/>
          <p:nvPr/>
        </p:nvSpPr>
        <p:spPr>
          <a:xfrm>
            <a:off x="8018304" y="3321173"/>
            <a:ext cx="563628" cy="439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b="1" dirty="0">
                <a:solidFill>
                  <a:srgbClr val="F79646">
                    <a:lumMod val="75000"/>
                  </a:srgbClr>
                </a:solidFill>
                <a:latin typeface="현대산스 Text" panose="020B0600000101010101"/>
                <a:ea typeface="현대산스 Text" panose="020B0600000101010101"/>
              </a:rPr>
              <a:t>RV</a:t>
            </a:r>
            <a:endParaRPr lang="ko-KR" altLang="en-US" b="1" dirty="0">
              <a:solidFill>
                <a:srgbClr val="F79646">
                  <a:lumMod val="75000"/>
                </a:srgbClr>
              </a:solidFill>
              <a:latin typeface="현대산스 Text" panose="020B0600000101010101"/>
              <a:ea typeface="현대산스 Text" panose="020B0600000101010101"/>
            </a:endParaRPr>
          </a:p>
        </p:txBody>
      </p:sp>
      <p:sp>
        <p:nvSpPr>
          <p:cNvPr id="14" name="화살표: 아래쪽 13">
            <a:extLst>
              <a:ext uri="{FF2B5EF4-FFF2-40B4-BE49-F238E27FC236}">
                <a16:creationId xmlns:a16="http://schemas.microsoft.com/office/drawing/2014/main" id="{7690DC01-3982-DE7C-D2CD-1DF2B00D6C17}"/>
              </a:ext>
            </a:extLst>
          </p:cNvPr>
          <p:cNvSpPr/>
          <p:nvPr/>
        </p:nvSpPr>
        <p:spPr>
          <a:xfrm rot="5400000">
            <a:off x="4008576" y="2999716"/>
            <a:ext cx="228190" cy="3362259"/>
          </a:xfrm>
          <a:prstGeom prst="downArrow">
            <a:avLst/>
          </a:prstGeom>
          <a:gradFill>
            <a:gsLst>
              <a:gs pos="0">
                <a:schemeClr val="accent2">
                  <a:lumMod val="20000"/>
                  <a:lumOff val="80000"/>
                  <a:alpha val="4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>
              <a:solidFill>
                <a:prstClr val="white"/>
              </a:solidFill>
              <a:latin typeface="맑은 고딕" panose="020F0502020204030204"/>
              <a:ea typeface="맑은 고딕" panose="020B0503020000020004" pitchFamily="34" charset="-127"/>
            </a:endParaRPr>
          </a:p>
        </p:txBody>
      </p:sp>
      <p:sp>
        <p:nvSpPr>
          <p:cNvPr id="18" name="화살표: 아래쪽 17">
            <a:extLst>
              <a:ext uri="{FF2B5EF4-FFF2-40B4-BE49-F238E27FC236}">
                <a16:creationId xmlns:a16="http://schemas.microsoft.com/office/drawing/2014/main" id="{5CF91115-6DF6-3D2E-3F1F-B2A700382738}"/>
              </a:ext>
            </a:extLst>
          </p:cNvPr>
          <p:cNvSpPr/>
          <p:nvPr/>
        </p:nvSpPr>
        <p:spPr>
          <a:xfrm rot="10800000">
            <a:off x="5778798" y="4654406"/>
            <a:ext cx="251767" cy="1359610"/>
          </a:xfrm>
          <a:prstGeom prst="downArrow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tx1">
                  <a:lumMod val="50000"/>
                  <a:lumOff val="50000"/>
                  <a:alpha val="4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/>
            <a:endParaRPr lang="ko-KR" altLang="en-US">
              <a:solidFill>
                <a:prstClr val="white"/>
              </a:solidFill>
              <a:latin typeface="맑은 고딕" panose="020F0502020204030204"/>
              <a:ea typeface="맑은 고딕" panose="020B0503020000020004" pitchFamily="34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B2FB674-FBE2-DF6D-6F27-5BA896697926}"/>
              </a:ext>
            </a:extLst>
          </p:cNvPr>
          <p:cNvSpPr/>
          <p:nvPr/>
        </p:nvSpPr>
        <p:spPr>
          <a:xfrm>
            <a:off x="5237842" y="2975531"/>
            <a:ext cx="1426994" cy="2870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20000"/>
              </a:lnSpc>
              <a:defRPr/>
            </a:pPr>
            <a:r>
              <a:rPr lang="en-US" altLang="ko-KR" sz="1100" b="1" dirty="0">
                <a:solidFill>
                  <a:prstClr val="black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[Base</a:t>
            </a:r>
            <a:r>
              <a:rPr lang="ko-KR" altLang="en-US" sz="1100" b="1" dirty="0" err="1">
                <a:solidFill>
                  <a:prstClr val="black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line</a:t>
            </a:r>
            <a:r>
              <a:rPr lang="ko-KR" altLang="en-US" sz="1100" b="1" dirty="0">
                <a:solidFill>
                  <a:prstClr val="black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 </a:t>
            </a:r>
            <a:r>
              <a:rPr lang="ko-KR" altLang="en-US" sz="1100" b="1" dirty="0" err="1">
                <a:solidFill>
                  <a:prstClr val="black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approach</a:t>
            </a:r>
            <a:r>
              <a:rPr lang="en-US" altLang="ko-KR" sz="1100" b="1" dirty="0">
                <a:solidFill>
                  <a:prstClr val="black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]</a:t>
            </a: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6B5AEAAC-C4FA-380B-5762-2B4F7819AC0E}"/>
              </a:ext>
            </a:extLst>
          </p:cNvPr>
          <p:cNvGrpSpPr/>
          <p:nvPr/>
        </p:nvGrpSpPr>
        <p:grpSpPr>
          <a:xfrm>
            <a:off x="9216139" y="4302610"/>
            <a:ext cx="1002624" cy="345479"/>
            <a:chOff x="4183710" y="2459286"/>
            <a:chExt cx="841774" cy="308084"/>
          </a:xfrm>
        </p:grpSpPr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5A1AA80-E929-3D27-EADF-F4CC9A806F9C}"/>
                </a:ext>
              </a:extLst>
            </p:cNvPr>
            <p:cNvSpPr/>
            <p:nvPr/>
          </p:nvSpPr>
          <p:spPr>
            <a:xfrm>
              <a:off x="4226884" y="2459286"/>
              <a:ext cx="798600" cy="3080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1">
                <a:lnSpc>
                  <a:spcPct val="120000"/>
                </a:lnSpc>
                <a:defRPr/>
              </a:pPr>
              <a:r>
                <a:rPr lang="ko-KR" altLang="en-US" sz="700" dirty="0" err="1">
                  <a:solidFill>
                    <a:prstClr val="black"/>
                  </a:solidFill>
                  <a:latin typeface="현대산스 Text" panose="020B0600000101010101" pitchFamily="50" charset="-127"/>
                  <a:ea typeface="현대산스 Text" panose="020B0600000101010101" pitchFamily="50" charset="-127"/>
                </a:rPr>
                <a:t>Carbon</a:t>
              </a:r>
              <a:r>
                <a:rPr lang="ko-KR" altLang="en-US" sz="700" dirty="0">
                  <a:solidFill>
                    <a:prstClr val="black"/>
                  </a:solidFill>
                  <a:latin typeface="현대산스 Text" panose="020B0600000101010101" pitchFamily="50" charset="-127"/>
                  <a:ea typeface="현대산스 Text" panose="020B0600000101010101" pitchFamily="50" charset="-127"/>
                </a:rPr>
                <a:t> </a:t>
              </a:r>
              <a:r>
                <a:rPr lang="de-DE" altLang="ko-KR" sz="700" dirty="0" err="1">
                  <a:solidFill>
                    <a:prstClr val="black"/>
                  </a:solidFill>
                  <a:latin typeface="현대산스 Text" panose="020B0600000101010101" pitchFamily="50" charset="-127"/>
                  <a:ea typeface="현대산스 Text" panose="020B0600000101010101" pitchFamily="50" charset="-127"/>
                </a:rPr>
                <a:t>upstream</a:t>
              </a:r>
              <a:r>
                <a:rPr lang="de-DE" altLang="ko-KR" sz="700" dirty="0">
                  <a:solidFill>
                    <a:prstClr val="black"/>
                  </a:solidFill>
                  <a:latin typeface="현대산스 Text" panose="020B0600000101010101" pitchFamily="50" charset="-127"/>
                  <a:ea typeface="현대산스 Text" panose="020B0600000101010101" pitchFamily="50" charset="-127"/>
                </a:rPr>
                <a:t> </a:t>
              </a:r>
              <a:r>
                <a:rPr lang="ko-KR" altLang="en-US" sz="700" dirty="0" err="1">
                  <a:solidFill>
                    <a:prstClr val="black"/>
                  </a:solidFill>
                  <a:latin typeface="현대산스 Text" panose="020B0600000101010101" pitchFamily="50" charset="-127"/>
                  <a:ea typeface="현대산스 Text" panose="020B0600000101010101" pitchFamily="50" charset="-127"/>
                </a:rPr>
                <a:t>emissions</a:t>
              </a:r>
              <a:endParaRPr lang="en-US" altLang="ko-KR" sz="900" dirty="0">
                <a:solidFill>
                  <a:prstClr val="black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endParaRPr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C816885-C10F-038F-1526-1CA73EF16B14}"/>
                </a:ext>
              </a:extLst>
            </p:cNvPr>
            <p:cNvSpPr/>
            <p:nvPr/>
          </p:nvSpPr>
          <p:spPr>
            <a:xfrm>
              <a:off x="4183710" y="2511437"/>
              <a:ext cx="90731" cy="90000"/>
            </a:xfrm>
            <a:prstGeom prst="rect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>
                <a:solidFill>
                  <a:prstClr val="white"/>
                </a:solidFill>
                <a:latin typeface="맑은 고딕" panose="020F0502020204030204"/>
                <a:ea typeface="맑은 고딕" panose="020B0503020000020004" pitchFamily="34" charset="-127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83FBDBC-EDA0-D41A-F04C-E58DD48EE466}"/>
              </a:ext>
            </a:extLst>
          </p:cNvPr>
          <p:cNvSpPr txBox="1"/>
          <p:nvPr/>
        </p:nvSpPr>
        <p:spPr>
          <a:xfrm>
            <a:off x="4927618" y="4302610"/>
            <a:ext cx="10965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/>
            <a:r>
              <a:rPr lang="ko-KR" altLang="en-US" sz="800" dirty="0">
                <a:solidFill>
                  <a:srgbClr val="0000FF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Evaluated vehicle</a:t>
            </a:r>
            <a:br>
              <a:rPr dirty="0">
                <a:solidFill>
                  <a:prstClr val="black"/>
                </a:solidFill>
                <a:latin typeface="맑은 고딕" panose="020F0502020204030204"/>
              </a:rPr>
            </a:br>
            <a:r>
              <a:rPr lang="de-DE" sz="800" dirty="0">
                <a:solidFill>
                  <a:srgbClr val="0000FF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Upstream </a:t>
            </a:r>
            <a:r>
              <a:rPr lang="ko-KR" altLang="en-US" sz="800" dirty="0" err="1">
                <a:solidFill>
                  <a:srgbClr val="0000FF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emission</a:t>
            </a:r>
            <a:r>
              <a:rPr lang="de-DE" altLang="ko-KR" sz="800" dirty="0">
                <a:solidFill>
                  <a:srgbClr val="0000FF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s</a:t>
            </a:r>
            <a:endParaRPr lang="ko-KR" altLang="en-US" sz="800" dirty="0">
              <a:solidFill>
                <a:srgbClr val="0000FF"/>
              </a:solidFill>
              <a:latin typeface="현대산스 Text" panose="020B0600000101010101" pitchFamily="50" charset="-127"/>
              <a:ea typeface="현대산스 Text" panose="020B0600000101010101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8350FB-DD38-ACAD-96A5-465FE2F86CDA}"/>
              </a:ext>
            </a:extLst>
          </p:cNvPr>
          <p:cNvSpPr txBox="1"/>
          <p:nvPr/>
        </p:nvSpPr>
        <p:spPr>
          <a:xfrm>
            <a:off x="5482313" y="6044576"/>
            <a:ext cx="1096504" cy="228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/>
            <a:r>
              <a:rPr lang="ko-KR" altLang="en-US" sz="800" dirty="0">
                <a:solidFill>
                  <a:srgbClr val="0000FF"/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Evaluated vehicle</a:t>
            </a:r>
          </a:p>
        </p:txBody>
      </p:sp>
      <p:pic>
        <p:nvPicPr>
          <p:cNvPr id="67" name="그래픽 30" descr="배지 체크 표시1 단색으로 채워진">
            <a:extLst>
              <a:ext uri="{FF2B5EF4-FFF2-40B4-BE49-F238E27FC236}">
                <a16:creationId xmlns:a16="http://schemas.microsoft.com/office/drawing/2014/main" id="{5A92B026-4E55-92F5-4021-3179DE5D45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40841" y="3397732"/>
            <a:ext cx="184051" cy="184051"/>
          </a:xfrm>
          <a:prstGeom prst="rect">
            <a:avLst/>
          </a:prstGeom>
        </p:spPr>
      </p:pic>
      <p:sp>
        <p:nvSpPr>
          <p:cNvPr id="3" name="직사각형 3">
            <a:extLst>
              <a:ext uri="{FF2B5EF4-FFF2-40B4-BE49-F238E27FC236}">
                <a16:creationId xmlns:a16="http://schemas.microsoft.com/office/drawing/2014/main" id="{86A636B6-6F17-7F4C-84DA-01D09D979A89}"/>
              </a:ext>
            </a:extLst>
          </p:cNvPr>
          <p:cNvSpPr/>
          <p:nvPr/>
        </p:nvSpPr>
        <p:spPr>
          <a:xfrm>
            <a:off x="10052179" y="253759"/>
            <a:ext cx="1940845" cy="7688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rgbClr val="FFFF00"/>
                </a:solidFill>
              </a:rPr>
              <a:t>New</a:t>
            </a:r>
          </a:p>
          <a:p>
            <a:pPr algn="ctr"/>
            <a:r>
              <a:rPr lang="en-US" altLang="ko-KR" sz="2400" b="1" dirty="0">
                <a:solidFill>
                  <a:srgbClr val="FFFF00"/>
                </a:solidFill>
              </a:rPr>
              <a:t>PROPOSAL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2" name="직사각형 16">
            <a:extLst>
              <a:ext uri="{FF2B5EF4-FFF2-40B4-BE49-F238E27FC236}">
                <a16:creationId xmlns:a16="http://schemas.microsoft.com/office/drawing/2014/main" id="{59F3AF26-736D-EC8A-F6BF-3AC34678A8CC}"/>
              </a:ext>
            </a:extLst>
          </p:cNvPr>
          <p:cNvSpPr/>
          <p:nvPr/>
        </p:nvSpPr>
        <p:spPr>
          <a:xfrm rot="16200000">
            <a:off x="1361575" y="4440946"/>
            <a:ext cx="1677062" cy="251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20000"/>
              </a:lnSpc>
              <a:defRPr/>
            </a:pPr>
            <a:r>
              <a:rPr lang="de-DE" altLang="ko-KR" sz="900" b="1" dirty="0">
                <a:solidFill>
                  <a:prstClr val="black">
                    <a:lumMod val="50000"/>
                    <a:lumOff val="50000"/>
                  </a:prstClr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Carbon Emission [</a:t>
            </a:r>
            <a:r>
              <a:rPr lang="en-US" altLang="ko-KR" sz="900" b="1" dirty="0">
                <a:solidFill>
                  <a:prstClr val="black">
                    <a:lumMod val="50000"/>
                    <a:lumOff val="50000"/>
                  </a:prstClr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kg CO</a:t>
            </a:r>
            <a:r>
              <a:rPr lang="en-US" altLang="ko-KR" sz="900" b="1" baseline="-25000" dirty="0">
                <a:solidFill>
                  <a:prstClr val="black">
                    <a:lumMod val="50000"/>
                    <a:lumOff val="50000"/>
                  </a:prstClr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2 </a:t>
            </a:r>
            <a:r>
              <a:rPr lang="en-US" altLang="ko-KR" sz="900" b="1" dirty="0">
                <a:solidFill>
                  <a:prstClr val="black">
                    <a:lumMod val="50000"/>
                    <a:lumOff val="50000"/>
                  </a:prstClr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eq.]</a:t>
            </a:r>
            <a:endParaRPr lang="ko-KR" altLang="en-US" b="1" dirty="0">
              <a:solidFill>
                <a:prstClr val="black"/>
              </a:solidFill>
              <a:latin typeface="현대산스 Text" panose="020B0600000101010101" pitchFamily="50" charset="-127"/>
              <a:ea typeface="현대산스 Text" panose="020B0600000101010101" pitchFamily="50" charset="-127"/>
            </a:endParaRPr>
          </a:p>
        </p:txBody>
      </p:sp>
      <p:sp>
        <p:nvSpPr>
          <p:cNvPr id="6" name="직사각형 16">
            <a:extLst>
              <a:ext uri="{FF2B5EF4-FFF2-40B4-BE49-F238E27FC236}">
                <a16:creationId xmlns:a16="http://schemas.microsoft.com/office/drawing/2014/main" id="{4B1DFEDE-C0BC-906F-B5D3-D61E923A1202}"/>
              </a:ext>
            </a:extLst>
          </p:cNvPr>
          <p:cNvSpPr/>
          <p:nvPr/>
        </p:nvSpPr>
        <p:spPr>
          <a:xfrm>
            <a:off x="9079013" y="6066248"/>
            <a:ext cx="1164101" cy="251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20000"/>
              </a:lnSpc>
              <a:defRPr/>
            </a:pPr>
            <a:r>
              <a:rPr lang="de-DE" altLang="ko-KR" sz="900" b="1" dirty="0">
                <a:solidFill>
                  <a:prstClr val="black">
                    <a:lumMod val="50000"/>
                    <a:lumOff val="50000"/>
                  </a:prstClr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Vehicle </a:t>
            </a:r>
            <a:r>
              <a:rPr lang="de-DE" altLang="ko-KR" sz="9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weight</a:t>
            </a:r>
            <a:r>
              <a:rPr lang="de-DE" altLang="ko-KR" sz="900" b="1" dirty="0">
                <a:solidFill>
                  <a:prstClr val="black">
                    <a:lumMod val="50000"/>
                    <a:lumOff val="50000"/>
                  </a:prstClr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 [</a:t>
            </a:r>
            <a:r>
              <a:rPr lang="en-US" altLang="ko-KR" sz="900" b="1" dirty="0">
                <a:solidFill>
                  <a:prstClr val="black">
                    <a:lumMod val="50000"/>
                    <a:lumOff val="50000"/>
                  </a:prstClr>
                </a:solidFill>
                <a:latin typeface="현대산스 Text" panose="020B0600000101010101" pitchFamily="50" charset="-127"/>
                <a:ea typeface="현대산스 Text" panose="020B0600000101010101" pitchFamily="50" charset="-127"/>
              </a:rPr>
              <a:t>kg]</a:t>
            </a:r>
            <a:endParaRPr lang="ko-KR" altLang="en-US" b="1" dirty="0">
              <a:solidFill>
                <a:prstClr val="black"/>
              </a:solidFill>
              <a:latin typeface="현대산스 Text" panose="020B0600000101010101" pitchFamily="50" charset="-127"/>
              <a:ea typeface="현대산스 Text" panose="020B0600000101010101" pitchFamily="50" charset="-127"/>
            </a:endParaRPr>
          </a:p>
        </p:txBody>
      </p:sp>
      <p:cxnSp>
        <p:nvCxnSpPr>
          <p:cNvPr id="12" name="직선 연결선 2">
            <a:extLst>
              <a:ext uri="{FF2B5EF4-FFF2-40B4-BE49-F238E27FC236}">
                <a16:creationId xmlns:a16="http://schemas.microsoft.com/office/drawing/2014/main" id="{C14F3444-A76E-379E-6C39-DCDA4CAE633E}"/>
              </a:ext>
            </a:extLst>
          </p:cNvPr>
          <p:cNvCxnSpPr/>
          <p:nvPr/>
        </p:nvCxnSpPr>
        <p:spPr>
          <a:xfrm flipV="1">
            <a:off x="2306577" y="3469997"/>
            <a:ext cx="6642594" cy="2559300"/>
          </a:xfrm>
          <a:prstGeom prst="line">
            <a:avLst/>
          </a:prstGeom>
          <a:ln w="222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8BDF941-E411-03B2-2DDD-291A036224B7}"/>
              </a:ext>
            </a:extLst>
          </p:cNvPr>
          <p:cNvSpPr txBox="1"/>
          <p:nvPr/>
        </p:nvSpPr>
        <p:spPr>
          <a:xfrm>
            <a:off x="6668084" y="4269142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b="1" dirty="0">
                <a:solidFill>
                  <a:srgbClr val="00B0F0"/>
                </a:solidFill>
                <a:latin typeface="현대산스 Text" panose="020B0600000101010101"/>
                <a:ea typeface="현대산스 Text" panose="020B0600000101010101"/>
              </a:rPr>
              <a:t>UEF</a:t>
            </a:r>
            <a:endParaRPr lang="ko-KR" altLang="en-US" b="1" dirty="0">
              <a:solidFill>
                <a:srgbClr val="00B0F0"/>
              </a:solidFill>
              <a:latin typeface="현대산스 Text" panose="020B0600000101010101"/>
              <a:ea typeface="현대산스 Text" panose="020B060000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101958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5" grpId="0">
        <p:bldAsOne/>
      </p:bldGraphic>
      <p:bldP spid="13" grpId="0"/>
      <p:bldP spid="14" grpId="0" animBg="1"/>
      <p:bldP spid="18" grpId="0" animBg="1"/>
      <p:bldP spid="19" grpId="0"/>
      <p:bldP spid="22" grpId="0"/>
      <p:bldP spid="23" grpId="0"/>
      <p:bldP spid="2" grpId="0"/>
      <p:bldP spid="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Arrow: Right 146">
            <a:extLst>
              <a:ext uri="{FF2B5EF4-FFF2-40B4-BE49-F238E27FC236}">
                <a16:creationId xmlns:a16="http://schemas.microsoft.com/office/drawing/2014/main" id="{61FF2044-B7FD-BBA9-3C8E-9054199ACB4A}"/>
              </a:ext>
            </a:extLst>
          </p:cNvPr>
          <p:cNvSpPr/>
          <p:nvPr/>
        </p:nvSpPr>
        <p:spPr>
          <a:xfrm>
            <a:off x="4464903" y="4512087"/>
            <a:ext cx="152615" cy="594130"/>
          </a:xfrm>
          <a:prstGeom prst="rightArrow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E53CCA13-2321-855A-31A5-C5FF4161D339}"/>
              </a:ext>
            </a:extLst>
          </p:cNvPr>
          <p:cNvSpPr txBox="1"/>
          <p:nvPr/>
        </p:nvSpPr>
        <p:spPr>
          <a:xfrm>
            <a:off x="-29318" y="6550223"/>
            <a:ext cx="1494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Read Light"/>
              </a:rPr>
              <a:t>Total CFP Vehicle </a:t>
            </a:r>
          </a:p>
        </p:txBody>
      </p:sp>
      <p:sp>
        <p:nvSpPr>
          <p:cNvPr id="175" name="Freeform: Shape 174">
            <a:extLst>
              <a:ext uri="{FF2B5EF4-FFF2-40B4-BE49-F238E27FC236}">
                <a16:creationId xmlns:a16="http://schemas.microsoft.com/office/drawing/2014/main" id="{0286C902-D2B5-CB4B-DF5B-C63F0F66F2BD}"/>
              </a:ext>
            </a:extLst>
          </p:cNvPr>
          <p:cNvSpPr/>
          <p:nvPr/>
        </p:nvSpPr>
        <p:spPr>
          <a:xfrm>
            <a:off x="808662" y="2695531"/>
            <a:ext cx="833592" cy="431983"/>
          </a:xfrm>
          <a:custGeom>
            <a:avLst/>
            <a:gdLst>
              <a:gd name="connsiteX0" fmla="*/ 0 w 1648589"/>
              <a:gd name="connsiteY0" fmla="*/ 0 h 854330"/>
              <a:gd name="connsiteX1" fmla="*/ 1041214 w 1648589"/>
              <a:gd name="connsiteY1" fmla="*/ 487235 h 854330"/>
              <a:gd name="connsiteX2" fmla="*/ 1648589 w 1648589"/>
              <a:gd name="connsiteY2" fmla="*/ 854330 h 854330"/>
              <a:gd name="connsiteX3" fmla="*/ 1648589 w 1648589"/>
              <a:gd name="connsiteY3" fmla="*/ 854330 h 85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8589" h="854330">
                <a:moveTo>
                  <a:pt x="0" y="0"/>
                </a:moveTo>
                <a:cubicBezTo>
                  <a:pt x="383224" y="172423"/>
                  <a:pt x="766449" y="344847"/>
                  <a:pt x="1041214" y="487235"/>
                </a:cubicBezTo>
                <a:cubicBezTo>
                  <a:pt x="1315979" y="629623"/>
                  <a:pt x="1648589" y="854330"/>
                  <a:pt x="1648589" y="854330"/>
                </a:cubicBezTo>
                <a:lnTo>
                  <a:pt x="1648589" y="854330"/>
                </a:lnTo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EB38B1A9-C44F-FAF0-8A17-100ADDEB48F4}"/>
              </a:ext>
            </a:extLst>
          </p:cNvPr>
          <p:cNvSpPr txBox="1"/>
          <p:nvPr/>
        </p:nvSpPr>
        <p:spPr>
          <a:xfrm>
            <a:off x="628465" y="3020373"/>
            <a:ext cx="9467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000000"/>
                </a:solidFill>
                <a:latin typeface="Read Light"/>
              </a:rPr>
              <a:t>Already covered by certified fuel &amp; energy efficiency data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8F1962B-2117-71B5-29C5-7F970949F191}"/>
              </a:ext>
            </a:extLst>
          </p:cNvPr>
          <p:cNvGrpSpPr/>
          <p:nvPr/>
        </p:nvGrpSpPr>
        <p:grpSpPr>
          <a:xfrm>
            <a:off x="198709" y="2469535"/>
            <a:ext cx="372234" cy="2124269"/>
            <a:chOff x="1333074" y="1473980"/>
            <a:chExt cx="372234" cy="826213"/>
          </a:xfrm>
        </p:grpSpPr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75F83ACE-B164-0225-61AA-65DF326D46FC}"/>
                </a:ext>
              </a:extLst>
            </p:cNvPr>
            <p:cNvSpPr/>
            <p:nvPr/>
          </p:nvSpPr>
          <p:spPr>
            <a:xfrm>
              <a:off x="1333074" y="1473980"/>
              <a:ext cx="249192" cy="826213"/>
            </a:xfrm>
            <a:prstGeom prst="rect">
              <a:avLst/>
            </a:prstGeom>
            <a:solidFill>
              <a:srgbClr val="002C5F"/>
            </a:solidFill>
            <a:ln w="6350" cap="flat" cmpd="sng" algn="ctr">
              <a:solidFill>
                <a:srgbClr val="244F34"/>
              </a:solidFill>
              <a:prstDash val="solid"/>
              <a:miter lim="800000"/>
            </a:ln>
            <a:effectLst/>
          </p:spPr>
          <p:txBody>
            <a:bodyPr vert="vert270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ead Light"/>
                  <a:ea typeface="+mn-ea"/>
                  <a:cs typeface="+mn-cs"/>
                </a:rPr>
                <a:t>Downstream</a:t>
              </a: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D25500C5-15D7-A943-CAC8-13E03A491CE8}"/>
                </a:ext>
              </a:extLst>
            </p:cNvPr>
            <p:cNvSpPr/>
            <p:nvPr/>
          </p:nvSpPr>
          <p:spPr>
            <a:xfrm>
              <a:off x="1337988" y="1473980"/>
              <a:ext cx="231178" cy="9247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vert="vert270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8" name="Right Brace 7">
              <a:extLst>
                <a:ext uri="{FF2B5EF4-FFF2-40B4-BE49-F238E27FC236}">
                  <a16:creationId xmlns:a16="http://schemas.microsoft.com/office/drawing/2014/main" id="{B0E0055B-1C8C-4310-6F8A-B3B6ABEE3743}"/>
                </a:ext>
              </a:extLst>
            </p:cNvPr>
            <p:cNvSpPr/>
            <p:nvPr/>
          </p:nvSpPr>
          <p:spPr>
            <a:xfrm>
              <a:off x="1619341" y="1478474"/>
              <a:ext cx="85967" cy="789936"/>
            </a:xfrm>
            <a:prstGeom prst="rightBrac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4708FCB-4036-4A2A-99C6-00AF74435419}"/>
              </a:ext>
            </a:extLst>
          </p:cNvPr>
          <p:cNvGrpSpPr/>
          <p:nvPr/>
        </p:nvGrpSpPr>
        <p:grpSpPr>
          <a:xfrm>
            <a:off x="199955" y="4597121"/>
            <a:ext cx="370990" cy="1923792"/>
            <a:chOff x="1334113" y="2294899"/>
            <a:chExt cx="370990" cy="657790"/>
          </a:xfrm>
        </p:grpSpPr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D58C5201-09BD-015D-D0C0-999927A8D85F}"/>
                </a:ext>
              </a:extLst>
            </p:cNvPr>
            <p:cNvSpPr/>
            <p:nvPr/>
          </p:nvSpPr>
          <p:spPr>
            <a:xfrm>
              <a:off x="1334113" y="2294899"/>
              <a:ext cx="249192" cy="649940"/>
            </a:xfrm>
            <a:prstGeom prst="rect">
              <a:avLst/>
            </a:prstGeom>
            <a:solidFill>
              <a:srgbClr val="FFC000"/>
            </a:solidFill>
            <a:ln w="6350" cap="flat" cmpd="sng" algn="ctr">
              <a:solidFill>
                <a:srgbClr val="244F34"/>
              </a:solidFill>
              <a:prstDash val="solid"/>
              <a:miter lim="800000"/>
            </a:ln>
            <a:effectLst/>
          </p:spPr>
          <p:txBody>
            <a:bodyPr vert="vert270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ead Light"/>
                  <a:ea typeface="+mn-ea"/>
                  <a:cs typeface="+mn-cs"/>
                </a:rPr>
                <a:t>Upstream </a:t>
              </a: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4CFC0D4A-962A-FD57-8D80-A4E0C2F8EAC6}"/>
                </a:ext>
              </a:extLst>
            </p:cNvPr>
            <p:cNvSpPr/>
            <p:nvPr/>
          </p:nvSpPr>
          <p:spPr>
            <a:xfrm>
              <a:off x="1345891" y="2303772"/>
              <a:ext cx="231178" cy="77918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vert="vert270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9" name="Right Brace 8">
              <a:extLst>
                <a:ext uri="{FF2B5EF4-FFF2-40B4-BE49-F238E27FC236}">
                  <a16:creationId xmlns:a16="http://schemas.microsoft.com/office/drawing/2014/main" id="{339D9FF5-CB2B-2A0A-2C5E-3B8422C0E962}"/>
                </a:ext>
              </a:extLst>
            </p:cNvPr>
            <p:cNvSpPr/>
            <p:nvPr/>
          </p:nvSpPr>
          <p:spPr>
            <a:xfrm>
              <a:off x="1619135" y="2304689"/>
              <a:ext cx="85968" cy="648000"/>
            </a:xfrm>
            <a:prstGeom prst="rightBrac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FB6FF60-13AE-6C75-17BC-60CA03494613}"/>
              </a:ext>
            </a:extLst>
          </p:cNvPr>
          <p:cNvGrpSpPr/>
          <p:nvPr/>
        </p:nvGrpSpPr>
        <p:grpSpPr>
          <a:xfrm>
            <a:off x="1464796" y="4785699"/>
            <a:ext cx="2952453" cy="1996213"/>
            <a:chOff x="1464796" y="4785699"/>
            <a:chExt cx="2952453" cy="1996213"/>
          </a:xfrm>
        </p:grpSpPr>
        <p:cxnSp>
          <p:nvCxnSpPr>
            <p:cNvPr id="171" name="Straight Arrow Connector 170">
              <a:extLst>
                <a:ext uri="{FF2B5EF4-FFF2-40B4-BE49-F238E27FC236}">
                  <a16:creationId xmlns:a16="http://schemas.microsoft.com/office/drawing/2014/main" id="{A3C3A03C-7B03-5AEA-229C-FD91D8E28FFC}"/>
                </a:ext>
              </a:extLst>
            </p:cNvPr>
            <p:cNvCxnSpPr/>
            <p:nvPr/>
          </p:nvCxnSpPr>
          <p:spPr>
            <a:xfrm>
              <a:off x="1782255" y="6392102"/>
              <a:ext cx="2506326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EAD3E038-5F22-210E-ACB1-E9FDCFA581D0}"/>
                </a:ext>
              </a:extLst>
            </p:cNvPr>
            <p:cNvCxnSpPr>
              <a:cxnSpLocks/>
              <a:endCxn id="257" idx="6"/>
            </p:cNvCxnSpPr>
            <p:nvPr/>
          </p:nvCxnSpPr>
          <p:spPr>
            <a:xfrm flipV="1">
              <a:off x="2176459" y="6065214"/>
              <a:ext cx="1469085" cy="181993"/>
            </a:xfrm>
            <a:prstGeom prst="line">
              <a:avLst/>
            </a:prstGeom>
            <a:noFill/>
            <a:ln w="38100" cap="flat" cmpd="sng" algn="ctr">
              <a:solidFill>
                <a:srgbClr val="92CEA8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73" name="Straight Arrow Connector 172">
              <a:extLst>
                <a:ext uri="{FF2B5EF4-FFF2-40B4-BE49-F238E27FC236}">
                  <a16:creationId xmlns:a16="http://schemas.microsoft.com/office/drawing/2014/main" id="{05FCEDB8-518F-9BFE-AED0-14F283D905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95644" y="4785699"/>
              <a:ext cx="0" cy="160640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245F89BA-1B53-8E87-04BB-B6C7FD74EC3B}"/>
                </a:ext>
              </a:extLst>
            </p:cNvPr>
            <p:cNvSpPr txBox="1"/>
            <p:nvPr/>
          </p:nvSpPr>
          <p:spPr>
            <a:xfrm>
              <a:off x="3741438" y="6366414"/>
              <a:ext cx="62097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i="1" dirty="0">
                  <a:solidFill>
                    <a:srgbClr val="000000"/>
                  </a:solidFill>
                  <a:latin typeface="Read Light"/>
                </a:rPr>
                <a:t>Mass of vehicle 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ED4884EF-6564-3A15-ECFB-703038AF91D8}"/>
                </a:ext>
              </a:extLst>
            </p:cNvPr>
            <p:cNvSpPr txBox="1"/>
            <p:nvPr/>
          </p:nvSpPr>
          <p:spPr>
            <a:xfrm>
              <a:off x="1464796" y="5039578"/>
              <a:ext cx="369331" cy="1151502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rgbClr val="000000"/>
                  </a:solidFill>
                  <a:latin typeface="Read Light"/>
                </a:rPr>
                <a:t>Upstream CFP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35415385-5A6E-6F09-07EF-7FA16246CC11}"/>
                </a:ext>
              </a:extLst>
            </p:cNvPr>
            <p:cNvSpPr txBox="1"/>
            <p:nvPr/>
          </p:nvSpPr>
          <p:spPr>
            <a:xfrm>
              <a:off x="3659999" y="5920481"/>
              <a:ext cx="757250" cy="3077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000" i="1" dirty="0">
                  <a:solidFill>
                    <a:srgbClr val="000000"/>
                  </a:solidFill>
                  <a:latin typeface="Read Light"/>
                </a:rPr>
                <a:t>Calculated value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F4153863-42ED-C294-0A9B-38F87638387D}"/>
                </a:ext>
              </a:extLst>
            </p:cNvPr>
            <p:cNvSpPr txBox="1"/>
            <p:nvPr/>
          </p:nvSpPr>
          <p:spPr>
            <a:xfrm rot="21139108">
              <a:off x="2355447" y="5916347"/>
              <a:ext cx="1024319" cy="1538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00" i="1" dirty="0">
                  <a:solidFill>
                    <a:srgbClr val="000000"/>
                  </a:solidFill>
                  <a:latin typeface="Read Light"/>
                </a:rPr>
                <a:t>Extrapolated values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1F14FC-2FA5-172E-3AE1-ECFB2D58F100}"/>
                </a:ext>
              </a:extLst>
            </p:cNvPr>
            <p:cNvSpPr txBox="1"/>
            <p:nvPr/>
          </p:nvSpPr>
          <p:spPr>
            <a:xfrm>
              <a:off x="3415430" y="6392099"/>
              <a:ext cx="3575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srgbClr val="000000"/>
                  </a:solidFill>
                  <a:latin typeface="Read Light"/>
                </a:rPr>
                <a:t>RV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843092E-6A26-87BC-3706-B8D9A62C55EA}"/>
                </a:ext>
              </a:extLst>
            </p:cNvPr>
            <p:cNvSpPr txBox="1"/>
            <p:nvPr/>
          </p:nvSpPr>
          <p:spPr>
            <a:xfrm>
              <a:off x="3034157" y="6405623"/>
              <a:ext cx="221947" cy="1077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700" i="1" dirty="0">
                  <a:solidFill>
                    <a:srgbClr val="000000"/>
                  </a:solidFill>
                  <a:latin typeface="Read Light"/>
                </a:rPr>
                <a:t>Veh4</a:t>
              </a:r>
              <a:endParaRPr lang="en-US" sz="1200" i="1" dirty="0">
                <a:solidFill>
                  <a:srgbClr val="000000"/>
                </a:solidFill>
                <a:latin typeface="Read Light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E81E7A4-CBF6-F373-CD12-704486C933D9}"/>
                </a:ext>
              </a:extLst>
            </p:cNvPr>
            <p:cNvSpPr txBox="1"/>
            <p:nvPr/>
          </p:nvSpPr>
          <p:spPr>
            <a:xfrm>
              <a:off x="2156384" y="6409021"/>
              <a:ext cx="221947" cy="1077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700" i="1" dirty="0">
                  <a:solidFill>
                    <a:srgbClr val="000000"/>
                  </a:solidFill>
                  <a:latin typeface="Read Light"/>
                </a:rPr>
                <a:t>Veh1</a:t>
              </a:r>
              <a:endParaRPr lang="en-US" sz="1200" i="1" dirty="0">
                <a:solidFill>
                  <a:srgbClr val="000000"/>
                </a:solidFill>
                <a:latin typeface="Read Ligh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69587C-6D98-3640-AC35-A1317C291ED9}"/>
                </a:ext>
              </a:extLst>
            </p:cNvPr>
            <p:cNvSpPr txBox="1"/>
            <p:nvPr/>
          </p:nvSpPr>
          <p:spPr>
            <a:xfrm>
              <a:off x="2784499" y="6405046"/>
              <a:ext cx="221947" cy="1077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700" i="1" dirty="0">
                  <a:solidFill>
                    <a:srgbClr val="000000"/>
                  </a:solidFill>
                  <a:latin typeface="Read Light"/>
                </a:rPr>
                <a:t>Veh3</a:t>
              </a:r>
              <a:endParaRPr lang="en-US" sz="1200" i="1" dirty="0">
                <a:solidFill>
                  <a:srgbClr val="000000"/>
                </a:solidFill>
                <a:latin typeface="Read Light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D5F1BFC-604F-F426-6C0F-0E13AD0CF4EB}"/>
                </a:ext>
              </a:extLst>
            </p:cNvPr>
            <p:cNvSpPr txBox="1"/>
            <p:nvPr/>
          </p:nvSpPr>
          <p:spPr>
            <a:xfrm>
              <a:off x="2494882" y="6403496"/>
              <a:ext cx="221947" cy="1077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700" i="1" dirty="0">
                  <a:solidFill>
                    <a:srgbClr val="000000"/>
                  </a:solidFill>
                  <a:latin typeface="Read Light"/>
                </a:rPr>
                <a:t>Veh2</a:t>
              </a:r>
              <a:endParaRPr lang="en-US" sz="1200" i="1" dirty="0">
                <a:solidFill>
                  <a:srgbClr val="000000"/>
                </a:solidFill>
                <a:latin typeface="Read Light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7A83D39-07F9-1ABB-7430-0820C210EA90}"/>
                </a:ext>
              </a:extLst>
            </p:cNvPr>
            <p:cNvSpPr/>
            <p:nvPr/>
          </p:nvSpPr>
          <p:spPr>
            <a:xfrm>
              <a:off x="3114215" y="6093316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4BD486E-1F4E-5D24-0A64-FE4D494D3964}"/>
                </a:ext>
              </a:extLst>
            </p:cNvPr>
            <p:cNvSpPr/>
            <p:nvPr/>
          </p:nvSpPr>
          <p:spPr>
            <a:xfrm>
              <a:off x="2868042" y="6113489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43F1C0A-7440-04EF-5386-38D5D79FB50A}"/>
                </a:ext>
              </a:extLst>
            </p:cNvPr>
            <p:cNvSpPr/>
            <p:nvPr/>
          </p:nvSpPr>
          <p:spPr>
            <a:xfrm>
              <a:off x="2577493" y="6171546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F235394-3806-882D-7670-609273E1DA13}"/>
                </a:ext>
              </a:extLst>
            </p:cNvPr>
            <p:cNvSpPr/>
            <p:nvPr/>
          </p:nvSpPr>
          <p:spPr>
            <a:xfrm>
              <a:off x="2237245" y="6200576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99BD097-ADA2-BC9C-31A1-CDFD57368637}"/>
                </a:ext>
              </a:extLst>
            </p:cNvPr>
            <p:cNvCxnSpPr>
              <a:cxnSpLocks/>
              <a:stCxn id="257" idx="4"/>
              <a:endCxn id="12" idx="0"/>
            </p:cNvCxnSpPr>
            <p:nvPr/>
          </p:nvCxnSpPr>
          <p:spPr>
            <a:xfrm>
              <a:off x="3593548" y="6117210"/>
              <a:ext cx="663" cy="274889"/>
            </a:xfrm>
            <a:prstGeom prst="line">
              <a:avLst/>
            </a:prstGeom>
            <a:ln>
              <a:solidFill>
                <a:srgbClr val="FFC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3C3C35E-60F4-DA54-08C5-EB7BEAB36688}"/>
                </a:ext>
              </a:extLst>
            </p:cNvPr>
            <p:cNvCxnSpPr>
              <a:cxnSpLocks/>
              <a:stCxn id="5" idx="4"/>
              <a:endCxn id="28" idx="0"/>
            </p:cNvCxnSpPr>
            <p:nvPr/>
          </p:nvCxnSpPr>
          <p:spPr>
            <a:xfrm>
              <a:off x="3141647" y="6148180"/>
              <a:ext cx="3484" cy="257443"/>
            </a:xfrm>
            <a:prstGeom prst="line">
              <a:avLst/>
            </a:prstGeom>
            <a:ln>
              <a:solidFill>
                <a:srgbClr val="FFC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D05F087-36D2-CBFF-EFD3-D3D20D88FEFB}"/>
                </a:ext>
              </a:extLst>
            </p:cNvPr>
            <p:cNvCxnSpPr>
              <a:cxnSpLocks/>
              <a:stCxn id="6" idx="4"/>
              <a:endCxn id="30" idx="0"/>
            </p:cNvCxnSpPr>
            <p:nvPr/>
          </p:nvCxnSpPr>
          <p:spPr>
            <a:xfrm flipH="1">
              <a:off x="2895473" y="6168353"/>
              <a:ext cx="1" cy="236693"/>
            </a:xfrm>
            <a:prstGeom prst="line">
              <a:avLst/>
            </a:prstGeom>
            <a:ln>
              <a:solidFill>
                <a:srgbClr val="FFC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ACBF711-BDE8-34C1-D034-FE6BFDCA5A1E}"/>
                </a:ext>
              </a:extLst>
            </p:cNvPr>
            <p:cNvCxnSpPr>
              <a:cxnSpLocks/>
              <a:stCxn id="7" idx="4"/>
              <a:endCxn id="31" idx="0"/>
            </p:cNvCxnSpPr>
            <p:nvPr/>
          </p:nvCxnSpPr>
          <p:spPr>
            <a:xfrm>
              <a:off x="2604925" y="6226410"/>
              <a:ext cx="931" cy="177086"/>
            </a:xfrm>
            <a:prstGeom prst="line">
              <a:avLst/>
            </a:prstGeom>
            <a:ln>
              <a:solidFill>
                <a:srgbClr val="FFC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593C395-2D82-77D8-8F91-AC63EA37A009}"/>
                </a:ext>
              </a:extLst>
            </p:cNvPr>
            <p:cNvCxnSpPr>
              <a:cxnSpLocks/>
              <a:stCxn id="11" idx="4"/>
              <a:endCxn id="29" idx="0"/>
            </p:cNvCxnSpPr>
            <p:nvPr/>
          </p:nvCxnSpPr>
          <p:spPr>
            <a:xfrm>
              <a:off x="2264677" y="6255440"/>
              <a:ext cx="2681" cy="153581"/>
            </a:xfrm>
            <a:prstGeom prst="line">
              <a:avLst/>
            </a:prstGeom>
            <a:ln>
              <a:solidFill>
                <a:srgbClr val="FFC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4533CE11-C6E3-24CD-54C5-B69030FE5B08}"/>
                </a:ext>
              </a:extLst>
            </p:cNvPr>
            <p:cNvSpPr/>
            <p:nvPr/>
          </p:nvSpPr>
          <p:spPr>
            <a:xfrm>
              <a:off x="3541551" y="6013217"/>
              <a:ext cx="103993" cy="103993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A2CA606E-5DED-D91E-D8A3-43A24426BE6B}"/>
              </a:ext>
            </a:extLst>
          </p:cNvPr>
          <p:cNvSpPr txBox="1"/>
          <p:nvPr/>
        </p:nvSpPr>
        <p:spPr>
          <a:xfrm>
            <a:off x="3749666" y="4419174"/>
            <a:ext cx="6446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Vehicle 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67C9968-2DF6-3987-6797-048D3F2E8F64}"/>
              </a:ext>
            </a:extLst>
          </p:cNvPr>
          <p:cNvCxnSpPr/>
          <p:nvPr/>
        </p:nvCxnSpPr>
        <p:spPr>
          <a:xfrm>
            <a:off x="1790929" y="4424968"/>
            <a:ext cx="2506326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42560BB-B693-4310-B95A-D73FD0072155}"/>
              </a:ext>
            </a:extLst>
          </p:cNvPr>
          <p:cNvCxnSpPr>
            <a:cxnSpLocks/>
          </p:cNvCxnSpPr>
          <p:nvPr/>
        </p:nvCxnSpPr>
        <p:spPr>
          <a:xfrm flipV="1">
            <a:off x="2185133" y="3403643"/>
            <a:ext cx="1209735" cy="248718"/>
          </a:xfrm>
          <a:prstGeom prst="line">
            <a:avLst/>
          </a:prstGeom>
          <a:noFill/>
          <a:ln w="28575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479904F-DF06-CC85-4F29-D51F8C8E884E}"/>
              </a:ext>
            </a:extLst>
          </p:cNvPr>
          <p:cNvCxnSpPr>
            <a:cxnSpLocks/>
          </p:cNvCxnSpPr>
          <p:nvPr/>
        </p:nvCxnSpPr>
        <p:spPr>
          <a:xfrm flipV="1">
            <a:off x="1804318" y="2818565"/>
            <a:ext cx="0" cy="160640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BD1D8F7-DB4A-DCD9-AE7D-9F5981E9A290}"/>
              </a:ext>
            </a:extLst>
          </p:cNvPr>
          <p:cNvSpPr txBox="1"/>
          <p:nvPr/>
        </p:nvSpPr>
        <p:spPr>
          <a:xfrm>
            <a:off x="1473470" y="3072444"/>
            <a:ext cx="369332" cy="115150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200" i="1" dirty="0">
                <a:solidFill>
                  <a:srgbClr val="000000"/>
                </a:solidFill>
                <a:latin typeface="Read Light"/>
              </a:rPr>
              <a:t>Downstream CFP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D84F907-C271-82BB-C2BD-6E3548FD4ACF}"/>
              </a:ext>
            </a:extLst>
          </p:cNvPr>
          <p:cNvSpPr txBox="1"/>
          <p:nvPr/>
        </p:nvSpPr>
        <p:spPr>
          <a:xfrm rot="20872414">
            <a:off x="2469984" y="3275720"/>
            <a:ext cx="814325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i="1" dirty="0">
                <a:solidFill>
                  <a:srgbClr val="000000"/>
                </a:solidFill>
                <a:latin typeface="Read Light"/>
              </a:rPr>
              <a:t>Declared values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3E3A5C5-DCE0-1784-20E5-926A7A43ACFC}"/>
              </a:ext>
            </a:extLst>
          </p:cNvPr>
          <p:cNvSpPr txBox="1"/>
          <p:nvPr/>
        </p:nvSpPr>
        <p:spPr>
          <a:xfrm>
            <a:off x="3276729" y="4441721"/>
            <a:ext cx="27307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fr-FR"/>
            </a:defPPr>
            <a:lvl1pPr>
              <a:defRPr sz="700" i="1">
                <a:solidFill>
                  <a:srgbClr val="000000"/>
                </a:solidFill>
                <a:latin typeface="Read Light"/>
              </a:defRPr>
            </a:lvl1pPr>
          </a:lstStyle>
          <a:p>
            <a:pPr algn="ctr"/>
            <a:r>
              <a:rPr lang="en-US" dirty="0"/>
              <a:t>Veh5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E894326-1841-A770-08E9-1E91E9251FB1}"/>
              </a:ext>
            </a:extLst>
          </p:cNvPr>
          <p:cNvSpPr txBox="1"/>
          <p:nvPr/>
        </p:nvSpPr>
        <p:spPr>
          <a:xfrm>
            <a:off x="3036481" y="4438489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Veh4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434B82A-950A-CA74-553D-CE415C420D23}"/>
              </a:ext>
            </a:extLst>
          </p:cNvPr>
          <p:cNvSpPr txBox="1"/>
          <p:nvPr/>
        </p:nvSpPr>
        <p:spPr>
          <a:xfrm>
            <a:off x="2172201" y="4441887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Veh1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D06376-D45D-EA0E-FBC6-CB112A6C1168}"/>
              </a:ext>
            </a:extLst>
          </p:cNvPr>
          <p:cNvSpPr txBox="1"/>
          <p:nvPr/>
        </p:nvSpPr>
        <p:spPr>
          <a:xfrm>
            <a:off x="2794760" y="4437912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Veh3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F674A9A-DDBA-84D5-3647-E7813154894E}"/>
              </a:ext>
            </a:extLst>
          </p:cNvPr>
          <p:cNvSpPr txBox="1"/>
          <p:nvPr/>
        </p:nvSpPr>
        <p:spPr>
          <a:xfrm>
            <a:off x="2502763" y="4436362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Veh2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21FBE9C-3A6D-CF7C-99BD-971F059784DD}"/>
              </a:ext>
            </a:extLst>
          </p:cNvPr>
          <p:cNvCxnSpPr>
            <a:cxnSpLocks/>
            <a:stCxn id="55" idx="3"/>
            <a:endCxn id="40" idx="0"/>
          </p:cNvCxnSpPr>
          <p:nvPr/>
        </p:nvCxnSpPr>
        <p:spPr>
          <a:xfrm>
            <a:off x="3405504" y="3419909"/>
            <a:ext cx="7760" cy="1021812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B40D072-AE5E-F1E6-21D6-1A18E0686972}"/>
              </a:ext>
            </a:extLst>
          </p:cNvPr>
          <p:cNvCxnSpPr>
            <a:cxnSpLocks/>
            <a:stCxn id="26" idx="3"/>
            <a:endCxn id="41" idx="0"/>
          </p:cNvCxnSpPr>
          <p:nvPr/>
        </p:nvCxnSpPr>
        <p:spPr>
          <a:xfrm>
            <a:off x="3146174" y="3487628"/>
            <a:ext cx="1281" cy="950861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B069F1B-4D85-1C5F-EE1E-0631B4A923A8}"/>
              </a:ext>
            </a:extLst>
          </p:cNvPr>
          <p:cNvCxnSpPr>
            <a:cxnSpLocks/>
            <a:stCxn id="27" idx="3"/>
            <a:endCxn id="43" idx="0"/>
          </p:cNvCxnSpPr>
          <p:nvPr/>
        </p:nvCxnSpPr>
        <p:spPr>
          <a:xfrm flipH="1">
            <a:off x="2905734" y="3543767"/>
            <a:ext cx="1419" cy="894145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946F402-5AA9-2F49-468F-C580B13E571A}"/>
              </a:ext>
            </a:extLst>
          </p:cNvPr>
          <p:cNvCxnSpPr>
            <a:cxnSpLocks/>
            <a:stCxn id="32" idx="3"/>
            <a:endCxn id="44" idx="0"/>
          </p:cNvCxnSpPr>
          <p:nvPr/>
        </p:nvCxnSpPr>
        <p:spPr>
          <a:xfrm>
            <a:off x="2613646" y="3598253"/>
            <a:ext cx="91" cy="838109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6B77ECE-6E79-E4AD-8C31-09B55EE72C39}"/>
              </a:ext>
            </a:extLst>
          </p:cNvPr>
          <p:cNvCxnSpPr>
            <a:cxnSpLocks/>
            <a:stCxn id="54" idx="3"/>
            <a:endCxn id="42" idx="0"/>
          </p:cNvCxnSpPr>
          <p:nvPr/>
        </p:nvCxnSpPr>
        <p:spPr>
          <a:xfrm>
            <a:off x="2281559" y="3662171"/>
            <a:ext cx="1616" cy="779716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9240B102-0691-B976-B554-EC9687E69315}"/>
              </a:ext>
            </a:extLst>
          </p:cNvPr>
          <p:cNvSpPr/>
          <p:nvPr/>
        </p:nvSpPr>
        <p:spPr>
          <a:xfrm>
            <a:off x="3106628" y="3412552"/>
            <a:ext cx="79091" cy="75076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685C5F-DE16-9854-84D5-71D56226CF28}"/>
              </a:ext>
            </a:extLst>
          </p:cNvPr>
          <p:cNvSpPr/>
          <p:nvPr/>
        </p:nvSpPr>
        <p:spPr>
          <a:xfrm>
            <a:off x="2867607" y="3468691"/>
            <a:ext cx="79091" cy="75076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43E23686-1600-2D7D-77F5-E0AB092D2C36}"/>
              </a:ext>
            </a:extLst>
          </p:cNvPr>
          <p:cNvSpPr/>
          <p:nvPr/>
        </p:nvSpPr>
        <p:spPr>
          <a:xfrm>
            <a:off x="2574100" y="3523177"/>
            <a:ext cx="79091" cy="75076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5F8DE73A-B4F7-22AD-1EAE-4C2A4218DF14}"/>
              </a:ext>
            </a:extLst>
          </p:cNvPr>
          <p:cNvSpPr/>
          <p:nvPr/>
        </p:nvSpPr>
        <p:spPr>
          <a:xfrm>
            <a:off x="2242013" y="3587095"/>
            <a:ext cx="79091" cy="75076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94EB92C5-CD77-6909-32B6-8391BE2616B1}"/>
              </a:ext>
            </a:extLst>
          </p:cNvPr>
          <p:cNvSpPr/>
          <p:nvPr/>
        </p:nvSpPr>
        <p:spPr>
          <a:xfrm>
            <a:off x="3365958" y="3344833"/>
            <a:ext cx="79091" cy="75076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D4A88F6-49F1-1A09-02D2-89EFF1266DA8}"/>
              </a:ext>
            </a:extLst>
          </p:cNvPr>
          <p:cNvGrpSpPr/>
          <p:nvPr/>
        </p:nvGrpSpPr>
        <p:grpSpPr>
          <a:xfrm>
            <a:off x="4653566" y="3749949"/>
            <a:ext cx="1057134" cy="1691469"/>
            <a:chOff x="6648991" y="3184509"/>
            <a:chExt cx="811240" cy="1298026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EAA383D-2235-4E13-1D72-AB4FC702DF94}"/>
                </a:ext>
              </a:extLst>
            </p:cNvPr>
            <p:cNvSpPr/>
            <p:nvPr/>
          </p:nvSpPr>
          <p:spPr>
            <a:xfrm>
              <a:off x="6648991" y="3388981"/>
              <a:ext cx="811240" cy="1093554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60504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1D725C11-2FA0-5065-FB26-6184A1B447F9}"/>
                </a:ext>
              </a:extLst>
            </p:cNvPr>
            <p:cNvSpPr/>
            <p:nvPr/>
          </p:nvSpPr>
          <p:spPr>
            <a:xfrm>
              <a:off x="6742838" y="3682210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B2CAE09-9EAD-25BF-627E-E93277B2E53F}"/>
                </a:ext>
              </a:extLst>
            </p:cNvPr>
            <p:cNvSpPr txBox="1"/>
            <p:nvPr/>
          </p:nvSpPr>
          <p:spPr>
            <a:xfrm>
              <a:off x="6848836" y="3613260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519D392-7795-B02B-6919-E94502BE5211}"/>
                </a:ext>
              </a:extLst>
            </p:cNvPr>
            <p:cNvSpPr txBox="1"/>
            <p:nvPr/>
          </p:nvSpPr>
          <p:spPr>
            <a:xfrm>
              <a:off x="7090148" y="3613260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CBB779E1-86E7-D051-F40A-23B191725C1D}"/>
                </a:ext>
              </a:extLst>
            </p:cNvPr>
            <p:cNvSpPr/>
            <p:nvPr/>
          </p:nvSpPr>
          <p:spPr>
            <a:xfrm>
              <a:off x="7266401" y="3682210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101114DA-EC69-D720-2D10-77307411038D}"/>
                </a:ext>
              </a:extLst>
            </p:cNvPr>
            <p:cNvSpPr/>
            <p:nvPr/>
          </p:nvSpPr>
          <p:spPr>
            <a:xfrm>
              <a:off x="6740076" y="3834610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F21367C9-BDE0-D063-2537-E52397E92866}"/>
                </a:ext>
              </a:extLst>
            </p:cNvPr>
            <p:cNvSpPr txBox="1"/>
            <p:nvPr/>
          </p:nvSpPr>
          <p:spPr>
            <a:xfrm>
              <a:off x="6846074" y="3765660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321C86D-6569-F95B-E79D-A065C903E8B4}"/>
                </a:ext>
              </a:extLst>
            </p:cNvPr>
            <p:cNvSpPr txBox="1"/>
            <p:nvPr/>
          </p:nvSpPr>
          <p:spPr>
            <a:xfrm>
              <a:off x="7087386" y="3765660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5E0D1932-0FF2-A30C-718B-B34AC28C6C82}"/>
                </a:ext>
              </a:extLst>
            </p:cNvPr>
            <p:cNvSpPr/>
            <p:nvPr/>
          </p:nvSpPr>
          <p:spPr>
            <a:xfrm>
              <a:off x="7263639" y="3834610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9DB2F4ED-7768-F263-977C-74EEF3C451B7}"/>
                </a:ext>
              </a:extLst>
            </p:cNvPr>
            <p:cNvSpPr/>
            <p:nvPr/>
          </p:nvSpPr>
          <p:spPr>
            <a:xfrm>
              <a:off x="6742005" y="3993009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E66E49C-4960-948E-B6DF-D34D0DDE10C7}"/>
                </a:ext>
              </a:extLst>
            </p:cNvPr>
            <p:cNvSpPr txBox="1"/>
            <p:nvPr/>
          </p:nvSpPr>
          <p:spPr>
            <a:xfrm>
              <a:off x="6848003" y="392405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4C18503-57CA-9680-BD35-661D59D7A22C}"/>
                </a:ext>
              </a:extLst>
            </p:cNvPr>
            <p:cNvSpPr txBox="1"/>
            <p:nvPr/>
          </p:nvSpPr>
          <p:spPr>
            <a:xfrm>
              <a:off x="7089315" y="392405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49EA27A5-EF59-538C-400F-8172A633B40D}"/>
                </a:ext>
              </a:extLst>
            </p:cNvPr>
            <p:cNvSpPr/>
            <p:nvPr/>
          </p:nvSpPr>
          <p:spPr>
            <a:xfrm>
              <a:off x="7265568" y="3993009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18DE73BE-4AD0-0B7B-9C07-546A1C327EFE}"/>
                </a:ext>
              </a:extLst>
            </p:cNvPr>
            <p:cNvSpPr/>
            <p:nvPr/>
          </p:nvSpPr>
          <p:spPr>
            <a:xfrm>
              <a:off x="6739243" y="4145409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4D75562-06D4-0E04-E020-756F3C0E1D47}"/>
                </a:ext>
              </a:extLst>
            </p:cNvPr>
            <p:cNvSpPr txBox="1"/>
            <p:nvPr/>
          </p:nvSpPr>
          <p:spPr>
            <a:xfrm>
              <a:off x="6845241" y="407645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913822D-E474-3EAE-BA97-D76E76C6CD72}"/>
                </a:ext>
              </a:extLst>
            </p:cNvPr>
            <p:cNvSpPr txBox="1"/>
            <p:nvPr/>
          </p:nvSpPr>
          <p:spPr>
            <a:xfrm>
              <a:off x="7086553" y="407645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A91E51F5-DE02-4D3D-6A9D-397A2FBC3846}"/>
                </a:ext>
              </a:extLst>
            </p:cNvPr>
            <p:cNvSpPr/>
            <p:nvPr/>
          </p:nvSpPr>
          <p:spPr>
            <a:xfrm>
              <a:off x="7262806" y="4145409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CFC76BF6-2FC1-0CEF-89F8-7E8C950A9185}"/>
                </a:ext>
              </a:extLst>
            </p:cNvPr>
            <p:cNvSpPr/>
            <p:nvPr/>
          </p:nvSpPr>
          <p:spPr>
            <a:xfrm>
              <a:off x="6742838" y="4279867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8FAC1EC-F91C-34F2-4110-B48DA20366F5}"/>
                </a:ext>
              </a:extLst>
            </p:cNvPr>
            <p:cNvSpPr txBox="1"/>
            <p:nvPr/>
          </p:nvSpPr>
          <p:spPr>
            <a:xfrm>
              <a:off x="6848836" y="4210917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0D9883E-CA16-55A0-6E3A-3C46538F3E92}"/>
                </a:ext>
              </a:extLst>
            </p:cNvPr>
            <p:cNvSpPr txBox="1"/>
            <p:nvPr/>
          </p:nvSpPr>
          <p:spPr>
            <a:xfrm>
              <a:off x="7090148" y="4210917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A4063410-00E1-2250-5A16-1B8817E48138}"/>
                </a:ext>
              </a:extLst>
            </p:cNvPr>
            <p:cNvSpPr/>
            <p:nvPr/>
          </p:nvSpPr>
          <p:spPr>
            <a:xfrm>
              <a:off x="7266401" y="4279867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86E730F9-20A5-F027-1B90-6962CA2EA6B1}"/>
                </a:ext>
              </a:extLst>
            </p:cNvPr>
            <p:cNvSpPr txBox="1"/>
            <p:nvPr/>
          </p:nvSpPr>
          <p:spPr>
            <a:xfrm>
              <a:off x="6845241" y="344391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4740AC7-77E8-EAEC-D63C-AB6BEAA7CE88}"/>
                </a:ext>
              </a:extLst>
            </p:cNvPr>
            <p:cNvSpPr txBox="1"/>
            <p:nvPr/>
          </p:nvSpPr>
          <p:spPr>
            <a:xfrm>
              <a:off x="7086553" y="344391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9BE6F2F1-F273-A636-722A-E80C27E19DEE}"/>
                </a:ext>
              </a:extLst>
            </p:cNvPr>
            <p:cNvSpPr/>
            <p:nvPr/>
          </p:nvSpPr>
          <p:spPr>
            <a:xfrm>
              <a:off x="7262510" y="3493001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D4B25235-CF27-039B-9412-78AC26C069FA}"/>
                </a:ext>
              </a:extLst>
            </p:cNvPr>
            <p:cNvSpPr txBox="1"/>
            <p:nvPr/>
          </p:nvSpPr>
          <p:spPr>
            <a:xfrm>
              <a:off x="6770387" y="3184509"/>
              <a:ext cx="66582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Total LCA</a:t>
              </a:r>
            </a:p>
          </p:txBody>
        </p:sp>
        <p:sp>
          <p:nvSpPr>
            <p:cNvPr id="63" name="Isosceles Triangle 62">
              <a:extLst>
                <a:ext uri="{FF2B5EF4-FFF2-40B4-BE49-F238E27FC236}">
                  <a16:creationId xmlns:a16="http://schemas.microsoft.com/office/drawing/2014/main" id="{992098E4-5905-424A-0D90-D90AABEE7730}"/>
                </a:ext>
              </a:extLst>
            </p:cNvPr>
            <p:cNvSpPr/>
            <p:nvPr/>
          </p:nvSpPr>
          <p:spPr>
            <a:xfrm>
              <a:off x="6965527" y="3478636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Isosceles Triangle 63">
              <a:extLst>
                <a:ext uri="{FF2B5EF4-FFF2-40B4-BE49-F238E27FC236}">
                  <a16:creationId xmlns:a16="http://schemas.microsoft.com/office/drawing/2014/main" id="{EC9E8C31-249B-B57B-24C6-4926D9FDC0EC}"/>
                </a:ext>
              </a:extLst>
            </p:cNvPr>
            <p:cNvSpPr/>
            <p:nvPr/>
          </p:nvSpPr>
          <p:spPr>
            <a:xfrm>
              <a:off x="6965145" y="36596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Isosceles Triangle 64">
              <a:extLst>
                <a:ext uri="{FF2B5EF4-FFF2-40B4-BE49-F238E27FC236}">
                  <a16:creationId xmlns:a16="http://schemas.microsoft.com/office/drawing/2014/main" id="{4CC8346A-5DD4-C136-CDB0-C73451C996C7}"/>
                </a:ext>
              </a:extLst>
            </p:cNvPr>
            <p:cNvSpPr/>
            <p:nvPr/>
          </p:nvSpPr>
          <p:spPr>
            <a:xfrm>
              <a:off x="6965145" y="38120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53265B6C-7868-ED86-24AD-F536C9B55A0A}"/>
                </a:ext>
              </a:extLst>
            </p:cNvPr>
            <p:cNvSpPr/>
            <p:nvPr/>
          </p:nvSpPr>
          <p:spPr>
            <a:xfrm>
              <a:off x="6965145" y="39644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D5DD3F6E-B354-81C9-D355-824D7CA75A63}"/>
                </a:ext>
              </a:extLst>
            </p:cNvPr>
            <p:cNvSpPr/>
            <p:nvPr/>
          </p:nvSpPr>
          <p:spPr>
            <a:xfrm>
              <a:off x="6965145" y="41168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43B587B3-7921-C477-F1A8-0D47B0AF9D6E}"/>
                </a:ext>
              </a:extLst>
            </p:cNvPr>
            <p:cNvSpPr/>
            <p:nvPr/>
          </p:nvSpPr>
          <p:spPr>
            <a:xfrm>
              <a:off x="6965145" y="42692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48F0E2E6-BF32-50AE-BF01-1BE60E4C1244}"/>
                </a:ext>
              </a:extLst>
            </p:cNvPr>
            <p:cNvSpPr/>
            <p:nvPr/>
          </p:nvSpPr>
          <p:spPr>
            <a:xfrm>
              <a:off x="6742084" y="3493001"/>
              <a:ext cx="55252" cy="55252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6F2D02FA-4117-47F0-0A52-43894D38458F}"/>
              </a:ext>
            </a:extLst>
          </p:cNvPr>
          <p:cNvSpPr txBox="1"/>
          <p:nvPr/>
        </p:nvSpPr>
        <p:spPr>
          <a:xfrm>
            <a:off x="611189" y="5103858"/>
            <a:ext cx="91566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000000"/>
                </a:solidFill>
                <a:latin typeface="Read Light"/>
              </a:rPr>
              <a:t>RV to be defined &amp; further values to be extrapolated</a:t>
            </a:r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FF72D2D9-E49C-1310-6543-9C0EB260901D}"/>
              </a:ext>
            </a:extLst>
          </p:cNvPr>
          <p:cNvSpPr txBox="1">
            <a:spLocks/>
          </p:cNvSpPr>
          <p:nvPr/>
        </p:nvSpPr>
        <p:spPr>
          <a:xfrm>
            <a:off x="1169436" y="-4551"/>
            <a:ext cx="9853127" cy="1299451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altLang="ko-KR" sz="3600" b="1" kern="0" dirty="0"/>
              <a:t>Summary</a:t>
            </a:r>
            <a:endParaRPr lang="en-GB" sz="3600" b="1" kern="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FA5A6E5-77ED-D8FB-E422-7995F447FEFD}"/>
              </a:ext>
            </a:extLst>
          </p:cNvPr>
          <p:cNvSpPr txBox="1"/>
          <p:nvPr/>
        </p:nvSpPr>
        <p:spPr>
          <a:xfrm>
            <a:off x="1101855" y="646919"/>
            <a:ext cx="104438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/>
              <a:t>Upstream emission &amp; downstream emission to be handled separately in the RV discussion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1800" dirty="0"/>
              <a:t>“LCA group” can be specified for upstream emission by “vehicle Type” &amp; f</a:t>
            </a:r>
            <a:r>
              <a:rPr lang="en-US" dirty="0"/>
              <a:t>uel/</a:t>
            </a:r>
            <a:r>
              <a:rPr lang="en-US" sz="1800" dirty="0"/>
              <a:t>powertrain</a:t>
            </a:r>
            <a:r>
              <a:rPr lang="ko-KR" altLang="en-US" sz="1800" dirty="0"/>
              <a:t> </a:t>
            </a:r>
            <a:r>
              <a:rPr lang="en-US" altLang="ko-KR" sz="1800" dirty="0"/>
              <a:t>type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ko-KR" dirty="0">
                <a:solidFill>
                  <a:prstClr val="black"/>
                </a:solidFill>
                <a:cs typeface="Arial" panose="020B0604020202020204" pitchFamily="34" charset="0"/>
              </a:rPr>
              <a:t>Upstream emission (excluding the traction battery): One RV to be selected out of the LCA group, perform a full LCA and extrapolate LCA value for other vehicles in the same LCA group </a:t>
            </a:r>
            <a:endParaRPr lang="en-US" altLang="ko-KR" sz="12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ko-KR" b="0" dirty="0">
                <a:solidFill>
                  <a:schemeClr val="tx1"/>
                </a:solidFill>
                <a:latin typeface="Arial (Body)"/>
                <a:ea typeface="현대산스 Text" panose="020B0600000101010101" pitchFamily="50" charset="-127"/>
              </a:rPr>
              <a:t>Total LCA is the sum of upstream &amp; downstream emission (for BEV: + the CFP of the Battery)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075EDA30-A4C6-1D8B-96CA-A6C8072829E4}"/>
              </a:ext>
            </a:extLst>
          </p:cNvPr>
          <p:cNvSpPr/>
          <p:nvPr/>
        </p:nvSpPr>
        <p:spPr>
          <a:xfrm>
            <a:off x="10289743" y="4553887"/>
            <a:ext cx="152615" cy="594130"/>
          </a:xfrm>
          <a:prstGeom prst="rightArrow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3D786CC-43A5-0BF0-2C16-8BAFB1E9ED6F}"/>
              </a:ext>
            </a:extLst>
          </p:cNvPr>
          <p:cNvSpPr/>
          <p:nvPr/>
        </p:nvSpPr>
        <p:spPr>
          <a:xfrm>
            <a:off x="6891289" y="2806384"/>
            <a:ext cx="833592" cy="431983"/>
          </a:xfrm>
          <a:custGeom>
            <a:avLst/>
            <a:gdLst>
              <a:gd name="connsiteX0" fmla="*/ 0 w 1648589"/>
              <a:gd name="connsiteY0" fmla="*/ 0 h 854330"/>
              <a:gd name="connsiteX1" fmla="*/ 1041214 w 1648589"/>
              <a:gd name="connsiteY1" fmla="*/ 487235 h 854330"/>
              <a:gd name="connsiteX2" fmla="*/ 1648589 w 1648589"/>
              <a:gd name="connsiteY2" fmla="*/ 854330 h 854330"/>
              <a:gd name="connsiteX3" fmla="*/ 1648589 w 1648589"/>
              <a:gd name="connsiteY3" fmla="*/ 854330 h 85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8589" h="854330">
                <a:moveTo>
                  <a:pt x="0" y="0"/>
                </a:moveTo>
                <a:cubicBezTo>
                  <a:pt x="383224" y="172423"/>
                  <a:pt x="766449" y="344847"/>
                  <a:pt x="1041214" y="487235"/>
                </a:cubicBezTo>
                <a:cubicBezTo>
                  <a:pt x="1315979" y="629623"/>
                  <a:pt x="1648589" y="854330"/>
                  <a:pt x="1648589" y="854330"/>
                </a:cubicBezTo>
                <a:lnTo>
                  <a:pt x="1648589" y="854330"/>
                </a:lnTo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5462A1-48AB-055E-52B4-20F4959ECCC3}"/>
              </a:ext>
            </a:extLst>
          </p:cNvPr>
          <p:cNvSpPr txBox="1"/>
          <p:nvPr/>
        </p:nvSpPr>
        <p:spPr>
          <a:xfrm>
            <a:off x="6693033" y="2818565"/>
            <a:ext cx="9467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000000"/>
                </a:solidFill>
                <a:latin typeface="Read Light"/>
              </a:rPr>
              <a:t>Already covered by certified fuel &amp; energy efficiency data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B6099BB-FEDA-80E9-301D-A938B75CAE69}"/>
              </a:ext>
            </a:extLst>
          </p:cNvPr>
          <p:cNvGrpSpPr/>
          <p:nvPr/>
        </p:nvGrpSpPr>
        <p:grpSpPr>
          <a:xfrm>
            <a:off x="6281336" y="2580388"/>
            <a:ext cx="372234" cy="1547981"/>
            <a:chOff x="1333074" y="1473980"/>
            <a:chExt cx="372234" cy="82621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922E9C9-BE23-9C6A-7010-EC79A46A195D}"/>
                </a:ext>
              </a:extLst>
            </p:cNvPr>
            <p:cNvSpPr/>
            <p:nvPr/>
          </p:nvSpPr>
          <p:spPr>
            <a:xfrm>
              <a:off x="1333074" y="1473980"/>
              <a:ext cx="249192" cy="826213"/>
            </a:xfrm>
            <a:prstGeom prst="rect">
              <a:avLst/>
            </a:prstGeom>
            <a:solidFill>
              <a:srgbClr val="002C5F"/>
            </a:solidFill>
            <a:ln w="6350" cap="flat" cmpd="sng" algn="ctr">
              <a:solidFill>
                <a:srgbClr val="244F34"/>
              </a:solidFill>
              <a:prstDash val="solid"/>
              <a:miter lim="800000"/>
            </a:ln>
            <a:effectLst/>
          </p:spPr>
          <p:txBody>
            <a:bodyPr vert="vert270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ead Light"/>
                  <a:ea typeface="+mn-ea"/>
                  <a:cs typeface="+mn-cs"/>
                </a:rPr>
                <a:t>Downstream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C66BB20-D5D9-7B0A-C2E6-FC499742AD96}"/>
                </a:ext>
              </a:extLst>
            </p:cNvPr>
            <p:cNvSpPr/>
            <p:nvPr/>
          </p:nvSpPr>
          <p:spPr>
            <a:xfrm>
              <a:off x="1337988" y="1473980"/>
              <a:ext cx="231178" cy="9247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vert="vert270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20" name="Right Brace 19">
              <a:extLst>
                <a:ext uri="{FF2B5EF4-FFF2-40B4-BE49-F238E27FC236}">
                  <a16:creationId xmlns:a16="http://schemas.microsoft.com/office/drawing/2014/main" id="{FCEFC65D-6565-87D0-1453-773F68633D70}"/>
                </a:ext>
              </a:extLst>
            </p:cNvPr>
            <p:cNvSpPr/>
            <p:nvPr/>
          </p:nvSpPr>
          <p:spPr>
            <a:xfrm>
              <a:off x="1619341" y="1478474"/>
              <a:ext cx="85967" cy="789936"/>
            </a:xfrm>
            <a:prstGeom prst="rightBrac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9129C3E-CA14-05E7-E8CF-8CBCA0AA015C}"/>
              </a:ext>
            </a:extLst>
          </p:cNvPr>
          <p:cNvGrpSpPr/>
          <p:nvPr/>
        </p:nvGrpSpPr>
        <p:grpSpPr>
          <a:xfrm>
            <a:off x="6290250" y="5291947"/>
            <a:ext cx="370990" cy="1247983"/>
            <a:chOff x="1334113" y="2294899"/>
            <a:chExt cx="370990" cy="65779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651CE8B-7A39-7B20-CB25-1F378A66191E}"/>
                </a:ext>
              </a:extLst>
            </p:cNvPr>
            <p:cNvSpPr/>
            <p:nvPr/>
          </p:nvSpPr>
          <p:spPr>
            <a:xfrm>
              <a:off x="1334113" y="2294899"/>
              <a:ext cx="249192" cy="649940"/>
            </a:xfrm>
            <a:prstGeom prst="rect">
              <a:avLst/>
            </a:prstGeom>
            <a:solidFill>
              <a:srgbClr val="FFC000"/>
            </a:solidFill>
            <a:ln w="6350" cap="flat" cmpd="sng" algn="ctr">
              <a:solidFill>
                <a:srgbClr val="244F34"/>
              </a:solidFill>
              <a:prstDash val="solid"/>
              <a:miter lim="800000"/>
            </a:ln>
            <a:effectLst/>
          </p:spPr>
          <p:txBody>
            <a:bodyPr vert="vert270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ead Light"/>
                  <a:ea typeface="+mn-ea"/>
                  <a:cs typeface="+mn-cs"/>
                </a:rPr>
                <a:t>Upstream 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1BBA629-AA35-E761-24E5-788A30E66895}"/>
                </a:ext>
              </a:extLst>
            </p:cNvPr>
            <p:cNvSpPr/>
            <p:nvPr/>
          </p:nvSpPr>
          <p:spPr>
            <a:xfrm>
              <a:off x="1345891" y="2303772"/>
              <a:ext cx="231178" cy="77918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vert="vert270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38" name="Right Brace 37">
              <a:extLst>
                <a:ext uri="{FF2B5EF4-FFF2-40B4-BE49-F238E27FC236}">
                  <a16:creationId xmlns:a16="http://schemas.microsoft.com/office/drawing/2014/main" id="{75E2C4E5-64BC-E6FA-03E7-FD783AA29BB7}"/>
                </a:ext>
              </a:extLst>
            </p:cNvPr>
            <p:cNvSpPr/>
            <p:nvPr/>
          </p:nvSpPr>
          <p:spPr>
            <a:xfrm>
              <a:off x="1619135" y="2304689"/>
              <a:ext cx="85968" cy="648000"/>
            </a:xfrm>
            <a:prstGeom prst="rightBrac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7" name="TextBox 176">
            <a:extLst>
              <a:ext uri="{FF2B5EF4-FFF2-40B4-BE49-F238E27FC236}">
                <a16:creationId xmlns:a16="http://schemas.microsoft.com/office/drawing/2014/main" id="{993DF9C5-AB81-839B-32FE-FC3625B4A545}"/>
              </a:ext>
            </a:extLst>
          </p:cNvPr>
          <p:cNvSpPr txBox="1"/>
          <p:nvPr/>
        </p:nvSpPr>
        <p:spPr>
          <a:xfrm>
            <a:off x="6636504" y="5547538"/>
            <a:ext cx="91566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000000"/>
                </a:solidFill>
                <a:latin typeface="Read Light"/>
              </a:rPr>
              <a:t>RV to be defined &amp; further values to be extrapolated</a:t>
            </a:r>
          </a:p>
        </p:txBody>
      </p: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DEA10AFD-7650-7E68-F0AE-0B4D4F66892B}"/>
              </a:ext>
            </a:extLst>
          </p:cNvPr>
          <p:cNvGrpSpPr/>
          <p:nvPr/>
        </p:nvGrpSpPr>
        <p:grpSpPr>
          <a:xfrm>
            <a:off x="6283174" y="4120759"/>
            <a:ext cx="370990" cy="1178779"/>
            <a:chOff x="1334113" y="2294899"/>
            <a:chExt cx="370990" cy="657790"/>
          </a:xfrm>
        </p:grpSpPr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980228E1-F38D-62BA-78E8-119795DC086D}"/>
                </a:ext>
              </a:extLst>
            </p:cNvPr>
            <p:cNvSpPr/>
            <p:nvPr/>
          </p:nvSpPr>
          <p:spPr>
            <a:xfrm>
              <a:off x="1334113" y="2294899"/>
              <a:ext cx="249192" cy="649940"/>
            </a:xfrm>
            <a:prstGeom prst="rect">
              <a:avLst/>
            </a:prstGeom>
            <a:solidFill>
              <a:srgbClr val="00B0F0"/>
            </a:solidFill>
            <a:ln w="6350" cap="flat" cmpd="sng" algn="ctr">
              <a:solidFill>
                <a:srgbClr val="244F34"/>
              </a:solidFill>
              <a:prstDash val="solid"/>
              <a:miter lim="800000"/>
            </a:ln>
            <a:effectLst/>
          </p:spPr>
          <p:txBody>
            <a:bodyPr vert="vert270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ead Light"/>
                  <a:ea typeface="+mn-ea"/>
                  <a:cs typeface="+mn-cs"/>
                </a:rPr>
                <a:t>Battery </a:t>
              </a:r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74324E83-C3E3-3197-D1A0-395325EE6471}"/>
                </a:ext>
              </a:extLst>
            </p:cNvPr>
            <p:cNvSpPr/>
            <p:nvPr/>
          </p:nvSpPr>
          <p:spPr>
            <a:xfrm>
              <a:off x="1345891" y="2303772"/>
              <a:ext cx="231178" cy="77918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vert="vert270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87" name="Right Brace 186">
              <a:extLst>
                <a:ext uri="{FF2B5EF4-FFF2-40B4-BE49-F238E27FC236}">
                  <a16:creationId xmlns:a16="http://schemas.microsoft.com/office/drawing/2014/main" id="{DC0C3732-A646-0E3F-60C5-CF34E265B935}"/>
                </a:ext>
              </a:extLst>
            </p:cNvPr>
            <p:cNvSpPr/>
            <p:nvPr/>
          </p:nvSpPr>
          <p:spPr>
            <a:xfrm>
              <a:off x="1619135" y="2304689"/>
              <a:ext cx="85968" cy="648000"/>
            </a:xfrm>
            <a:prstGeom prst="rightBrac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12" name="TextBox 211">
            <a:extLst>
              <a:ext uri="{FF2B5EF4-FFF2-40B4-BE49-F238E27FC236}">
                <a16:creationId xmlns:a16="http://schemas.microsoft.com/office/drawing/2014/main" id="{FA3EAE99-D2FB-F605-0296-A82549822CFB}"/>
              </a:ext>
            </a:extLst>
          </p:cNvPr>
          <p:cNvSpPr txBox="1"/>
          <p:nvPr/>
        </p:nvSpPr>
        <p:spPr>
          <a:xfrm>
            <a:off x="9577865" y="3783816"/>
            <a:ext cx="6446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Vehicle </a:t>
            </a:r>
          </a:p>
        </p:txBody>
      </p: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8F5E6985-1F18-73CE-CCFD-0EB5482BD79F}"/>
              </a:ext>
            </a:extLst>
          </p:cNvPr>
          <p:cNvCxnSpPr/>
          <p:nvPr/>
        </p:nvCxnSpPr>
        <p:spPr>
          <a:xfrm>
            <a:off x="7822328" y="3789610"/>
            <a:ext cx="2196000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60FF7F0D-8DF9-7401-2B6B-DDF4D8CB9F19}"/>
              </a:ext>
            </a:extLst>
          </p:cNvPr>
          <p:cNvCxnSpPr>
            <a:cxnSpLocks/>
          </p:cNvCxnSpPr>
          <p:nvPr/>
        </p:nvCxnSpPr>
        <p:spPr>
          <a:xfrm flipV="1">
            <a:off x="8216532" y="2843531"/>
            <a:ext cx="1209735" cy="248718"/>
          </a:xfrm>
          <a:prstGeom prst="line">
            <a:avLst/>
          </a:prstGeom>
          <a:noFill/>
          <a:ln w="28575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64503F04-F530-BC29-5236-F6346D30EF7E}"/>
              </a:ext>
            </a:extLst>
          </p:cNvPr>
          <p:cNvCxnSpPr>
            <a:cxnSpLocks/>
          </p:cNvCxnSpPr>
          <p:nvPr/>
        </p:nvCxnSpPr>
        <p:spPr>
          <a:xfrm flipV="1">
            <a:off x="7835717" y="2564207"/>
            <a:ext cx="0" cy="122400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D51BF385-CBC5-CC6A-1B75-B842FEC5C56C}"/>
              </a:ext>
            </a:extLst>
          </p:cNvPr>
          <p:cNvSpPr txBox="1"/>
          <p:nvPr/>
        </p:nvSpPr>
        <p:spPr>
          <a:xfrm>
            <a:off x="7489722" y="2612805"/>
            <a:ext cx="369332" cy="115150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200" i="1" dirty="0">
                <a:solidFill>
                  <a:srgbClr val="000000"/>
                </a:solidFill>
                <a:latin typeface="Read Light"/>
              </a:rPr>
              <a:t>Downstream CFP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7A5E4DC2-AD19-35AD-32C5-1BBBF44C985E}"/>
              </a:ext>
            </a:extLst>
          </p:cNvPr>
          <p:cNvSpPr txBox="1"/>
          <p:nvPr/>
        </p:nvSpPr>
        <p:spPr>
          <a:xfrm rot="20872414">
            <a:off x="8501383" y="2715608"/>
            <a:ext cx="814325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i="1" dirty="0">
                <a:solidFill>
                  <a:srgbClr val="000000"/>
                </a:solidFill>
                <a:latin typeface="Read Light"/>
              </a:rPr>
              <a:t>Declared values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71CC454A-AB36-F823-36A1-7DE9993C7785}"/>
              </a:ext>
            </a:extLst>
          </p:cNvPr>
          <p:cNvSpPr txBox="1"/>
          <p:nvPr/>
        </p:nvSpPr>
        <p:spPr>
          <a:xfrm>
            <a:off x="9323373" y="3793320"/>
            <a:ext cx="22167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fr-FR"/>
            </a:defPPr>
            <a:lvl1pPr>
              <a:defRPr sz="700" i="1">
                <a:solidFill>
                  <a:srgbClr val="000000"/>
                </a:solidFill>
                <a:latin typeface="Read Light"/>
              </a:defRPr>
            </a:lvl1pPr>
          </a:lstStyle>
          <a:p>
            <a:r>
              <a:rPr lang="en-US" dirty="0"/>
              <a:t>Veh5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A34BE216-F20B-9CFF-7873-99BEDF16EF1D}"/>
              </a:ext>
            </a:extLst>
          </p:cNvPr>
          <p:cNvSpPr txBox="1"/>
          <p:nvPr/>
        </p:nvSpPr>
        <p:spPr>
          <a:xfrm>
            <a:off x="9074230" y="3803131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Veh4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EFADA44F-BDED-3BD3-9FEF-F5599E35FBD3}"/>
              </a:ext>
            </a:extLst>
          </p:cNvPr>
          <p:cNvSpPr txBox="1"/>
          <p:nvPr/>
        </p:nvSpPr>
        <p:spPr>
          <a:xfrm>
            <a:off x="8203600" y="3806529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Veh1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5CA3662F-26CE-72F9-1720-6BB3787EFF35}"/>
              </a:ext>
            </a:extLst>
          </p:cNvPr>
          <p:cNvSpPr txBox="1"/>
          <p:nvPr/>
        </p:nvSpPr>
        <p:spPr>
          <a:xfrm>
            <a:off x="8824572" y="3802554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Veh3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37F953FF-999B-BA3B-8F99-EE6CCDF60B11}"/>
              </a:ext>
            </a:extLst>
          </p:cNvPr>
          <p:cNvSpPr txBox="1"/>
          <p:nvPr/>
        </p:nvSpPr>
        <p:spPr>
          <a:xfrm>
            <a:off x="8527812" y="3801004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Veh2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1EDD21AA-F6D7-43C5-5CAC-D657FA926212}"/>
              </a:ext>
            </a:extLst>
          </p:cNvPr>
          <p:cNvCxnSpPr>
            <a:cxnSpLocks/>
            <a:stCxn id="232" idx="3"/>
            <a:endCxn id="218" idx="0"/>
          </p:cNvCxnSpPr>
          <p:nvPr/>
        </p:nvCxnSpPr>
        <p:spPr>
          <a:xfrm flipH="1">
            <a:off x="9434211" y="2859797"/>
            <a:ext cx="2692" cy="933523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2F007284-7997-5D69-8CEA-7D1C51DFBDF9}"/>
              </a:ext>
            </a:extLst>
          </p:cNvPr>
          <p:cNvCxnSpPr>
            <a:cxnSpLocks/>
            <a:stCxn id="228" idx="3"/>
            <a:endCxn id="219" idx="0"/>
          </p:cNvCxnSpPr>
          <p:nvPr/>
        </p:nvCxnSpPr>
        <p:spPr>
          <a:xfrm>
            <a:off x="9185204" y="2927516"/>
            <a:ext cx="0" cy="875615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8E313182-92B3-9B32-21D2-E8851FF8AE07}"/>
              </a:ext>
            </a:extLst>
          </p:cNvPr>
          <p:cNvCxnSpPr>
            <a:cxnSpLocks/>
            <a:stCxn id="229" idx="3"/>
            <a:endCxn id="221" idx="0"/>
          </p:cNvCxnSpPr>
          <p:nvPr/>
        </p:nvCxnSpPr>
        <p:spPr>
          <a:xfrm>
            <a:off x="8935546" y="2983655"/>
            <a:ext cx="0" cy="818899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4E349D3C-CD34-7992-D92A-EB5C66BFC173}"/>
              </a:ext>
            </a:extLst>
          </p:cNvPr>
          <p:cNvCxnSpPr>
            <a:cxnSpLocks/>
            <a:stCxn id="230" idx="3"/>
            <a:endCxn id="222" idx="0"/>
          </p:cNvCxnSpPr>
          <p:nvPr/>
        </p:nvCxnSpPr>
        <p:spPr>
          <a:xfrm>
            <a:off x="8638786" y="3038141"/>
            <a:ext cx="0" cy="762863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D6252A42-9BA9-D79A-351D-771A59F1B6EE}"/>
              </a:ext>
            </a:extLst>
          </p:cNvPr>
          <p:cNvCxnSpPr>
            <a:cxnSpLocks/>
            <a:stCxn id="231" idx="3"/>
            <a:endCxn id="220" idx="0"/>
          </p:cNvCxnSpPr>
          <p:nvPr/>
        </p:nvCxnSpPr>
        <p:spPr>
          <a:xfrm>
            <a:off x="8314574" y="3102059"/>
            <a:ext cx="0" cy="704470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Isosceles Triangle 227">
            <a:extLst>
              <a:ext uri="{FF2B5EF4-FFF2-40B4-BE49-F238E27FC236}">
                <a16:creationId xmlns:a16="http://schemas.microsoft.com/office/drawing/2014/main" id="{BB70AD0C-93C8-94A7-0BD1-9D8D58BFFE2D}"/>
              </a:ext>
            </a:extLst>
          </p:cNvPr>
          <p:cNvSpPr/>
          <p:nvPr/>
        </p:nvSpPr>
        <p:spPr>
          <a:xfrm>
            <a:off x="9145658" y="2852440"/>
            <a:ext cx="79091" cy="75076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9" name="Isosceles Triangle 228">
            <a:extLst>
              <a:ext uri="{FF2B5EF4-FFF2-40B4-BE49-F238E27FC236}">
                <a16:creationId xmlns:a16="http://schemas.microsoft.com/office/drawing/2014/main" id="{F4C91468-7AE0-2D44-0155-957D51B8C477}"/>
              </a:ext>
            </a:extLst>
          </p:cNvPr>
          <p:cNvSpPr/>
          <p:nvPr/>
        </p:nvSpPr>
        <p:spPr>
          <a:xfrm>
            <a:off x="8896000" y="2908579"/>
            <a:ext cx="79091" cy="75076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0" name="Isosceles Triangle 229">
            <a:extLst>
              <a:ext uri="{FF2B5EF4-FFF2-40B4-BE49-F238E27FC236}">
                <a16:creationId xmlns:a16="http://schemas.microsoft.com/office/drawing/2014/main" id="{367C1151-429F-5883-6CFA-59733AB40901}"/>
              </a:ext>
            </a:extLst>
          </p:cNvPr>
          <p:cNvSpPr/>
          <p:nvPr/>
        </p:nvSpPr>
        <p:spPr>
          <a:xfrm>
            <a:off x="8599240" y="2963065"/>
            <a:ext cx="79091" cy="75076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231" name="Isosceles Triangle 230">
            <a:extLst>
              <a:ext uri="{FF2B5EF4-FFF2-40B4-BE49-F238E27FC236}">
                <a16:creationId xmlns:a16="http://schemas.microsoft.com/office/drawing/2014/main" id="{9654F1AE-63BB-4846-4FDB-A0DB8BC9B67C}"/>
              </a:ext>
            </a:extLst>
          </p:cNvPr>
          <p:cNvSpPr/>
          <p:nvPr/>
        </p:nvSpPr>
        <p:spPr>
          <a:xfrm>
            <a:off x="8275028" y="3026983"/>
            <a:ext cx="79091" cy="75076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2" name="Isosceles Triangle 231">
            <a:extLst>
              <a:ext uri="{FF2B5EF4-FFF2-40B4-BE49-F238E27FC236}">
                <a16:creationId xmlns:a16="http://schemas.microsoft.com/office/drawing/2014/main" id="{58822C24-9BC9-9FB4-0F06-187558C07FBC}"/>
              </a:ext>
            </a:extLst>
          </p:cNvPr>
          <p:cNvSpPr/>
          <p:nvPr/>
        </p:nvSpPr>
        <p:spPr>
          <a:xfrm>
            <a:off x="9397357" y="2784721"/>
            <a:ext cx="79091" cy="75076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8CC1C734-A684-4DF8-0244-88ED0AF10C61}"/>
              </a:ext>
            </a:extLst>
          </p:cNvPr>
          <p:cNvSpPr txBox="1"/>
          <p:nvPr/>
        </p:nvSpPr>
        <p:spPr>
          <a:xfrm>
            <a:off x="9548974" y="5187484"/>
            <a:ext cx="6446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Battery </a:t>
            </a:r>
          </a:p>
        </p:txBody>
      </p:sp>
      <p:cxnSp>
        <p:nvCxnSpPr>
          <p:cNvPr id="236" name="Straight Arrow Connector 235">
            <a:extLst>
              <a:ext uri="{FF2B5EF4-FFF2-40B4-BE49-F238E27FC236}">
                <a16:creationId xmlns:a16="http://schemas.microsoft.com/office/drawing/2014/main" id="{F698ECF3-2F31-1C18-2C20-F9438EF68E28}"/>
              </a:ext>
            </a:extLst>
          </p:cNvPr>
          <p:cNvCxnSpPr/>
          <p:nvPr/>
        </p:nvCxnSpPr>
        <p:spPr>
          <a:xfrm>
            <a:off x="7831537" y="5193278"/>
            <a:ext cx="2196000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E8229872-BCBA-124E-312B-C1AA49E3654E}"/>
              </a:ext>
            </a:extLst>
          </p:cNvPr>
          <p:cNvCxnSpPr>
            <a:cxnSpLocks/>
          </p:cNvCxnSpPr>
          <p:nvPr/>
        </p:nvCxnSpPr>
        <p:spPr>
          <a:xfrm flipV="1">
            <a:off x="8225741" y="4429763"/>
            <a:ext cx="1209735" cy="248718"/>
          </a:xfrm>
          <a:prstGeom prst="line">
            <a:avLst/>
          </a:prstGeom>
          <a:noFill/>
          <a:ln w="28575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8" name="Straight Arrow Connector 237">
            <a:extLst>
              <a:ext uri="{FF2B5EF4-FFF2-40B4-BE49-F238E27FC236}">
                <a16:creationId xmlns:a16="http://schemas.microsoft.com/office/drawing/2014/main" id="{BFB7704E-8F8E-1A22-2EC8-46426DBED85A}"/>
              </a:ext>
            </a:extLst>
          </p:cNvPr>
          <p:cNvCxnSpPr>
            <a:cxnSpLocks/>
          </p:cNvCxnSpPr>
          <p:nvPr/>
        </p:nvCxnSpPr>
        <p:spPr>
          <a:xfrm flipV="1">
            <a:off x="7844926" y="3967875"/>
            <a:ext cx="0" cy="122400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C45FCE48-B55E-B213-C235-644881BB12AB}"/>
              </a:ext>
            </a:extLst>
          </p:cNvPr>
          <p:cNvSpPr txBox="1"/>
          <p:nvPr/>
        </p:nvSpPr>
        <p:spPr>
          <a:xfrm>
            <a:off x="7498931" y="4016473"/>
            <a:ext cx="369332" cy="115150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200" i="1" dirty="0">
                <a:solidFill>
                  <a:srgbClr val="000000"/>
                </a:solidFill>
                <a:latin typeface="Read Light"/>
              </a:rPr>
              <a:t>Battery CFP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B3A9B899-5291-B202-3517-7164DD28FABD}"/>
              </a:ext>
            </a:extLst>
          </p:cNvPr>
          <p:cNvSpPr txBox="1"/>
          <p:nvPr/>
        </p:nvSpPr>
        <p:spPr>
          <a:xfrm rot="20872414">
            <a:off x="8510592" y="4301840"/>
            <a:ext cx="814325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i="1" dirty="0">
                <a:solidFill>
                  <a:srgbClr val="000000"/>
                </a:solidFill>
                <a:latin typeface="Read Light"/>
              </a:rPr>
              <a:t>Declared values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8619C22D-9D37-B103-ACDC-65F937C8547F}"/>
              </a:ext>
            </a:extLst>
          </p:cNvPr>
          <p:cNvSpPr txBox="1"/>
          <p:nvPr/>
        </p:nvSpPr>
        <p:spPr>
          <a:xfrm>
            <a:off x="9302256" y="5213208"/>
            <a:ext cx="27307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fr-FR"/>
            </a:defPPr>
            <a:lvl1pPr>
              <a:defRPr sz="700" i="1">
                <a:solidFill>
                  <a:srgbClr val="000000"/>
                </a:solidFill>
                <a:latin typeface="Read Light"/>
              </a:defRPr>
            </a:lvl1pPr>
          </a:lstStyle>
          <a:p>
            <a:pPr algn="ctr"/>
            <a:r>
              <a:rPr lang="en-US" dirty="0"/>
              <a:t>Bat5</a:t>
            </a:r>
            <a:endParaRPr lang="en-US" baseline="-25000" dirty="0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22CC5728-C330-A197-C452-D3AB1C3B2ED8}"/>
              </a:ext>
            </a:extLst>
          </p:cNvPr>
          <p:cNvSpPr txBox="1"/>
          <p:nvPr/>
        </p:nvSpPr>
        <p:spPr>
          <a:xfrm>
            <a:off x="9073914" y="5206799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Bat4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23F92C41-D749-864C-389F-D19A9276DCCA}"/>
              </a:ext>
            </a:extLst>
          </p:cNvPr>
          <p:cNvSpPr txBox="1"/>
          <p:nvPr/>
        </p:nvSpPr>
        <p:spPr>
          <a:xfrm>
            <a:off x="8212809" y="5207022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Bat1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2169D5C3-F93E-F01A-1F3F-4A323661AEEC}"/>
              </a:ext>
            </a:extLst>
          </p:cNvPr>
          <p:cNvSpPr txBox="1"/>
          <p:nvPr/>
        </p:nvSpPr>
        <p:spPr>
          <a:xfrm>
            <a:off x="8836956" y="5206222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Bat3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918B8CD4-E64E-03BF-302F-EB69823BA4E4}"/>
              </a:ext>
            </a:extLst>
          </p:cNvPr>
          <p:cNvSpPr txBox="1"/>
          <p:nvPr/>
        </p:nvSpPr>
        <p:spPr>
          <a:xfrm>
            <a:off x="8546546" y="5204672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Bat2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55F855E2-1525-2CA7-E63E-4C0A0D605816}"/>
              </a:ext>
            </a:extLst>
          </p:cNvPr>
          <p:cNvCxnSpPr>
            <a:cxnSpLocks/>
            <a:stCxn id="319" idx="2"/>
            <a:endCxn id="241" idx="0"/>
          </p:cNvCxnSpPr>
          <p:nvPr/>
        </p:nvCxnSpPr>
        <p:spPr>
          <a:xfrm flipH="1">
            <a:off x="9438791" y="4479488"/>
            <a:ext cx="739" cy="733720"/>
          </a:xfrm>
          <a:prstGeom prst="line">
            <a:avLst/>
          </a:prstGeom>
          <a:ln>
            <a:solidFill>
              <a:srgbClr val="92CEA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9335FF1C-8B3A-897C-653F-A3E9AAAC5954}"/>
              </a:ext>
            </a:extLst>
          </p:cNvPr>
          <p:cNvCxnSpPr>
            <a:cxnSpLocks/>
            <a:stCxn id="318" idx="2"/>
            <a:endCxn id="242" idx="0"/>
          </p:cNvCxnSpPr>
          <p:nvPr/>
        </p:nvCxnSpPr>
        <p:spPr>
          <a:xfrm flipH="1">
            <a:off x="9184888" y="4523258"/>
            <a:ext cx="315" cy="683541"/>
          </a:xfrm>
          <a:prstGeom prst="line">
            <a:avLst/>
          </a:prstGeom>
          <a:ln>
            <a:solidFill>
              <a:srgbClr val="92CEA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71B34D76-957E-EDEF-60EF-6814CAD35C9C}"/>
              </a:ext>
            </a:extLst>
          </p:cNvPr>
          <p:cNvCxnSpPr>
            <a:cxnSpLocks/>
            <a:stCxn id="317" idx="2"/>
            <a:endCxn id="244" idx="0"/>
          </p:cNvCxnSpPr>
          <p:nvPr/>
        </p:nvCxnSpPr>
        <p:spPr>
          <a:xfrm flipH="1">
            <a:off x="8947930" y="4580290"/>
            <a:ext cx="2952" cy="625932"/>
          </a:xfrm>
          <a:prstGeom prst="line">
            <a:avLst/>
          </a:prstGeom>
          <a:ln>
            <a:solidFill>
              <a:srgbClr val="92CEA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55C963DD-BB91-CE84-35CA-FD20A0EDD8B3}"/>
              </a:ext>
            </a:extLst>
          </p:cNvPr>
          <p:cNvCxnSpPr>
            <a:cxnSpLocks/>
            <a:stCxn id="316" idx="2"/>
            <a:endCxn id="245" idx="0"/>
          </p:cNvCxnSpPr>
          <p:nvPr/>
        </p:nvCxnSpPr>
        <p:spPr>
          <a:xfrm flipH="1">
            <a:off x="8657520" y="4640275"/>
            <a:ext cx="1557" cy="564397"/>
          </a:xfrm>
          <a:prstGeom prst="line">
            <a:avLst/>
          </a:prstGeom>
          <a:ln>
            <a:solidFill>
              <a:srgbClr val="92CEA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1F98CBC0-EAFD-7700-6B09-4F6B095ADB07}"/>
              </a:ext>
            </a:extLst>
          </p:cNvPr>
          <p:cNvCxnSpPr>
            <a:cxnSpLocks/>
            <a:stCxn id="256" idx="2"/>
            <a:endCxn id="243" idx="0"/>
          </p:cNvCxnSpPr>
          <p:nvPr/>
        </p:nvCxnSpPr>
        <p:spPr>
          <a:xfrm>
            <a:off x="8322656" y="4704586"/>
            <a:ext cx="1127" cy="502436"/>
          </a:xfrm>
          <a:prstGeom prst="line">
            <a:avLst/>
          </a:prstGeom>
          <a:ln>
            <a:solidFill>
              <a:srgbClr val="92CEA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Diamond 255">
            <a:extLst>
              <a:ext uri="{FF2B5EF4-FFF2-40B4-BE49-F238E27FC236}">
                <a16:creationId xmlns:a16="http://schemas.microsoft.com/office/drawing/2014/main" id="{64BF3CB6-71F6-2F79-9830-EE990D1B9B5C}"/>
              </a:ext>
            </a:extLst>
          </p:cNvPr>
          <p:cNvSpPr/>
          <p:nvPr/>
        </p:nvSpPr>
        <p:spPr>
          <a:xfrm>
            <a:off x="8269008" y="4597290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E9983AE9-A312-FA6A-6F2D-4D8F3C73EE1B}"/>
              </a:ext>
            </a:extLst>
          </p:cNvPr>
          <p:cNvSpPr/>
          <p:nvPr/>
        </p:nvSpPr>
        <p:spPr>
          <a:xfrm>
            <a:off x="10509242" y="4102256"/>
            <a:ext cx="1352398" cy="1425019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60504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64CB75D3-0715-EF49-48E9-874C34BA4EAF}"/>
              </a:ext>
            </a:extLst>
          </p:cNvPr>
          <p:cNvSpPr/>
          <p:nvPr/>
        </p:nvSpPr>
        <p:spPr>
          <a:xfrm>
            <a:off x="10618828" y="4484365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48C6E31F-FA50-1F0F-81ED-C453E50675C2}"/>
              </a:ext>
            </a:extLst>
          </p:cNvPr>
          <p:cNvSpPr txBox="1"/>
          <p:nvPr/>
        </p:nvSpPr>
        <p:spPr>
          <a:xfrm>
            <a:off x="10767320" y="4404039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1BFD8F99-E7A7-37FA-B7D5-BA3A595F7205}"/>
              </a:ext>
            </a:extLst>
          </p:cNvPr>
          <p:cNvSpPr txBox="1"/>
          <p:nvPr/>
        </p:nvSpPr>
        <p:spPr>
          <a:xfrm>
            <a:off x="11433369" y="4394515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288" name="Rectangle: Rounded Corners 287">
            <a:extLst>
              <a:ext uri="{FF2B5EF4-FFF2-40B4-BE49-F238E27FC236}">
                <a16:creationId xmlns:a16="http://schemas.microsoft.com/office/drawing/2014/main" id="{017C3E1F-523E-7BAD-C18C-3E941CD3A7DB}"/>
              </a:ext>
            </a:extLst>
          </p:cNvPr>
          <p:cNvSpPr/>
          <p:nvPr/>
        </p:nvSpPr>
        <p:spPr>
          <a:xfrm>
            <a:off x="11663046" y="4484365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89" name="Oval 288">
            <a:extLst>
              <a:ext uri="{FF2B5EF4-FFF2-40B4-BE49-F238E27FC236}">
                <a16:creationId xmlns:a16="http://schemas.microsoft.com/office/drawing/2014/main" id="{D0E3AB7A-723B-20B7-BD85-08C9F1E26F2B}"/>
              </a:ext>
            </a:extLst>
          </p:cNvPr>
          <p:cNvSpPr/>
          <p:nvPr/>
        </p:nvSpPr>
        <p:spPr>
          <a:xfrm>
            <a:off x="10618828" y="4682958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03E616E5-4C15-9DB4-EE4D-BBE0526920BE}"/>
              </a:ext>
            </a:extLst>
          </p:cNvPr>
          <p:cNvSpPr txBox="1"/>
          <p:nvPr/>
        </p:nvSpPr>
        <p:spPr>
          <a:xfrm>
            <a:off x="10767320" y="4602633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C6256E8D-CA22-B18A-FE6B-8A4C8D9F1622}"/>
              </a:ext>
            </a:extLst>
          </p:cNvPr>
          <p:cNvSpPr txBox="1"/>
          <p:nvPr/>
        </p:nvSpPr>
        <p:spPr>
          <a:xfrm>
            <a:off x="11429770" y="4593109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292" name="Rectangle: Rounded Corners 291">
            <a:extLst>
              <a:ext uri="{FF2B5EF4-FFF2-40B4-BE49-F238E27FC236}">
                <a16:creationId xmlns:a16="http://schemas.microsoft.com/office/drawing/2014/main" id="{C127815C-FBDD-0205-B4EF-07816C43F11A}"/>
              </a:ext>
            </a:extLst>
          </p:cNvPr>
          <p:cNvSpPr/>
          <p:nvPr/>
        </p:nvSpPr>
        <p:spPr>
          <a:xfrm>
            <a:off x="11659447" y="4682958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3" name="Oval 292">
            <a:extLst>
              <a:ext uri="{FF2B5EF4-FFF2-40B4-BE49-F238E27FC236}">
                <a16:creationId xmlns:a16="http://schemas.microsoft.com/office/drawing/2014/main" id="{2B50D491-9F5F-BBB0-47C8-9C2250B16BAE}"/>
              </a:ext>
            </a:extLst>
          </p:cNvPr>
          <p:cNvSpPr/>
          <p:nvPr/>
        </p:nvSpPr>
        <p:spPr>
          <a:xfrm>
            <a:off x="10618828" y="4889370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B6F9084E-11B5-01D5-3EB8-AB6A8B150322}"/>
              </a:ext>
            </a:extLst>
          </p:cNvPr>
          <p:cNvSpPr txBox="1"/>
          <p:nvPr/>
        </p:nvSpPr>
        <p:spPr>
          <a:xfrm>
            <a:off x="10767320" y="4809044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CA3D0C48-60BE-DDB2-B909-945C9EE6A9B2}"/>
              </a:ext>
            </a:extLst>
          </p:cNvPr>
          <p:cNvSpPr txBox="1"/>
          <p:nvPr/>
        </p:nvSpPr>
        <p:spPr>
          <a:xfrm>
            <a:off x="11432284" y="4799520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296" name="Rectangle: Rounded Corners 295">
            <a:extLst>
              <a:ext uri="{FF2B5EF4-FFF2-40B4-BE49-F238E27FC236}">
                <a16:creationId xmlns:a16="http://schemas.microsoft.com/office/drawing/2014/main" id="{5EFB5973-77A0-9DDF-966B-FC3A35DD0C95}"/>
              </a:ext>
            </a:extLst>
          </p:cNvPr>
          <p:cNvSpPr/>
          <p:nvPr/>
        </p:nvSpPr>
        <p:spPr>
          <a:xfrm>
            <a:off x="11661960" y="4889370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7" name="Oval 296">
            <a:extLst>
              <a:ext uri="{FF2B5EF4-FFF2-40B4-BE49-F238E27FC236}">
                <a16:creationId xmlns:a16="http://schemas.microsoft.com/office/drawing/2014/main" id="{1382C9F8-B30D-6401-A6E2-9F3759C14BE9}"/>
              </a:ext>
            </a:extLst>
          </p:cNvPr>
          <p:cNvSpPr/>
          <p:nvPr/>
        </p:nvSpPr>
        <p:spPr>
          <a:xfrm>
            <a:off x="10618828" y="5087963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A82807B6-8279-B356-B825-DFECD0D0550E}"/>
              </a:ext>
            </a:extLst>
          </p:cNvPr>
          <p:cNvSpPr txBox="1"/>
          <p:nvPr/>
        </p:nvSpPr>
        <p:spPr>
          <a:xfrm>
            <a:off x="10767320" y="5007638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953E02D8-1E40-D152-F83D-4D4070A5CE36}"/>
              </a:ext>
            </a:extLst>
          </p:cNvPr>
          <p:cNvSpPr txBox="1"/>
          <p:nvPr/>
        </p:nvSpPr>
        <p:spPr>
          <a:xfrm>
            <a:off x="11428684" y="4998114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300" name="Rectangle: Rounded Corners 299">
            <a:extLst>
              <a:ext uri="{FF2B5EF4-FFF2-40B4-BE49-F238E27FC236}">
                <a16:creationId xmlns:a16="http://schemas.microsoft.com/office/drawing/2014/main" id="{3FF14FC8-A901-9665-2875-98214EA5F9FA}"/>
              </a:ext>
            </a:extLst>
          </p:cNvPr>
          <p:cNvSpPr/>
          <p:nvPr/>
        </p:nvSpPr>
        <p:spPr>
          <a:xfrm>
            <a:off x="11658361" y="5087963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301" name="Oval 300">
            <a:extLst>
              <a:ext uri="{FF2B5EF4-FFF2-40B4-BE49-F238E27FC236}">
                <a16:creationId xmlns:a16="http://schemas.microsoft.com/office/drawing/2014/main" id="{EF35384E-61B3-41E0-5826-7FB800241A17}"/>
              </a:ext>
            </a:extLst>
          </p:cNvPr>
          <p:cNvSpPr/>
          <p:nvPr/>
        </p:nvSpPr>
        <p:spPr>
          <a:xfrm>
            <a:off x="10618828" y="5263177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70B7E6BA-A67C-097F-5886-2F15D6039E91}"/>
              </a:ext>
            </a:extLst>
          </p:cNvPr>
          <p:cNvSpPr txBox="1"/>
          <p:nvPr/>
        </p:nvSpPr>
        <p:spPr>
          <a:xfrm>
            <a:off x="10767320" y="5182851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721F9085-EC27-4918-E7D6-66690FDAAE32}"/>
              </a:ext>
            </a:extLst>
          </p:cNvPr>
          <p:cNvSpPr txBox="1"/>
          <p:nvPr/>
        </p:nvSpPr>
        <p:spPr>
          <a:xfrm>
            <a:off x="11433369" y="5173327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304" name="Rectangle: Rounded Corners 303">
            <a:extLst>
              <a:ext uri="{FF2B5EF4-FFF2-40B4-BE49-F238E27FC236}">
                <a16:creationId xmlns:a16="http://schemas.microsoft.com/office/drawing/2014/main" id="{1F40FB71-128D-835E-15BE-ED9BE2BD7556}"/>
              </a:ext>
            </a:extLst>
          </p:cNvPr>
          <p:cNvSpPr/>
          <p:nvPr/>
        </p:nvSpPr>
        <p:spPr>
          <a:xfrm>
            <a:off x="11663046" y="5263177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AE8DB743-86E6-1BC6-BC89-92E9CFA03543}"/>
              </a:ext>
            </a:extLst>
          </p:cNvPr>
          <p:cNvSpPr txBox="1"/>
          <p:nvPr/>
        </p:nvSpPr>
        <p:spPr>
          <a:xfrm>
            <a:off x="10767320" y="4183370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8077C7E6-217C-87A1-08B1-4DB0E5C6D5AC}"/>
              </a:ext>
            </a:extLst>
          </p:cNvPr>
          <p:cNvSpPr txBox="1"/>
          <p:nvPr/>
        </p:nvSpPr>
        <p:spPr>
          <a:xfrm>
            <a:off x="11428684" y="4173846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307" name="Rectangle: Rounded Corners 306">
            <a:extLst>
              <a:ext uri="{FF2B5EF4-FFF2-40B4-BE49-F238E27FC236}">
                <a16:creationId xmlns:a16="http://schemas.microsoft.com/office/drawing/2014/main" id="{7EB6797B-2F53-99CE-6DFD-2E81B847CB94}"/>
              </a:ext>
            </a:extLst>
          </p:cNvPr>
          <p:cNvSpPr/>
          <p:nvPr/>
        </p:nvSpPr>
        <p:spPr>
          <a:xfrm>
            <a:off x="11656687" y="4227851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67B99BDF-ADE5-90B7-413A-C2FCCA78B170}"/>
              </a:ext>
            </a:extLst>
          </p:cNvPr>
          <p:cNvSpPr txBox="1"/>
          <p:nvPr/>
        </p:nvSpPr>
        <p:spPr>
          <a:xfrm>
            <a:off x="10852214" y="3869219"/>
            <a:ext cx="867640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Total LCA</a:t>
            </a:r>
          </a:p>
        </p:txBody>
      </p:sp>
      <p:sp>
        <p:nvSpPr>
          <p:cNvPr id="309" name="Isosceles Triangle 308">
            <a:extLst>
              <a:ext uri="{FF2B5EF4-FFF2-40B4-BE49-F238E27FC236}">
                <a16:creationId xmlns:a16="http://schemas.microsoft.com/office/drawing/2014/main" id="{5C42D294-1EDF-75FA-F5A2-4EBD8529DD89}"/>
              </a:ext>
            </a:extLst>
          </p:cNvPr>
          <p:cNvSpPr/>
          <p:nvPr/>
        </p:nvSpPr>
        <p:spPr>
          <a:xfrm>
            <a:off x="11206934" y="4230583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0" name="Isosceles Triangle 309">
            <a:extLst>
              <a:ext uri="{FF2B5EF4-FFF2-40B4-BE49-F238E27FC236}">
                <a16:creationId xmlns:a16="http://schemas.microsoft.com/office/drawing/2014/main" id="{2A830C21-E96C-82EE-F905-CB81CB6E2DF3}"/>
              </a:ext>
            </a:extLst>
          </p:cNvPr>
          <p:cNvSpPr/>
          <p:nvPr/>
        </p:nvSpPr>
        <p:spPr>
          <a:xfrm>
            <a:off x="11206976" y="4455008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1" name="Isosceles Triangle 310">
            <a:extLst>
              <a:ext uri="{FF2B5EF4-FFF2-40B4-BE49-F238E27FC236}">
                <a16:creationId xmlns:a16="http://schemas.microsoft.com/office/drawing/2014/main" id="{519E7E7C-E528-51CB-8BB1-7B0F112B2D50}"/>
              </a:ext>
            </a:extLst>
          </p:cNvPr>
          <p:cNvSpPr/>
          <p:nvPr/>
        </p:nvSpPr>
        <p:spPr>
          <a:xfrm>
            <a:off x="11206976" y="4653602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2" name="Isosceles Triangle 311">
            <a:extLst>
              <a:ext uri="{FF2B5EF4-FFF2-40B4-BE49-F238E27FC236}">
                <a16:creationId xmlns:a16="http://schemas.microsoft.com/office/drawing/2014/main" id="{0AE26AEC-AED8-230A-62EC-837BDCBA6535}"/>
              </a:ext>
            </a:extLst>
          </p:cNvPr>
          <p:cNvSpPr/>
          <p:nvPr/>
        </p:nvSpPr>
        <p:spPr>
          <a:xfrm>
            <a:off x="11206976" y="4852196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3" name="Isosceles Triangle 312">
            <a:extLst>
              <a:ext uri="{FF2B5EF4-FFF2-40B4-BE49-F238E27FC236}">
                <a16:creationId xmlns:a16="http://schemas.microsoft.com/office/drawing/2014/main" id="{88BB7AA6-1ACA-F29A-0F85-1C7A831F8537}"/>
              </a:ext>
            </a:extLst>
          </p:cNvPr>
          <p:cNvSpPr/>
          <p:nvPr/>
        </p:nvSpPr>
        <p:spPr>
          <a:xfrm>
            <a:off x="11206976" y="5050789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Isosceles Triangle 313">
            <a:extLst>
              <a:ext uri="{FF2B5EF4-FFF2-40B4-BE49-F238E27FC236}">
                <a16:creationId xmlns:a16="http://schemas.microsoft.com/office/drawing/2014/main" id="{A16B62E4-EAB7-5C68-B50A-CE0C6E3846B1}"/>
              </a:ext>
            </a:extLst>
          </p:cNvPr>
          <p:cNvSpPr/>
          <p:nvPr/>
        </p:nvSpPr>
        <p:spPr>
          <a:xfrm>
            <a:off x="11206976" y="5249383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5" name="Oval 314">
            <a:extLst>
              <a:ext uri="{FF2B5EF4-FFF2-40B4-BE49-F238E27FC236}">
                <a16:creationId xmlns:a16="http://schemas.microsoft.com/office/drawing/2014/main" id="{D35DE0A4-6EC3-16FA-850C-806F2114D3CF}"/>
              </a:ext>
            </a:extLst>
          </p:cNvPr>
          <p:cNvSpPr/>
          <p:nvPr/>
        </p:nvSpPr>
        <p:spPr>
          <a:xfrm>
            <a:off x="10618575" y="4256415"/>
            <a:ext cx="72000" cy="7200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316" name="Diamond 315">
            <a:extLst>
              <a:ext uri="{FF2B5EF4-FFF2-40B4-BE49-F238E27FC236}">
                <a16:creationId xmlns:a16="http://schemas.microsoft.com/office/drawing/2014/main" id="{25BD9993-871F-9B5D-9CE3-D7801C1332F1}"/>
              </a:ext>
            </a:extLst>
          </p:cNvPr>
          <p:cNvSpPr/>
          <p:nvPr/>
        </p:nvSpPr>
        <p:spPr>
          <a:xfrm>
            <a:off x="8605429" y="4532979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7" name="Diamond 316">
            <a:extLst>
              <a:ext uri="{FF2B5EF4-FFF2-40B4-BE49-F238E27FC236}">
                <a16:creationId xmlns:a16="http://schemas.microsoft.com/office/drawing/2014/main" id="{9310453D-42CA-3512-BB39-D25738D57E25}"/>
              </a:ext>
            </a:extLst>
          </p:cNvPr>
          <p:cNvSpPr/>
          <p:nvPr/>
        </p:nvSpPr>
        <p:spPr>
          <a:xfrm>
            <a:off x="8897234" y="4472994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8" name="Diamond 317">
            <a:extLst>
              <a:ext uri="{FF2B5EF4-FFF2-40B4-BE49-F238E27FC236}">
                <a16:creationId xmlns:a16="http://schemas.microsoft.com/office/drawing/2014/main" id="{43CB7F27-ECDF-4668-14C3-DA9D55C336F3}"/>
              </a:ext>
            </a:extLst>
          </p:cNvPr>
          <p:cNvSpPr/>
          <p:nvPr/>
        </p:nvSpPr>
        <p:spPr>
          <a:xfrm>
            <a:off x="9131555" y="4415962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9" name="Diamond 318">
            <a:extLst>
              <a:ext uri="{FF2B5EF4-FFF2-40B4-BE49-F238E27FC236}">
                <a16:creationId xmlns:a16="http://schemas.microsoft.com/office/drawing/2014/main" id="{535825D8-F453-1DEE-6A22-FB4DF4D93C49}"/>
              </a:ext>
            </a:extLst>
          </p:cNvPr>
          <p:cNvSpPr/>
          <p:nvPr/>
        </p:nvSpPr>
        <p:spPr>
          <a:xfrm>
            <a:off x="9385882" y="4372192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8C41690A-7121-D7A5-261C-3EE959961912}"/>
              </a:ext>
            </a:extLst>
          </p:cNvPr>
          <p:cNvSpPr txBox="1"/>
          <p:nvPr/>
        </p:nvSpPr>
        <p:spPr>
          <a:xfrm>
            <a:off x="11074923" y="4404471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2B5F4DB8-AEDE-FEC2-49C3-9D79F72DFC81}"/>
              </a:ext>
            </a:extLst>
          </p:cNvPr>
          <p:cNvSpPr txBox="1"/>
          <p:nvPr/>
        </p:nvSpPr>
        <p:spPr>
          <a:xfrm>
            <a:off x="11074923" y="4603065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4173578E-6209-64A3-58A7-E5C29E4488E9}"/>
              </a:ext>
            </a:extLst>
          </p:cNvPr>
          <p:cNvSpPr txBox="1"/>
          <p:nvPr/>
        </p:nvSpPr>
        <p:spPr>
          <a:xfrm>
            <a:off x="11074923" y="4809476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4CBCB74F-CB2C-9AEB-E882-8DB0AAF7D06A}"/>
              </a:ext>
            </a:extLst>
          </p:cNvPr>
          <p:cNvSpPr txBox="1"/>
          <p:nvPr/>
        </p:nvSpPr>
        <p:spPr>
          <a:xfrm>
            <a:off x="11074923" y="5008070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39C5BA45-3BB4-CC3F-0FA2-C4FD40FA10A7}"/>
              </a:ext>
            </a:extLst>
          </p:cNvPr>
          <p:cNvSpPr txBox="1"/>
          <p:nvPr/>
        </p:nvSpPr>
        <p:spPr>
          <a:xfrm>
            <a:off x="11074923" y="5183283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5A4639F0-76E0-86CB-811A-63B1086FA008}"/>
              </a:ext>
            </a:extLst>
          </p:cNvPr>
          <p:cNvSpPr txBox="1"/>
          <p:nvPr/>
        </p:nvSpPr>
        <p:spPr>
          <a:xfrm>
            <a:off x="11074923" y="4183802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6" name="Diamond 325">
            <a:extLst>
              <a:ext uri="{FF2B5EF4-FFF2-40B4-BE49-F238E27FC236}">
                <a16:creationId xmlns:a16="http://schemas.microsoft.com/office/drawing/2014/main" id="{4F73F1FD-D629-E84D-BF4F-008A43635E93}"/>
              </a:ext>
            </a:extLst>
          </p:cNvPr>
          <p:cNvSpPr/>
          <p:nvPr/>
        </p:nvSpPr>
        <p:spPr>
          <a:xfrm>
            <a:off x="10921452" y="4232404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7" name="Diamond 326">
            <a:extLst>
              <a:ext uri="{FF2B5EF4-FFF2-40B4-BE49-F238E27FC236}">
                <a16:creationId xmlns:a16="http://schemas.microsoft.com/office/drawing/2014/main" id="{E73C8630-D443-C2A2-632E-5727AE8B78A0}"/>
              </a:ext>
            </a:extLst>
          </p:cNvPr>
          <p:cNvSpPr/>
          <p:nvPr/>
        </p:nvSpPr>
        <p:spPr>
          <a:xfrm>
            <a:off x="10924940" y="4454810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8" name="Diamond 327">
            <a:extLst>
              <a:ext uri="{FF2B5EF4-FFF2-40B4-BE49-F238E27FC236}">
                <a16:creationId xmlns:a16="http://schemas.microsoft.com/office/drawing/2014/main" id="{0AA6DF93-5B92-8D95-77D9-883A67E0DA33}"/>
              </a:ext>
            </a:extLst>
          </p:cNvPr>
          <p:cNvSpPr/>
          <p:nvPr/>
        </p:nvSpPr>
        <p:spPr>
          <a:xfrm>
            <a:off x="10921452" y="4650743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9" name="Diamond 328">
            <a:extLst>
              <a:ext uri="{FF2B5EF4-FFF2-40B4-BE49-F238E27FC236}">
                <a16:creationId xmlns:a16="http://schemas.microsoft.com/office/drawing/2014/main" id="{2AD72B5A-328B-CA7A-1DCE-BAB0DCD4DA4E}"/>
              </a:ext>
            </a:extLst>
          </p:cNvPr>
          <p:cNvSpPr/>
          <p:nvPr/>
        </p:nvSpPr>
        <p:spPr>
          <a:xfrm>
            <a:off x="10921452" y="4850736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" name="Diamond 329">
            <a:extLst>
              <a:ext uri="{FF2B5EF4-FFF2-40B4-BE49-F238E27FC236}">
                <a16:creationId xmlns:a16="http://schemas.microsoft.com/office/drawing/2014/main" id="{74858FE3-4CD4-C5EE-65B4-C8CBAB1EFF59}"/>
              </a:ext>
            </a:extLst>
          </p:cNvPr>
          <p:cNvSpPr/>
          <p:nvPr/>
        </p:nvSpPr>
        <p:spPr>
          <a:xfrm>
            <a:off x="10918543" y="5051771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1" name="Diamond 330">
            <a:extLst>
              <a:ext uri="{FF2B5EF4-FFF2-40B4-BE49-F238E27FC236}">
                <a16:creationId xmlns:a16="http://schemas.microsoft.com/office/drawing/2014/main" id="{B3DCCAF9-FFF2-6314-92C8-B5FE56D4698F}"/>
              </a:ext>
            </a:extLst>
          </p:cNvPr>
          <p:cNvSpPr/>
          <p:nvPr/>
        </p:nvSpPr>
        <p:spPr>
          <a:xfrm>
            <a:off x="10921718" y="5235875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226CA6C2-BE1B-06A9-B385-1AF5B563257F}"/>
              </a:ext>
            </a:extLst>
          </p:cNvPr>
          <p:cNvSpPr txBox="1"/>
          <p:nvPr/>
        </p:nvSpPr>
        <p:spPr>
          <a:xfrm>
            <a:off x="4850367" y="2649981"/>
            <a:ext cx="793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ICE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6E525324-96AE-13C4-3DDF-AC6CE40F3BD1}"/>
              </a:ext>
            </a:extLst>
          </p:cNvPr>
          <p:cNvSpPr txBox="1"/>
          <p:nvPr/>
        </p:nvSpPr>
        <p:spPr>
          <a:xfrm>
            <a:off x="10775089" y="2619449"/>
            <a:ext cx="793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BEV</a:t>
            </a:r>
          </a:p>
        </p:txBody>
      </p: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3CB6797B-5893-A9EE-7ADF-CCBB77431D83}"/>
              </a:ext>
            </a:extLst>
          </p:cNvPr>
          <p:cNvCxnSpPr/>
          <p:nvPr/>
        </p:nvCxnSpPr>
        <p:spPr>
          <a:xfrm>
            <a:off x="5990944" y="2619449"/>
            <a:ext cx="0" cy="416246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6" name="TextBox 335">
            <a:extLst>
              <a:ext uri="{FF2B5EF4-FFF2-40B4-BE49-F238E27FC236}">
                <a16:creationId xmlns:a16="http://schemas.microsoft.com/office/drawing/2014/main" id="{6662F727-FF91-EEB5-1BCD-8A580EE01B42}"/>
              </a:ext>
            </a:extLst>
          </p:cNvPr>
          <p:cNvSpPr txBox="1"/>
          <p:nvPr/>
        </p:nvSpPr>
        <p:spPr>
          <a:xfrm>
            <a:off x="6073301" y="6550223"/>
            <a:ext cx="1478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Read Light"/>
              </a:rPr>
              <a:t>Total CFP Vehicle </a:t>
            </a: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40386B16-8E00-5535-E7A0-D1C47D896E17}"/>
              </a:ext>
            </a:extLst>
          </p:cNvPr>
          <p:cNvCxnSpPr/>
          <p:nvPr/>
        </p:nvCxnSpPr>
        <p:spPr>
          <a:xfrm>
            <a:off x="7833775" y="6445662"/>
            <a:ext cx="2196000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B8AFF2C-FB88-87F9-E10E-878CF14AB55B}"/>
              </a:ext>
            </a:extLst>
          </p:cNvPr>
          <p:cNvCxnSpPr>
            <a:cxnSpLocks/>
            <a:endCxn id="60" idx="6"/>
          </p:cNvCxnSpPr>
          <p:nvPr/>
        </p:nvCxnSpPr>
        <p:spPr>
          <a:xfrm flipV="1">
            <a:off x="8227979" y="6087024"/>
            <a:ext cx="1543697" cy="213743"/>
          </a:xfrm>
          <a:prstGeom prst="line">
            <a:avLst/>
          </a:prstGeom>
          <a:noFill/>
          <a:ln w="38100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289451A0-059D-A15B-1C08-DCD31626CD0C}"/>
              </a:ext>
            </a:extLst>
          </p:cNvPr>
          <p:cNvCxnSpPr>
            <a:cxnSpLocks/>
          </p:cNvCxnSpPr>
          <p:nvPr/>
        </p:nvCxnSpPr>
        <p:spPr>
          <a:xfrm flipV="1">
            <a:off x="7847164" y="5448859"/>
            <a:ext cx="0" cy="100800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C2097F23-FD11-C5CA-9285-5B88132205B0}"/>
              </a:ext>
            </a:extLst>
          </p:cNvPr>
          <p:cNvSpPr txBox="1"/>
          <p:nvPr/>
        </p:nvSpPr>
        <p:spPr>
          <a:xfrm>
            <a:off x="9863352" y="6427452"/>
            <a:ext cx="6209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Mass of vehicle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324C88E-6272-4FD7-73C0-86FA2C9CDB3D}"/>
              </a:ext>
            </a:extLst>
          </p:cNvPr>
          <p:cNvSpPr txBox="1"/>
          <p:nvPr/>
        </p:nvSpPr>
        <p:spPr>
          <a:xfrm>
            <a:off x="7516316" y="5504618"/>
            <a:ext cx="369331" cy="115150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200" i="1" dirty="0">
                <a:solidFill>
                  <a:srgbClr val="000000"/>
                </a:solidFill>
                <a:latin typeface="Read Light"/>
              </a:rPr>
              <a:t>Upstream CFP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8413C82-DFF0-CC9C-D315-1166B0791E30}"/>
              </a:ext>
            </a:extLst>
          </p:cNvPr>
          <p:cNvSpPr txBox="1"/>
          <p:nvPr/>
        </p:nvSpPr>
        <p:spPr>
          <a:xfrm rot="20872414">
            <a:off x="8178153" y="6015830"/>
            <a:ext cx="1024319" cy="15388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i="1" dirty="0">
                <a:solidFill>
                  <a:srgbClr val="000000"/>
                </a:solidFill>
                <a:latin typeface="Read Light"/>
              </a:rPr>
              <a:t>Extrapolated values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F7318E3-34EE-042D-640A-9F86F77FBC55}"/>
              </a:ext>
            </a:extLst>
          </p:cNvPr>
          <p:cNvSpPr txBox="1"/>
          <p:nvPr/>
        </p:nvSpPr>
        <p:spPr>
          <a:xfrm>
            <a:off x="9545195" y="6434900"/>
            <a:ext cx="357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  <a:latin typeface="Read Light"/>
              </a:rPr>
              <a:t>RV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B186E63-A03D-013F-638C-EAB2D8B63884}"/>
              </a:ext>
            </a:extLst>
          </p:cNvPr>
          <p:cNvSpPr txBox="1"/>
          <p:nvPr/>
        </p:nvSpPr>
        <p:spPr>
          <a:xfrm>
            <a:off x="9085677" y="6459183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Veh4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FCF8B0D2-5610-7B3C-7B20-A349873698C5}"/>
              </a:ext>
            </a:extLst>
          </p:cNvPr>
          <p:cNvSpPr txBox="1"/>
          <p:nvPr/>
        </p:nvSpPr>
        <p:spPr>
          <a:xfrm>
            <a:off x="8207904" y="6462581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Veh1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2FA4662A-3121-59B6-7199-1FA59A43CF20}"/>
              </a:ext>
            </a:extLst>
          </p:cNvPr>
          <p:cNvSpPr txBox="1"/>
          <p:nvPr/>
        </p:nvSpPr>
        <p:spPr>
          <a:xfrm>
            <a:off x="8836019" y="6458606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Veh3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681B010-5DBC-9950-B16F-248208693D0B}"/>
              </a:ext>
            </a:extLst>
          </p:cNvPr>
          <p:cNvSpPr txBox="1"/>
          <p:nvPr/>
        </p:nvSpPr>
        <p:spPr>
          <a:xfrm>
            <a:off x="8546402" y="6457056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Veh2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BDF2471-D573-E7B2-65BF-90CD0CF4E1FC}"/>
              </a:ext>
            </a:extLst>
          </p:cNvPr>
          <p:cNvSpPr/>
          <p:nvPr/>
        </p:nvSpPr>
        <p:spPr>
          <a:xfrm>
            <a:off x="9165735" y="6146876"/>
            <a:ext cx="54864" cy="5486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2390F2B-61D1-9CA3-B639-0965257A9892}"/>
              </a:ext>
            </a:extLst>
          </p:cNvPr>
          <p:cNvSpPr/>
          <p:nvPr/>
        </p:nvSpPr>
        <p:spPr>
          <a:xfrm>
            <a:off x="8919562" y="6167049"/>
            <a:ext cx="54864" cy="5486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1BB018B-D98D-9327-F47D-1BC341A004D5}"/>
              </a:ext>
            </a:extLst>
          </p:cNvPr>
          <p:cNvSpPr/>
          <p:nvPr/>
        </p:nvSpPr>
        <p:spPr>
          <a:xfrm>
            <a:off x="8629013" y="6225106"/>
            <a:ext cx="54864" cy="5486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92508D09-4423-96B0-4580-BE3FE84A6DCE}"/>
              </a:ext>
            </a:extLst>
          </p:cNvPr>
          <p:cNvSpPr/>
          <p:nvPr/>
        </p:nvSpPr>
        <p:spPr>
          <a:xfrm>
            <a:off x="8288765" y="6254136"/>
            <a:ext cx="54864" cy="5486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08792BAB-B500-A441-67BC-814F2E15C1FF}"/>
              </a:ext>
            </a:extLst>
          </p:cNvPr>
          <p:cNvCxnSpPr>
            <a:cxnSpLocks/>
            <a:stCxn id="60" idx="4"/>
            <a:endCxn id="113" idx="0"/>
          </p:cNvCxnSpPr>
          <p:nvPr/>
        </p:nvCxnSpPr>
        <p:spPr>
          <a:xfrm>
            <a:off x="9719680" y="6139020"/>
            <a:ext cx="4296" cy="29588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D19FF63A-12B4-AC00-6466-F62440FA5AC1}"/>
              </a:ext>
            </a:extLst>
          </p:cNvPr>
          <p:cNvCxnSpPr>
            <a:cxnSpLocks/>
            <a:stCxn id="125" idx="4"/>
            <a:endCxn id="118" idx="0"/>
          </p:cNvCxnSpPr>
          <p:nvPr/>
        </p:nvCxnSpPr>
        <p:spPr>
          <a:xfrm>
            <a:off x="9193167" y="6201740"/>
            <a:ext cx="3484" cy="257443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F9002AE1-C529-7D20-72DB-213A0ECFA347}"/>
              </a:ext>
            </a:extLst>
          </p:cNvPr>
          <p:cNvCxnSpPr>
            <a:cxnSpLocks/>
            <a:stCxn id="126" idx="4"/>
            <a:endCxn id="123" idx="0"/>
          </p:cNvCxnSpPr>
          <p:nvPr/>
        </p:nvCxnSpPr>
        <p:spPr>
          <a:xfrm flipH="1">
            <a:off x="8946993" y="6221913"/>
            <a:ext cx="1" cy="236693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2FC7527D-B02B-5215-A39D-871AD035C4D6}"/>
              </a:ext>
            </a:extLst>
          </p:cNvPr>
          <p:cNvCxnSpPr>
            <a:cxnSpLocks/>
            <a:stCxn id="127" idx="4"/>
            <a:endCxn id="124" idx="0"/>
          </p:cNvCxnSpPr>
          <p:nvPr/>
        </p:nvCxnSpPr>
        <p:spPr>
          <a:xfrm>
            <a:off x="8656445" y="6279970"/>
            <a:ext cx="931" cy="177086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35444D85-2650-8813-DE39-49F39B9111C9}"/>
              </a:ext>
            </a:extLst>
          </p:cNvPr>
          <p:cNvCxnSpPr>
            <a:cxnSpLocks/>
            <a:stCxn id="128" idx="4"/>
            <a:endCxn id="122" idx="0"/>
          </p:cNvCxnSpPr>
          <p:nvPr/>
        </p:nvCxnSpPr>
        <p:spPr>
          <a:xfrm>
            <a:off x="8316197" y="6309000"/>
            <a:ext cx="2681" cy="153581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449B3DD1-2E48-89F5-2ECB-C966786D1199}"/>
              </a:ext>
            </a:extLst>
          </p:cNvPr>
          <p:cNvSpPr txBox="1"/>
          <p:nvPr/>
        </p:nvSpPr>
        <p:spPr>
          <a:xfrm>
            <a:off x="3300342" y="6405623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Veh5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33C0CD91-C470-C9D1-BA6B-DB72384CAB6A}"/>
              </a:ext>
            </a:extLst>
          </p:cNvPr>
          <p:cNvSpPr/>
          <p:nvPr/>
        </p:nvSpPr>
        <p:spPr>
          <a:xfrm>
            <a:off x="3380400" y="6043314"/>
            <a:ext cx="54864" cy="5486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7251C1A-99E8-4CC6-E26E-32899749F9DA}"/>
              </a:ext>
            </a:extLst>
          </p:cNvPr>
          <p:cNvCxnSpPr>
            <a:cxnSpLocks/>
            <a:stCxn id="56" idx="4"/>
            <a:endCxn id="48" idx="0"/>
          </p:cNvCxnSpPr>
          <p:nvPr/>
        </p:nvCxnSpPr>
        <p:spPr>
          <a:xfrm>
            <a:off x="3407832" y="6098178"/>
            <a:ext cx="3484" cy="307445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6AD35FC4-720A-4081-BD28-759D7351BE85}"/>
              </a:ext>
            </a:extLst>
          </p:cNvPr>
          <p:cNvSpPr txBox="1"/>
          <p:nvPr/>
        </p:nvSpPr>
        <p:spPr>
          <a:xfrm>
            <a:off x="9786131" y="5942291"/>
            <a:ext cx="757250" cy="307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i="1" dirty="0">
                <a:solidFill>
                  <a:srgbClr val="000000"/>
                </a:solidFill>
                <a:latin typeface="Read Light"/>
              </a:rPr>
              <a:t>Calculated value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1C2AE5CB-A117-3AF6-896D-F1EFE88F743B}"/>
              </a:ext>
            </a:extLst>
          </p:cNvPr>
          <p:cNvSpPr/>
          <p:nvPr/>
        </p:nvSpPr>
        <p:spPr>
          <a:xfrm>
            <a:off x="9667683" y="6035027"/>
            <a:ext cx="103993" cy="103993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8FC88A81-69B8-C7AD-0584-BD98E0FF9A56}"/>
              </a:ext>
            </a:extLst>
          </p:cNvPr>
          <p:cNvSpPr/>
          <p:nvPr/>
        </p:nvSpPr>
        <p:spPr>
          <a:xfrm>
            <a:off x="9411947" y="6099388"/>
            <a:ext cx="54864" cy="5486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B35C592-ADD3-3448-6FD5-D084054014B1}"/>
              </a:ext>
            </a:extLst>
          </p:cNvPr>
          <p:cNvSpPr txBox="1"/>
          <p:nvPr/>
        </p:nvSpPr>
        <p:spPr>
          <a:xfrm>
            <a:off x="9328693" y="6463866"/>
            <a:ext cx="221947" cy="107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i="1" dirty="0">
                <a:solidFill>
                  <a:srgbClr val="000000"/>
                </a:solidFill>
                <a:latin typeface="Read Light"/>
              </a:rPr>
              <a:t>Veh5</a:t>
            </a:r>
            <a:endParaRPr lang="en-US" sz="1200" i="1" dirty="0">
              <a:solidFill>
                <a:srgbClr val="000000"/>
              </a:solidFill>
              <a:latin typeface="Read Light"/>
            </a:endParaRP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AFDD49F-93E9-4384-2B55-FFB1E461EA34}"/>
              </a:ext>
            </a:extLst>
          </p:cNvPr>
          <p:cNvCxnSpPr>
            <a:cxnSpLocks/>
            <a:stCxn id="62" idx="4"/>
            <a:endCxn id="76" idx="0"/>
          </p:cNvCxnSpPr>
          <p:nvPr/>
        </p:nvCxnSpPr>
        <p:spPr>
          <a:xfrm>
            <a:off x="9439379" y="6154252"/>
            <a:ext cx="288" cy="309614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708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4B5005-F7A7-DD3A-051E-139B0BF79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DE" dirty="0"/>
            </a:br>
            <a:endParaRPr lang="de-DE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47276D2-31D9-BF78-9B15-DF8AC634DD6B}"/>
              </a:ext>
            </a:extLst>
          </p:cNvPr>
          <p:cNvSpPr txBox="1">
            <a:spLocks/>
          </p:cNvSpPr>
          <p:nvPr/>
        </p:nvSpPr>
        <p:spPr>
          <a:xfrm>
            <a:off x="1113453" y="118186"/>
            <a:ext cx="9853127" cy="1299451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Energy consumption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5F3D1B-37E8-231A-7209-5699268D66FF}"/>
              </a:ext>
            </a:extLst>
          </p:cNvPr>
          <p:cNvCxnSpPr>
            <a:cxnSpLocks/>
          </p:cNvCxnSpPr>
          <p:nvPr/>
        </p:nvCxnSpPr>
        <p:spPr>
          <a:xfrm>
            <a:off x="5777436" y="1972528"/>
            <a:ext cx="0" cy="484632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657A7FF-D810-8A24-88A5-ADFBF9B8D654}"/>
              </a:ext>
            </a:extLst>
          </p:cNvPr>
          <p:cNvSpPr txBox="1"/>
          <p:nvPr/>
        </p:nvSpPr>
        <p:spPr>
          <a:xfrm>
            <a:off x="644245" y="5077082"/>
            <a:ext cx="530352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Energy consumption of individual vehicle calculated by interpolation approach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Europe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Japan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China 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098974-120A-4F9C-FC14-D81B1FA96977}"/>
              </a:ext>
            </a:extLst>
          </p:cNvPr>
          <p:cNvSpPr txBox="1"/>
          <p:nvPr/>
        </p:nvSpPr>
        <p:spPr>
          <a:xfrm>
            <a:off x="6395421" y="5077082"/>
            <a:ext cx="530352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Energy consumption of individual vehicle calculated by inertia approach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Korea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Brazil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DB6CFC-50AD-CD8B-E361-0F8760E6DD42}"/>
              </a:ext>
            </a:extLst>
          </p:cNvPr>
          <p:cNvSpPr txBox="1"/>
          <p:nvPr/>
        </p:nvSpPr>
        <p:spPr>
          <a:xfrm>
            <a:off x="977152" y="1281957"/>
            <a:ext cx="10721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Each individual vehicle has ‘energy consumption’ value in the official document ( COC etc.)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Broadly there are two types of approach: Interpolation &amp; Inertia class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8ED4E95-D483-6D78-E08D-41FCB663CBDD}"/>
              </a:ext>
            </a:extLst>
          </p:cNvPr>
          <p:cNvGrpSpPr/>
          <p:nvPr/>
        </p:nvGrpSpPr>
        <p:grpSpPr>
          <a:xfrm>
            <a:off x="6338046" y="2256163"/>
            <a:ext cx="4533790" cy="2774527"/>
            <a:chOff x="6338046" y="1870683"/>
            <a:chExt cx="4533790" cy="277452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F42CC71-401D-6C9C-6324-F080A4651406}"/>
                </a:ext>
              </a:extLst>
            </p:cNvPr>
            <p:cNvGrpSpPr/>
            <p:nvPr/>
          </p:nvGrpSpPr>
          <p:grpSpPr>
            <a:xfrm>
              <a:off x="6732494" y="2053353"/>
              <a:ext cx="4114800" cy="2241177"/>
              <a:chOff x="6580094" y="1972235"/>
              <a:chExt cx="4114800" cy="2241177"/>
            </a:xfrm>
          </p:grpSpPr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65CE173D-261F-F7B4-01B4-EF47A2F5B00F}"/>
                  </a:ext>
                </a:extLst>
              </p:cNvPr>
              <p:cNvCxnSpPr/>
              <p:nvPr/>
            </p:nvCxnSpPr>
            <p:spPr>
              <a:xfrm>
                <a:off x="6580094" y="4213412"/>
                <a:ext cx="41148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31E031DB-CC3B-9DC8-71C7-BAEC5EEB92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80094" y="1972235"/>
                <a:ext cx="0" cy="224117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B20C675-3459-EAEC-13A9-9306C19702F0}"/>
                </a:ext>
              </a:extLst>
            </p:cNvPr>
            <p:cNvSpPr txBox="1"/>
            <p:nvPr/>
          </p:nvSpPr>
          <p:spPr>
            <a:xfrm>
              <a:off x="8068235" y="4337433"/>
              <a:ext cx="13984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333399"/>
                  </a:solidFill>
                </a:rPr>
                <a:t>Mass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0817AD9-32E9-6AE6-5F37-1236B5F4E98F}"/>
                </a:ext>
              </a:extLst>
            </p:cNvPr>
            <p:cNvSpPr txBox="1"/>
            <p:nvPr/>
          </p:nvSpPr>
          <p:spPr>
            <a:xfrm>
              <a:off x="6338046" y="2574518"/>
              <a:ext cx="400110" cy="766112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333399"/>
                  </a:solidFill>
                </a:rPr>
                <a:t>CO</a:t>
              </a:r>
              <a:r>
                <a:rPr lang="en-US" sz="1400" baseline="-25000" dirty="0">
                  <a:solidFill>
                    <a:srgbClr val="333399"/>
                  </a:solidFill>
                </a:rPr>
                <a:t>2</a:t>
              </a:r>
              <a:r>
                <a:rPr lang="en-US" sz="1400" dirty="0">
                  <a:solidFill>
                    <a:srgbClr val="333399"/>
                  </a:solidFill>
                </a:rPr>
                <a:t> </a:t>
              </a:r>
            </a:p>
          </p:txBody>
        </p:sp>
        <p:pic>
          <p:nvPicPr>
            <p:cNvPr id="17" name="Graphic 16" descr="Car with solid fill">
              <a:extLst>
                <a:ext uri="{FF2B5EF4-FFF2-40B4-BE49-F238E27FC236}">
                  <a16:creationId xmlns:a16="http://schemas.microsoft.com/office/drawing/2014/main" id="{DD7ECC44-37B2-56C1-30AD-8D45C806E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26943" y="3418527"/>
              <a:ext cx="457200" cy="457200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7F5A1CF-017F-4A73-C6D3-2617F8E4176C}"/>
                </a:ext>
              </a:extLst>
            </p:cNvPr>
            <p:cNvCxnSpPr/>
            <p:nvPr/>
          </p:nvCxnSpPr>
          <p:spPr>
            <a:xfrm>
              <a:off x="6793454" y="3666568"/>
              <a:ext cx="13716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3069C99-39ED-5516-3E54-32BB8041BE19}"/>
                </a:ext>
              </a:extLst>
            </p:cNvPr>
            <p:cNvCxnSpPr/>
            <p:nvPr/>
          </p:nvCxnSpPr>
          <p:spPr>
            <a:xfrm>
              <a:off x="8093334" y="2957574"/>
              <a:ext cx="13716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8BDC4EE-8322-489E-8FF9-0F2D712C81EF}"/>
                </a:ext>
              </a:extLst>
            </p:cNvPr>
            <p:cNvCxnSpPr/>
            <p:nvPr/>
          </p:nvCxnSpPr>
          <p:spPr>
            <a:xfrm>
              <a:off x="9350184" y="2248580"/>
              <a:ext cx="13716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22" name="Graphic 21" descr="Car with solid fill">
              <a:extLst>
                <a:ext uri="{FF2B5EF4-FFF2-40B4-BE49-F238E27FC236}">
                  <a16:creationId xmlns:a16="http://schemas.microsoft.com/office/drawing/2014/main" id="{8A9260FC-F19F-22B3-EB45-40F0522EE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53520" y="3555156"/>
              <a:ext cx="457200" cy="457200"/>
            </a:xfrm>
            <a:prstGeom prst="rect">
              <a:avLst/>
            </a:prstGeom>
          </p:spPr>
        </p:pic>
        <p:pic>
          <p:nvPicPr>
            <p:cNvPr id="23" name="Graphic 22" descr="Car with solid fill">
              <a:extLst>
                <a:ext uri="{FF2B5EF4-FFF2-40B4-BE49-F238E27FC236}">
                  <a16:creationId xmlns:a16="http://schemas.microsoft.com/office/drawing/2014/main" id="{B5A1F5E9-D492-7D8A-25F1-9308D400B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76568" y="3279547"/>
              <a:ext cx="457200" cy="457200"/>
            </a:xfrm>
            <a:prstGeom prst="rect">
              <a:avLst/>
            </a:prstGeom>
          </p:spPr>
        </p:pic>
        <p:pic>
          <p:nvPicPr>
            <p:cNvPr id="24" name="Graphic 23" descr="Car with solid fill">
              <a:extLst>
                <a:ext uri="{FF2B5EF4-FFF2-40B4-BE49-F238E27FC236}">
                  <a16:creationId xmlns:a16="http://schemas.microsoft.com/office/drawing/2014/main" id="{F7C02A44-D747-807B-137D-5A65FCDFB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45283" y="2714095"/>
              <a:ext cx="457200" cy="457200"/>
            </a:xfrm>
            <a:prstGeom prst="rect">
              <a:avLst/>
            </a:prstGeom>
          </p:spPr>
        </p:pic>
        <p:pic>
          <p:nvPicPr>
            <p:cNvPr id="25" name="Graphic 24" descr="Car with solid fill">
              <a:extLst>
                <a:ext uri="{FF2B5EF4-FFF2-40B4-BE49-F238E27FC236}">
                  <a16:creationId xmlns:a16="http://schemas.microsoft.com/office/drawing/2014/main" id="{4004BBAF-7979-1367-2741-D70973503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371860" y="2850724"/>
              <a:ext cx="457200" cy="457200"/>
            </a:xfrm>
            <a:prstGeom prst="rect">
              <a:avLst/>
            </a:prstGeom>
          </p:spPr>
        </p:pic>
        <p:pic>
          <p:nvPicPr>
            <p:cNvPr id="26" name="Graphic 25" descr="Car with solid fill">
              <a:extLst>
                <a:ext uri="{FF2B5EF4-FFF2-40B4-BE49-F238E27FC236}">
                  <a16:creationId xmlns:a16="http://schemas.microsoft.com/office/drawing/2014/main" id="{88823802-8EBC-7319-3449-9DDEB454D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994908" y="2575115"/>
              <a:ext cx="457200" cy="457200"/>
            </a:xfrm>
            <a:prstGeom prst="rect">
              <a:avLst/>
            </a:prstGeom>
          </p:spPr>
        </p:pic>
        <p:pic>
          <p:nvPicPr>
            <p:cNvPr id="27" name="Graphic 26" descr="Car with solid fill">
              <a:extLst>
                <a:ext uri="{FF2B5EF4-FFF2-40B4-BE49-F238E27FC236}">
                  <a16:creationId xmlns:a16="http://schemas.microsoft.com/office/drawing/2014/main" id="{ABAAAABE-DA07-E2E3-ADDE-583F79D26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065011" y="2009663"/>
              <a:ext cx="457200" cy="457200"/>
            </a:xfrm>
            <a:prstGeom prst="rect">
              <a:avLst/>
            </a:prstGeom>
          </p:spPr>
        </p:pic>
        <p:pic>
          <p:nvPicPr>
            <p:cNvPr id="28" name="Graphic 27" descr="Car with solid fill">
              <a:extLst>
                <a:ext uri="{FF2B5EF4-FFF2-40B4-BE49-F238E27FC236}">
                  <a16:creationId xmlns:a16="http://schemas.microsoft.com/office/drawing/2014/main" id="{38067937-0073-5024-438C-9E85C4EBA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791588" y="2146292"/>
              <a:ext cx="457200" cy="457200"/>
            </a:xfrm>
            <a:prstGeom prst="rect">
              <a:avLst/>
            </a:prstGeom>
          </p:spPr>
        </p:pic>
        <p:pic>
          <p:nvPicPr>
            <p:cNvPr id="29" name="Graphic 28" descr="Car with solid fill">
              <a:extLst>
                <a:ext uri="{FF2B5EF4-FFF2-40B4-BE49-F238E27FC236}">
                  <a16:creationId xmlns:a16="http://schemas.microsoft.com/office/drawing/2014/main" id="{56142F3E-4B09-18C9-1990-92471294A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414636" y="1870683"/>
              <a:ext cx="457200" cy="45720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224A5E0-F673-CA64-827B-1D53CBF0CF40}"/>
              </a:ext>
            </a:extLst>
          </p:cNvPr>
          <p:cNvGrpSpPr/>
          <p:nvPr/>
        </p:nvGrpSpPr>
        <p:grpSpPr>
          <a:xfrm>
            <a:off x="309391" y="2358008"/>
            <a:ext cx="4533792" cy="2702807"/>
            <a:chOff x="309391" y="1972528"/>
            <a:chExt cx="4533792" cy="270280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5C525AA-4B52-5CFC-3762-B9DC159CE89D}"/>
                </a:ext>
              </a:extLst>
            </p:cNvPr>
            <p:cNvGrpSpPr/>
            <p:nvPr/>
          </p:nvGrpSpPr>
          <p:grpSpPr>
            <a:xfrm>
              <a:off x="703839" y="2083478"/>
              <a:ext cx="4114800" cy="2241177"/>
              <a:chOff x="6580094" y="1972235"/>
              <a:chExt cx="4114800" cy="2241177"/>
            </a:xfrm>
          </p:grpSpPr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FD31F906-FE32-54BD-4277-84526D2783AB}"/>
                  </a:ext>
                </a:extLst>
              </p:cNvPr>
              <p:cNvCxnSpPr/>
              <p:nvPr/>
            </p:nvCxnSpPr>
            <p:spPr>
              <a:xfrm>
                <a:off x="6580094" y="4213412"/>
                <a:ext cx="41148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ABB9D09C-B333-267E-E360-F8D93747AC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80094" y="1972235"/>
                <a:ext cx="0" cy="224117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78A3BDC-823B-2F88-432C-F3B3522D4112}"/>
                </a:ext>
              </a:extLst>
            </p:cNvPr>
            <p:cNvSpPr txBox="1"/>
            <p:nvPr/>
          </p:nvSpPr>
          <p:spPr>
            <a:xfrm>
              <a:off x="2039580" y="4367558"/>
              <a:ext cx="20841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333399"/>
                  </a:solidFill>
                </a:rPr>
                <a:t>Cycle Energy Demand 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6380247-01EE-55F8-885A-9F0B4A91A95F}"/>
                </a:ext>
              </a:extLst>
            </p:cNvPr>
            <p:cNvSpPr txBox="1"/>
            <p:nvPr/>
          </p:nvSpPr>
          <p:spPr>
            <a:xfrm>
              <a:off x="309391" y="2604643"/>
              <a:ext cx="400110" cy="766112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333399"/>
                  </a:solidFill>
                </a:rPr>
                <a:t>CO</a:t>
              </a:r>
              <a:r>
                <a:rPr lang="en-US" sz="1400" baseline="-25000" dirty="0">
                  <a:solidFill>
                    <a:srgbClr val="333399"/>
                  </a:solidFill>
                </a:rPr>
                <a:t>2</a:t>
              </a:r>
              <a:r>
                <a:rPr lang="en-US" sz="1400" dirty="0">
                  <a:solidFill>
                    <a:srgbClr val="333399"/>
                  </a:solidFill>
                </a:rPr>
                <a:t> </a:t>
              </a:r>
            </a:p>
          </p:txBody>
        </p:sp>
        <p:pic>
          <p:nvPicPr>
            <p:cNvPr id="35" name="Graphic 34" descr="Car with solid fill">
              <a:extLst>
                <a:ext uri="{FF2B5EF4-FFF2-40B4-BE49-F238E27FC236}">
                  <a16:creationId xmlns:a16="http://schemas.microsoft.com/office/drawing/2014/main" id="{93F224A0-7174-0A51-2FE3-11FF322B0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98288" y="3448652"/>
              <a:ext cx="457200" cy="457200"/>
            </a:xfrm>
            <a:prstGeom prst="rect">
              <a:avLst/>
            </a:prstGeom>
          </p:spPr>
        </p:pic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A60D2EA-E848-D5CD-0195-C2163D43C1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98288" y="2128423"/>
              <a:ext cx="3697665" cy="174730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39" name="Graphic 38" descr="Car with solid fill">
              <a:extLst>
                <a:ext uri="{FF2B5EF4-FFF2-40B4-BE49-F238E27FC236}">
                  <a16:creationId xmlns:a16="http://schemas.microsoft.com/office/drawing/2014/main" id="{2A8C868A-CDAC-5BC6-0D95-DB384C295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4865" y="3585281"/>
              <a:ext cx="457200" cy="457200"/>
            </a:xfrm>
            <a:prstGeom prst="rect">
              <a:avLst/>
            </a:prstGeom>
          </p:spPr>
        </p:pic>
        <p:pic>
          <p:nvPicPr>
            <p:cNvPr id="40" name="Graphic 39" descr="Car with solid fill">
              <a:extLst>
                <a:ext uri="{FF2B5EF4-FFF2-40B4-BE49-F238E27FC236}">
                  <a16:creationId xmlns:a16="http://schemas.microsoft.com/office/drawing/2014/main" id="{922B4D6B-C4EB-D05F-5FED-B0F7ABE7A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447913" y="3309672"/>
              <a:ext cx="457200" cy="457200"/>
            </a:xfrm>
            <a:prstGeom prst="rect">
              <a:avLst/>
            </a:prstGeom>
          </p:spPr>
        </p:pic>
        <p:pic>
          <p:nvPicPr>
            <p:cNvPr id="41" name="Graphic 40" descr="Car with solid fill">
              <a:extLst>
                <a:ext uri="{FF2B5EF4-FFF2-40B4-BE49-F238E27FC236}">
                  <a16:creationId xmlns:a16="http://schemas.microsoft.com/office/drawing/2014/main" id="{1F271005-7B2D-203B-3F64-E71560411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688348" y="2744220"/>
              <a:ext cx="457200" cy="457200"/>
            </a:xfrm>
            <a:prstGeom prst="rect">
              <a:avLst/>
            </a:prstGeom>
          </p:spPr>
        </p:pic>
        <p:pic>
          <p:nvPicPr>
            <p:cNvPr id="42" name="Graphic 41" descr="Car with solid fill">
              <a:extLst>
                <a:ext uri="{FF2B5EF4-FFF2-40B4-BE49-F238E27FC236}">
                  <a16:creationId xmlns:a16="http://schemas.microsoft.com/office/drawing/2014/main" id="{439FAD1D-1BC5-F5B2-7840-3434C9FCB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414925" y="2880849"/>
              <a:ext cx="457200" cy="457200"/>
            </a:xfrm>
            <a:prstGeom prst="rect">
              <a:avLst/>
            </a:prstGeom>
          </p:spPr>
        </p:pic>
        <p:pic>
          <p:nvPicPr>
            <p:cNvPr id="43" name="Graphic 42" descr="Car with solid fill">
              <a:extLst>
                <a:ext uri="{FF2B5EF4-FFF2-40B4-BE49-F238E27FC236}">
                  <a16:creationId xmlns:a16="http://schemas.microsoft.com/office/drawing/2014/main" id="{33514A5E-BF9F-15AE-1FE1-ED3C8DE76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37973" y="2605240"/>
              <a:ext cx="457200" cy="457200"/>
            </a:xfrm>
            <a:prstGeom prst="rect">
              <a:avLst/>
            </a:prstGeom>
          </p:spPr>
        </p:pic>
        <p:pic>
          <p:nvPicPr>
            <p:cNvPr id="44" name="Graphic 43" descr="Car with solid fill">
              <a:extLst>
                <a:ext uri="{FF2B5EF4-FFF2-40B4-BE49-F238E27FC236}">
                  <a16:creationId xmlns:a16="http://schemas.microsoft.com/office/drawing/2014/main" id="{33307113-03E2-B966-4CA2-9ABACF384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36358" y="2111508"/>
              <a:ext cx="457200" cy="457200"/>
            </a:xfrm>
            <a:prstGeom prst="rect">
              <a:avLst/>
            </a:prstGeom>
          </p:spPr>
        </p:pic>
        <p:pic>
          <p:nvPicPr>
            <p:cNvPr id="45" name="Graphic 44" descr="Car with solid fill">
              <a:extLst>
                <a:ext uri="{FF2B5EF4-FFF2-40B4-BE49-F238E27FC236}">
                  <a16:creationId xmlns:a16="http://schemas.microsoft.com/office/drawing/2014/main" id="{E4F63612-EED9-B9B6-2E04-E404895FA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62935" y="2248137"/>
              <a:ext cx="457200" cy="457200"/>
            </a:xfrm>
            <a:prstGeom prst="rect">
              <a:avLst/>
            </a:prstGeom>
          </p:spPr>
        </p:pic>
        <p:pic>
          <p:nvPicPr>
            <p:cNvPr id="46" name="Graphic 45" descr="Car with solid fill">
              <a:extLst>
                <a:ext uri="{FF2B5EF4-FFF2-40B4-BE49-F238E27FC236}">
                  <a16:creationId xmlns:a16="http://schemas.microsoft.com/office/drawing/2014/main" id="{527E017C-1BF1-965F-8A69-399CE11A4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385983" y="1972528"/>
              <a:ext cx="457200" cy="457200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C3D676E-E1EB-68D1-9B21-DDC9BD9A996E}"/>
              </a:ext>
            </a:extLst>
          </p:cNvPr>
          <p:cNvSpPr/>
          <p:nvPr/>
        </p:nvSpPr>
        <p:spPr>
          <a:xfrm rot="5400000">
            <a:off x="10747240" y="-704855"/>
            <a:ext cx="249192" cy="2124269"/>
          </a:xfrm>
          <a:prstGeom prst="rect">
            <a:avLst/>
          </a:prstGeom>
          <a:solidFill>
            <a:srgbClr val="002C5F"/>
          </a:solidFill>
          <a:ln w="6350" cap="flat" cmpd="sng" algn="ctr">
            <a:solidFill>
              <a:srgbClr val="244F34"/>
            </a:solidFill>
            <a:prstDash val="solid"/>
            <a:miter lim="800000"/>
          </a:ln>
          <a:effectLst/>
        </p:spPr>
        <p:txBody>
          <a:bodyPr vert="vert270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ead Light"/>
                <a:ea typeface="+mn-ea"/>
                <a:cs typeface="+mn-cs"/>
              </a:rPr>
              <a:t>Downstream</a:t>
            </a:r>
          </a:p>
        </p:txBody>
      </p:sp>
    </p:spTree>
    <p:extLst>
      <p:ext uri="{BB962C8B-B14F-4D97-AF65-F5344CB8AC3E}">
        <p14:creationId xmlns:p14="http://schemas.microsoft.com/office/powerpoint/2010/main" val="3102504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Arrow: Right 146">
            <a:extLst>
              <a:ext uri="{FF2B5EF4-FFF2-40B4-BE49-F238E27FC236}">
                <a16:creationId xmlns:a16="http://schemas.microsoft.com/office/drawing/2014/main" id="{61FF2044-B7FD-BBA9-3C8E-9054199ACB4A}"/>
              </a:ext>
            </a:extLst>
          </p:cNvPr>
          <p:cNvSpPr/>
          <p:nvPr/>
        </p:nvSpPr>
        <p:spPr>
          <a:xfrm>
            <a:off x="4464903" y="4512087"/>
            <a:ext cx="152615" cy="594130"/>
          </a:xfrm>
          <a:prstGeom prst="rightArrow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75" name="Freeform: Shape 174">
            <a:extLst>
              <a:ext uri="{FF2B5EF4-FFF2-40B4-BE49-F238E27FC236}">
                <a16:creationId xmlns:a16="http://schemas.microsoft.com/office/drawing/2014/main" id="{0286C902-D2B5-CB4B-DF5B-C63F0F66F2BD}"/>
              </a:ext>
            </a:extLst>
          </p:cNvPr>
          <p:cNvSpPr/>
          <p:nvPr/>
        </p:nvSpPr>
        <p:spPr>
          <a:xfrm>
            <a:off x="808662" y="2695531"/>
            <a:ext cx="833592" cy="431983"/>
          </a:xfrm>
          <a:custGeom>
            <a:avLst/>
            <a:gdLst>
              <a:gd name="connsiteX0" fmla="*/ 0 w 1648589"/>
              <a:gd name="connsiteY0" fmla="*/ 0 h 854330"/>
              <a:gd name="connsiteX1" fmla="*/ 1041214 w 1648589"/>
              <a:gd name="connsiteY1" fmla="*/ 487235 h 854330"/>
              <a:gd name="connsiteX2" fmla="*/ 1648589 w 1648589"/>
              <a:gd name="connsiteY2" fmla="*/ 854330 h 854330"/>
              <a:gd name="connsiteX3" fmla="*/ 1648589 w 1648589"/>
              <a:gd name="connsiteY3" fmla="*/ 854330 h 85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8589" h="854330">
                <a:moveTo>
                  <a:pt x="0" y="0"/>
                </a:moveTo>
                <a:cubicBezTo>
                  <a:pt x="383224" y="172423"/>
                  <a:pt x="766449" y="344847"/>
                  <a:pt x="1041214" y="487235"/>
                </a:cubicBezTo>
                <a:cubicBezTo>
                  <a:pt x="1315979" y="629623"/>
                  <a:pt x="1648589" y="854330"/>
                  <a:pt x="1648589" y="854330"/>
                </a:cubicBezTo>
                <a:lnTo>
                  <a:pt x="1648589" y="854330"/>
                </a:lnTo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D4A88F6-49F1-1A09-02D2-89EFF1266DA8}"/>
              </a:ext>
            </a:extLst>
          </p:cNvPr>
          <p:cNvGrpSpPr/>
          <p:nvPr/>
        </p:nvGrpSpPr>
        <p:grpSpPr>
          <a:xfrm>
            <a:off x="4653566" y="4042469"/>
            <a:ext cx="1057134" cy="1398947"/>
            <a:chOff x="6648991" y="3408988"/>
            <a:chExt cx="811240" cy="1073546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EAA383D-2235-4E13-1D72-AB4FC702DF94}"/>
                </a:ext>
              </a:extLst>
            </p:cNvPr>
            <p:cNvSpPr/>
            <p:nvPr/>
          </p:nvSpPr>
          <p:spPr>
            <a:xfrm>
              <a:off x="6648991" y="3592350"/>
              <a:ext cx="811240" cy="890184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60504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1D725C11-2FA0-5065-FB26-6184A1B447F9}"/>
                </a:ext>
              </a:extLst>
            </p:cNvPr>
            <p:cNvSpPr/>
            <p:nvPr/>
          </p:nvSpPr>
          <p:spPr>
            <a:xfrm>
              <a:off x="6742838" y="3682210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B2CAE09-9EAD-25BF-627E-E93277B2E53F}"/>
                </a:ext>
              </a:extLst>
            </p:cNvPr>
            <p:cNvSpPr txBox="1"/>
            <p:nvPr/>
          </p:nvSpPr>
          <p:spPr>
            <a:xfrm>
              <a:off x="6848836" y="3613260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519D392-7795-B02B-6919-E94502BE5211}"/>
                </a:ext>
              </a:extLst>
            </p:cNvPr>
            <p:cNvSpPr txBox="1"/>
            <p:nvPr/>
          </p:nvSpPr>
          <p:spPr>
            <a:xfrm>
              <a:off x="7090148" y="3613260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CBB779E1-86E7-D051-F40A-23B191725C1D}"/>
                </a:ext>
              </a:extLst>
            </p:cNvPr>
            <p:cNvSpPr/>
            <p:nvPr/>
          </p:nvSpPr>
          <p:spPr>
            <a:xfrm>
              <a:off x="7266401" y="3682210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101114DA-EC69-D720-2D10-77307411038D}"/>
                </a:ext>
              </a:extLst>
            </p:cNvPr>
            <p:cNvSpPr/>
            <p:nvPr/>
          </p:nvSpPr>
          <p:spPr>
            <a:xfrm>
              <a:off x="6740076" y="3834610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F21367C9-BDE0-D063-2537-E52397E92866}"/>
                </a:ext>
              </a:extLst>
            </p:cNvPr>
            <p:cNvSpPr txBox="1"/>
            <p:nvPr/>
          </p:nvSpPr>
          <p:spPr>
            <a:xfrm>
              <a:off x="6846074" y="3765660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321C86D-6569-F95B-E79D-A065C903E8B4}"/>
                </a:ext>
              </a:extLst>
            </p:cNvPr>
            <p:cNvSpPr txBox="1"/>
            <p:nvPr/>
          </p:nvSpPr>
          <p:spPr>
            <a:xfrm>
              <a:off x="7087386" y="3765660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5E0D1932-0FF2-A30C-718B-B34AC28C6C82}"/>
                </a:ext>
              </a:extLst>
            </p:cNvPr>
            <p:cNvSpPr/>
            <p:nvPr/>
          </p:nvSpPr>
          <p:spPr>
            <a:xfrm>
              <a:off x="7263639" y="3834610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9DB2F4ED-7768-F263-977C-74EEF3C451B7}"/>
                </a:ext>
              </a:extLst>
            </p:cNvPr>
            <p:cNvSpPr/>
            <p:nvPr/>
          </p:nvSpPr>
          <p:spPr>
            <a:xfrm>
              <a:off x="6742005" y="3993009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E66E49C-4960-948E-B6DF-D34D0DDE10C7}"/>
                </a:ext>
              </a:extLst>
            </p:cNvPr>
            <p:cNvSpPr txBox="1"/>
            <p:nvPr/>
          </p:nvSpPr>
          <p:spPr>
            <a:xfrm>
              <a:off x="6848003" y="392405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4C18503-57CA-9680-BD35-661D59D7A22C}"/>
                </a:ext>
              </a:extLst>
            </p:cNvPr>
            <p:cNvSpPr txBox="1"/>
            <p:nvPr/>
          </p:nvSpPr>
          <p:spPr>
            <a:xfrm>
              <a:off x="7089315" y="392405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49EA27A5-EF59-538C-400F-8172A633B40D}"/>
                </a:ext>
              </a:extLst>
            </p:cNvPr>
            <p:cNvSpPr/>
            <p:nvPr/>
          </p:nvSpPr>
          <p:spPr>
            <a:xfrm>
              <a:off x="7265568" y="3993009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18DE73BE-4AD0-0B7B-9C07-546A1C327EFE}"/>
                </a:ext>
              </a:extLst>
            </p:cNvPr>
            <p:cNvSpPr/>
            <p:nvPr/>
          </p:nvSpPr>
          <p:spPr>
            <a:xfrm>
              <a:off x="6739243" y="4145409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4D75562-06D4-0E04-E020-756F3C0E1D47}"/>
                </a:ext>
              </a:extLst>
            </p:cNvPr>
            <p:cNvSpPr txBox="1"/>
            <p:nvPr/>
          </p:nvSpPr>
          <p:spPr>
            <a:xfrm>
              <a:off x="6845241" y="407645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913822D-E474-3EAE-BA97-D76E76C6CD72}"/>
                </a:ext>
              </a:extLst>
            </p:cNvPr>
            <p:cNvSpPr txBox="1"/>
            <p:nvPr/>
          </p:nvSpPr>
          <p:spPr>
            <a:xfrm>
              <a:off x="7086553" y="407645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A91E51F5-DE02-4D3D-6A9D-397A2FBC3846}"/>
                </a:ext>
              </a:extLst>
            </p:cNvPr>
            <p:cNvSpPr/>
            <p:nvPr/>
          </p:nvSpPr>
          <p:spPr>
            <a:xfrm>
              <a:off x="7262806" y="4145409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CFC76BF6-2FC1-0CEF-89F8-7E8C950A9185}"/>
                </a:ext>
              </a:extLst>
            </p:cNvPr>
            <p:cNvSpPr/>
            <p:nvPr/>
          </p:nvSpPr>
          <p:spPr>
            <a:xfrm>
              <a:off x="6742838" y="4279867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8FAC1EC-F91C-34F2-4110-B48DA20366F5}"/>
                </a:ext>
              </a:extLst>
            </p:cNvPr>
            <p:cNvSpPr txBox="1"/>
            <p:nvPr/>
          </p:nvSpPr>
          <p:spPr>
            <a:xfrm>
              <a:off x="6848836" y="4210917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0D9883E-CA16-55A0-6E3A-3C46538F3E92}"/>
                </a:ext>
              </a:extLst>
            </p:cNvPr>
            <p:cNvSpPr txBox="1"/>
            <p:nvPr/>
          </p:nvSpPr>
          <p:spPr>
            <a:xfrm>
              <a:off x="7090148" y="4210917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A4063410-00E1-2250-5A16-1B8817E48138}"/>
                </a:ext>
              </a:extLst>
            </p:cNvPr>
            <p:cNvSpPr/>
            <p:nvPr/>
          </p:nvSpPr>
          <p:spPr>
            <a:xfrm>
              <a:off x="7266401" y="4279867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D4B25235-CF27-039B-9412-78AC26C069FA}"/>
                </a:ext>
              </a:extLst>
            </p:cNvPr>
            <p:cNvSpPr txBox="1"/>
            <p:nvPr/>
          </p:nvSpPr>
          <p:spPr>
            <a:xfrm>
              <a:off x="6766675" y="3408988"/>
              <a:ext cx="66582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Total LCA</a:t>
              </a:r>
            </a:p>
          </p:txBody>
        </p:sp>
        <p:sp>
          <p:nvSpPr>
            <p:cNvPr id="64" name="Isosceles Triangle 63">
              <a:extLst>
                <a:ext uri="{FF2B5EF4-FFF2-40B4-BE49-F238E27FC236}">
                  <a16:creationId xmlns:a16="http://schemas.microsoft.com/office/drawing/2014/main" id="{EC9E8C31-249B-B57B-24C6-4926D9FDC0EC}"/>
                </a:ext>
              </a:extLst>
            </p:cNvPr>
            <p:cNvSpPr/>
            <p:nvPr/>
          </p:nvSpPr>
          <p:spPr>
            <a:xfrm>
              <a:off x="6965145" y="36596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Isosceles Triangle 64">
              <a:extLst>
                <a:ext uri="{FF2B5EF4-FFF2-40B4-BE49-F238E27FC236}">
                  <a16:creationId xmlns:a16="http://schemas.microsoft.com/office/drawing/2014/main" id="{4CC8346A-5DD4-C136-CDB0-C73451C996C7}"/>
                </a:ext>
              </a:extLst>
            </p:cNvPr>
            <p:cNvSpPr/>
            <p:nvPr/>
          </p:nvSpPr>
          <p:spPr>
            <a:xfrm>
              <a:off x="6965145" y="38120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53265B6C-7868-ED86-24AD-F536C9B55A0A}"/>
                </a:ext>
              </a:extLst>
            </p:cNvPr>
            <p:cNvSpPr/>
            <p:nvPr/>
          </p:nvSpPr>
          <p:spPr>
            <a:xfrm>
              <a:off x="6965145" y="39644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D5DD3F6E-B354-81C9-D355-824D7CA75A63}"/>
                </a:ext>
              </a:extLst>
            </p:cNvPr>
            <p:cNvSpPr/>
            <p:nvPr/>
          </p:nvSpPr>
          <p:spPr>
            <a:xfrm>
              <a:off x="6965145" y="41168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43B587B3-7921-C477-F1A8-0D47B0AF9D6E}"/>
                </a:ext>
              </a:extLst>
            </p:cNvPr>
            <p:cNvSpPr/>
            <p:nvPr/>
          </p:nvSpPr>
          <p:spPr>
            <a:xfrm>
              <a:off x="6965145" y="42692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FF72D2D9-E49C-1310-6543-9C0EB260901D}"/>
              </a:ext>
            </a:extLst>
          </p:cNvPr>
          <p:cNvSpPr txBox="1">
            <a:spLocks/>
          </p:cNvSpPr>
          <p:nvPr/>
        </p:nvSpPr>
        <p:spPr>
          <a:xfrm>
            <a:off x="1169436" y="-4551"/>
            <a:ext cx="9853127" cy="1299451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altLang="ko-KR" sz="3600" b="1" kern="0" dirty="0"/>
              <a:t>Summary</a:t>
            </a:r>
            <a:endParaRPr lang="en-GB" sz="3600" b="1" kern="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FA5A6E5-77ED-D8FB-E422-7995F447FEFD}"/>
              </a:ext>
            </a:extLst>
          </p:cNvPr>
          <p:cNvSpPr txBox="1"/>
          <p:nvPr/>
        </p:nvSpPr>
        <p:spPr>
          <a:xfrm>
            <a:off x="1101855" y="646919"/>
            <a:ext cx="104438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/>
              <a:t>Upstream emission &amp; downstream emission to be handled separately in the RV discussion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1800" dirty="0"/>
              <a:t>“LCA group” can be specified for upstream emission by “vehicle Type” &amp; f</a:t>
            </a:r>
            <a:r>
              <a:rPr lang="en-US" dirty="0"/>
              <a:t>uel/</a:t>
            </a:r>
            <a:r>
              <a:rPr lang="en-US" sz="1800" dirty="0"/>
              <a:t>powertrain</a:t>
            </a:r>
            <a:r>
              <a:rPr lang="ko-KR" altLang="en-US" sz="1800" dirty="0"/>
              <a:t> </a:t>
            </a:r>
            <a:r>
              <a:rPr lang="en-US" altLang="ko-KR" sz="1800" dirty="0"/>
              <a:t>type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ko-KR" dirty="0">
                <a:solidFill>
                  <a:prstClr val="black"/>
                </a:solidFill>
                <a:cs typeface="Arial" panose="020B0604020202020204" pitchFamily="34" charset="0"/>
              </a:rPr>
              <a:t>Upstream emission (excluding the traction battery): One RV to be selected out of the LCA group, perform a full LCA and extrapolate LCA value for other vehicles in the same LCA group </a:t>
            </a:r>
            <a:endParaRPr lang="en-US" altLang="ko-KR" sz="12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ko-KR" b="0" dirty="0">
                <a:solidFill>
                  <a:schemeClr val="tx1"/>
                </a:solidFill>
                <a:latin typeface="Arial (Body)"/>
                <a:ea typeface="현대산스 Text" panose="020B0600000101010101" pitchFamily="50" charset="-127"/>
              </a:rPr>
              <a:t>Total LCA is the sum of upstream &amp; downstream emission (for BEV: + the CFP of the Battery)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075EDA30-A4C6-1D8B-96CA-A6C8072829E4}"/>
              </a:ext>
            </a:extLst>
          </p:cNvPr>
          <p:cNvSpPr/>
          <p:nvPr/>
        </p:nvSpPr>
        <p:spPr>
          <a:xfrm>
            <a:off x="10289743" y="4553887"/>
            <a:ext cx="152615" cy="594130"/>
          </a:xfrm>
          <a:prstGeom prst="rightArrow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E9983AE9-A312-FA6A-6F2D-4D8F3C73EE1B}"/>
              </a:ext>
            </a:extLst>
          </p:cNvPr>
          <p:cNvSpPr/>
          <p:nvPr/>
        </p:nvSpPr>
        <p:spPr>
          <a:xfrm>
            <a:off x="10509242" y="4325598"/>
            <a:ext cx="1352398" cy="1201677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60504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64CB75D3-0715-EF49-48E9-874C34BA4EAF}"/>
              </a:ext>
            </a:extLst>
          </p:cNvPr>
          <p:cNvSpPr/>
          <p:nvPr/>
        </p:nvSpPr>
        <p:spPr>
          <a:xfrm>
            <a:off x="10618828" y="4484365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48C6E31F-FA50-1F0F-81ED-C453E50675C2}"/>
              </a:ext>
            </a:extLst>
          </p:cNvPr>
          <p:cNvSpPr txBox="1"/>
          <p:nvPr/>
        </p:nvSpPr>
        <p:spPr>
          <a:xfrm>
            <a:off x="10767320" y="4404039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1BFD8F99-E7A7-37FA-B7D5-BA3A595F7205}"/>
              </a:ext>
            </a:extLst>
          </p:cNvPr>
          <p:cNvSpPr txBox="1"/>
          <p:nvPr/>
        </p:nvSpPr>
        <p:spPr>
          <a:xfrm>
            <a:off x="11433369" y="4394515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288" name="Rectangle: Rounded Corners 287">
            <a:extLst>
              <a:ext uri="{FF2B5EF4-FFF2-40B4-BE49-F238E27FC236}">
                <a16:creationId xmlns:a16="http://schemas.microsoft.com/office/drawing/2014/main" id="{017C3E1F-523E-7BAD-C18C-3E941CD3A7DB}"/>
              </a:ext>
            </a:extLst>
          </p:cNvPr>
          <p:cNvSpPr/>
          <p:nvPr/>
        </p:nvSpPr>
        <p:spPr>
          <a:xfrm>
            <a:off x="11663046" y="4484365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89" name="Oval 288">
            <a:extLst>
              <a:ext uri="{FF2B5EF4-FFF2-40B4-BE49-F238E27FC236}">
                <a16:creationId xmlns:a16="http://schemas.microsoft.com/office/drawing/2014/main" id="{D0E3AB7A-723B-20B7-BD85-08C9F1E26F2B}"/>
              </a:ext>
            </a:extLst>
          </p:cNvPr>
          <p:cNvSpPr/>
          <p:nvPr/>
        </p:nvSpPr>
        <p:spPr>
          <a:xfrm>
            <a:off x="10618828" y="4682958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03E616E5-4C15-9DB4-EE4D-BBE0526920BE}"/>
              </a:ext>
            </a:extLst>
          </p:cNvPr>
          <p:cNvSpPr txBox="1"/>
          <p:nvPr/>
        </p:nvSpPr>
        <p:spPr>
          <a:xfrm>
            <a:off x="10767320" y="4602633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C6256E8D-CA22-B18A-FE6B-8A4C8D9F1622}"/>
              </a:ext>
            </a:extLst>
          </p:cNvPr>
          <p:cNvSpPr txBox="1"/>
          <p:nvPr/>
        </p:nvSpPr>
        <p:spPr>
          <a:xfrm>
            <a:off x="11429770" y="4593109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292" name="Rectangle: Rounded Corners 291">
            <a:extLst>
              <a:ext uri="{FF2B5EF4-FFF2-40B4-BE49-F238E27FC236}">
                <a16:creationId xmlns:a16="http://schemas.microsoft.com/office/drawing/2014/main" id="{C127815C-FBDD-0205-B4EF-07816C43F11A}"/>
              </a:ext>
            </a:extLst>
          </p:cNvPr>
          <p:cNvSpPr/>
          <p:nvPr/>
        </p:nvSpPr>
        <p:spPr>
          <a:xfrm>
            <a:off x="11659447" y="4682958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3" name="Oval 292">
            <a:extLst>
              <a:ext uri="{FF2B5EF4-FFF2-40B4-BE49-F238E27FC236}">
                <a16:creationId xmlns:a16="http://schemas.microsoft.com/office/drawing/2014/main" id="{2B50D491-9F5F-BBB0-47C8-9C2250B16BAE}"/>
              </a:ext>
            </a:extLst>
          </p:cNvPr>
          <p:cNvSpPr/>
          <p:nvPr/>
        </p:nvSpPr>
        <p:spPr>
          <a:xfrm>
            <a:off x="10618828" y="4889370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B6F9084E-11B5-01D5-3EB8-AB6A8B150322}"/>
              </a:ext>
            </a:extLst>
          </p:cNvPr>
          <p:cNvSpPr txBox="1"/>
          <p:nvPr/>
        </p:nvSpPr>
        <p:spPr>
          <a:xfrm>
            <a:off x="10767320" y="4809044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CA3D0C48-60BE-DDB2-B909-945C9EE6A9B2}"/>
              </a:ext>
            </a:extLst>
          </p:cNvPr>
          <p:cNvSpPr txBox="1"/>
          <p:nvPr/>
        </p:nvSpPr>
        <p:spPr>
          <a:xfrm>
            <a:off x="11432284" y="4799520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296" name="Rectangle: Rounded Corners 295">
            <a:extLst>
              <a:ext uri="{FF2B5EF4-FFF2-40B4-BE49-F238E27FC236}">
                <a16:creationId xmlns:a16="http://schemas.microsoft.com/office/drawing/2014/main" id="{5EFB5973-77A0-9DDF-966B-FC3A35DD0C95}"/>
              </a:ext>
            </a:extLst>
          </p:cNvPr>
          <p:cNvSpPr/>
          <p:nvPr/>
        </p:nvSpPr>
        <p:spPr>
          <a:xfrm>
            <a:off x="11661960" y="4889370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7" name="Oval 296">
            <a:extLst>
              <a:ext uri="{FF2B5EF4-FFF2-40B4-BE49-F238E27FC236}">
                <a16:creationId xmlns:a16="http://schemas.microsoft.com/office/drawing/2014/main" id="{1382C9F8-B30D-6401-A6E2-9F3759C14BE9}"/>
              </a:ext>
            </a:extLst>
          </p:cNvPr>
          <p:cNvSpPr/>
          <p:nvPr/>
        </p:nvSpPr>
        <p:spPr>
          <a:xfrm>
            <a:off x="10618828" y="5087963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A82807B6-8279-B356-B825-DFECD0D0550E}"/>
              </a:ext>
            </a:extLst>
          </p:cNvPr>
          <p:cNvSpPr txBox="1"/>
          <p:nvPr/>
        </p:nvSpPr>
        <p:spPr>
          <a:xfrm>
            <a:off x="10767320" y="5007638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953E02D8-1E40-D152-F83D-4D4070A5CE36}"/>
              </a:ext>
            </a:extLst>
          </p:cNvPr>
          <p:cNvSpPr txBox="1"/>
          <p:nvPr/>
        </p:nvSpPr>
        <p:spPr>
          <a:xfrm>
            <a:off x="11428684" y="4998114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300" name="Rectangle: Rounded Corners 299">
            <a:extLst>
              <a:ext uri="{FF2B5EF4-FFF2-40B4-BE49-F238E27FC236}">
                <a16:creationId xmlns:a16="http://schemas.microsoft.com/office/drawing/2014/main" id="{3FF14FC8-A901-9665-2875-98214EA5F9FA}"/>
              </a:ext>
            </a:extLst>
          </p:cNvPr>
          <p:cNvSpPr/>
          <p:nvPr/>
        </p:nvSpPr>
        <p:spPr>
          <a:xfrm>
            <a:off x="11658361" y="5087963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70B7E6BA-A67C-097F-5886-2F15D6039E91}"/>
              </a:ext>
            </a:extLst>
          </p:cNvPr>
          <p:cNvSpPr txBox="1"/>
          <p:nvPr/>
        </p:nvSpPr>
        <p:spPr>
          <a:xfrm>
            <a:off x="10767320" y="5182851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721F9085-EC27-4918-E7D6-66690FDAAE32}"/>
              </a:ext>
            </a:extLst>
          </p:cNvPr>
          <p:cNvSpPr txBox="1"/>
          <p:nvPr/>
        </p:nvSpPr>
        <p:spPr>
          <a:xfrm>
            <a:off x="11433369" y="5173327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304" name="Rectangle: Rounded Corners 303">
            <a:extLst>
              <a:ext uri="{FF2B5EF4-FFF2-40B4-BE49-F238E27FC236}">
                <a16:creationId xmlns:a16="http://schemas.microsoft.com/office/drawing/2014/main" id="{1F40FB71-128D-835E-15BE-ED9BE2BD7556}"/>
              </a:ext>
            </a:extLst>
          </p:cNvPr>
          <p:cNvSpPr/>
          <p:nvPr/>
        </p:nvSpPr>
        <p:spPr>
          <a:xfrm>
            <a:off x="11663046" y="5263177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67B99BDF-ADE5-90B7-413A-C2FCCA78B170}"/>
              </a:ext>
            </a:extLst>
          </p:cNvPr>
          <p:cNvSpPr txBox="1"/>
          <p:nvPr/>
        </p:nvSpPr>
        <p:spPr>
          <a:xfrm>
            <a:off x="10775902" y="4108304"/>
            <a:ext cx="867640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Total LCA</a:t>
            </a:r>
          </a:p>
        </p:txBody>
      </p:sp>
      <p:sp>
        <p:nvSpPr>
          <p:cNvPr id="310" name="Isosceles Triangle 309">
            <a:extLst>
              <a:ext uri="{FF2B5EF4-FFF2-40B4-BE49-F238E27FC236}">
                <a16:creationId xmlns:a16="http://schemas.microsoft.com/office/drawing/2014/main" id="{2A830C21-E96C-82EE-F905-CB81CB6E2DF3}"/>
              </a:ext>
            </a:extLst>
          </p:cNvPr>
          <p:cNvSpPr/>
          <p:nvPr/>
        </p:nvSpPr>
        <p:spPr>
          <a:xfrm>
            <a:off x="11206976" y="4455008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1" name="Isosceles Triangle 310">
            <a:extLst>
              <a:ext uri="{FF2B5EF4-FFF2-40B4-BE49-F238E27FC236}">
                <a16:creationId xmlns:a16="http://schemas.microsoft.com/office/drawing/2014/main" id="{519E7E7C-E528-51CB-8BB1-7B0F112B2D50}"/>
              </a:ext>
            </a:extLst>
          </p:cNvPr>
          <p:cNvSpPr/>
          <p:nvPr/>
        </p:nvSpPr>
        <p:spPr>
          <a:xfrm>
            <a:off x="11206976" y="4653602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2" name="Isosceles Triangle 311">
            <a:extLst>
              <a:ext uri="{FF2B5EF4-FFF2-40B4-BE49-F238E27FC236}">
                <a16:creationId xmlns:a16="http://schemas.microsoft.com/office/drawing/2014/main" id="{0AE26AEC-AED8-230A-62EC-837BDCBA6535}"/>
              </a:ext>
            </a:extLst>
          </p:cNvPr>
          <p:cNvSpPr/>
          <p:nvPr/>
        </p:nvSpPr>
        <p:spPr>
          <a:xfrm>
            <a:off x="11206976" y="4852196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3" name="Isosceles Triangle 312">
            <a:extLst>
              <a:ext uri="{FF2B5EF4-FFF2-40B4-BE49-F238E27FC236}">
                <a16:creationId xmlns:a16="http://schemas.microsoft.com/office/drawing/2014/main" id="{88BB7AA6-1ACA-F29A-0F85-1C7A831F8537}"/>
              </a:ext>
            </a:extLst>
          </p:cNvPr>
          <p:cNvSpPr/>
          <p:nvPr/>
        </p:nvSpPr>
        <p:spPr>
          <a:xfrm>
            <a:off x="11206976" y="5050789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Isosceles Triangle 313">
            <a:extLst>
              <a:ext uri="{FF2B5EF4-FFF2-40B4-BE49-F238E27FC236}">
                <a16:creationId xmlns:a16="http://schemas.microsoft.com/office/drawing/2014/main" id="{A16B62E4-EAB7-5C68-B50A-CE0C6E3846B1}"/>
              </a:ext>
            </a:extLst>
          </p:cNvPr>
          <p:cNvSpPr/>
          <p:nvPr/>
        </p:nvSpPr>
        <p:spPr>
          <a:xfrm>
            <a:off x="11206976" y="5249383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8C41690A-7121-D7A5-261C-3EE959961912}"/>
              </a:ext>
            </a:extLst>
          </p:cNvPr>
          <p:cNvSpPr txBox="1"/>
          <p:nvPr/>
        </p:nvSpPr>
        <p:spPr>
          <a:xfrm>
            <a:off x="11074923" y="4404471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2B5F4DB8-AEDE-FEC2-49C3-9D79F72DFC81}"/>
              </a:ext>
            </a:extLst>
          </p:cNvPr>
          <p:cNvSpPr txBox="1"/>
          <p:nvPr/>
        </p:nvSpPr>
        <p:spPr>
          <a:xfrm>
            <a:off x="11074923" y="4603065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4173578E-6209-64A3-58A7-E5C29E4488E9}"/>
              </a:ext>
            </a:extLst>
          </p:cNvPr>
          <p:cNvSpPr txBox="1"/>
          <p:nvPr/>
        </p:nvSpPr>
        <p:spPr>
          <a:xfrm>
            <a:off x="11074923" y="4809476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4CBCB74F-CB2C-9AEB-E882-8DB0AAF7D06A}"/>
              </a:ext>
            </a:extLst>
          </p:cNvPr>
          <p:cNvSpPr txBox="1"/>
          <p:nvPr/>
        </p:nvSpPr>
        <p:spPr>
          <a:xfrm>
            <a:off x="11074923" y="5008070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39C5BA45-3BB4-CC3F-0FA2-C4FD40FA10A7}"/>
              </a:ext>
            </a:extLst>
          </p:cNvPr>
          <p:cNvSpPr txBox="1"/>
          <p:nvPr/>
        </p:nvSpPr>
        <p:spPr>
          <a:xfrm>
            <a:off x="11074923" y="5183283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7" name="Diamond 326">
            <a:extLst>
              <a:ext uri="{FF2B5EF4-FFF2-40B4-BE49-F238E27FC236}">
                <a16:creationId xmlns:a16="http://schemas.microsoft.com/office/drawing/2014/main" id="{E73C8630-D443-C2A2-632E-5727AE8B78A0}"/>
              </a:ext>
            </a:extLst>
          </p:cNvPr>
          <p:cNvSpPr/>
          <p:nvPr/>
        </p:nvSpPr>
        <p:spPr>
          <a:xfrm>
            <a:off x="10924940" y="4454810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8" name="Diamond 327">
            <a:extLst>
              <a:ext uri="{FF2B5EF4-FFF2-40B4-BE49-F238E27FC236}">
                <a16:creationId xmlns:a16="http://schemas.microsoft.com/office/drawing/2014/main" id="{0AA6DF93-5B92-8D95-77D9-883A67E0DA33}"/>
              </a:ext>
            </a:extLst>
          </p:cNvPr>
          <p:cNvSpPr/>
          <p:nvPr/>
        </p:nvSpPr>
        <p:spPr>
          <a:xfrm>
            <a:off x="10921452" y="4650743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9" name="Diamond 328">
            <a:extLst>
              <a:ext uri="{FF2B5EF4-FFF2-40B4-BE49-F238E27FC236}">
                <a16:creationId xmlns:a16="http://schemas.microsoft.com/office/drawing/2014/main" id="{2AD72B5A-328B-CA7A-1DCE-BAB0DCD4DA4E}"/>
              </a:ext>
            </a:extLst>
          </p:cNvPr>
          <p:cNvSpPr/>
          <p:nvPr/>
        </p:nvSpPr>
        <p:spPr>
          <a:xfrm>
            <a:off x="10921452" y="4850736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" name="Diamond 329">
            <a:extLst>
              <a:ext uri="{FF2B5EF4-FFF2-40B4-BE49-F238E27FC236}">
                <a16:creationId xmlns:a16="http://schemas.microsoft.com/office/drawing/2014/main" id="{74858FE3-4CD4-C5EE-65B4-C8CBAB1EFF59}"/>
              </a:ext>
            </a:extLst>
          </p:cNvPr>
          <p:cNvSpPr/>
          <p:nvPr/>
        </p:nvSpPr>
        <p:spPr>
          <a:xfrm>
            <a:off x="10918543" y="5051771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226CA6C2-BE1B-06A9-B385-1AF5B563257F}"/>
              </a:ext>
            </a:extLst>
          </p:cNvPr>
          <p:cNvSpPr txBox="1"/>
          <p:nvPr/>
        </p:nvSpPr>
        <p:spPr>
          <a:xfrm>
            <a:off x="4850367" y="2649981"/>
            <a:ext cx="793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ICE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6E525324-96AE-13C4-3DDF-AC6CE40F3BD1}"/>
              </a:ext>
            </a:extLst>
          </p:cNvPr>
          <p:cNvSpPr txBox="1"/>
          <p:nvPr/>
        </p:nvSpPr>
        <p:spPr>
          <a:xfrm>
            <a:off x="10775089" y="2619449"/>
            <a:ext cx="793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BEV</a:t>
            </a:r>
          </a:p>
        </p:txBody>
      </p: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3CB6797B-5893-A9EE-7ADF-CCBB77431D83}"/>
              </a:ext>
            </a:extLst>
          </p:cNvPr>
          <p:cNvCxnSpPr/>
          <p:nvPr/>
        </p:nvCxnSpPr>
        <p:spPr>
          <a:xfrm>
            <a:off x="5990944" y="2619449"/>
            <a:ext cx="0" cy="416246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2CA606E-5DED-D91E-D8A3-43A24426BE6B}"/>
              </a:ext>
            </a:extLst>
          </p:cNvPr>
          <p:cNvSpPr txBox="1"/>
          <p:nvPr/>
        </p:nvSpPr>
        <p:spPr>
          <a:xfrm>
            <a:off x="3590873" y="5526090"/>
            <a:ext cx="1047322" cy="600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rgbClr val="000000"/>
                </a:solidFill>
                <a:latin typeface="Read Light"/>
              </a:rPr>
              <a:t>Vehicle / </a:t>
            </a:r>
            <a:br>
              <a:rPr lang="en-US" sz="1100" i="1" dirty="0">
                <a:solidFill>
                  <a:srgbClr val="000000"/>
                </a:solidFill>
                <a:latin typeface="Read Light"/>
              </a:rPr>
            </a:br>
            <a:r>
              <a:rPr lang="en-US" sz="1100" i="1" dirty="0">
                <a:solidFill>
                  <a:srgbClr val="000000"/>
                </a:solidFill>
                <a:latin typeface="Read Light"/>
              </a:rPr>
              <a:t>Mass of vehicle 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67C9968-2DF6-3987-6797-048D3F2E8F64}"/>
              </a:ext>
            </a:extLst>
          </p:cNvPr>
          <p:cNvCxnSpPr/>
          <p:nvPr/>
        </p:nvCxnSpPr>
        <p:spPr>
          <a:xfrm>
            <a:off x="641316" y="5491293"/>
            <a:ext cx="3534002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42560BB-B693-4310-B95A-D73FD0072155}"/>
              </a:ext>
            </a:extLst>
          </p:cNvPr>
          <p:cNvCxnSpPr>
            <a:cxnSpLocks/>
          </p:cNvCxnSpPr>
          <p:nvPr/>
        </p:nvCxnSpPr>
        <p:spPr>
          <a:xfrm flipV="1">
            <a:off x="1197156" y="4051191"/>
            <a:ext cx="1705766" cy="350701"/>
          </a:xfrm>
          <a:prstGeom prst="line">
            <a:avLst/>
          </a:prstGeom>
          <a:noFill/>
          <a:ln w="28575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479904F-DF06-CC85-4F29-D51F8C8E884E}"/>
              </a:ext>
            </a:extLst>
          </p:cNvPr>
          <p:cNvCxnSpPr>
            <a:cxnSpLocks/>
          </p:cNvCxnSpPr>
          <p:nvPr/>
        </p:nvCxnSpPr>
        <p:spPr>
          <a:xfrm flipV="1">
            <a:off x="660195" y="3226212"/>
            <a:ext cx="0" cy="2265076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BD1D8F7-DB4A-DCD9-AE7D-9F5981E9A290}"/>
              </a:ext>
            </a:extLst>
          </p:cNvPr>
          <p:cNvSpPr txBox="1"/>
          <p:nvPr/>
        </p:nvSpPr>
        <p:spPr>
          <a:xfrm>
            <a:off x="193688" y="3584190"/>
            <a:ext cx="400110" cy="162365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0000"/>
                </a:solidFill>
                <a:latin typeface="Read Light"/>
              </a:rPr>
              <a:t>CFP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D84F907-C271-82BB-C2BD-6E3548FD4ACF}"/>
              </a:ext>
            </a:extLst>
          </p:cNvPr>
          <p:cNvSpPr txBox="1"/>
          <p:nvPr/>
        </p:nvSpPr>
        <p:spPr>
          <a:xfrm rot="20872414">
            <a:off x="1235873" y="3974572"/>
            <a:ext cx="174733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Declared values in one IP family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3E3A5C5-DCE0-1784-20E5-926A7A43ACFC}"/>
              </a:ext>
            </a:extLst>
          </p:cNvPr>
          <p:cNvSpPr txBox="1"/>
          <p:nvPr/>
        </p:nvSpPr>
        <p:spPr>
          <a:xfrm>
            <a:off x="2769447" y="5514915"/>
            <a:ext cx="31883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fr-FR"/>
            </a:defPPr>
            <a:lvl1pPr>
              <a:defRPr sz="800" i="1">
                <a:solidFill>
                  <a:srgbClr val="000000"/>
                </a:solidFill>
                <a:latin typeface="Read Light"/>
              </a:defRPr>
            </a:lvl1pPr>
          </a:lstStyle>
          <a:p>
            <a:pPr algn="ctr"/>
            <a:r>
              <a:rPr lang="en-US" dirty="0"/>
              <a:t>Veh5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E894326-1841-A770-08E9-1E91E9251FB1}"/>
              </a:ext>
            </a:extLst>
          </p:cNvPr>
          <p:cNvSpPr txBox="1"/>
          <p:nvPr/>
        </p:nvSpPr>
        <p:spPr>
          <a:xfrm>
            <a:off x="2397585" y="5510358"/>
            <a:ext cx="31295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Veh4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434B82A-950A-CA74-553D-CE415C420D23}"/>
              </a:ext>
            </a:extLst>
          </p:cNvPr>
          <p:cNvSpPr txBox="1"/>
          <p:nvPr/>
        </p:nvSpPr>
        <p:spPr>
          <a:xfrm>
            <a:off x="1178922" y="5515149"/>
            <a:ext cx="31295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Veh1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D06376-D45D-EA0E-FBC6-CB112A6C1168}"/>
              </a:ext>
            </a:extLst>
          </p:cNvPr>
          <p:cNvSpPr txBox="1"/>
          <p:nvPr/>
        </p:nvSpPr>
        <p:spPr>
          <a:xfrm>
            <a:off x="2056750" y="5509544"/>
            <a:ext cx="31295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Veh3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F674A9A-DDBA-84D5-3647-E7813154894E}"/>
              </a:ext>
            </a:extLst>
          </p:cNvPr>
          <p:cNvSpPr txBox="1"/>
          <p:nvPr/>
        </p:nvSpPr>
        <p:spPr>
          <a:xfrm>
            <a:off x="1645025" y="5507359"/>
            <a:ext cx="31295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Veh2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21FBE9C-3A6D-CF7C-99BD-971F059784DD}"/>
              </a:ext>
            </a:extLst>
          </p:cNvPr>
          <p:cNvCxnSpPr>
            <a:cxnSpLocks/>
            <a:stCxn id="55" idx="3"/>
            <a:endCxn id="40" idx="0"/>
          </p:cNvCxnSpPr>
          <p:nvPr/>
        </p:nvCxnSpPr>
        <p:spPr>
          <a:xfrm>
            <a:off x="2917919" y="4074127"/>
            <a:ext cx="10943" cy="1440788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B40D072-AE5E-F1E6-21D6-1A18E0686972}"/>
              </a:ext>
            </a:extLst>
          </p:cNvPr>
          <p:cNvCxnSpPr>
            <a:cxnSpLocks/>
            <a:stCxn id="26" idx="3"/>
            <a:endCxn id="41" idx="0"/>
          </p:cNvCxnSpPr>
          <p:nvPr/>
        </p:nvCxnSpPr>
        <p:spPr>
          <a:xfrm>
            <a:off x="2552256" y="4169613"/>
            <a:ext cx="1806" cy="1340745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B069F1B-4D85-1C5F-EE1E-0631B4A923A8}"/>
              </a:ext>
            </a:extLst>
          </p:cNvPr>
          <p:cNvCxnSpPr>
            <a:cxnSpLocks/>
            <a:stCxn id="27" idx="3"/>
            <a:endCxn id="43" idx="0"/>
          </p:cNvCxnSpPr>
          <p:nvPr/>
        </p:nvCxnSpPr>
        <p:spPr>
          <a:xfrm flipH="1">
            <a:off x="2213227" y="4248772"/>
            <a:ext cx="2001" cy="1260772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946F402-5AA9-2F49-468F-C580B13E571A}"/>
              </a:ext>
            </a:extLst>
          </p:cNvPr>
          <p:cNvCxnSpPr>
            <a:cxnSpLocks/>
            <a:stCxn id="32" idx="3"/>
            <a:endCxn id="44" idx="0"/>
          </p:cNvCxnSpPr>
          <p:nvPr/>
        </p:nvCxnSpPr>
        <p:spPr>
          <a:xfrm>
            <a:off x="1801374" y="4325599"/>
            <a:ext cx="128" cy="1181761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6B77ECE-6E79-E4AD-8C31-09B55EE72C39}"/>
              </a:ext>
            </a:extLst>
          </p:cNvPr>
          <p:cNvCxnSpPr>
            <a:cxnSpLocks/>
            <a:stCxn id="54" idx="3"/>
            <a:endCxn id="42" idx="0"/>
          </p:cNvCxnSpPr>
          <p:nvPr/>
        </p:nvCxnSpPr>
        <p:spPr>
          <a:xfrm>
            <a:off x="1333120" y="4415724"/>
            <a:ext cx="2279" cy="1099425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9240B102-0691-B976-B554-EC9687E69315}"/>
              </a:ext>
            </a:extLst>
          </p:cNvPr>
          <p:cNvSpPr/>
          <p:nvPr/>
        </p:nvSpPr>
        <p:spPr>
          <a:xfrm>
            <a:off x="2496495" y="4063753"/>
            <a:ext cx="111521" cy="10586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685C5F-DE16-9854-84D5-71D56226CF28}"/>
              </a:ext>
            </a:extLst>
          </p:cNvPr>
          <p:cNvSpPr/>
          <p:nvPr/>
        </p:nvSpPr>
        <p:spPr>
          <a:xfrm>
            <a:off x="2159467" y="4142911"/>
            <a:ext cx="111521" cy="10586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43E23686-1600-2D7D-77F5-E0AB092D2C36}"/>
              </a:ext>
            </a:extLst>
          </p:cNvPr>
          <p:cNvSpPr/>
          <p:nvPr/>
        </p:nvSpPr>
        <p:spPr>
          <a:xfrm>
            <a:off x="1745613" y="4219738"/>
            <a:ext cx="111521" cy="10586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5F8DE73A-B4F7-22AD-1EAE-4C2A4218DF14}"/>
              </a:ext>
            </a:extLst>
          </p:cNvPr>
          <p:cNvSpPr/>
          <p:nvPr/>
        </p:nvSpPr>
        <p:spPr>
          <a:xfrm>
            <a:off x="1277359" y="4309864"/>
            <a:ext cx="111521" cy="10586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94EB92C5-CD77-6909-32B6-8391BE2616B1}"/>
              </a:ext>
            </a:extLst>
          </p:cNvPr>
          <p:cNvSpPr/>
          <p:nvPr/>
        </p:nvSpPr>
        <p:spPr>
          <a:xfrm>
            <a:off x="2862158" y="3968267"/>
            <a:ext cx="111521" cy="10586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04B1711A-F73A-F6AD-5033-6409DDC181A3}"/>
              </a:ext>
            </a:extLst>
          </p:cNvPr>
          <p:cNvGrpSpPr/>
          <p:nvPr/>
        </p:nvGrpSpPr>
        <p:grpSpPr>
          <a:xfrm>
            <a:off x="1184924" y="3445844"/>
            <a:ext cx="1779607" cy="555794"/>
            <a:chOff x="2176458" y="2818960"/>
            <a:chExt cx="1262103" cy="394171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EE4412D-EC3E-BDD9-8CB4-A1EEDF8F5E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76458" y="2992493"/>
              <a:ext cx="1218410" cy="201018"/>
            </a:xfrm>
            <a:prstGeom prst="line">
              <a:avLst/>
            </a:prstGeom>
            <a:noFill/>
            <a:ln w="28575" cap="flat" cmpd="sng" algn="ctr">
              <a:solidFill>
                <a:srgbClr val="92CEA8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69F0A17F-7031-88E0-56D0-96CC8BABEA16}"/>
                </a:ext>
              </a:extLst>
            </p:cNvPr>
            <p:cNvSpPr/>
            <p:nvPr/>
          </p:nvSpPr>
          <p:spPr>
            <a:xfrm>
              <a:off x="3319405" y="2957935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1370FECC-CA54-8948-73C0-383309F772D1}"/>
                </a:ext>
              </a:extLst>
            </p:cNvPr>
            <p:cNvSpPr/>
            <p:nvPr/>
          </p:nvSpPr>
          <p:spPr>
            <a:xfrm>
              <a:off x="3077313" y="2993534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9ECA6C48-5232-5870-4A4B-FB2D70C7E1E4}"/>
                </a:ext>
              </a:extLst>
            </p:cNvPr>
            <p:cNvSpPr/>
            <p:nvPr/>
          </p:nvSpPr>
          <p:spPr>
            <a:xfrm>
              <a:off x="2852712" y="3033890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67C06265-1267-8142-ABE4-017A3F832977}"/>
                </a:ext>
              </a:extLst>
            </p:cNvPr>
            <p:cNvSpPr/>
            <p:nvPr/>
          </p:nvSpPr>
          <p:spPr>
            <a:xfrm>
              <a:off x="2543799" y="3076367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BFFA0691-CAAB-0CA3-6BD9-6AD25F7CEFEC}"/>
                </a:ext>
              </a:extLst>
            </p:cNvPr>
            <p:cNvSpPr/>
            <p:nvPr/>
          </p:nvSpPr>
          <p:spPr>
            <a:xfrm>
              <a:off x="2220813" y="3129858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56F3D48-E2D6-0F70-73B1-7F16EEF56705}"/>
                </a:ext>
              </a:extLst>
            </p:cNvPr>
            <p:cNvSpPr txBox="1"/>
            <p:nvPr/>
          </p:nvSpPr>
          <p:spPr>
            <a:xfrm rot="21178766">
              <a:off x="2911471" y="2818960"/>
              <a:ext cx="463837" cy="1145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i="1" dirty="0">
                  <a:solidFill>
                    <a:srgbClr val="000000"/>
                  </a:solidFill>
                  <a:latin typeface="Read Light"/>
                </a:rPr>
                <a:t>Total values</a:t>
              </a:r>
            </a:p>
          </p:txBody>
        </p:sp>
      </p:grp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AD3E038-5F22-210E-ACB1-E9FDCFA581D0}"/>
              </a:ext>
            </a:extLst>
          </p:cNvPr>
          <p:cNvCxnSpPr>
            <a:cxnSpLocks/>
            <a:endCxn id="73" idx="6"/>
          </p:cNvCxnSpPr>
          <p:nvPr/>
        </p:nvCxnSpPr>
        <p:spPr>
          <a:xfrm flipV="1">
            <a:off x="1206838" y="5053890"/>
            <a:ext cx="2087500" cy="287570"/>
          </a:xfrm>
          <a:prstGeom prst="line">
            <a:avLst/>
          </a:prstGeom>
          <a:noFill/>
          <a:ln w="38100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35415385-5A6E-6F09-07EF-7FA16246CC11}"/>
              </a:ext>
            </a:extLst>
          </p:cNvPr>
          <p:cNvSpPr txBox="1"/>
          <p:nvPr/>
        </p:nvSpPr>
        <p:spPr>
          <a:xfrm>
            <a:off x="3323229" y="4943525"/>
            <a:ext cx="85917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Calculated value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4153863-42ED-C294-0A9B-38F87638387D}"/>
              </a:ext>
            </a:extLst>
          </p:cNvPr>
          <p:cNvSpPr txBox="1"/>
          <p:nvPr/>
        </p:nvSpPr>
        <p:spPr>
          <a:xfrm rot="21073357">
            <a:off x="1281442" y="4946173"/>
            <a:ext cx="2024593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Extrapolated values in one LCA group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7A83D39-07F9-1ABB-7430-0820C210EA90}"/>
              </a:ext>
            </a:extLst>
          </p:cNvPr>
          <p:cNvSpPr/>
          <p:nvPr/>
        </p:nvSpPr>
        <p:spPr>
          <a:xfrm>
            <a:off x="2529104" y="5124468"/>
            <a:ext cx="77360" cy="773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4BD486E-1F4E-5D24-0A64-FE4D494D3964}"/>
              </a:ext>
            </a:extLst>
          </p:cNvPr>
          <p:cNvSpPr/>
          <p:nvPr/>
        </p:nvSpPr>
        <p:spPr>
          <a:xfrm>
            <a:off x="2181992" y="5152913"/>
            <a:ext cx="77360" cy="773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E43F1C0A-7440-04EF-5386-38D5D79FB50A}"/>
              </a:ext>
            </a:extLst>
          </p:cNvPr>
          <p:cNvSpPr/>
          <p:nvPr/>
        </p:nvSpPr>
        <p:spPr>
          <a:xfrm>
            <a:off x="1772309" y="5234775"/>
            <a:ext cx="77360" cy="773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F235394-3806-882D-7670-609273E1DA13}"/>
              </a:ext>
            </a:extLst>
          </p:cNvPr>
          <p:cNvSpPr/>
          <p:nvPr/>
        </p:nvSpPr>
        <p:spPr>
          <a:xfrm>
            <a:off x="1292548" y="5275709"/>
            <a:ext cx="77360" cy="773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4533CE11-C6E3-24CD-54C5-B69030FE5B08}"/>
              </a:ext>
            </a:extLst>
          </p:cNvPr>
          <p:cNvSpPr/>
          <p:nvPr/>
        </p:nvSpPr>
        <p:spPr>
          <a:xfrm>
            <a:off x="3147704" y="4980573"/>
            <a:ext cx="146634" cy="14663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FA3EAE99-D2FB-F605-0296-A82549822CFB}"/>
              </a:ext>
            </a:extLst>
          </p:cNvPr>
          <p:cNvSpPr txBox="1"/>
          <p:nvPr/>
        </p:nvSpPr>
        <p:spPr>
          <a:xfrm>
            <a:off x="9576455" y="5577345"/>
            <a:ext cx="7356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rgbClr val="000000"/>
                </a:solidFill>
                <a:latin typeface="Read Light"/>
              </a:rPr>
              <a:t>Vehicle </a:t>
            </a:r>
          </a:p>
        </p:txBody>
      </p: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8F5E6985-1F18-73CE-CCFD-0EB5482BD79F}"/>
              </a:ext>
            </a:extLst>
          </p:cNvPr>
          <p:cNvCxnSpPr/>
          <p:nvPr/>
        </p:nvCxnSpPr>
        <p:spPr>
          <a:xfrm>
            <a:off x="6493541" y="5586981"/>
            <a:ext cx="3168000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60FF7F0D-8DF9-7401-2B6B-DDF4D8CB9F19}"/>
              </a:ext>
            </a:extLst>
          </p:cNvPr>
          <p:cNvCxnSpPr>
            <a:cxnSpLocks/>
          </p:cNvCxnSpPr>
          <p:nvPr/>
        </p:nvCxnSpPr>
        <p:spPr>
          <a:xfrm flipV="1">
            <a:off x="6975813" y="4283989"/>
            <a:ext cx="2011982" cy="413658"/>
          </a:xfrm>
          <a:prstGeom prst="line">
            <a:avLst/>
          </a:prstGeom>
          <a:noFill/>
          <a:ln w="28575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64503F04-F530-BC29-5236-F6346D30EF7E}"/>
              </a:ext>
            </a:extLst>
          </p:cNvPr>
          <p:cNvCxnSpPr>
            <a:cxnSpLocks/>
          </p:cNvCxnSpPr>
          <p:nvPr/>
        </p:nvCxnSpPr>
        <p:spPr>
          <a:xfrm flipV="1">
            <a:off x="6491049" y="3548939"/>
            <a:ext cx="0" cy="2035709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D51BF385-CBC5-CC6A-1B75-B842FEC5C56C}"/>
              </a:ext>
            </a:extLst>
          </p:cNvPr>
          <p:cNvSpPr txBox="1"/>
          <p:nvPr/>
        </p:nvSpPr>
        <p:spPr>
          <a:xfrm>
            <a:off x="6173530" y="3543642"/>
            <a:ext cx="369331" cy="191513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0000"/>
                </a:solidFill>
                <a:latin typeface="Read Light"/>
              </a:rPr>
              <a:t>CFP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71CC454A-AB36-F823-36A1-7DE9993C7785}"/>
              </a:ext>
            </a:extLst>
          </p:cNvPr>
          <p:cNvSpPr txBox="1"/>
          <p:nvPr/>
        </p:nvSpPr>
        <p:spPr>
          <a:xfrm>
            <a:off x="9199380" y="5604534"/>
            <a:ext cx="28605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fr-FR"/>
            </a:defPPr>
            <a:lvl1pPr>
              <a:defRPr sz="700" i="1">
                <a:solidFill>
                  <a:srgbClr val="000000"/>
                </a:solidFill>
                <a:latin typeface="Read Light"/>
              </a:defRPr>
            </a:lvl1pPr>
          </a:lstStyle>
          <a:p>
            <a:pPr algn="ctr"/>
            <a:r>
              <a:rPr lang="en-US" sz="1050" dirty="0"/>
              <a:t>RV</a:t>
            </a:r>
            <a:endParaRPr lang="en-US" sz="1050" baseline="-25000" dirty="0"/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A34BE216-F20B-9CFF-7873-99BEDF16EF1D}"/>
              </a:ext>
            </a:extLst>
          </p:cNvPr>
          <p:cNvSpPr txBox="1"/>
          <p:nvPr/>
        </p:nvSpPr>
        <p:spPr>
          <a:xfrm>
            <a:off x="8402301" y="5609469"/>
            <a:ext cx="369133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Veh4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EFADA44F-BDED-3BD3-9FEF-F5599E35FBD3}"/>
              </a:ext>
            </a:extLst>
          </p:cNvPr>
          <p:cNvSpPr txBox="1"/>
          <p:nvPr/>
        </p:nvSpPr>
        <p:spPr>
          <a:xfrm>
            <a:off x="6954305" y="5615120"/>
            <a:ext cx="369133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Veh1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5CA3662F-26CE-72F9-1720-6BB3787EFF35}"/>
              </a:ext>
            </a:extLst>
          </p:cNvPr>
          <p:cNvSpPr txBox="1"/>
          <p:nvPr/>
        </p:nvSpPr>
        <p:spPr>
          <a:xfrm>
            <a:off x="7987080" y="5608509"/>
            <a:ext cx="369133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Veh3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37F953FF-999B-BA3B-8F99-EE6CCDF60B11}"/>
              </a:ext>
            </a:extLst>
          </p:cNvPr>
          <p:cNvSpPr txBox="1"/>
          <p:nvPr/>
        </p:nvSpPr>
        <p:spPr>
          <a:xfrm>
            <a:off x="7493521" y="5605931"/>
            <a:ext cx="369133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Veh2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1EDD21AA-F6D7-43C5-5CAC-D657FA926212}"/>
              </a:ext>
            </a:extLst>
          </p:cNvPr>
          <p:cNvCxnSpPr>
            <a:cxnSpLocks/>
            <a:stCxn id="232" idx="3"/>
            <a:endCxn id="8" idx="0"/>
          </p:cNvCxnSpPr>
          <p:nvPr/>
        </p:nvCxnSpPr>
        <p:spPr>
          <a:xfrm>
            <a:off x="9005484" y="4311042"/>
            <a:ext cx="12398" cy="1303924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2F007284-7997-5D69-8CEA-7D1C51DFBDF9}"/>
              </a:ext>
            </a:extLst>
          </p:cNvPr>
          <p:cNvCxnSpPr>
            <a:cxnSpLocks/>
            <a:stCxn id="228" idx="3"/>
            <a:endCxn id="219" idx="0"/>
          </p:cNvCxnSpPr>
          <p:nvPr/>
        </p:nvCxnSpPr>
        <p:spPr>
          <a:xfrm flipH="1">
            <a:off x="8586868" y="4423669"/>
            <a:ext cx="1" cy="1185800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8E313182-92B3-9B32-21D2-E8851FF8AE07}"/>
              </a:ext>
            </a:extLst>
          </p:cNvPr>
          <p:cNvCxnSpPr>
            <a:cxnSpLocks/>
            <a:stCxn id="229" idx="3"/>
            <a:endCxn id="221" idx="0"/>
          </p:cNvCxnSpPr>
          <p:nvPr/>
        </p:nvCxnSpPr>
        <p:spPr>
          <a:xfrm flipH="1">
            <a:off x="8171647" y="4517038"/>
            <a:ext cx="1" cy="1091471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4E349D3C-CD34-7992-D92A-EB5C66BFC173}"/>
              </a:ext>
            </a:extLst>
          </p:cNvPr>
          <p:cNvCxnSpPr>
            <a:cxnSpLocks/>
            <a:stCxn id="230" idx="3"/>
            <a:endCxn id="222" idx="0"/>
          </p:cNvCxnSpPr>
          <p:nvPr/>
        </p:nvCxnSpPr>
        <p:spPr>
          <a:xfrm>
            <a:off x="7678088" y="4607657"/>
            <a:ext cx="0" cy="998274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D6252A42-9BA9-D79A-351D-771A59F1B6EE}"/>
              </a:ext>
            </a:extLst>
          </p:cNvPr>
          <p:cNvCxnSpPr>
            <a:cxnSpLocks/>
            <a:stCxn id="231" idx="3"/>
            <a:endCxn id="220" idx="0"/>
          </p:cNvCxnSpPr>
          <p:nvPr/>
        </p:nvCxnSpPr>
        <p:spPr>
          <a:xfrm>
            <a:off x="7138872" y="4713962"/>
            <a:ext cx="0" cy="901158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Isosceles Triangle 227">
            <a:extLst>
              <a:ext uri="{FF2B5EF4-FFF2-40B4-BE49-F238E27FC236}">
                <a16:creationId xmlns:a16="http://schemas.microsoft.com/office/drawing/2014/main" id="{BB70AD0C-93C8-94A7-0BD1-9D8D58BFFE2D}"/>
              </a:ext>
            </a:extLst>
          </p:cNvPr>
          <p:cNvSpPr/>
          <p:nvPr/>
        </p:nvSpPr>
        <p:spPr>
          <a:xfrm>
            <a:off x="8521098" y="4298806"/>
            <a:ext cx="131541" cy="124863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29" name="Isosceles Triangle 228">
            <a:extLst>
              <a:ext uri="{FF2B5EF4-FFF2-40B4-BE49-F238E27FC236}">
                <a16:creationId xmlns:a16="http://schemas.microsoft.com/office/drawing/2014/main" id="{F4C91468-7AE0-2D44-0155-957D51B8C477}"/>
              </a:ext>
            </a:extLst>
          </p:cNvPr>
          <p:cNvSpPr/>
          <p:nvPr/>
        </p:nvSpPr>
        <p:spPr>
          <a:xfrm>
            <a:off x="8105877" y="4392175"/>
            <a:ext cx="131541" cy="124863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30" name="Isosceles Triangle 229">
            <a:extLst>
              <a:ext uri="{FF2B5EF4-FFF2-40B4-BE49-F238E27FC236}">
                <a16:creationId xmlns:a16="http://schemas.microsoft.com/office/drawing/2014/main" id="{367C1151-429F-5883-6CFA-59733AB40901}"/>
              </a:ext>
            </a:extLst>
          </p:cNvPr>
          <p:cNvSpPr/>
          <p:nvPr/>
        </p:nvSpPr>
        <p:spPr>
          <a:xfrm>
            <a:off x="7612317" y="4482794"/>
            <a:ext cx="131541" cy="124863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/>
          </a:p>
        </p:txBody>
      </p:sp>
      <p:sp>
        <p:nvSpPr>
          <p:cNvPr id="231" name="Isosceles Triangle 230">
            <a:extLst>
              <a:ext uri="{FF2B5EF4-FFF2-40B4-BE49-F238E27FC236}">
                <a16:creationId xmlns:a16="http://schemas.microsoft.com/office/drawing/2014/main" id="{9654F1AE-63BB-4846-4FDB-A0DB8BC9B67C}"/>
              </a:ext>
            </a:extLst>
          </p:cNvPr>
          <p:cNvSpPr/>
          <p:nvPr/>
        </p:nvSpPr>
        <p:spPr>
          <a:xfrm>
            <a:off x="7073101" y="4589099"/>
            <a:ext cx="131541" cy="124863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32" name="Isosceles Triangle 231">
            <a:extLst>
              <a:ext uri="{FF2B5EF4-FFF2-40B4-BE49-F238E27FC236}">
                <a16:creationId xmlns:a16="http://schemas.microsoft.com/office/drawing/2014/main" id="{58822C24-9BC9-9FB4-0F06-187558C07FBC}"/>
              </a:ext>
            </a:extLst>
          </p:cNvPr>
          <p:cNvSpPr/>
          <p:nvPr/>
        </p:nvSpPr>
        <p:spPr>
          <a:xfrm>
            <a:off x="8939713" y="4186179"/>
            <a:ext cx="131541" cy="124863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8229872-BCBA-124E-312B-C1AA49E3654E}"/>
              </a:ext>
            </a:extLst>
          </p:cNvPr>
          <p:cNvCxnSpPr>
            <a:cxnSpLocks/>
          </p:cNvCxnSpPr>
          <p:nvPr/>
        </p:nvCxnSpPr>
        <p:spPr>
          <a:xfrm flipV="1">
            <a:off x="6976039" y="4664901"/>
            <a:ext cx="2011982" cy="413658"/>
          </a:xfrm>
          <a:prstGeom prst="line">
            <a:avLst/>
          </a:prstGeom>
          <a:noFill/>
          <a:ln w="28575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B3A9B899-5291-B202-3517-7164DD28FABD}"/>
              </a:ext>
            </a:extLst>
          </p:cNvPr>
          <p:cNvSpPr txBox="1"/>
          <p:nvPr/>
        </p:nvSpPr>
        <p:spPr>
          <a:xfrm rot="20872414">
            <a:off x="7584100" y="4648018"/>
            <a:ext cx="85760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Declared values</a:t>
            </a:r>
          </a:p>
        </p:txBody>
      </p:sp>
      <p:sp>
        <p:nvSpPr>
          <p:cNvPr id="80" name="Diamond 79">
            <a:extLst>
              <a:ext uri="{FF2B5EF4-FFF2-40B4-BE49-F238E27FC236}">
                <a16:creationId xmlns:a16="http://schemas.microsoft.com/office/drawing/2014/main" id="{64BF3CB6-71F6-2F79-9830-EE990D1B9B5C}"/>
              </a:ext>
            </a:extLst>
          </p:cNvPr>
          <p:cNvSpPr/>
          <p:nvPr/>
        </p:nvSpPr>
        <p:spPr>
          <a:xfrm>
            <a:off x="7047999" y="4943525"/>
            <a:ext cx="178450" cy="178450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87" name="Diamond 86">
            <a:extLst>
              <a:ext uri="{FF2B5EF4-FFF2-40B4-BE49-F238E27FC236}">
                <a16:creationId xmlns:a16="http://schemas.microsoft.com/office/drawing/2014/main" id="{25BD9993-871F-9B5D-9CE3-D7801C1332F1}"/>
              </a:ext>
            </a:extLst>
          </p:cNvPr>
          <p:cNvSpPr/>
          <p:nvPr/>
        </p:nvSpPr>
        <p:spPr>
          <a:xfrm>
            <a:off x="7607521" y="4836566"/>
            <a:ext cx="178450" cy="178450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88" name="Diamond 87">
            <a:extLst>
              <a:ext uri="{FF2B5EF4-FFF2-40B4-BE49-F238E27FC236}">
                <a16:creationId xmlns:a16="http://schemas.microsoft.com/office/drawing/2014/main" id="{9310453D-42CA-3512-BB39-D25738D57E25}"/>
              </a:ext>
            </a:extLst>
          </p:cNvPr>
          <p:cNvSpPr/>
          <p:nvPr/>
        </p:nvSpPr>
        <p:spPr>
          <a:xfrm>
            <a:off x="8092839" y="4736801"/>
            <a:ext cx="178450" cy="178450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89" name="Diamond 88">
            <a:extLst>
              <a:ext uri="{FF2B5EF4-FFF2-40B4-BE49-F238E27FC236}">
                <a16:creationId xmlns:a16="http://schemas.microsoft.com/office/drawing/2014/main" id="{43CB7F27-ECDF-4668-14C3-DA9D55C336F3}"/>
              </a:ext>
            </a:extLst>
          </p:cNvPr>
          <p:cNvSpPr/>
          <p:nvPr/>
        </p:nvSpPr>
        <p:spPr>
          <a:xfrm>
            <a:off x="8482552" y="4641948"/>
            <a:ext cx="178450" cy="178450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90" name="Diamond 89">
            <a:extLst>
              <a:ext uri="{FF2B5EF4-FFF2-40B4-BE49-F238E27FC236}">
                <a16:creationId xmlns:a16="http://schemas.microsoft.com/office/drawing/2014/main" id="{535825D8-F453-1DEE-6A22-FB4DF4D93C49}"/>
              </a:ext>
            </a:extLst>
          </p:cNvPr>
          <p:cNvSpPr/>
          <p:nvPr/>
        </p:nvSpPr>
        <p:spPr>
          <a:xfrm>
            <a:off x="8905538" y="4569151"/>
            <a:ext cx="178450" cy="178450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B8AFF2C-FB88-87F9-E10E-878CF14AB55B}"/>
              </a:ext>
            </a:extLst>
          </p:cNvPr>
          <p:cNvCxnSpPr>
            <a:cxnSpLocks/>
            <a:endCxn id="148" idx="6"/>
          </p:cNvCxnSpPr>
          <p:nvPr/>
        </p:nvCxnSpPr>
        <p:spPr>
          <a:xfrm flipV="1">
            <a:off x="7011213" y="5148017"/>
            <a:ext cx="2444126" cy="291302"/>
          </a:xfrm>
          <a:prstGeom prst="line">
            <a:avLst/>
          </a:prstGeom>
          <a:noFill/>
          <a:ln w="38100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6AD35FC4-720A-4081-BD28-759D7351BE85}"/>
              </a:ext>
            </a:extLst>
          </p:cNvPr>
          <p:cNvSpPr txBox="1"/>
          <p:nvPr/>
        </p:nvSpPr>
        <p:spPr>
          <a:xfrm>
            <a:off x="9494336" y="5010214"/>
            <a:ext cx="834056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Calculated value</a:t>
            </a: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0BDF2471-D573-E7B2-65BF-90CD0CF4E1FC}"/>
              </a:ext>
            </a:extLst>
          </p:cNvPr>
          <p:cNvSpPr/>
          <p:nvPr/>
        </p:nvSpPr>
        <p:spPr>
          <a:xfrm>
            <a:off x="8570851" y="5183374"/>
            <a:ext cx="91248" cy="91248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12390F2B-61D1-9CA3-B639-0965257A9892}"/>
              </a:ext>
            </a:extLst>
          </p:cNvPr>
          <p:cNvSpPr/>
          <p:nvPr/>
        </p:nvSpPr>
        <p:spPr>
          <a:xfrm>
            <a:off x="8161426" y="5216925"/>
            <a:ext cx="91248" cy="91248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41BB018B-D98D-9327-F47D-1BC341A004D5}"/>
              </a:ext>
            </a:extLst>
          </p:cNvPr>
          <p:cNvSpPr/>
          <p:nvPr/>
        </p:nvSpPr>
        <p:spPr>
          <a:xfrm>
            <a:off x="7678197" y="5313483"/>
            <a:ext cx="91248" cy="91248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92508D09-4423-96B0-4580-BE3FE84A6DCE}"/>
              </a:ext>
            </a:extLst>
          </p:cNvPr>
          <p:cNvSpPr/>
          <p:nvPr/>
        </p:nvSpPr>
        <p:spPr>
          <a:xfrm>
            <a:off x="7112310" y="5361764"/>
            <a:ext cx="91248" cy="91248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1C2AE5CB-A117-3AF6-896D-F1EFE88F743B}"/>
              </a:ext>
            </a:extLst>
          </p:cNvPr>
          <p:cNvSpPr/>
          <p:nvPr/>
        </p:nvSpPr>
        <p:spPr>
          <a:xfrm>
            <a:off x="9282382" y="5061538"/>
            <a:ext cx="172957" cy="172957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9EE642E1-CE4F-4C59-1DA1-C33E7A7A285D}"/>
              </a:ext>
            </a:extLst>
          </p:cNvPr>
          <p:cNvGrpSpPr/>
          <p:nvPr/>
        </p:nvGrpSpPr>
        <p:grpSpPr>
          <a:xfrm>
            <a:off x="6932526" y="3341762"/>
            <a:ext cx="2046571" cy="531540"/>
            <a:chOff x="2176458" y="2863385"/>
            <a:chExt cx="1262103" cy="349746"/>
          </a:xfrm>
        </p:grpSpPr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7D853109-5980-F1FD-8E1C-38E79F2314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76458" y="2992493"/>
              <a:ext cx="1218410" cy="201018"/>
            </a:xfrm>
            <a:prstGeom prst="line">
              <a:avLst/>
            </a:prstGeom>
            <a:noFill/>
            <a:ln w="28575" cap="flat" cmpd="sng" algn="ctr">
              <a:solidFill>
                <a:srgbClr val="92CEA8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4E724B25-C7B7-697C-5B6A-81CB163CC309}"/>
                </a:ext>
              </a:extLst>
            </p:cNvPr>
            <p:cNvSpPr/>
            <p:nvPr/>
          </p:nvSpPr>
          <p:spPr>
            <a:xfrm>
              <a:off x="3319405" y="2957935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F555978D-30F6-5B19-651E-034595ABC802}"/>
                </a:ext>
              </a:extLst>
            </p:cNvPr>
            <p:cNvSpPr/>
            <p:nvPr/>
          </p:nvSpPr>
          <p:spPr>
            <a:xfrm>
              <a:off x="3077313" y="2993534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97C6C99F-DC9F-3080-630A-0356FE9B688F}"/>
                </a:ext>
              </a:extLst>
            </p:cNvPr>
            <p:cNvSpPr/>
            <p:nvPr/>
          </p:nvSpPr>
          <p:spPr>
            <a:xfrm>
              <a:off x="2852712" y="3033890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FB982B95-F48D-B9F4-2496-5E623F4B6370}"/>
                </a:ext>
              </a:extLst>
            </p:cNvPr>
            <p:cNvSpPr/>
            <p:nvPr/>
          </p:nvSpPr>
          <p:spPr>
            <a:xfrm>
              <a:off x="2543799" y="3076367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593C95E9-948F-8A2C-7AAC-8A78C240979F}"/>
                </a:ext>
              </a:extLst>
            </p:cNvPr>
            <p:cNvSpPr/>
            <p:nvPr/>
          </p:nvSpPr>
          <p:spPr>
            <a:xfrm>
              <a:off x="2220813" y="3129858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BC82FF8D-AB7A-4062-8C61-85A090471457}"/>
                </a:ext>
              </a:extLst>
            </p:cNvPr>
            <p:cNvSpPr txBox="1"/>
            <p:nvPr/>
          </p:nvSpPr>
          <p:spPr>
            <a:xfrm rot="21178766">
              <a:off x="2911469" y="2863385"/>
              <a:ext cx="463837" cy="1145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i="1" dirty="0">
                  <a:solidFill>
                    <a:srgbClr val="000000"/>
                  </a:solidFill>
                  <a:latin typeface="Read Light"/>
                </a:rPr>
                <a:t>Total values</a:t>
              </a:r>
            </a:p>
          </p:txBody>
        </p:sp>
      </p:grpSp>
      <p:sp>
        <p:nvSpPr>
          <p:cNvPr id="158" name="Oval 157">
            <a:extLst>
              <a:ext uri="{FF2B5EF4-FFF2-40B4-BE49-F238E27FC236}">
                <a16:creationId xmlns:a16="http://schemas.microsoft.com/office/drawing/2014/main" id="{791F3828-E3A0-F3B9-B266-8CFF28AD297E}"/>
              </a:ext>
            </a:extLst>
          </p:cNvPr>
          <p:cNvSpPr/>
          <p:nvPr/>
        </p:nvSpPr>
        <p:spPr>
          <a:xfrm>
            <a:off x="10618828" y="5263177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59" name="Diamond 158">
            <a:extLst>
              <a:ext uri="{FF2B5EF4-FFF2-40B4-BE49-F238E27FC236}">
                <a16:creationId xmlns:a16="http://schemas.microsoft.com/office/drawing/2014/main" id="{7DC9EC57-7B8F-F277-20D3-BA59AA4F57D5}"/>
              </a:ext>
            </a:extLst>
          </p:cNvPr>
          <p:cNvSpPr/>
          <p:nvPr/>
        </p:nvSpPr>
        <p:spPr>
          <a:xfrm>
            <a:off x="10921718" y="5235875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3B32B89-D591-5E4C-D2C6-15EF0DEABEF9}"/>
              </a:ext>
            </a:extLst>
          </p:cNvPr>
          <p:cNvSpPr txBox="1"/>
          <p:nvPr/>
        </p:nvSpPr>
        <p:spPr>
          <a:xfrm>
            <a:off x="602078" y="5213227"/>
            <a:ext cx="682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Upstream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537AB97-A4F1-AE0E-83A3-58ABC6F5D550}"/>
              </a:ext>
            </a:extLst>
          </p:cNvPr>
          <p:cNvSpPr txBox="1"/>
          <p:nvPr/>
        </p:nvSpPr>
        <p:spPr>
          <a:xfrm>
            <a:off x="674778" y="4281411"/>
            <a:ext cx="68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Down-stream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B41417F6-0B09-CB43-C941-1CA698428F93}"/>
              </a:ext>
            </a:extLst>
          </p:cNvPr>
          <p:cNvSpPr txBox="1"/>
          <p:nvPr/>
        </p:nvSpPr>
        <p:spPr>
          <a:xfrm>
            <a:off x="6439992" y="5304092"/>
            <a:ext cx="682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Upstream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88EF3EF4-E093-9D6F-C964-B48D55455020}"/>
              </a:ext>
            </a:extLst>
          </p:cNvPr>
          <p:cNvSpPr txBox="1"/>
          <p:nvPr/>
        </p:nvSpPr>
        <p:spPr>
          <a:xfrm>
            <a:off x="6512117" y="4517453"/>
            <a:ext cx="68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Down-stream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82DD7E95-A847-B71F-A7E5-72D4877A51C1}"/>
              </a:ext>
            </a:extLst>
          </p:cNvPr>
          <p:cNvSpPr txBox="1"/>
          <p:nvPr/>
        </p:nvSpPr>
        <p:spPr>
          <a:xfrm>
            <a:off x="6496542" y="4935341"/>
            <a:ext cx="682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Battery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F3E82D7-C840-A73B-F50C-0583CD3F5735}"/>
              </a:ext>
            </a:extLst>
          </p:cNvPr>
          <p:cNvSpPr/>
          <p:nvPr/>
        </p:nvSpPr>
        <p:spPr>
          <a:xfrm>
            <a:off x="2886708" y="5063957"/>
            <a:ext cx="77360" cy="773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969907-2DD0-49D1-05E7-98F26B76CE46}"/>
              </a:ext>
            </a:extLst>
          </p:cNvPr>
          <p:cNvSpPr txBox="1"/>
          <p:nvPr/>
        </p:nvSpPr>
        <p:spPr>
          <a:xfrm>
            <a:off x="8875779" y="5614966"/>
            <a:ext cx="284206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800" i="1" dirty="0">
                <a:solidFill>
                  <a:srgbClr val="000000"/>
                </a:solidFill>
                <a:latin typeface="Read Light"/>
              </a:rPr>
              <a:t>Veh5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DB42045-AD6F-B7BF-1B23-6133C6F1C869}"/>
              </a:ext>
            </a:extLst>
          </p:cNvPr>
          <p:cNvSpPr/>
          <p:nvPr/>
        </p:nvSpPr>
        <p:spPr>
          <a:xfrm>
            <a:off x="8980276" y="5122329"/>
            <a:ext cx="91248" cy="91248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A92680-8434-478A-D044-687282746853}"/>
              </a:ext>
            </a:extLst>
          </p:cNvPr>
          <p:cNvSpPr txBox="1"/>
          <p:nvPr/>
        </p:nvSpPr>
        <p:spPr>
          <a:xfrm>
            <a:off x="3084672" y="5495678"/>
            <a:ext cx="28605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fr-FR"/>
            </a:defPPr>
            <a:lvl1pPr>
              <a:defRPr sz="700" i="1">
                <a:solidFill>
                  <a:srgbClr val="000000"/>
                </a:solidFill>
                <a:latin typeface="Read Light"/>
              </a:defRPr>
            </a:lvl1pPr>
          </a:lstStyle>
          <a:p>
            <a:pPr algn="ctr"/>
            <a:r>
              <a:rPr lang="en-US" sz="1050" dirty="0"/>
              <a:t>RV</a:t>
            </a:r>
            <a:endParaRPr lang="en-US" sz="1050" baseline="-25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B0ABF9-6A07-3C1E-7F5D-440C3F20F69D}"/>
              </a:ext>
            </a:extLst>
          </p:cNvPr>
          <p:cNvSpPr txBox="1"/>
          <p:nvPr/>
        </p:nvSpPr>
        <p:spPr>
          <a:xfrm rot="20872414">
            <a:off x="7148121" y="4233975"/>
            <a:ext cx="174733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Declared values in one IP family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08BCD7-BEFB-D9A7-7B30-317A11FA6313}"/>
              </a:ext>
            </a:extLst>
          </p:cNvPr>
          <p:cNvSpPr txBox="1"/>
          <p:nvPr/>
        </p:nvSpPr>
        <p:spPr>
          <a:xfrm>
            <a:off x="2995684" y="3934798"/>
            <a:ext cx="42961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 err="1">
                <a:solidFill>
                  <a:srgbClr val="000000"/>
                </a:solidFill>
                <a:latin typeface="Read Light"/>
              </a:rPr>
              <a:t>V</a:t>
            </a:r>
            <a:r>
              <a:rPr lang="en-US" sz="1050" i="1" baseline="-25000" dirty="0" err="1">
                <a:solidFill>
                  <a:srgbClr val="000000"/>
                </a:solidFill>
                <a:latin typeface="Read Light"/>
              </a:rPr>
              <a:t>high</a:t>
            </a:r>
            <a:endParaRPr lang="en-US" sz="1050" i="1" baseline="-25000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F49F76-A43E-1C6B-58B4-B77AB567ACA8}"/>
              </a:ext>
            </a:extLst>
          </p:cNvPr>
          <p:cNvSpPr txBox="1"/>
          <p:nvPr/>
        </p:nvSpPr>
        <p:spPr>
          <a:xfrm>
            <a:off x="9099249" y="4192426"/>
            <a:ext cx="42961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 err="1">
                <a:solidFill>
                  <a:srgbClr val="000000"/>
                </a:solidFill>
                <a:latin typeface="Read Light"/>
              </a:rPr>
              <a:t>V</a:t>
            </a:r>
            <a:r>
              <a:rPr lang="en-US" sz="1050" i="1" baseline="-25000" dirty="0" err="1">
                <a:solidFill>
                  <a:srgbClr val="000000"/>
                </a:solidFill>
                <a:latin typeface="Read Light"/>
              </a:rPr>
              <a:t>high</a:t>
            </a:r>
            <a:endParaRPr lang="en-US" sz="1050" i="1" baseline="-25000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908FA1-9426-CB6E-E4C1-E6E75E206F8B}"/>
              </a:ext>
            </a:extLst>
          </p:cNvPr>
          <p:cNvSpPr txBox="1"/>
          <p:nvPr/>
        </p:nvSpPr>
        <p:spPr>
          <a:xfrm rot="21097598">
            <a:off x="7056066" y="5069512"/>
            <a:ext cx="2024593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Extrapolated values in one LCA group</a:t>
            </a:r>
          </a:p>
        </p:txBody>
      </p:sp>
    </p:spTree>
    <p:extLst>
      <p:ext uri="{BB962C8B-B14F-4D97-AF65-F5344CB8AC3E}">
        <p14:creationId xmlns:p14="http://schemas.microsoft.com/office/powerpoint/2010/main" val="992394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Arrow: Right 146">
            <a:extLst>
              <a:ext uri="{FF2B5EF4-FFF2-40B4-BE49-F238E27FC236}">
                <a16:creationId xmlns:a16="http://schemas.microsoft.com/office/drawing/2014/main" id="{61FF2044-B7FD-BBA9-3C8E-9054199ACB4A}"/>
              </a:ext>
            </a:extLst>
          </p:cNvPr>
          <p:cNvSpPr/>
          <p:nvPr/>
        </p:nvSpPr>
        <p:spPr>
          <a:xfrm>
            <a:off x="4464903" y="4512087"/>
            <a:ext cx="152615" cy="594130"/>
          </a:xfrm>
          <a:prstGeom prst="rightArrow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75" name="Freeform: Shape 174">
            <a:extLst>
              <a:ext uri="{FF2B5EF4-FFF2-40B4-BE49-F238E27FC236}">
                <a16:creationId xmlns:a16="http://schemas.microsoft.com/office/drawing/2014/main" id="{0286C902-D2B5-CB4B-DF5B-C63F0F66F2BD}"/>
              </a:ext>
            </a:extLst>
          </p:cNvPr>
          <p:cNvSpPr/>
          <p:nvPr/>
        </p:nvSpPr>
        <p:spPr>
          <a:xfrm>
            <a:off x="808662" y="2695531"/>
            <a:ext cx="833592" cy="431983"/>
          </a:xfrm>
          <a:custGeom>
            <a:avLst/>
            <a:gdLst>
              <a:gd name="connsiteX0" fmla="*/ 0 w 1648589"/>
              <a:gd name="connsiteY0" fmla="*/ 0 h 854330"/>
              <a:gd name="connsiteX1" fmla="*/ 1041214 w 1648589"/>
              <a:gd name="connsiteY1" fmla="*/ 487235 h 854330"/>
              <a:gd name="connsiteX2" fmla="*/ 1648589 w 1648589"/>
              <a:gd name="connsiteY2" fmla="*/ 854330 h 854330"/>
              <a:gd name="connsiteX3" fmla="*/ 1648589 w 1648589"/>
              <a:gd name="connsiteY3" fmla="*/ 854330 h 85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8589" h="854330">
                <a:moveTo>
                  <a:pt x="0" y="0"/>
                </a:moveTo>
                <a:cubicBezTo>
                  <a:pt x="383224" y="172423"/>
                  <a:pt x="766449" y="344847"/>
                  <a:pt x="1041214" y="487235"/>
                </a:cubicBezTo>
                <a:cubicBezTo>
                  <a:pt x="1315979" y="629623"/>
                  <a:pt x="1648589" y="854330"/>
                  <a:pt x="1648589" y="854330"/>
                </a:cubicBezTo>
                <a:lnTo>
                  <a:pt x="1648589" y="854330"/>
                </a:lnTo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D4A88F6-49F1-1A09-02D2-89EFF1266DA8}"/>
              </a:ext>
            </a:extLst>
          </p:cNvPr>
          <p:cNvGrpSpPr/>
          <p:nvPr/>
        </p:nvGrpSpPr>
        <p:grpSpPr>
          <a:xfrm>
            <a:off x="4653566" y="4042469"/>
            <a:ext cx="1057134" cy="1398947"/>
            <a:chOff x="6648991" y="3408988"/>
            <a:chExt cx="811240" cy="1073546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EAA383D-2235-4E13-1D72-AB4FC702DF94}"/>
                </a:ext>
              </a:extLst>
            </p:cNvPr>
            <p:cNvSpPr/>
            <p:nvPr/>
          </p:nvSpPr>
          <p:spPr>
            <a:xfrm>
              <a:off x="6648991" y="3592350"/>
              <a:ext cx="811240" cy="890184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60504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1D725C11-2FA0-5065-FB26-6184A1B447F9}"/>
                </a:ext>
              </a:extLst>
            </p:cNvPr>
            <p:cNvSpPr/>
            <p:nvPr/>
          </p:nvSpPr>
          <p:spPr>
            <a:xfrm>
              <a:off x="6742838" y="3682210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B2CAE09-9EAD-25BF-627E-E93277B2E53F}"/>
                </a:ext>
              </a:extLst>
            </p:cNvPr>
            <p:cNvSpPr txBox="1"/>
            <p:nvPr/>
          </p:nvSpPr>
          <p:spPr>
            <a:xfrm>
              <a:off x="6848836" y="3613260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519D392-7795-B02B-6919-E94502BE5211}"/>
                </a:ext>
              </a:extLst>
            </p:cNvPr>
            <p:cNvSpPr txBox="1"/>
            <p:nvPr/>
          </p:nvSpPr>
          <p:spPr>
            <a:xfrm>
              <a:off x="7090148" y="3613260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CBB779E1-86E7-D051-F40A-23B191725C1D}"/>
                </a:ext>
              </a:extLst>
            </p:cNvPr>
            <p:cNvSpPr/>
            <p:nvPr/>
          </p:nvSpPr>
          <p:spPr>
            <a:xfrm>
              <a:off x="7266401" y="3682210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101114DA-EC69-D720-2D10-77307411038D}"/>
                </a:ext>
              </a:extLst>
            </p:cNvPr>
            <p:cNvSpPr/>
            <p:nvPr/>
          </p:nvSpPr>
          <p:spPr>
            <a:xfrm>
              <a:off x="6740076" y="3834610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F21367C9-BDE0-D063-2537-E52397E92866}"/>
                </a:ext>
              </a:extLst>
            </p:cNvPr>
            <p:cNvSpPr txBox="1"/>
            <p:nvPr/>
          </p:nvSpPr>
          <p:spPr>
            <a:xfrm>
              <a:off x="6846074" y="3765660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321C86D-6569-F95B-E79D-A065C903E8B4}"/>
                </a:ext>
              </a:extLst>
            </p:cNvPr>
            <p:cNvSpPr txBox="1"/>
            <p:nvPr/>
          </p:nvSpPr>
          <p:spPr>
            <a:xfrm>
              <a:off x="7087386" y="3765660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5E0D1932-0FF2-A30C-718B-B34AC28C6C82}"/>
                </a:ext>
              </a:extLst>
            </p:cNvPr>
            <p:cNvSpPr/>
            <p:nvPr/>
          </p:nvSpPr>
          <p:spPr>
            <a:xfrm>
              <a:off x="7263639" y="3834610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9DB2F4ED-7768-F263-977C-74EEF3C451B7}"/>
                </a:ext>
              </a:extLst>
            </p:cNvPr>
            <p:cNvSpPr/>
            <p:nvPr/>
          </p:nvSpPr>
          <p:spPr>
            <a:xfrm>
              <a:off x="6742005" y="3993009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E66E49C-4960-948E-B6DF-D34D0DDE10C7}"/>
                </a:ext>
              </a:extLst>
            </p:cNvPr>
            <p:cNvSpPr txBox="1"/>
            <p:nvPr/>
          </p:nvSpPr>
          <p:spPr>
            <a:xfrm>
              <a:off x="6848003" y="392405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4C18503-57CA-9680-BD35-661D59D7A22C}"/>
                </a:ext>
              </a:extLst>
            </p:cNvPr>
            <p:cNvSpPr txBox="1"/>
            <p:nvPr/>
          </p:nvSpPr>
          <p:spPr>
            <a:xfrm>
              <a:off x="7089315" y="392405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49EA27A5-EF59-538C-400F-8172A633B40D}"/>
                </a:ext>
              </a:extLst>
            </p:cNvPr>
            <p:cNvSpPr/>
            <p:nvPr/>
          </p:nvSpPr>
          <p:spPr>
            <a:xfrm>
              <a:off x="7265568" y="3993009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18DE73BE-4AD0-0B7B-9C07-546A1C327EFE}"/>
                </a:ext>
              </a:extLst>
            </p:cNvPr>
            <p:cNvSpPr/>
            <p:nvPr/>
          </p:nvSpPr>
          <p:spPr>
            <a:xfrm>
              <a:off x="6739243" y="4145409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4D75562-06D4-0E04-E020-756F3C0E1D47}"/>
                </a:ext>
              </a:extLst>
            </p:cNvPr>
            <p:cNvSpPr txBox="1"/>
            <p:nvPr/>
          </p:nvSpPr>
          <p:spPr>
            <a:xfrm>
              <a:off x="6845241" y="407645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913822D-E474-3EAE-BA97-D76E76C6CD72}"/>
                </a:ext>
              </a:extLst>
            </p:cNvPr>
            <p:cNvSpPr txBox="1"/>
            <p:nvPr/>
          </p:nvSpPr>
          <p:spPr>
            <a:xfrm>
              <a:off x="7086553" y="407645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A91E51F5-DE02-4D3D-6A9D-397A2FBC3846}"/>
                </a:ext>
              </a:extLst>
            </p:cNvPr>
            <p:cNvSpPr/>
            <p:nvPr/>
          </p:nvSpPr>
          <p:spPr>
            <a:xfrm>
              <a:off x="7262806" y="4145409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CFC76BF6-2FC1-0CEF-89F8-7E8C950A9185}"/>
                </a:ext>
              </a:extLst>
            </p:cNvPr>
            <p:cNvSpPr/>
            <p:nvPr/>
          </p:nvSpPr>
          <p:spPr>
            <a:xfrm>
              <a:off x="6742838" y="4279867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8FAC1EC-F91C-34F2-4110-B48DA20366F5}"/>
                </a:ext>
              </a:extLst>
            </p:cNvPr>
            <p:cNvSpPr txBox="1"/>
            <p:nvPr/>
          </p:nvSpPr>
          <p:spPr>
            <a:xfrm>
              <a:off x="6848836" y="4210917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0D9883E-CA16-55A0-6E3A-3C46538F3E92}"/>
                </a:ext>
              </a:extLst>
            </p:cNvPr>
            <p:cNvSpPr txBox="1"/>
            <p:nvPr/>
          </p:nvSpPr>
          <p:spPr>
            <a:xfrm>
              <a:off x="7090148" y="4210917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A4063410-00E1-2250-5A16-1B8817E48138}"/>
                </a:ext>
              </a:extLst>
            </p:cNvPr>
            <p:cNvSpPr/>
            <p:nvPr/>
          </p:nvSpPr>
          <p:spPr>
            <a:xfrm>
              <a:off x="7266401" y="4279867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D4B25235-CF27-039B-9412-78AC26C069FA}"/>
                </a:ext>
              </a:extLst>
            </p:cNvPr>
            <p:cNvSpPr txBox="1"/>
            <p:nvPr/>
          </p:nvSpPr>
          <p:spPr>
            <a:xfrm>
              <a:off x="6766675" y="3408988"/>
              <a:ext cx="66582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Total LCA</a:t>
              </a:r>
            </a:p>
          </p:txBody>
        </p:sp>
        <p:sp>
          <p:nvSpPr>
            <p:cNvPr id="64" name="Isosceles Triangle 63">
              <a:extLst>
                <a:ext uri="{FF2B5EF4-FFF2-40B4-BE49-F238E27FC236}">
                  <a16:creationId xmlns:a16="http://schemas.microsoft.com/office/drawing/2014/main" id="{EC9E8C31-249B-B57B-24C6-4926D9FDC0EC}"/>
                </a:ext>
              </a:extLst>
            </p:cNvPr>
            <p:cNvSpPr/>
            <p:nvPr/>
          </p:nvSpPr>
          <p:spPr>
            <a:xfrm>
              <a:off x="6965145" y="36596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Isosceles Triangle 64">
              <a:extLst>
                <a:ext uri="{FF2B5EF4-FFF2-40B4-BE49-F238E27FC236}">
                  <a16:creationId xmlns:a16="http://schemas.microsoft.com/office/drawing/2014/main" id="{4CC8346A-5DD4-C136-CDB0-C73451C996C7}"/>
                </a:ext>
              </a:extLst>
            </p:cNvPr>
            <p:cNvSpPr/>
            <p:nvPr/>
          </p:nvSpPr>
          <p:spPr>
            <a:xfrm>
              <a:off x="6965145" y="38120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53265B6C-7868-ED86-24AD-F536C9B55A0A}"/>
                </a:ext>
              </a:extLst>
            </p:cNvPr>
            <p:cNvSpPr/>
            <p:nvPr/>
          </p:nvSpPr>
          <p:spPr>
            <a:xfrm>
              <a:off x="6965145" y="39644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D5DD3F6E-B354-81C9-D355-824D7CA75A63}"/>
                </a:ext>
              </a:extLst>
            </p:cNvPr>
            <p:cNvSpPr/>
            <p:nvPr/>
          </p:nvSpPr>
          <p:spPr>
            <a:xfrm>
              <a:off x="6965145" y="41168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43B587B3-7921-C477-F1A8-0D47B0AF9D6E}"/>
                </a:ext>
              </a:extLst>
            </p:cNvPr>
            <p:cNvSpPr/>
            <p:nvPr/>
          </p:nvSpPr>
          <p:spPr>
            <a:xfrm>
              <a:off x="6965145" y="42692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FF72D2D9-E49C-1310-6543-9C0EB260901D}"/>
              </a:ext>
            </a:extLst>
          </p:cNvPr>
          <p:cNvSpPr txBox="1">
            <a:spLocks/>
          </p:cNvSpPr>
          <p:nvPr/>
        </p:nvSpPr>
        <p:spPr>
          <a:xfrm>
            <a:off x="1169436" y="-4551"/>
            <a:ext cx="9853127" cy="1299451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altLang="ko-KR" sz="3600" b="1" kern="0" dirty="0"/>
              <a:t>Summary</a:t>
            </a:r>
            <a:endParaRPr lang="en-GB" sz="3600" b="1" kern="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FA5A6E5-77ED-D8FB-E422-7995F447FEFD}"/>
              </a:ext>
            </a:extLst>
          </p:cNvPr>
          <p:cNvSpPr txBox="1"/>
          <p:nvPr/>
        </p:nvSpPr>
        <p:spPr>
          <a:xfrm>
            <a:off x="1101855" y="646919"/>
            <a:ext cx="104438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/>
              <a:t>Upstream emission &amp; downstream emission to be handled separately in the RV discussion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1800" dirty="0"/>
              <a:t>“LCA group” can be specified for upstream emission by “vehicle Type” &amp; f</a:t>
            </a:r>
            <a:r>
              <a:rPr lang="en-US" dirty="0"/>
              <a:t>uel/</a:t>
            </a:r>
            <a:r>
              <a:rPr lang="en-US" sz="1800" dirty="0"/>
              <a:t>powertrain</a:t>
            </a:r>
            <a:r>
              <a:rPr lang="ko-KR" altLang="en-US" sz="1800" dirty="0"/>
              <a:t> </a:t>
            </a:r>
            <a:r>
              <a:rPr lang="en-US" altLang="ko-KR" sz="1800" dirty="0"/>
              <a:t>type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ko-KR" dirty="0">
                <a:solidFill>
                  <a:prstClr val="black"/>
                </a:solidFill>
                <a:cs typeface="Arial" panose="020B0604020202020204" pitchFamily="34" charset="0"/>
              </a:rPr>
              <a:t>Upstream emission (excluding the traction battery): One RV to be selected out of the LCA group, perform a full LCA and extrapolate LCA value for other vehicles in the same LCA group </a:t>
            </a:r>
            <a:endParaRPr lang="en-US" altLang="ko-KR" sz="12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ko-KR" b="0" dirty="0">
                <a:solidFill>
                  <a:schemeClr val="tx1"/>
                </a:solidFill>
                <a:latin typeface="Arial (Body)"/>
                <a:ea typeface="현대산스 Text" panose="020B0600000101010101" pitchFamily="50" charset="-127"/>
              </a:rPr>
              <a:t>Total LCA is the sum of upstream &amp; downstream emission (for BEV: + the CFP of the Battery)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075EDA30-A4C6-1D8B-96CA-A6C8072829E4}"/>
              </a:ext>
            </a:extLst>
          </p:cNvPr>
          <p:cNvSpPr/>
          <p:nvPr/>
        </p:nvSpPr>
        <p:spPr>
          <a:xfrm>
            <a:off x="10289743" y="4553887"/>
            <a:ext cx="152615" cy="594130"/>
          </a:xfrm>
          <a:prstGeom prst="rightArrow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E9983AE9-A312-FA6A-6F2D-4D8F3C73EE1B}"/>
              </a:ext>
            </a:extLst>
          </p:cNvPr>
          <p:cNvSpPr/>
          <p:nvPr/>
        </p:nvSpPr>
        <p:spPr>
          <a:xfrm>
            <a:off x="10509242" y="4325598"/>
            <a:ext cx="1352398" cy="1201677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60504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64CB75D3-0715-EF49-48E9-874C34BA4EAF}"/>
              </a:ext>
            </a:extLst>
          </p:cNvPr>
          <p:cNvSpPr/>
          <p:nvPr/>
        </p:nvSpPr>
        <p:spPr>
          <a:xfrm>
            <a:off x="10618828" y="4484365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48C6E31F-FA50-1F0F-81ED-C453E50675C2}"/>
              </a:ext>
            </a:extLst>
          </p:cNvPr>
          <p:cNvSpPr txBox="1"/>
          <p:nvPr/>
        </p:nvSpPr>
        <p:spPr>
          <a:xfrm>
            <a:off x="10767320" y="4404039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1BFD8F99-E7A7-37FA-B7D5-BA3A595F7205}"/>
              </a:ext>
            </a:extLst>
          </p:cNvPr>
          <p:cNvSpPr txBox="1"/>
          <p:nvPr/>
        </p:nvSpPr>
        <p:spPr>
          <a:xfrm>
            <a:off x="11433369" y="4394515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288" name="Rectangle: Rounded Corners 287">
            <a:extLst>
              <a:ext uri="{FF2B5EF4-FFF2-40B4-BE49-F238E27FC236}">
                <a16:creationId xmlns:a16="http://schemas.microsoft.com/office/drawing/2014/main" id="{017C3E1F-523E-7BAD-C18C-3E941CD3A7DB}"/>
              </a:ext>
            </a:extLst>
          </p:cNvPr>
          <p:cNvSpPr/>
          <p:nvPr/>
        </p:nvSpPr>
        <p:spPr>
          <a:xfrm>
            <a:off x="11663046" y="4484365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89" name="Oval 288">
            <a:extLst>
              <a:ext uri="{FF2B5EF4-FFF2-40B4-BE49-F238E27FC236}">
                <a16:creationId xmlns:a16="http://schemas.microsoft.com/office/drawing/2014/main" id="{D0E3AB7A-723B-20B7-BD85-08C9F1E26F2B}"/>
              </a:ext>
            </a:extLst>
          </p:cNvPr>
          <p:cNvSpPr/>
          <p:nvPr/>
        </p:nvSpPr>
        <p:spPr>
          <a:xfrm>
            <a:off x="10618828" y="4682958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03E616E5-4C15-9DB4-EE4D-BBE0526920BE}"/>
              </a:ext>
            </a:extLst>
          </p:cNvPr>
          <p:cNvSpPr txBox="1"/>
          <p:nvPr/>
        </p:nvSpPr>
        <p:spPr>
          <a:xfrm>
            <a:off x="10767320" y="4602633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C6256E8D-CA22-B18A-FE6B-8A4C8D9F1622}"/>
              </a:ext>
            </a:extLst>
          </p:cNvPr>
          <p:cNvSpPr txBox="1"/>
          <p:nvPr/>
        </p:nvSpPr>
        <p:spPr>
          <a:xfrm>
            <a:off x="11429770" y="4593109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292" name="Rectangle: Rounded Corners 291">
            <a:extLst>
              <a:ext uri="{FF2B5EF4-FFF2-40B4-BE49-F238E27FC236}">
                <a16:creationId xmlns:a16="http://schemas.microsoft.com/office/drawing/2014/main" id="{C127815C-FBDD-0205-B4EF-07816C43F11A}"/>
              </a:ext>
            </a:extLst>
          </p:cNvPr>
          <p:cNvSpPr/>
          <p:nvPr/>
        </p:nvSpPr>
        <p:spPr>
          <a:xfrm>
            <a:off x="11659447" y="4682958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3" name="Oval 292">
            <a:extLst>
              <a:ext uri="{FF2B5EF4-FFF2-40B4-BE49-F238E27FC236}">
                <a16:creationId xmlns:a16="http://schemas.microsoft.com/office/drawing/2014/main" id="{2B50D491-9F5F-BBB0-47C8-9C2250B16BAE}"/>
              </a:ext>
            </a:extLst>
          </p:cNvPr>
          <p:cNvSpPr/>
          <p:nvPr/>
        </p:nvSpPr>
        <p:spPr>
          <a:xfrm>
            <a:off x="10618828" y="4889370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B6F9084E-11B5-01D5-3EB8-AB6A8B150322}"/>
              </a:ext>
            </a:extLst>
          </p:cNvPr>
          <p:cNvSpPr txBox="1"/>
          <p:nvPr/>
        </p:nvSpPr>
        <p:spPr>
          <a:xfrm>
            <a:off x="10767320" y="4809044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CA3D0C48-60BE-DDB2-B909-945C9EE6A9B2}"/>
              </a:ext>
            </a:extLst>
          </p:cNvPr>
          <p:cNvSpPr txBox="1"/>
          <p:nvPr/>
        </p:nvSpPr>
        <p:spPr>
          <a:xfrm>
            <a:off x="11432284" y="4799520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296" name="Rectangle: Rounded Corners 295">
            <a:extLst>
              <a:ext uri="{FF2B5EF4-FFF2-40B4-BE49-F238E27FC236}">
                <a16:creationId xmlns:a16="http://schemas.microsoft.com/office/drawing/2014/main" id="{5EFB5973-77A0-9DDF-966B-FC3A35DD0C95}"/>
              </a:ext>
            </a:extLst>
          </p:cNvPr>
          <p:cNvSpPr/>
          <p:nvPr/>
        </p:nvSpPr>
        <p:spPr>
          <a:xfrm>
            <a:off x="11661960" y="4889370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7" name="Oval 296">
            <a:extLst>
              <a:ext uri="{FF2B5EF4-FFF2-40B4-BE49-F238E27FC236}">
                <a16:creationId xmlns:a16="http://schemas.microsoft.com/office/drawing/2014/main" id="{1382C9F8-B30D-6401-A6E2-9F3759C14BE9}"/>
              </a:ext>
            </a:extLst>
          </p:cNvPr>
          <p:cNvSpPr/>
          <p:nvPr/>
        </p:nvSpPr>
        <p:spPr>
          <a:xfrm>
            <a:off x="10618828" y="5087963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A82807B6-8279-B356-B825-DFECD0D0550E}"/>
              </a:ext>
            </a:extLst>
          </p:cNvPr>
          <p:cNvSpPr txBox="1"/>
          <p:nvPr/>
        </p:nvSpPr>
        <p:spPr>
          <a:xfrm>
            <a:off x="10767320" y="5007638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953E02D8-1E40-D152-F83D-4D4070A5CE36}"/>
              </a:ext>
            </a:extLst>
          </p:cNvPr>
          <p:cNvSpPr txBox="1"/>
          <p:nvPr/>
        </p:nvSpPr>
        <p:spPr>
          <a:xfrm>
            <a:off x="11428684" y="4998114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300" name="Rectangle: Rounded Corners 299">
            <a:extLst>
              <a:ext uri="{FF2B5EF4-FFF2-40B4-BE49-F238E27FC236}">
                <a16:creationId xmlns:a16="http://schemas.microsoft.com/office/drawing/2014/main" id="{3FF14FC8-A901-9665-2875-98214EA5F9FA}"/>
              </a:ext>
            </a:extLst>
          </p:cNvPr>
          <p:cNvSpPr/>
          <p:nvPr/>
        </p:nvSpPr>
        <p:spPr>
          <a:xfrm>
            <a:off x="11658361" y="5087963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70B7E6BA-A67C-097F-5886-2F15D6039E91}"/>
              </a:ext>
            </a:extLst>
          </p:cNvPr>
          <p:cNvSpPr txBox="1"/>
          <p:nvPr/>
        </p:nvSpPr>
        <p:spPr>
          <a:xfrm>
            <a:off x="10767320" y="5182851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721F9085-EC27-4918-E7D6-66690FDAAE32}"/>
              </a:ext>
            </a:extLst>
          </p:cNvPr>
          <p:cNvSpPr txBox="1"/>
          <p:nvPr/>
        </p:nvSpPr>
        <p:spPr>
          <a:xfrm>
            <a:off x="11433369" y="5173327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304" name="Rectangle: Rounded Corners 303">
            <a:extLst>
              <a:ext uri="{FF2B5EF4-FFF2-40B4-BE49-F238E27FC236}">
                <a16:creationId xmlns:a16="http://schemas.microsoft.com/office/drawing/2014/main" id="{1F40FB71-128D-835E-15BE-ED9BE2BD7556}"/>
              </a:ext>
            </a:extLst>
          </p:cNvPr>
          <p:cNvSpPr/>
          <p:nvPr/>
        </p:nvSpPr>
        <p:spPr>
          <a:xfrm>
            <a:off x="11663046" y="5263177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67B99BDF-ADE5-90B7-413A-C2FCCA78B170}"/>
              </a:ext>
            </a:extLst>
          </p:cNvPr>
          <p:cNvSpPr txBox="1"/>
          <p:nvPr/>
        </p:nvSpPr>
        <p:spPr>
          <a:xfrm>
            <a:off x="10775902" y="4108304"/>
            <a:ext cx="867640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Total LCA</a:t>
            </a:r>
          </a:p>
        </p:txBody>
      </p:sp>
      <p:sp>
        <p:nvSpPr>
          <p:cNvPr id="310" name="Isosceles Triangle 309">
            <a:extLst>
              <a:ext uri="{FF2B5EF4-FFF2-40B4-BE49-F238E27FC236}">
                <a16:creationId xmlns:a16="http://schemas.microsoft.com/office/drawing/2014/main" id="{2A830C21-E96C-82EE-F905-CB81CB6E2DF3}"/>
              </a:ext>
            </a:extLst>
          </p:cNvPr>
          <p:cNvSpPr/>
          <p:nvPr/>
        </p:nvSpPr>
        <p:spPr>
          <a:xfrm>
            <a:off x="11206976" y="4455008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1" name="Isosceles Triangle 310">
            <a:extLst>
              <a:ext uri="{FF2B5EF4-FFF2-40B4-BE49-F238E27FC236}">
                <a16:creationId xmlns:a16="http://schemas.microsoft.com/office/drawing/2014/main" id="{519E7E7C-E528-51CB-8BB1-7B0F112B2D50}"/>
              </a:ext>
            </a:extLst>
          </p:cNvPr>
          <p:cNvSpPr/>
          <p:nvPr/>
        </p:nvSpPr>
        <p:spPr>
          <a:xfrm>
            <a:off x="11206976" y="4653602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2" name="Isosceles Triangle 311">
            <a:extLst>
              <a:ext uri="{FF2B5EF4-FFF2-40B4-BE49-F238E27FC236}">
                <a16:creationId xmlns:a16="http://schemas.microsoft.com/office/drawing/2014/main" id="{0AE26AEC-AED8-230A-62EC-837BDCBA6535}"/>
              </a:ext>
            </a:extLst>
          </p:cNvPr>
          <p:cNvSpPr/>
          <p:nvPr/>
        </p:nvSpPr>
        <p:spPr>
          <a:xfrm>
            <a:off x="11206976" y="4852196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3" name="Isosceles Triangle 312">
            <a:extLst>
              <a:ext uri="{FF2B5EF4-FFF2-40B4-BE49-F238E27FC236}">
                <a16:creationId xmlns:a16="http://schemas.microsoft.com/office/drawing/2014/main" id="{88BB7AA6-1ACA-F29A-0F85-1C7A831F8537}"/>
              </a:ext>
            </a:extLst>
          </p:cNvPr>
          <p:cNvSpPr/>
          <p:nvPr/>
        </p:nvSpPr>
        <p:spPr>
          <a:xfrm>
            <a:off x="11206976" y="5050789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Isosceles Triangle 313">
            <a:extLst>
              <a:ext uri="{FF2B5EF4-FFF2-40B4-BE49-F238E27FC236}">
                <a16:creationId xmlns:a16="http://schemas.microsoft.com/office/drawing/2014/main" id="{A16B62E4-EAB7-5C68-B50A-CE0C6E3846B1}"/>
              </a:ext>
            </a:extLst>
          </p:cNvPr>
          <p:cNvSpPr/>
          <p:nvPr/>
        </p:nvSpPr>
        <p:spPr>
          <a:xfrm>
            <a:off x="11206976" y="5249383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8C41690A-7121-D7A5-261C-3EE959961912}"/>
              </a:ext>
            </a:extLst>
          </p:cNvPr>
          <p:cNvSpPr txBox="1"/>
          <p:nvPr/>
        </p:nvSpPr>
        <p:spPr>
          <a:xfrm>
            <a:off x="11074923" y="4404471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2B5F4DB8-AEDE-FEC2-49C3-9D79F72DFC81}"/>
              </a:ext>
            </a:extLst>
          </p:cNvPr>
          <p:cNvSpPr txBox="1"/>
          <p:nvPr/>
        </p:nvSpPr>
        <p:spPr>
          <a:xfrm>
            <a:off x="11074923" y="4603065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4173578E-6209-64A3-58A7-E5C29E4488E9}"/>
              </a:ext>
            </a:extLst>
          </p:cNvPr>
          <p:cNvSpPr txBox="1"/>
          <p:nvPr/>
        </p:nvSpPr>
        <p:spPr>
          <a:xfrm>
            <a:off x="11074923" y="4809476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4CBCB74F-CB2C-9AEB-E882-8DB0AAF7D06A}"/>
              </a:ext>
            </a:extLst>
          </p:cNvPr>
          <p:cNvSpPr txBox="1"/>
          <p:nvPr/>
        </p:nvSpPr>
        <p:spPr>
          <a:xfrm>
            <a:off x="11074923" y="5008070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39C5BA45-3BB4-CC3F-0FA2-C4FD40FA10A7}"/>
              </a:ext>
            </a:extLst>
          </p:cNvPr>
          <p:cNvSpPr txBox="1"/>
          <p:nvPr/>
        </p:nvSpPr>
        <p:spPr>
          <a:xfrm>
            <a:off x="11074923" y="5183283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7" name="Diamond 326">
            <a:extLst>
              <a:ext uri="{FF2B5EF4-FFF2-40B4-BE49-F238E27FC236}">
                <a16:creationId xmlns:a16="http://schemas.microsoft.com/office/drawing/2014/main" id="{E73C8630-D443-C2A2-632E-5727AE8B78A0}"/>
              </a:ext>
            </a:extLst>
          </p:cNvPr>
          <p:cNvSpPr/>
          <p:nvPr/>
        </p:nvSpPr>
        <p:spPr>
          <a:xfrm>
            <a:off x="10924940" y="4454810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8" name="Diamond 327">
            <a:extLst>
              <a:ext uri="{FF2B5EF4-FFF2-40B4-BE49-F238E27FC236}">
                <a16:creationId xmlns:a16="http://schemas.microsoft.com/office/drawing/2014/main" id="{0AA6DF93-5B92-8D95-77D9-883A67E0DA33}"/>
              </a:ext>
            </a:extLst>
          </p:cNvPr>
          <p:cNvSpPr/>
          <p:nvPr/>
        </p:nvSpPr>
        <p:spPr>
          <a:xfrm>
            <a:off x="10921452" y="4650743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9" name="Diamond 328">
            <a:extLst>
              <a:ext uri="{FF2B5EF4-FFF2-40B4-BE49-F238E27FC236}">
                <a16:creationId xmlns:a16="http://schemas.microsoft.com/office/drawing/2014/main" id="{2AD72B5A-328B-CA7A-1DCE-BAB0DCD4DA4E}"/>
              </a:ext>
            </a:extLst>
          </p:cNvPr>
          <p:cNvSpPr/>
          <p:nvPr/>
        </p:nvSpPr>
        <p:spPr>
          <a:xfrm>
            <a:off x="10921452" y="4850736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" name="Diamond 329">
            <a:extLst>
              <a:ext uri="{FF2B5EF4-FFF2-40B4-BE49-F238E27FC236}">
                <a16:creationId xmlns:a16="http://schemas.microsoft.com/office/drawing/2014/main" id="{74858FE3-4CD4-C5EE-65B4-C8CBAB1EFF59}"/>
              </a:ext>
            </a:extLst>
          </p:cNvPr>
          <p:cNvSpPr/>
          <p:nvPr/>
        </p:nvSpPr>
        <p:spPr>
          <a:xfrm>
            <a:off x="10918543" y="5051771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226CA6C2-BE1B-06A9-B385-1AF5B563257F}"/>
              </a:ext>
            </a:extLst>
          </p:cNvPr>
          <p:cNvSpPr txBox="1"/>
          <p:nvPr/>
        </p:nvSpPr>
        <p:spPr>
          <a:xfrm>
            <a:off x="4850367" y="2649981"/>
            <a:ext cx="793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ICE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6E525324-96AE-13C4-3DDF-AC6CE40F3BD1}"/>
              </a:ext>
            </a:extLst>
          </p:cNvPr>
          <p:cNvSpPr txBox="1"/>
          <p:nvPr/>
        </p:nvSpPr>
        <p:spPr>
          <a:xfrm>
            <a:off x="10775089" y="2619449"/>
            <a:ext cx="793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BEV</a:t>
            </a:r>
          </a:p>
        </p:txBody>
      </p: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3CB6797B-5893-A9EE-7ADF-CCBB77431D83}"/>
              </a:ext>
            </a:extLst>
          </p:cNvPr>
          <p:cNvCxnSpPr/>
          <p:nvPr/>
        </p:nvCxnSpPr>
        <p:spPr>
          <a:xfrm>
            <a:off x="5990944" y="2619449"/>
            <a:ext cx="0" cy="416246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2CA606E-5DED-D91E-D8A3-43A24426BE6B}"/>
              </a:ext>
            </a:extLst>
          </p:cNvPr>
          <p:cNvSpPr txBox="1"/>
          <p:nvPr/>
        </p:nvSpPr>
        <p:spPr>
          <a:xfrm>
            <a:off x="3590873" y="5526090"/>
            <a:ext cx="1047322" cy="600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rgbClr val="000000"/>
                </a:solidFill>
                <a:latin typeface="Read Light"/>
              </a:rPr>
              <a:t>Vehicle / </a:t>
            </a:r>
            <a:br>
              <a:rPr lang="en-US" sz="1100" i="1" dirty="0">
                <a:solidFill>
                  <a:srgbClr val="000000"/>
                </a:solidFill>
                <a:latin typeface="Read Light"/>
              </a:rPr>
            </a:br>
            <a:r>
              <a:rPr lang="en-US" sz="1100" i="1" dirty="0">
                <a:solidFill>
                  <a:srgbClr val="000000"/>
                </a:solidFill>
                <a:latin typeface="Read Light"/>
              </a:rPr>
              <a:t>Mass of vehicle 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67C9968-2DF6-3987-6797-048D3F2E8F64}"/>
              </a:ext>
            </a:extLst>
          </p:cNvPr>
          <p:cNvCxnSpPr/>
          <p:nvPr/>
        </p:nvCxnSpPr>
        <p:spPr>
          <a:xfrm>
            <a:off x="641316" y="5491293"/>
            <a:ext cx="3534002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42560BB-B693-4310-B95A-D73FD0072155}"/>
              </a:ext>
            </a:extLst>
          </p:cNvPr>
          <p:cNvCxnSpPr>
            <a:cxnSpLocks/>
          </p:cNvCxnSpPr>
          <p:nvPr/>
        </p:nvCxnSpPr>
        <p:spPr>
          <a:xfrm flipV="1">
            <a:off x="1197156" y="4051191"/>
            <a:ext cx="1705766" cy="350701"/>
          </a:xfrm>
          <a:prstGeom prst="line">
            <a:avLst/>
          </a:prstGeom>
          <a:noFill/>
          <a:ln w="28575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479904F-DF06-CC85-4F29-D51F8C8E884E}"/>
              </a:ext>
            </a:extLst>
          </p:cNvPr>
          <p:cNvCxnSpPr>
            <a:cxnSpLocks/>
          </p:cNvCxnSpPr>
          <p:nvPr/>
        </p:nvCxnSpPr>
        <p:spPr>
          <a:xfrm flipV="1">
            <a:off x="660195" y="3226212"/>
            <a:ext cx="0" cy="2265076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BD1D8F7-DB4A-DCD9-AE7D-9F5981E9A290}"/>
              </a:ext>
            </a:extLst>
          </p:cNvPr>
          <p:cNvSpPr txBox="1"/>
          <p:nvPr/>
        </p:nvSpPr>
        <p:spPr>
          <a:xfrm>
            <a:off x="193688" y="3584190"/>
            <a:ext cx="400110" cy="162365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0000"/>
                </a:solidFill>
                <a:latin typeface="Read Light"/>
              </a:rPr>
              <a:t>CFP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3E3A5C5-DCE0-1784-20E5-926A7A43ACFC}"/>
              </a:ext>
            </a:extLst>
          </p:cNvPr>
          <p:cNvSpPr txBox="1"/>
          <p:nvPr/>
        </p:nvSpPr>
        <p:spPr>
          <a:xfrm>
            <a:off x="2769447" y="5514915"/>
            <a:ext cx="31883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fr-FR"/>
            </a:defPPr>
            <a:lvl1pPr>
              <a:defRPr sz="800" i="1">
                <a:solidFill>
                  <a:srgbClr val="000000"/>
                </a:solidFill>
                <a:latin typeface="Read Light"/>
              </a:defRPr>
            </a:lvl1pPr>
          </a:lstStyle>
          <a:p>
            <a:pPr algn="ctr"/>
            <a:r>
              <a:rPr lang="en-US" dirty="0"/>
              <a:t>Veh5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E894326-1841-A770-08E9-1E91E9251FB1}"/>
              </a:ext>
            </a:extLst>
          </p:cNvPr>
          <p:cNvSpPr txBox="1"/>
          <p:nvPr/>
        </p:nvSpPr>
        <p:spPr>
          <a:xfrm>
            <a:off x="2397585" y="5510358"/>
            <a:ext cx="31295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Veh4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434B82A-950A-CA74-553D-CE415C420D23}"/>
              </a:ext>
            </a:extLst>
          </p:cNvPr>
          <p:cNvSpPr txBox="1"/>
          <p:nvPr/>
        </p:nvSpPr>
        <p:spPr>
          <a:xfrm>
            <a:off x="1178922" y="5515149"/>
            <a:ext cx="31295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Veh1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D06376-D45D-EA0E-FBC6-CB112A6C1168}"/>
              </a:ext>
            </a:extLst>
          </p:cNvPr>
          <p:cNvSpPr txBox="1"/>
          <p:nvPr/>
        </p:nvSpPr>
        <p:spPr>
          <a:xfrm>
            <a:off x="2056750" y="5509544"/>
            <a:ext cx="31295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Veh3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F674A9A-DDBA-84D5-3647-E7813154894E}"/>
              </a:ext>
            </a:extLst>
          </p:cNvPr>
          <p:cNvSpPr txBox="1"/>
          <p:nvPr/>
        </p:nvSpPr>
        <p:spPr>
          <a:xfrm>
            <a:off x="1645025" y="5507359"/>
            <a:ext cx="31295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Veh2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21FBE9C-3A6D-CF7C-99BD-971F059784DD}"/>
              </a:ext>
            </a:extLst>
          </p:cNvPr>
          <p:cNvCxnSpPr>
            <a:cxnSpLocks/>
            <a:stCxn id="55" idx="3"/>
            <a:endCxn id="40" idx="0"/>
          </p:cNvCxnSpPr>
          <p:nvPr/>
        </p:nvCxnSpPr>
        <p:spPr>
          <a:xfrm>
            <a:off x="2917919" y="4074127"/>
            <a:ext cx="10943" cy="1440788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B40D072-AE5E-F1E6-21D6-1A18E0686972}"/>
              </a:ext>
            </a:extLst>
          </p:cNvPr>
          <p:cNvCxnSpPr>
            <a:cxnSpLocks/>
            <a:stCxn id="26" idx="3"/>
            <a:endCxn id="41" idx="0"/>
          </p:cNvCxnSpPr>
          <p:nvPr/>
        </p:nvCxnSpPr>
        <p:spPr>
          <a:xfrm>
            <a:off x="2552256" y="4169613"/>
            <a:ext cx="1806" cy="1340745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B069F1B-4D85-1C5F-EE1E-0631B4A923A8}"/>
              </a:ext>
            </a:extLst>
          </p:cNvPr>
          <p:cNvCxnSpPr>
            <a:cxnSpLocks/>
            <a:stCxn id="27" idx="3"/>
            <a:endCxn id="43" idx="0"/>
          </p:cNvCxnSpPr>
          <p:nvPr/>
        </p:nvCxnSpPr>
        <p:spPr>
          <a:xfrm flipH="1">
            <a:off x="2213227" y="4248772"/>
            <a:ext cx="2001" cy="1260772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946F402-5AA9-2F49-468F-C580B13E571A}"/>
              </a:ext>
            </a:extLst>
          </p:cNvPr>
          <p:cNvCxnSpPr>
            <a:cxnSpLocks/>
            <a:stCxn id="32" idx="3"/>
            <a:endCxn id="44" idx="0"/>
          </p:cNvCxnSpPr>
          <p:nvPr/>
        </p:nvCxnSpPr>
        <p:spPr>
          <a:xfrm>
            <a:off x="1801374" y="4325599"/>
            <a:ext cx="128" cy="1181761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6B77ECE-6E79-E4AD-8C31-09B55EE72C39}"/>
              </a:ext>
            </a:extLst>
          </p:cNvPr>
          <p:cNvCxnSpPr>
            <a:cxnSpLocks/>
            <a:stCxn id="54" idx="3"/>
            <a:endCxn id="42" idx="0"/>
          </p:cNvCxnSpPr>
          <p:nvPr/>
        </p:nvCxnSpPr>
        <p:spPr>
          <a:xfrm>
            <a:off x="1333120" y="4415724"/>
            <a:ext cx="2279" cy="1099425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9240B102-0691-B976-B554-EC9687E69315}"/>
              </a:ext>
            </a:extLst>
          </p:cNvPr>
          <p:cNvSpPr/>
          <p:nvPr/>
        </p:nvSpPr>
        <p:spPr>
          <a:xfrm>
            <a:off x="2496495" y="4063753"/>
            <a:ext cx="111521" cy="10586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685C5F-DE16-9854-84D5-71D56226CF28}"/>
              </a:ext>
            </a:extLst>
          </p:cNvPr>
          <p:cNvSpPr/>
          <p:nvPr/>
        </p:nvSpPr>
        <p:spPr>
          <a:xfrm>
            <a:off x="2159467" y="4142911"/>
            <a:ext cx="111521" cy="10586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43E23686-1600-2D7D-77F5-E0AB092D2C36}"/>
              </a:ext>
            </a:extLst>
          </p:cNvPr>
          <p:cNvSpPr/>
          <p:nvPr/>
        </p:nvSpPr>
        <p:spPr>
          <a:xfrm>
            <a:off x="1745613" y="4219738"/>
            <a:ext cx="111521" cy="10586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5F8DE73A-B4F7-22AD-1EAE-4C2A4218DF14}"/>
              </a:ext>
            </a:extLst>
          </p:cNvPr>
          <p:cNvSpPr/>
          <p:nvPr/>
        </p:nvSpPr>
        <p:spPr>
          <a:xfrm>
            <a:off x="1277359" y="4309864"/>
            <a:ext cx="111521" cy="10586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94EB92C5-CD77-6909-32B6-8391BE2616B1}"/>
              </a:ext>
            </a:extLst>
          </p:cNvPr>
          <p:cNvSpPr/>
          <p:nvPr/>
        </p:nvSpPr>
        <p:spPr>
          <a:xfrm>
            <a:off x="2862158" y="3968267"/>
            <a:ext cx="111521" cy="10586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04B1711A-F73A-F6AD-5033-6409DDC181A3}"/>
              </a:ext>
            </a:extLst>
          </p:cNvPr>
          <p:cNvGrpSpPr/>
          <p:nvPr/>
        </p:nvGrpSpPr>
        <p:grpSpPr>
          <a:xfrm>
            <a:off x="1184924" y="3445844"/>
            <a:ext cx="1779607" cy="555794"/>
            <a:chOff x="2176458" y="2818960"/>
            <a:chExt cx="1262103" cy="394171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EE4412D-EC3E-BDD9-8CB4-A1EEDF8F5E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76458" y="2992493"/>
              <a:ext cx="1218410" cy="201018"/>
            </a:xfrm>
            <a:prstGeom prst="line">
              <a:avLst/>
            </a:prstGeom>
            <a:noFill/>
            <a:ln w="28575" cap="flat" cmpd="sng" algn="ctr">
              <a:solidFill>
                <a:srgbClr val="92CEA8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69F0A17F-7031-88E0-56D0-96CC8BABEA16}"/>
                </a:ext>
              </a:extLst>
            </p:cNvPr>
            <p:cNvSpPr/>
            <p:nvPr/>
          </p:nvSpPr>
          <p:spPr>
            <a:xfrm>
              <a:off x="3319405" y="2957935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1370FECC-CA54-8948-73C0-383309F772D1}"/>
                </a:ext>
              </a:extLst>
            </p:cNvPr>
            <p:cNvSpPr/>
            <p:nvPr/>
          </p:nvSpPr>
          <p:spPr>
            <a:xfrm>
              <a:off x="3077313" y="2993534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9ECA6C48-5232-5870-4A4B-FB2D70C7E1E4}"/>
                </a:ext>
              </a:extLst>
            </p:cNvPr>
            <p:cNvSpPr/>
            <p:nvPr/>
          </p:nvSpPr>
          <p:spPr>
            <a:xfrm>
              <a:off x="2852712" y="3033890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67C06265-1267-8142-ABE4-017A3F832977}"/>
                </a:ext>
              </a:extLst>
            </p:cNvPr>
            <p:cNvSpPr/>
            <p:nvPr/>
          </p:nvSpPr>
          <p:spPr>
            <a:xfrm>
              <a:off x="2543799" y="3076367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BFFA0691-CAAB-0CA3-6BD9-6AD25F7CEFEC}"/>
                </a:ext>
              </a:extLst>
            </p:cNvPr>
            <p:cNvSpPr/>
            <p:nvPr/>
          </p:nvSpPr>
          <p:spPr>
            <a:xfrm>
              <a:off x="2220813" y="3129858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56F3D48-E2D6-0F70-73B1-7F16EEF56705}"/>
                </a:ext>
              </a:extLst>
            </p:cNvPr>
            <p:cNvSpPr txBox="1"/>
            <p:nvPr/>
          </p:nvSpPr>
          <p:spPr>
            <a:xfrm rot="21178766">
              <a:off x="2911471" y="2818960"/>
              <a:ext cx="463837" cy="1145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i="1" dirty="0">
                  <a:solidFill>
                    <a:srgbClr val="000000"/>
                  </a:solidFill>
                  <a:latin typeface="Read Light"/>
                </a:rPr>
                <a:t>Total values</a:t>
              </a:r>
            </a:p>
          </p:txBody>
        </p:sp>
      </p:grp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AD3E038-5F22-210E-ACB1-E9FDCFA581D0}"/>
              </a:ext>
            </a:extLst>
          </p:cNvPr>
          <p:cNvCxnSpPr>
            <a:cxnSpLocks/>
            <a:endCxn id="73" idx="6"/>
          </p:cNvCxnSpPr>
          <p:nvPr/>
        </p:nvCxnSpPr>
        <p:spPr>
          <a:xfrm flipV="1">
            <a:off x="1206838" y="5053890"/>
            <a:ext cx="2087500" cy="287570"/>
          </a:xfrm>
          <a:prstGeom prst="line">
            <a:avLst/>
          </a:prstGeom>
          <a:noFill/>
          <a:ln w="38100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35415385-5A6E-6F09-07EF-7FA16246CC11}"/>
              </a:ext>
            </a:extLst>
          </p:cNvPr>
          <p:cNvSpPr txBox="1"/>
          <p:nvPr/>
        </p:nvSpPr>
        <p:spPr>
          <a:xfrm>
            <a:off x="3323229" y="4943525"/>
            <a:ext cx="85917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Calculated value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7A83D39-07F9-1ABB-7430-0820C210EA90}"/>
              </a:ext>
            </a:extLst>
          </p:cNvPr>
          <p:cNvSpPr/>
          <p:nvPr/>
        </p:nvSpPr>
        <p:spPr>
          <a:xfrm>
            <a:off x="2529104" y="5124468"/>
            <a:ext cx="77360" cy="773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4BD486E-1F4E-5D24-0A64-FE4D494D3964}"/>
              </a:ext>
            </a:extLst>
          </p:cNvPr>
          <p:cNvSpPr/>
          <p:nvPr/>
        </p:nvSpPr>
        <p:spPr>
          <a:xfrm>
            <a:off x="2181992" y="5152913"/>
            <a:ext cx="77360" cy="773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E43F1C0A-7440-04EF-5386-38D5D79FB50A}"/>
              </a:ext>
            </a:extLst>
          </p:cNvPr>
          <p:cNvSpPr/>
          <p:nvPr/>
        </p:nvSpPr>
        <p:spPr>
          <a:xfrm>
            <a:off x="1772309" y="5234775"/>
            <a:ext cx="77360" cy="773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F235394-3806-882D-7670-609273E1DA13}"/>
              </a:ext>
            </a:extLst>
          </p:cNvPr>
          <p:cNvSpPr/>
          <p:nvPr/>
        </p:nvSpPr>
        <p:spPr>
          <a:xfrm>
            <a:off x="1292548" y="5275709"/>
            <a:ext cx="77360" cy="773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4533CE11-C6E3-24CD-54C5-B69030FE5B08}"/>
              </a:ext>
            </a:extLst>
          </p:cNvPr>
          <p:cNvSpPr/>
          <p:nvPr/>
        </p:nvSpPr>
        <p:spPr>
          <a:xfrm>
            <a:off x="3147704" y="4980573"/>
            <a:ext cx="146634" cy="14663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FA3EAE99-D2FB-F605-0296-A82549822CFB}"/>
              </a:ext>
            </a:extLst>
          </p:cNvPr>
          <p:cNvSpPr txBox="1"/>
          <p:nvPr/>
        </p:nvSpPr>
        <p:spPr>
          <a:xfrm>
            <a:off x="9576455" y="5577345"/>
            <a:ext cx="7356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rgbClr val="000000"/>
                </a:solidFill>
                <a:latin typeface="Read Light"/>
              </a:rPr>
              <a:t>Vehicle </a:t>
            </a:r>
          </a:p>
        </p:txBody>
      </p: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8F5E6985-1F18-73CE-CCFD-0EB5482BD79F}"/>
              </a:ext>
            </a:extLst>
          </p:cNvPr>
          <p:cNvCxnSpPr/>
          <p:nvPr/>
        </p:nvCxnSpPr>
        <p:spPr>
          <a:xfrm>
            <a:off x="6493541" y="5586981"/>
            <a:ext cx="3168000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60FF7F0D-8DF9-7401-2B6B-DDF4D8CB9F19}"/>
              </a:ext>
            </a:extLst>
          </p:cNvPr>
          <p:cNvCxnSpPr>
            <a:cxnSpLocks/>
          </p:cNvCxnSpPr>
          <p:nvPr/>
        </p:nvCxnSpPr>
        <p:spPr>
          <a:xfrm flipV="1">
            <a:off x="6975813" y="4283989"/>
            <a:ext cx="2011982" cy="413658"/>
          </a:xfrm>
          <a:prstGeom prst="line">
            <a:avLst/>
          </a:prstGeom>
          <a:noFill/>
          <a:ln w="28575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64503F04-F530-BC29-5236-F6346D30EF7E}"/>
              </a:ext>
            </a:extLst>
          </p:cNvPr>
          <p:cNvCxnSpPr>
            <a:cxnSpLocks/>
          </p:cNvCxnSpPr>
          <p:nvPr/>
        </p:nvCxnSpPr>
        <p:spPr>
          <a:xfrm flipV="1">
            <a:off x="6491049" y="3548939"/>
            <a:ext cx="0" cy="2035709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D51BF385-CBC5-CC6A-1B75-B842FEC5C56C}"/>
              </a:ext>
            </a:extLst>
          </p:cNvPr>
          <p:cNvSpPr txBox="1"/>
          <p:nvPr/>
        </p:nvSpPr>
        <p:spPr>
          <a:xfrm>
            <a:off x="6173530" y="3543642"/>
            <a:ext cx="369331" cy="191513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0000"/>
                </a:solidFill>
                <a:latin typeface="Read Light"/>
              </a:rPr>
              <a:t>CFP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71CC454A-AB36-F823-36A1-7DE9993C7785}"/>
              </a:ext>
            </a:extLst>
          </p:cNvPr>
          <p:cNvSpPr txBox="1"/>
          <p:nvPr/>
        </p:nvSpPr>
        <p:spPr>
          <a:xfrm>
            <a:off x="9199380" y="5604534"/>
            <a:ext cx="28605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fr-FR"/>
            </a:defPPr>
            <a:lvl1pPr>
              <a:defRPr sz="700" i="1">
                <a:solidFill>
                  <a:srgbClr val="000000"/>
                </a:solidFill>
                <a:latin typeface="Read Light"/>
              </a:defRPr>
            </a:lvl1pPr>
          </a:lstStyle>
          <a:p>
            <a:pPr algn="ctr"/>
            <a:r>
              <a:rPr lang="en-US" sz="1050" dirty="0"/>
              <a:t>RV</a:t>
            </a:r>
            <a:endParaRPr lang="en-US" sz="1050" baseline="-25000" dirty="0"/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A34BE216-F20B-9CFF-7873-99BEDF16EF1D}"/>
              </a:ext>
            </a:extLst>
          </p:cNvPr>
          <p:cNvSpPr txBox="1"/>
          <p:nvPr/>
        </p:nvSpPr>
        <p:spPr>
          <a:xfrm>
            <a:off x="8402301" y="5609469"/>
            <a:ext cx="369133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Veh4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EFADA44F-BDED-3BD3-9FEF-F5599E35FBD3}"/>
              </a:ext>
            </a:extLst>
          </p:cNvPr>
          <p:cNvSpPr txBox="1"/>
          <p:nvPr/>
        </p:nvSpPr>
        <p:spPr>
          <a:xfrm>
            <a:off x="6954305" y="5615120"/>
            <a:ext cx="369133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Veh1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5CA3662F-26CE-72F9-1720-6BB3787EFF35}"/>
              </a:ext>
            </a:extLst>
          </p:cNvPr>
          <p:cNvSpPr txBox="1"/>
          <p:nvPr/>
        </p:nvSpPr>
        <p:spPr>
          <a:xfrm>
            <a:off x="7987080" y="5608509"/>
            <a:ext cx="369133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Veh3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37F953FF-999B-BA3B-8F99-EE6CCDF60B11}"/>
              </a:ext>
            </a:extLst>
          </p:cNvPr>
          <p:cNvSpPr txBox="1"/>
          <p:nvPr/>
        </p:nvSpPr>
        <p:spPr>
          <a:xfrm>
            <a:off x="7493521" y="5605931"/>
            <a:ext cx="369133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Veh2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1EDD21AA-F6D7-43C5-5CAC-D657FA926212}"/>
              </a:ext>
            </a:extLst>
          </p:cNvPr>
          <p:cNvCxnSpPr>
            <a:cxnSpLocks/>
            <a:stCxn id="232" idx="3"/>
            <a:endCxn id="8" idx="0"/>
          </p:cNvCxnSpPr>
          <p:nvPr/>
        </p:nvCxnSpPr>
        <p:spPr>
          <a:xfrm>
            <a:off x="9005484" y="4311042"/>
            <a:ext cx="12398" cy="1303924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2F007284-7997-5D69-8CEA-7D1C51DFBDF9}"/>
              </a:ext>
            </a:extLst>
          </p:cNvPr>
          <p:cNvCxnSpPr>
            <a:cxnSpLocks/>
            <a:stCxn id="228" idx="3"/>
            <a:endCxn id="219" idx="0"/>
          </p:cNvCxnSpPr>
          <p:nvPr/>
        </p:nvCxnSpPr>
        <p:spPr>
          <a:xfrm flipH="1">
            <a:off x="8586868" y="4423669"/>
            <a:ext cx="1" cy="1185800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8E313182-92B3-9B32-21D2-E8851FF8AE07}"/>
              </a:ext>
            </a:extLst>
          </p:cNvPr>
          <p:cNvCxnSpPr>
            <a:cxnSpLocks/>
            <a:stCxn id="229" idx="3"/>
            <a:endCxn id="221" idx="0"/>
          </p:cNvCxnSpPr>
          <p:nvPr/>
        </p:nvCxnSpPr>
        <p:spPr>
          <a:xfrm flipH="1">
            <a:off x="8171647" y="4517038"/>
            <a:ext cx="1" cy="1091471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4E349D3C-CD34-7992-D92A-EB5C66BFC173}"/>
              </a:ext>
            </a:extLst>
          </p:cNvPr>
          <p:cNvCxnSpPr>
            <a:cxnSpLocks/>
            <a:stCxn id="230" idx="3"/>
            <a:endCxn id="222" idx="0"/>
          </p:cNvCxnSpPr>
          <p:nvPr/>
        </p:nvCxnSpPr>
        <p:spPr>
          <a:xfrm>
            <a:off x="7678088" y="4607657"/>
            <a:ext cx="0" cy="998274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D6252A42-9BA9-D79A-351D-771A59F1B6EE}"/>
              </a:ext>
            </a:extLst>
          </p:cNvPr>
          <p:cNvCxnSpPr>
            <a:cxnSpLocks/>
            <a:stCxn id="231" idx="3"/>
            <a:endCxn id="220" idx="0"/>
          </p:cNvCxnSpPr>
          <p:nvPr/>
        </p:nvCxnSpPr>
        <p:spPr>
          <a:xfrm>
            <a:off x="7138872" y="4713962"/>
            <a:ext cx="0" cy="901158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Isosceles Triangle 227">
            <a:extLst>
              <a:ext uri="{FF2B5EF4-FFF2-40B4-BE49-F238E27FC236}">
                <a16:creationId xmlns:a16="http://schemas.microsoft.com/office/drawing/2014/main" id="{BB70AD0C-93C8-94A7-0BD1-9D8D58BFFE2D}"/>
              </a:ext>
            </a:extLst>
          </p:cNvPr>
          <p:cNvSpPr/>
          <p:nvPr/>
        </p:nvSpPr>
        <p:spPr>
          <a:xfrm>
            <a:off x="8521098" y="4298806"/>
            <a:ext cx="131541" cy="124863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29" name="Isosceles Triangle 228">
            <a:extLst>
              <a:ext uri="{FF2B5EF4-FFF2-40B4-BE49-F238E27FC236}">
                <a16:creationId xmlns:a16="http://schemas.microsoft.com/office/drawing/2014/main" id="{F4C91468-7AE0-2D44-0155-957D51B8C477}"/>
              </a:ext>
            </a:extLst>
          </p:cNvPr>
          <p:cNvSpPr/>
          <p:nvPr/>
        </p:nvSpPr>
        <p:spPr>
          <a:xfrm>
            <a:off x="8105877" y="4392175"/>
            <a:ext cx="131541" cy="124863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30" name="Isosceles Triangle 229">
            <a:extLst>
              <a:ext uri="{FF2B5EF4-FFF2-40B4-BE49-F238E27FC236}">
                <a16:creationId xmlns:a16="http://schemas.microsoft.com/office/drawing/2014/main" id="{367C1151-429F-5883-6CFA-59733AB40901}"/>
              </a:ext>
            </a:extLst>
          </p:cNvPr>
          <p:cNvSpPr/>
          <p:nvPr/>
        </p:nvSpPr>
        <p:spPr>
          <a:xfrm>
            <a:off x="7612317" y="4482794"/>
            <a:ext cx="131541" cy="124863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/>
          </a:p>
        </p:txBody>
      </p:sp>
      <p:sp>
        <p:nvSpPr>
          <p:cNvPr id="231" name="Isosceles Triangle 230">
            <a:extLst>
              <a:ext uri="{FF2B5EF4-FFF2-40B4-BE49-F238E27FC236}">
                <a16:creationId xmlns:a16="http://schemas.microsoft.com/office/drawing/2014/main" id="{9654F1AE-63BB-4846-4FDB-A0DB8BC9B67C}"/>
              </a:ext>
            </a:extLst>
          </p:cNvPr>
          <p:cNvSpPr/>
          <p:nvPr/>
        </p:nvSpPr>
        <p:spPr>
          <a:xfrm>
            <a:off x="7073101" y="4589099"/>
            <a:ext cx="131541" cy="124863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32" name="Isosceles Triangle 231">
            <a:extLst>
              <a:ext uri="{FF2B5EF4-FFF2-40B4-BE49-F238E27FC236}">
                <a16:creationId xmlns:a16="http://schemas.microsoft.com/office/drawing/2014/main" id="{58822C24-9BC9-9FB4-0F06-187558C07FBC}"/>
              </a:ext>
            </a:extLst>
          </p:cNvPr>
          <p:cNvSpPr/>
          <p:nvPr/>
        </p:nvSpPr>
        <p:spPr>
          <a:xfrm>
            <a:off x="8939713" y="4186179"/>
            <a:ext cx="131541" cy="124863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8229872-BCBA-124E-312B-C1AA49E3654E}"/>
              </a:ext>
            </a:extLst>
          </p:cNvPr>
          <p:cNvCxnSpPr>
            <a:cxnSpLocks/>
          </p:cNvCxnSpPr>
          <p:nvPr/>
        </p:nvCxnSpPr>
        <p:spPr>
          <a:xfrm flipV="1">
            <a:off x="6976039" y="4664901"/>
            <a:ext cx="2011982" cy="413658"/>
          </a:xfrm>
          <a:prstGeom prst="line">
            <a:avLst/>
          </a:prstGeom>
          <a:noFill/>
          <a:ln w="28575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B3A9B899-5291-B202-3517-7164DD28FABD}"/>
              </a:ext>
            </a:extLst>
          </p:cNvPr>
          <p:cNvSpPr txBox="1"/>
          <p:nvPr/>
        </p:nvSpPr>
        <p:spPr>
          <a:xfrm rot="20872414">
            <a:off x="7584100" y="4648018"/>
            <a:ext cx="85760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Declared values</a:t>
            </a:r>
          </a:p>
        </p:txBody>
      </p:sp>
      <p:sp>
        <p:nvSpPr>
          <p:cNvPr id="80" name="Diamond 79">
            <a:extLst>
              <a:ext uri="{FF2B5EF4-FFF2-40B4-BE49-F238E27FC236}">
                <a16:creationId xmlns:a16="http://schemas.microsoft.com/office/drawing/2014/main" id="{64BF3CB6-71F6-2F79-9830-EE990D1B9B5C}"/>
              </a:ext>
            </a:extLst>
          </p:cNvPr>
          <p:cNvSpPr/>
          <p:nvPr/>
        </p:nvSpPr>
        <p:spPr>
          <a:xfrm>
            <a:off x="7047999" y="4943525"/>
            <a:ext cx="178450" cy="178450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87" name="Diamond 86">
            <a:extLst>
              <a:ext uri="{FF2B5EF4-FFF2-40B4-BE49-F238E27FC236}">
                <a16:creationId xmlns:a16="http://schemas.microsoft.com/office/drawing/2014/main" id="{25BD9993-871F-9B5D-9CE3-D7801C1332F1}"/>
              </a:ext>
            </a:extLst>
          </p:cNvPr>
          <p:cNvSpPr/>
          <p:nvPr/>
        </p:nvSpPr>
        <p:spPr>
          <a:xfrm>
            <a:off x="7607521" y="4836566"/>
            <a:ext cx="178450" cy="178450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88" name="Diamond 87">
            <a:extLst>
              <a:ext uri="{FF2B5EF4-FFF2-40B4-BE49-F238E27FC236}">
                <a16:creationId xmlns:a16="http://schemas.microsoft.com/office/drawing/2014/main" id="{9310453D-42CA-3512-BB39-D25738D57E25}"/>
              </a:ext>
            </a:extLst>
          </p:cNvPr>
          <p:cNvSpPr/>
          <p:nvPr/>
        </p:nvSpPr>
        <p:spPr>
          <a:xfrm>
            <a:off x="8092839" y="4736801"/>
            <a:ext cx="178450" cy="178450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89" name="Diamond 88">
            <a:extLst>
              <a:ext uri="{FF2B5EF4-FFF2-40B4-BE49-F238E27FC236}">
                <a16:creationId xmlns:a16="http://schemas.microsoft.com/office/drawing/2014/main" id="{43CB7F27-ECDF-4668-14C3-DA9D55C336F3}"/>
              </a:ext>
            </a:extLst>
          </p:cNvPr>
          <p:cNvSpPr/>
          <p:nvPr/>
        </p:nvSpPr>
        <p:spPr>
          <a:xfrm>
            <a:off x="8482552" y="4641948"/>
            <a:ext cx="178450" cy="178450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90" name="Diamond 89">
            <a:extLst>
              <a:ext uri="{FF2B5EF4-FFF2-40B4-BE49-F238E27FC236}">
                <a16:creationId xmlns:a16="http://schemas.microsoft.com/office/drawing/2014/main" id="{535825D8-F453-1DEE-6A22-FB4DF4D93C49}"/>
              </a:ext>
            </a:extLst>
          </p:cNvPr>
          <p:cNvSpPr/>
          <p:nvPr/>
        </p:nvSpPr>
        <p:spPr>
          <a:xfrm>
            <a:off x="8905538" y="4569151"/>
            <a:ext cx="178450" cy="178450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B8AFF2C-FB88-87F9-E10E-878CF14AB55B}"/>
              </a:ext>
            </a:extLst>
          </p:cNvPr>
          <p:cNvCxnSpPr>
            <a:cxnSpLocks/>
            <a:endCxn id="148" idx="6"/>
          </p:cNvCxnSpPr>
          <p:nvPr/>
        </p:nvCxnSpPr>
        <p:spPr>
          <a:xfrm flipV="1">
            <a:off x="7011213" y="5148017"/>
            <a:ext cx="2444126" cy="291302"/>
          </a:xfrm>
          <a:prstGeom prst="line">
            <a:avLst/>
          </a:prstGeom>
          <a:noFill/>
          <a:ln w="38100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6AD35FC4-720A-4081-BD28-759D7351BE85}"/>
              </a:ext>
            </a:extLst>
          </p:cNvPr>
          <p:cNvSpPr txBox="1"/>
          <p:nvPr/>
        </p:nvSpPr>
        <p:spPr>
          <a:xfrm>
            <a:off x="9513923" y="4986433"/>
            <a:ext cx="76769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Calculated value</a:t>
            </a: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0BDF2471-D573-E7B2-65BF-90CD0CF4E1FC}"/>
              </a:ext>
            </a:extLst>
          </p:cNvPr>
          <p:cNvSpPr/>
          <p:nvPr/>
        </p:nvSpPr>
        <p:spPr>
          <a:xfrm>
            <a:off x="8570851" y="5183374"/>
            <a:ext cx="91248" cy="91248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12390F2B-61D1-9CA3-B639-0965257A9892}"/>
              </a:ext>
            </a:extLst>
          </p:cNvPr>
          <p:cNvSpPr/>
          <p:nvPr/>
        </p:nvSpPr>
        <p:spPr>
          <a:xfrm>
            <a:off x="8161426" y="5216925"/>
            <a:ext cx="91248" cy="91248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41BB018B-D98D-9327-F47D-1BC341A004D5}"/>
              </a:ext>
            </a:extLst>
          </p:cNvPr>
          <p:cNvSpPr/>
          <p:nvPr/>
        </p:nvSpPr>
        <p:spPr>
          <a:xfrm>
            <a:off x="7678197" y="5313483"/>
            <a:ext cx="91248" cy="91248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92508D09-4423-96B0-4580-BE3FE84A6DCE}"/>
              </a:ext>
            </a:extLst>
          </p:cNvPr>
          <p:cNvSpPr/>
          <p:nvPr/>
        </p:nvSpPr>
        <p:spPr>
          <a:xfrm>
            <a:off x="7112310" y="5361764"/>
            <a:ext cx="91248" cy="91248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1C2AE5CB-A117-3AF6-896D-F1EFE88F743B}"/>
              </a:ext>
            </a:extLst>
          </p:cNvPr>
          <p:cNvSpPr/>
          <p:nvPr/>
        </p:nvSpPr>
        <p:spPr>
          <a:xfrm>
            <a:off x="9282382" y="5061538"/>
            <a:ext cx="172957" cy="172957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9EE642E1-CE4F-4C59-1DA1-C33E7A7A285D}"/>
              </a:ext>
            </a:extLst>
          </p:cNvPr>
          <p:cNvGrpSpPr/>
          <p:nvPr/>
        </p:nvGrpSpPr>
        <p:grpSpPr>
          <a:xfrm>
            <a:off x="7006414" y="3341762"/>
            <a:ext cx="2046571" cy="531540"/>
            <a:chOff x="2176458" y="2863385"/>
            <a:chExt cx="1262103" cy="349746"/>
          </a:xfrm>
        </p:grpSpPr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7D853109-5980-F1FD-8E1C-38E79F2314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76458" y="2992493"/>
              <a:ext cx="1218410" cy="201018"/>
            </a:xfrm>
            <a:prstGeom prst="line">
              <a:avLst/>
            </a:prstGeom>
            <a:noFill/>
            <a:ln w="28575" cap="flat" cmpd="sng" algn="ctr">
              <a:solidFill>
                <a:srgbClr val="92CEA8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4E724B25-C7B7-697C-5B6A-81CB163CC309}"/>
                </a:ext>
              </a:extLst>
            </p:cNvPr>
            <p:cNvSpPr/>
            <p:nvPr/>
          </p:nvSpPr>
          <p:spPr>
            <a:xfrm>
              <a:off x="3319405" y="2957935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F555978D-30F6-5B19-651E-034595ABC802}"/>
                </a:ext>
              </a:extLst>
            </p:cNvPr>
            <p:cNvSpPr/>
            <p:nvPr/>
          </p:nvSpPr>
          <p:spPr>
            <a:xfrm>
              <a:off x="3077313" y="2993534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97C6C99F-DC9F-3080-630A-0356FE9B688F}"/>
                </a:ext>
              </a:extLst>
            </p:cNvPr>
            <p:cNvSpPr/>
            <p:nvPr/>
          </p:nvSpPr>
          <p:spPr>
            <a:xfrm>
              <a:off x="2852712" y="3033890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FB982B95-F48D-B9F4-2496-5E623F4B6370}"/>
                </a:ext>
              </a:extLst>
            </p:cNvPr>
            <p:cNvSpPr/>
            <p:nvPr/>
          </p:nvSpPr>
          <p:spPr>
            <a:xfrm>
              <a:off x="2543799" y="3076367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593C95E9-948F-8A2C-7AAC-8A78C240979F}"/>
                </a:ext>
              </a:extLst>
            </p:cNvPr>
            <p:cNvSpPr/>
            <p:nvPr/>
          </p:nvSpPr>
          <p:spPr>
            <a:xfrm>
              <a:off x="2220813" y="3129858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BC82FF8D-AB7A-4062-8C61-85A090471457}"/>
                </a:ext>
              </a:extLst>
            </p:cNvPr>
            <p:cNvSpPr txBox="1"/>
            <p:nvPr/>
          </p:nvSpPr>
          <p:spPr>
            <a:xfrm rot="21178766">
              <a:off x="2911469" y="2863385"/>
              <a:ext cx="463837" cy="1145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i="1" dirty="0">
                  <a:solidFill>
                    <a:srgbClr val="000000"/>
                  </a:solidFill>
                  <a:latin typeface="Read Light"/>
                </a:rPr>
                <a:t>Total values</a:t>
              </a:r>
            </a:p>
          </p:txBody>
        </p:sp>
      </p:grpSp>
      <p:sp>
        <p:nvSpPr>
          <p:cNvPr id="158" name="Oval 157">
            <a:extLst>
              <a:ext uri="{FF2B5EF4-FFF2-40B4-BE49-F238E27FC236}">
                <a16:creationId xmlns:a16="http://schemas.microsoft.com/office/drawing/2014/main" id="{791F3828-E3A0-F3B9-B266-8CFF28AD297E}"/>
              </a:ext>
            </a:extLst>
          </p:cNvPr>
          <p:cNvSpPr/>
          <p:nvPr/>
        </p:nvSpPr>
        <p:spPr>
          <a:xfrm>
            <a:off x="10618828" y="5263177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59" name="Diamond 158">
            <a:extLst>
              <a:ext uri="{FF2B5EF4-FFF2-40B4-BE49-F238E27FC236}">
                <a16:creationId xmlns:a16="http://schemas.microsoft.com/office/drawing/2014/main" id="{7DC9EC57-7B8F-F277-20D3-BA59AA4F57D5}"/>
              </a:ext>
            </a:extLst>
          </p:cNvPr>
          <p:cNvSpPr/>
          <p:nvPr/>
        </p:nvSpPr>
        <p:spPr>
          <a:xfrm>
            <a:off x="10921718" y="5235875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3B32B89-D591-5E4C-D2C6-15EF0DEABEF9}"/>
              </a:ext>
            </a:extLst>
          </p:cNvPr>
          <p:cNvSpPr txBox="1"/>
          <p:nvPr/>
        </p:nvSpPr>
        <p:spPr>
          <a:xfrm>
            <a:off x="602078" y="5213227"/>
            <a:ext cx="682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Upstream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537AB97-A4F1-AE0E-83A3-58ABC6F5D550}"/>
              </a:ext>
            </a:extLst>
          </p:cNvPr>
          <p:cNvSpPr txBox="1"/>
          <p:nvPr/>
        </p:nvSpPr>
        <p:spPr>
          <a:xfrm>
            <a:off x="674778" y="4281411"/>
            <a:ext cx="68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Down-stream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B41417F6-0B09-CB43-C941-1CA698428F93}"/>
              </a:ext>
            </a:extLst>
          </p:cNvPr>
          <p:cNvSpPr txBox="1"/>
          <p:nvPr/>
        </p:nvSpPr>
        <p:spPr>
          <a:xfrm>
            <a:off x="6439992" y="5304092"/>
            <a:ext cx="682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Upstream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88EF3EF4-E093-9D6F-C964-B48D55455020}"/>
              </a:ext>
            </a:extLst>
          </p:cNvPr>
          <p:cNvSpPr txBox="1"/>
          <p:nvPr/>
        </p:nvSpPr>
        <p:spPr>
          <a:xfrm>
            <a:off x="6512117" y="4517453"/>
            <a:ext cx="68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Down-stream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82DD7E95-A847-B71F-A7E5-72D4877A51C1}"/>
              </a:ext>
            </a:extLst>
          </p:cNvPr>
          <p:cNvSpPr txBox="1"/>
          <p:nvPr/>
        </p:nvSpPr>
        <p:spPr>
          <a:xfrm>
            <a:off x="6496542" y="4935341"/>
            <a:ext cx="682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Battery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F3E82D7-C840-A73B-F50C-0583CD3F5735}"/>
              </a:ext>
            </a:extLst>
          </p:cNvPr>
          <p:cNvSpPr/>
          <p:nvPr/>
        </p:nvSpPr>
        <p:spPr>
          <a:xfrm>
            <a:off x="2886708" y="5063957"/>
            <a:ext cx="77360" cy="773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969907-2DD0-49D1-05E7-98F26B76CE46}"/>
              </a:ext>
            </a:extLst>
          </p:cNvPr>
          <p:cNvSpPr txBox="1"/>
          <p:nvPr/>
        </p:nvSpPr>
        <p:spPr>
          <a:xfrm>
            <a:off x="8875779" y="5614966"/>
            <a:ext cx="284206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800" i="1" dirty="0">
                <a:solidFill>
                  <a:srgbClr val="000000"/>
                </a:solidFill>
                <a:latin typeface="Read Light"/>
              </a:rPr>
              <a:t>Veh5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DB42045-AD6F-B7BF-1B23-6133C6F1C869}"/>
              </a:ext>
            </a:extLst>
          </p:cNvPr>
          <p:cNvSpPr/>
          <p:nvPr/>
        </p:nvSpPr>
        <p:spPr>
          <a:xfrm>
            <a:off x="8980276" y="5122329"/>
            <a:ext cx="91248" cy="91248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779C801-9DBE-E046-B698-CC9872FABA26}"/>
              </a:ext>
            </a:extLst>
          </p:cNvPr>
          <p:cNvSpPr/>
          <p:nvPr/>
        </p:nvSpPr>
        <p:spPr>
          <a:xfrm>
            <a:off x="2736245" y="3257410"/>
            <a:ext cx="342823" cy="2774537"/>
          </a:xfrm>
          <a:prstGeom prst="roundRect">
            <a:avLst/>
          </a:prstGeom>
          <a:solidFill>
            <a:srgbClr val="00B050">
              <a:alpha val="3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8ED7D45-BF42-38E7-3929-855C4F128725}"/>
              </a:ext>
            </a:extLst>
          </p:cNvPr>
          <p:cNvSpPr/>
          <p:nvPr/>
        </p:nvSpPr>
        <p:spPr>
          <a:xfrm>
            <a:off x="8817185" y="3237381"/>
            <a:ext cx="390739" cy="2774537"/>
          </a:xfrm>
          <a:prstGeom prst="roundRect">
            <a:avLst/>
          </a:prstGeom>
          <a:solidFill>
            <a:srgbClr val="00B050">
              <a:alpha val="3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8BDD68-0483-6BCB-3E52-F18E4AD9D9FD}"/>
              </a:ext>
            </a:extLst>
          </p:cNvPr>
          <p:cNvSpPr txBox="1"/>
          <p:nvPr/>
        </p:nvSpPr>
        <p:spPr>
          <a:xfrm>
            <a:off x="2767681" y="2931822"/>
            <a:ext cx="1297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Level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7848D0-4EA9-A8CD-D974-371138246AD2}"/>
              </a:ext>
            </a:extLst>
          </p:cNvPr>
          <p:cNvSpPr txBox="1"/>
          <p:nvPr/>
        </p:nvSpPr>
        <p:spPr>
          <a:xfrm>
            <a:off x="8765207" y="2904015"/>
            <a:ext cx="1297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Level 3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A831AE5-480E-588C-D0A7-C1D5D98F9170}"/>
              </a:ext>
            </a:extLst>
          </p:cNvPr>
          <p:cNvSpPr/>
          <p:nvPr/>
        </p:nvSpPr>
        <p:spPr>
          <a:xfrm>
            <a:off x="4697231" y="4321417"/>
            <a:ext cx="984153" cy="217857"/>
          </a:xfrm>
          <a:prstGeom prst="roundRect">
            <a:avLst/>
          </a:prstGeom>
          <a:solidFill>
            <a:srgbClr val="00B050">
              <a:alpha val="3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75E3C3A-023B-ACB3-77EB-FF24A5E5B0B0}"/>
              </a:ext>
            </a:extLst>
          </p:cNvPr>
          <p:cNvSpPr/>
          <p:nvPr/>
        </p:nvSpPr>
        <p:spPr>
          <a:xfrm>
            <a:off x="10535375" y="4394437"/>
            <a:ext cx="1300131" cy="223610"/>
          </a:xfrm>
          <a:prstGeom prst="roundRect">
            <a:avLst/>
          </a:prstGeom>
          <a:solidFill>
            <a:srgbClr val="00B050">
              <a:alpha val="3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316802-90F0-1ED3-4BBD-5468E664B4C3}"/>
              </a:ext>
            </a:extLst>
          </p:cNvPr>
          <p:cNvSpPr txBox="1"/>
          <p:nvPr/>
        </p:nvSpPr>
        <p:spPr>
          <a:xfrm rot="20872414">
            <a:off x="1235873" y="3974572"/>
            <a:ext cx="174733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Declared values in one IP family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A4773F-D184-15CB-ACC0-8844DE0F4C5C}"/>
              </a:ext>
            </a:extLst>
          </p:cNvPr>
          <p:cNvSpPr txBox="1"/>
          <p:nvPr/>
        </p:nvSpPr>
        <p:spPr>
          <a:xfrm rot="20872414">
            <a:off x="7148121" y="4233975"/>
            <a:ext cx="174733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Declared values in one IP family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0593FF-9B3F-371E-9EE9-D74E3A851BB8}"/>
              </a:ext>
            </a:extLst>
          </p:cNvPr>
          <p:cNvSpPr txBox="1"/>
          <p:nvPr/>
        </p:nvSpPr>
        <p:spPr>
          <a:xfrm>
            <a:off x="2995684" y="3934798"/>
            <a:ext cx="42961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 err="1">
                <a:solidFill>
                  <a:srgbClr val="000000"/>
                </a:solidFill>
                <a:latin typeface="Read Light"/>
              </a:rPr>
              <a:t>V</a:t>
            </a:r>
            <a:r>
              <a:rPr lang="en-US" sz="1050" i="1" baseline="-25000" dirty="0" err="1">
                <a:solidFill>
                  <a:srgbClr val="000000"/>
                </a:solidFill>
                <a:latin typeface="Read Light"/>
              </a:rPr>
              <a:t>high</a:t>
            </a:r>
            <a:endParaRPr lang="en-US" sz="1050" i="1" baseline="-25000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AA47BA-FD71-50A8-8097-265F36197141}"/>
              </a:ext>
            </a:extLst>
          </p:cNvPr>
          <p:cNvSpPr txBox="1"/>
          <p:nvPr/>
        </p:nvSpPr>
        <p:spPr>
          <a:xfrm>
            <a:off x="9099249" y="4192426"/>
            <a:ext cx="42961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 err="1">
                <a:solidFill>
                  <a:srgbClr val="000000"/>
                </a:solidFill>
                <a:latin typeface="Read Light"/>
              </a:rPr>
              <a:t>V</a:t>
            </a:r>
            <a:r>
              <a:rPr lang="en-US" sz="1050" i="1" baseline="-25000" dirty="0" err="1">
                <a:solidFill>
                  <a:srgbClr val="000000"/>
                </a:solidFill>
                <a:latin typeface="Read Light"/>
              </a:rPr>
              <a:t>high</a:t>
            </a:r>
            <a:endParaRPr lang="en-US" sz="1050" i="1" baseline="-25000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233AFC-4ED9-40A4-7A92-34F3679075EE}"/>
              </a:ext>
            </a:extLst>
          </p:cNvPr>
          <p:cNvSpPr txBox="1"/>
          <p:nvPr/>
        </p:nvSpPr>
        <p:spPr>
          <a:xfrm rot="21073357">
            <a:off x="1281442" y="4946173"/>
            <a:ext cx="2024593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Extrapolated values in one LCA group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098E0B-1BD9-25AA-AE04-C3765E3059D8}"/>
              </a:ext>
            </a:extLst>
          </p:cNvPr>
          <p:cNvSpPr txBox="1"/>
          <p:nvPr/>
        </p:nvSpPr>
        <p:spPr>
          <a:xfrm rot="21097598">
            <a:off x="7056066" y="5069512"/>
            <a:ext cx="2024593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Extrapolated values in one LCA group</a:t>
            </a:r>
          </a:p>
        </p:txBody>
      </p:sp>
    </p:spTree>
    <p:extLst>
      <p:ext uri="{BB962C8B-B14F-4D97-AF65-F5344CB8AC3E}">
        <p14:creationId xmlns:p14="http://schemas.microsoft.com/office/powerpoint/2010/main" val="833465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Arrow: Right 146">
            <a:extLst>
              <a:ext uri="{FF2B5EF4-FFF2-40B4-BE49-F238E27FC236}">
                <a16:creationId xmlns:a16="http://schemas.microsoft.com/office/drawing/2014/main" id="{61FF2044-B7FD-BBA9-3C8E-9054199ACB4A}"/>
              </a:ext>
            </a:extLst>
          </p:cNvPr>
          <p:cNvSpPr/>
          <p:nvPr/>
        </p:nvSpPr>
        <p:spPr>
          <a:xfrm>
            <a:off x="4464903" y="4512087"/>
            <a:ext cx="152615" cy="594130"/>
          </a:xfrm>
          <a:prstGeom prst="rightArrow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75" name="Freeform: Shape 174">
            <a:extLst>
              <a:ext uri="{FF2B5EF4-FFF2-40B4-BE49-F238E27FC236}">
                <a16:creationId xmlns:a16="http://schemas.microsoft.com/office/drawing/2014/main" id="{0286C902-D2B5-CB4B-DF5B-C63F0F66F2BD}"/>
              </a:ext>
            </a:extLst>
          </p:cNvPr>
          <p:cNvSpPr/>
          <p:nvPr/>
        </p:nvSpPr>
        <p:spPr>
          <a:xfrm>
            <a:off x="808662" y="2695531"/>
            <a:ext cx="833592" cy="431983"/>
          </a:xfrm>
          <a:custGeom>
            <a:avLst/>
            <a:gdLst>
              <a:gd name="connsiteX0" fmla="*/ 0 w 1648589"/>
              <a:gd name="connsiteY0" fmla="*/ 0 h 854330"/>
              <a:gd name="connsiteX1" fmla="*/ 1041214 w 1648589"/>
              <a:gd name="connsiteY1" fmla="*/ 487235 h 854330"/>
              <a:gd name="connsiteX2" fmla="*/ 1648589 w 1648589"/>
              <a:gd name="connsiteY2" fmla="*/ 854330 h 854330"/>
              <a:gd name="connsiteX3" fmla="*/ 1648589 w 1648589"/>
              <a:gd name="connsiteY3" fmla="*/ 854330 h 85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8589" h="854330">
                <a:moveTo>
                  <a:pt x="0" y="0"/>
                </a:moveTo>
                <a:cubicBezTo>
                  <a:pt x="383224" y="172423"/>
                  <a:pt x="766449" y="344847"/>
                  <a:pt x="1041214" y="487235"/>
                </a:cubicBezTo>
                <a:cubicBezTo>
                  <a:pt x="1315979" y="629623"/>
                  <a:pt x="1648589" y="854330"/>
                  <a:pt x="1648589" y="854330"/>
                </a:cubicBezTo>
                <a:lnTo>
                  <a:pt x="1648589" y="854330"/>
                </a:lnTo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D4A88F6-49F1-1A09-02D2-89EFF1266DA8}"/>
              </a:ext>
            </a:extLst>
          </p:cNvPr>
          <p:cNvGrpSpPr/>
          <p:nvPr/>
        </p:nvGrpSpPr>
        <p:grpSpPr>
          <a:xfrm>
            <a:off x="4653566" y="4042469"/>
            <a:ext cx="1057134" cy="1398947"/>
            <a:chOff x="6648991" y="3408988"/>
            <a:chExt cx="811240" cy="1073546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EAA383D-2235-4E13-1D72-AB4FC702DF94}"/>
                </a:ext>
              </a:extLst>
            </p:cNvPr>
            <p:cNvSpPr/>
            <p:nvPr/>
          </p:nvSpPr>
          <p:spPr>
            <a:xfrm>
              <a:off x="6648991" y="3592350"/>
              <a:ext cx="811240" cy="890184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60504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1D725C11-2FA0-5065-FB26-6184A1B447F9}"/>
                </a:ext>
              </a:extLst>
            </p:cNvPr>
            <p:cNvSpPr/>
            <p:nvPr/>
          </p:nvSpPr>
          <p:spPr>
            <a:xfrm>
              <a:off x="6742838" y="3682210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B2CAE09-9EAD-25BF-627E-E93277B2E53F}"/>
                </a:ext>
              </a:extLst>
            </p:cNvPr>
            <p:cNvSpPr txBox="1"/>
            <p:nvPr/>
          </p:nvSpPr>
          <p:spPr>
            <a:xfrm>
              <a:off x="6848836" y="3613260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519D392-7795-B02B-6919-E94502BE5211}"/>
                </a:ext>
              </a:extLst>
            </p:cNvPr>
            <p:cNvSpPr txBox="1"/>
            <p:nvPr/>
          </p:nvSpPr>
          <p:spPr>
            <a:xfrm>
              <a:off x="7090148" y="3613260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CBB779E1-86E7-D051-F40A-23B191725C1D}"/>
                </a:ext>
              </a:extLst>
            </p:cNvPr>
            <p:cNvSpPr/>
            <p:nvPr/>
          </p:nvSpPr>
          <p:spPr>
            <a:xfrm>
              <a:off x="7266401" y="3682210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101114DA-EC69-D720-2D10-77307411038D}"/>
                </a:ext>
              </a:extLst>
            </p:cNvPr>
            <p:cNvSpPr/>
            <p:nvPr/>
          </p:nvSpPr>
          <p:spPr>
            <a:xfrm>
              <a:off x="6740076" y="3834610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F21367C9-BDE0-D063-2537-E52397E92866}"/>
                </a:ext>
              </a:extLst>
            </p:cNvPr>
            <p:cNvSpPr txBox="1"/>
            <p:nvPr/>
          </p:nvSpPr>
          <p:spPr>
            <a:xfrm>
              <a:off x="6846074" y="3765660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321C86D-6569-F95B-E79D-A065C903E8B4}"/>
                </a:ext>
              </a:extLst>
            </p:cNvPr>
            <p:cNvSpPr txBox="1"/>
            <p:nvPr/>
          </p:nvSpPr>
          <p:spPr>
            <a:xfrm>
              <a:off x="7087386" y="3765660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5E0D1932-0FF2-A30C-718B-B34AC28C6C82}"/>
                </a:ext>
              </a:extLst>
            </p:cNvPr>
            <p:cNvSpPr/>
            <p:nvPr/>
          </p:nvSpPr>
          <p:spPr>
            <a:xfrm>
              <a:off x="7263639" y="3834610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9DB2F4ED-7768-F263-977C-74EEF3C451B7}"/>
                </a:ext>
              </a:extLst>
            </p:cNvPr>
            <p:cNvSpPr/>
            <p:nvPr/>
          </p:nvSpPr>
          <p:spPr>
            <a:xfrm>
              <a:off x="6742005" y="3993009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E66E49C-4960-948E-B6DF-D34D0DDE10C7}"/>
                </a:ext>
              </a:extLst>
            </p:cNvPr>
            <p:cNvSpPr txBox="1"/>
            <p:nvPr/>
          </p:nvSpPr>
          <p:spPr>
            <a:xfrm>
              <a:off x="6848003" y="392405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4C18503-57CA-9680-BD35-661D59D7A22C}"/>
                </a:ext>
              </a:extLst>
            </p:cNvPr>
            <p:cNvSpPr txBox="1"/>
            <p:nvPr/>
          </p:nvSpPr>
          <p:spPr>
            <a:xfrm>
              <a:off x="7089315" y="392405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49EA27A5-EF59-538C-400F-8172A633B40D}"/>
                </a:ext>
              </a:extLst>
            </p:cNvPr>
            <p:cNvSpPr/>
            <p:nvPr/>
          </p:nvSpPr>
          <p:spPr>
            <a:xfrm>
              <a:off x="7265568" y="3993009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18DE73BE-4AD0-0B7B-9C07-546A1C327EFE}"/>
                </a:ext>
              </a:extLst>
            </p:cNvPr>
            <p:cNvSpPr/>
            <p:nvPr/>
          </p:nvSpPr>
          <p:spPr>
            <a:xfrm>
              <a:off x="6739243" y="4145409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4D75562-06D4-0E04-E020-756F3C0E1D47}"/>
                </a:ext>
              </a:extLst>
            </p:cNvPr>
            <p:cNvSpPr txBox="1"/>
            <p:nvPr/>
          </p:nvSpPr>
          <p:spPr>
            <a:xfrm>
              <a:off x="6845241" y="407645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913822D-E474-3EAE-BA97-D76E76C6CD72}"/>
                </a:ext>
              </a:extLst>
            </p:cNvPr>
            <p:cNvSpPr txBox="1"/>
            <p:nvPr/>
          </p:nvSpPr>
          <p:spPr>
            <a:xfrm>
              <a:off x="7086553" y="4076459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A91E51F5-DE02-4D3D-6A9D-397A2FBC3846}"/>
                </a:ext>
              </a:extLst>
            </p:cNvPr>
            <p:cNvSpPr/>
            <p:nvPr/>
          </p:nvSpPr>
          <p:spPr>
            <a:xfrm>
              <a:off x="7262806" y="4145409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CFC76BF6-2FC1-0CEF-89F8-7E8C950A9185}"/>
                </a:ext>
              </a:extLst>
            </p:cNvPr>
            <p:cNvSpPr/>
            <p:nvPr/>
          </p:nvSpPr>
          <p:spPr>
            <a:xfrm>
              <a:off x="6742838" y="4279867"/>
              <a:ext cx="54864" cy="5486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8FAC1EC-F91C-34F2-4110-B48DA20366F5}"/>
                </a:ext>
              </a:extLst>
            </p:cNvPr>
            <p:cNvSpPr txBox="1"/>
            <p:nvPr/>
          </p:nvSpPr>
          <p:spPr>
            <a:xfrm>
              <a:off x="6848836" y="4210917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+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0D9883E-CA16-55A0-6E3A-3C46538F3E92}"/>
                </a:ext>
              </a:extLst>
            </p:cNvPr>
            <p:cNvSpPr txBox="1"/>
            <p:nvPr/>
          </p:nvSpPr>
          <p:spPr>
            <a:xfrm>
              <a:off x="7090148" y="4210917"/>
              <a:ext cx="8976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=</a:t>
              </a:r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A4063410-00E1-2250-5A16-1B8817E48138}"/>
                </a:ext>
              </a:extLst>
            </p:cNvPr>
            <p:cNvSpPr/>
            <p:nvPr/>
          </p:nvSpPr>
          <p:spPr>
            <a:xfrm>
              <a:off x="7266401" y="4279867"/>
              <a:ext cx="91440" cy="6390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D4B25235-CF27-039B-9412-78AC26C069FA}"/>
                </a:ext>
              </a:extLst>
            </p:cNvPr>
            <p:cNvSpPr txBox="1"/>
            <p:nvPr/>
          </p:nvSpPr>
          <p:spPr>
            <a:xfrm>
              <a:off x="6766675" y="3408988"/>
              <a:ext cx="66582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Read Light"/>
                </a:rPr>
                <a:t>Total LCA</a:t>
              </a:r>
            </a:p>
          </p:txBody>
        </p:sp>
        <p:sp>
          <p:nvSpPr>
            <p:cNvPr id="64" name="Isosceles Triangle 63">
              <a:extLst>
                <a:ext uri="{FF2B5EF4-FFF2-40B4-BE49-F238E27FC236}">
                  <a16:creationId xmlns:a16="http://schemas.microsoft.com/office/drawing/2014/main" id="{EC9E8C31-249B-B57B-24C6-4926D9FDC0EC}"/>
                </a:ext>
              </a:extLst>
            </p:cNvPr>
            <p:cNvSpPr/>
            <p:nvPr/>
          </p:nvSpPr>
          <p:spPr>
            <a:xfrm>
              <a:off x="6965145" y="36596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Isosceles Triangle 64">
              <a:extLst>
                <a:ext uri="{FF2B5EF4-FFF2-40B4-BE49-F238E27FC236}">
                  <a16:creationId xmlns:a16="http://schemas.microsoft.com/office/drawing/2014/main" id="{4CC8346A-5DD4-C136-CDB0-C73451C996C7}"/>
                </a:ext>
              </a:extLst>
            </p:cNvPr>
            <p:cNvSpPr/>
            <p:nvPr/>
          </p:nvSpPr>
          <p:spPr>
            <a:xfrm>
              <a:off x="6965145" y="38120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53265B6C-7868-ED86-24AD-F536C9B55A0A}"/>
                </a:ext>
              </a:extLst>
            </p:cNvPr>
            <p:cNvSpPr/>
            <p:nvPr/>
          </p:nvSpPr>
          <p:spPr>
            <a:xfrm>
              <a:off x="6965145" y="39644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D5DD3F6E-B354-81C9-D355-824D7CA75A63}"/>
                </a:ext>
              </a:extLst>
            </p:cNvPr>
            <p:cNvSpPr/>
            <p:nvPr/>
          </p:nvSpPr>
          <p:spPr>
            <a:xfrm>
              <a:off x="6965145" y="41168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43B587B3-7921-C477-F1A8-0D47B0AF9D6E}"/>
                </a:ext>
              </a:extLst>
            </p:cNvPr>
            <p:cNvSpPr/>
            <p:nvPr/>
          </p:nvSpPr>
          <p:spPr>
            <a:xfrm>
              <a:off x="6965145" y="4269282"/>
              <a:ext cx="79091" cy="75076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FF72D2D9-E49C-1310-6543-9C0EB260901D}"/>
              </a:ext>
            </a:extLst>
          </p:cNvPr>
          <p:cNvSpPr txBox="1">
            <a:spLocks/>
          </p:cNvSpPr>
          <p:nvPr/>
        </p:nvSpPr>
        <p:spPr>
          <a:xfrm>
            <a:off x="1169436" y="-4551"/>
            <a:ext cx="9853127" cy="1299451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altLang="ko-KR" sz="3600" b="1" kern="0" dirty="0"/>
              <a:t>Summary</a:t>
            </a:r>
            <a:endParaRPr lang="en-GB" sz="3600" b="1" kern="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FA5A6E5-77ED-D8FB-E422-7995F447FEFD}"/>
              </a:ext>
            </a:extLst>
          </p:cNvPr>
          <p:cNvSpPr txBox="1"/>
          <p:nvPr/>
        </p:nvSpPr>
        <p:spPr>
          <a:xfrm>
            <a:off x="1101855" y="646919"/>
            <a:ext cx="104438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/>
              <a:t>Upstream emission &amp; downstream emission to be handled separately in the RV discussion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1800" dirty="0"/>
              <a:t>“LCA group” can be specified for upstream emission by “vehicle Type” &amp; f</a:t>
            </a:r>
            <a:r>
              <a:rPr lang="en-US" dirty="0"/>
              <a:t>uel/</a:t>
            </a:r>
            <a:r>
              <a:rPr lang="en-US" sz="1800" dirty="0"/>
              <a:t>powertrain</a:t>
            </a:r>
            <a:r>
              <a:rPr lang="ko-KR" altLang="en-US" sz="1800" dirty="0"/>
              <a:t> </a:t>
            </a:r>
            <a:r>
              <a:rPr lang="en-US" altLang="ko-KR" sz="1800" dirty="0"/>
              <a:t>type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ko-KR" dirty="0">
                <a:solidFill>
                  <a:prstClr val="black"/>
                </a:solidFill>
                <a:cs typeface="Arial" panose="020B0604020202020204" pitchFamily="34" charset="0"/>
              </a:rPr>
              <a:t>Upstream emission (excluding the traction battery): One RV to be selected out of the LCA group, perform a full LCA and extrapolate LCA value for other vehicles in the same LCA group </a:t>
            </a:r>
            <a:endParaRPr lang="en-US" altLang="ko-KR" sz="12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ko-KR" b="0" dirty="0">
                <a:solidFill>
                  <a:schemeClr val="tx1"/>
                </a:solidFill>
                <a:latin typeface="Arial (Body)"/>
                <a:ea typeface="현대산스 Text" panose="020B0600000101010101" pitchFamily="50" charset="-127"/>
              </a:rPr>
              <a:t>Total LCA is the sum of upstream &amp; downstream emission (for BEV: + the CFP of the Battery)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075EDA30-A4C6-1D8B-96CA-A6C8072829E4}"/>
              </a:ext>
            </a:extLst>
          </p:cNvPr>
          <p:cNvSpPr/>
          <p:nvPr/>
        </p:nvSpPr>
        <p:spPr>
          <a:xfrm>
            <a:off x="10289743" y="4553887"/>
            <a:ext cx="152615" cy="594130"/>
          </a:xfrm>
          <a:prstGeom prst="rightArrow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E9983AE9-A312-FA6A-6F2D-4D8F3C73EE1B}"/>
              </a:ext>
            </a:extLst>
          </p:cNvPr>
          <p:cNvSpPr/>
          <p:nvPr/>
        </p:nvSpPr>
        <p:spPr>
          <a:xfrm>
            <a:off x="10509242" y="4325598"/>
            <a:ext cx="1352398" cy="1201677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60504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64CB75D3-0715-EF49-48E9-874C34BA4EAF}"/>
              </a:ext>
            </a:extLst>
          </p:cNvPr>
          <p:cNvSpPr/>
          <p:nvPr/>
        </p:nvSpPr>
        <p:spPr>
          <a:xfrm>
            <a:off x="10618828" y="4484365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48C6E31F-FA50-1F0F-81ED-C453E50675C2}"/>
              </a:ext>
            </a:extLst>
          </p:cNvPr>
          <p:cNvSpPr txBox="1"/>
          <p:nvPr/>
        </p:nvSpPr>
        <p:spPr>
          <a:xfrm>
            <a:off x="10767320" y="4404039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1BFD8F99-E7A7-37FA-B7D5-BA3A595F7205}"/>
              </a:ext>
            </a:extLst>
          </p:cNvPr>
          <p:cNvSpPr txBox="1"/>
          <p:nvPr/>
        </p:nvSpPr>
        <p:spPr>
          <a:xfrm>
            <a:off x="11433369" y="4394515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288" name="Rectangle: Rounded Corners 287">
            <a:extLst>
              <a:ext uri="{FF2B5EF4-FFF2-40B4-BE49-F238E27FC236}">
                <a16:creationId xmlns:a16="http://schemas.microsoft.com/office/drawing/2014/main" id="{017C3E1F-523E-7BAD-C18C-3E941CD3A7DB}"/>
              </a:ext>
            </a:extLst>
          </p:cNvPr>
          <p:cNvSpPr/>
          <p:nvPr/>
        </p:nvSpPr>
        <p:spPr>
          <a:xfrm>
            <a:off x="11663046" y="4484365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89" name="Oval 288">
            <a:extLst>
              <a:ext uri="{FF2B5EF4-FFF2-40B4-BE49-F238E27FC236}">
                <a16:creationId xmlns:a16="http://schemas.microsoft.com/office/drawing/2014/main" id="{D0E3AB7A-723B-20B7-BD85-08C9F1E26F2B}"/>
              </a:ext>
            </a:extLst>
          </p:cNvPr>
          <p:cNvSpPr/>
          <p:nvPr/>
        </p:nvSpPr>
        <p:spPr>
          <a:xfrm>
            <a:off x="10618828" y="4682958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03E616E5-4C15-9DB4-EE4D-BBE0526920BE}"/>
              </a:ext>
            </a:extLst>
          </p:cNvPr>
          <p:cNvSpPr txBox="1"/>
          <p:nvPr/>
        </p:nvSpPr>
        <p:spPr>
          <a:xfrm>
            <a:off x="10767320" y="4602633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C6256E8D-CA22-B18A-FE6B-8A4C8D9F1622}"/>
              </a:ext>
            </a:extLst>
          </p:cNvPr>
          <p:cNvSpPr txBox="1"/>
          <p:nvPr/>
        </p:nvSpPr>
        <p:spPr>
          <a:xfrm>
            <a:off x="11429770" y="4593109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292" name="Rectangle: Rounded Corners 291">
            <a:extLst>
              <a:ext uri="{FF2B5EF4-FFF2-40B4-BE49-F238E27FC236}">
                <a16:creationId xmlns:a16="http://schemas.microsoft.com/office/drawing/2014/main" id="{C127815C-FBDD-0205-B4EF-07816C43F11A}"/>
              </a:ext>
            </a:extLst>
          </p:cNvPr>
          <p:cNvSpPr/>
          <p:nvPr/>
        </p:nvSpPr>
        <p:spPr>
          <a:xfrm>
            <a:off x="11659447" y="4682958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3" name="Oval 292">
            <a:extLst>
              <a:ext uri="{FF2B5EF4-FFF2-40B4-BE49-F238E27FC236}">
                <a16:creationId xmlns:a16="http://schemas.microsoft.com/office/drawing/2014/main" id="{2B50D491-9F5F-BBB0-47C8-9C2250B16BAE}"/>
              </a:ext>
            </a:extLst>
          </p:cNvPr>
          <p:cNvSpPr/>
          <p:nvPr/>
        </p:nvSpPr>
        <p:spPr>
          <a:xfrm>
            <a:off x="10618828" y="4889370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B6F9084E-11B5-01D5-3EB8-AB6A8B150322}"/>
              </a:ext>
            </a:extLst>
          </p:cNvPr>
          <p:cNvSpPr txBox="1"/>
          <p:nvPr/>
        </p:nvSpPr>
        <p:spPr>
          <a:xfrm>
            <a:off x="10767320" y="4809044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CA3D0C48-60BE-DDB2-B909-945C9EE6A9B2}"/>
              </a:ext>
            </a:extLst>
          </p:cNvPr>
          <p:cNvSpPr txBox="1"/>
          <p:nvPr/>
        </p:nvSpPr>
        <p:spPr>
          <a:xfrm>
            <a:off x="11432284" y="4799520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296" name="Rectangle: Rounded Corners 295">
            <a:extLst>
              <a:ext uri="{FF2B5EF4-FFF2-40B4-BE49-F238E27FC236}">
                <a16:creationId xmlns:a16="http://schemas.microsoft.com/office/drawing/2014/main" id="{5EFB5973-77A0-9DDF-966B-FC3A35DD0C95}"/>
              </a:ext>
            </a:extLst>
          </p:cNvPr>
          <p:cNvSpPr/>
          <p:nvPr/>
        </p:nvSpPr>
        <p:spPr>
          <a:xfrm>
            <a:off x="11661960" y="4889370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7" name="Oval 296">
            <a:extLst>
              <a:ext uri="{FF2B5EF4-FFF2-40B4-BE49-F238E27FC236}">
                <a16:creationId xmlns:a16="http://schemas.microsoft.com/office/drawing/2014/main" id="{1382C9F8-B30D-6401-A6E2-9F3759C14BE9}"/>
              </a:ext>
            </a:extLst>
          </p:cNvPr>
          <p:cNvSpPr/>
          <p:nvPr/>
        </p:nvSpPr>
        <p:spPr>
          <a:xfrm>
            <a:off x="10618828" y="5087963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A82807B6-8279-B356-B825-DFECD0D0550E}"/>
              </a:ext>
            </a:extLst>
          </p:cNvPr>
          <p:cNvSpPr txBox="1"/>
          <p:nvPr/>
        </p:nvSpPr>
        <p:spPr>
          <a:xfrm>
            <a:off x="10767320" y="5007638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953E02D8-1E40-D152-F83D-4D4070A5CE36}"/>
              </a:ext>
            </a:extLst>
          </p:cNvPr>
          <p:cNvSpPr txBox="1"/>
          <p:nvPr/>
        </p:nvSpPr>
        <p:spPr>
          <a:xfrm>
            <a:off x="11428684" y="4998114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300" name="Rectangle: Rounded Corners 299">
            <a:extLst>
              <a:ext uri="{FF2B5EF4-FFF2-40B4-BE49-F238E27FC236}">
                <a16:creationId xmlns:a16="http://schemas.microsoft.com/office/drawing/2014/main" id="{3FF14FC8-A901-9665-2875-98214EA5F9FA}"/>
              </a:ext>
            </a:extLst>
          </p:cNvPr>
          <p:cNvSpPr/>
          <p:nvPr/>
        </p:nvSpPr>
        <p:spPr>
          <a:xfrm>
            <a:off x="11658361" y="5087963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70B7E6BA-A67C-097F-5886-2F15D6039E91}"/>
              </a:ext>
            </a:extLst>
          </p:cNvPr>
          <p:cNvSpPr txBox="1"/>
          <p:nvPr/>
        </p:nvSpPr>
        <p:spPr>
          <a:xfrm>
            <a:off x="10767320" y="5182851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721F9085-EC27-4918-E7D6-66690FDAAE32}"/>
              </a:ext>
            </a:extLst>
          </p:cNvPr>
          <p:cNvSpPr txBox="1"/>
          <p:nvPr/>
        </p:nvSpPr>
        <p:spPr>
          <a:xfrm>
            <a:off x="11433369" y="5173327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=</a:t>
            </a:r>
          </a:p>
        </p:txBody>
      </p:sp>
      <p:sp>
        <p:nvSpPr>
          <p:cNvPr id="304" name="Rectangle: Rounded Corners 303">
            <a:extLst>
              <a:ext uri="{FF2B5EF4-FFF2-40B4-BE49-F238E27FC236}">
                <a16:creationId xmlns:a16="http://schemas.microsoft.com/office/drawing/2014/main" id="{1F40FB71-128D-835E-15BE-ED9BE2BD7556}"/>
              </a:ext>
            </a:extLst>
          </p:cNvPr>
          <p:cNvSpPr/>
          <p:nvPr/>
        </p:nvSpPr>
        <p:spPr>
          <a:xfrm>
            <a:off x="11663046" y="5263177"/>
            <a:ext cx="119156" cy="83273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67B99BDF-ADE5-90B7-413A-C2FCCA78B170}"/>
              </a:ext>
            </a:extLst>
          </p:cNvPr>
          <p:cNvSpPr txBox="1"/>
          <p:nvPr/>
        </p:nvSpPr>
        <p:spPr>
          <a:xfrm>
            <a:off x="10775902" y="4108304"/>
            <a:ext cx="867640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Total LCA</a:t>
            </a:r>
          </a:p>
        </p:txBody>
      </p:sp>
      <p:sp>
        <p:nvSpPr>
          <p:cNvPr id="310" name="Isosceles Triangle 309">
            <a:extLst>
              <a:ext uri="{FF2B5EF4-FFF2-40B4-BE49-F238E27FC236}">
                <a16:creationId xmlns:a16="http://schemas.microsoft.com/office/drawing/2014/main" id="{2A830C21-E96C-82EE-F905-CB81CB6E2DF3}"/>
              </a:ext>
            </a:extLst>
          </p:cNvPr>
          <p:cNvSpPr/>
          <p:nvPr/>
        </p:nvSpPr>
        <p:spPr>
          <a:xfrm>
            <a:off x="11206976" y="4455008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1" name="Isosceles Triangle 310">
            <a:extLst>
              <a:ext uri="{FF2B5EF4-FFF2-40B4-BE49-F238E27FC236}">
                <a16:creationId xmlns:a16="http://schemas.microsoft.com/office/drawing/2014/main" id="{519E7E7C-E528-51CB-8BB1-7B0F112B2D50}"/>
              </a:ext>
            </a:extLst>
          </p:cNvPr>
          <p:cNvSpPr/>
          <p:nvPr/>
        </p:nvSpPr>
        <p:spPr>
          <a:xfrm>
            <a:off x="11206976" y="4653602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2" name="Isosceles Triangle 311">
            <a:extLst>
              <a:ext uri="{FF2B5EF4-FFF2-40B4-BE49-F238E27FC236}">
                <a16:creationId xmlns:a16="http://schemas.microsoft.com/office/drawing/2014/main" id="{0AE26AEC-AED8-230A-62EC-837BDCBA6535}"/>
              </a:ext>
            </a:extLst>
          </p:cNvPr>
          <p:cNvSpPr/>
          <p:nvPr/>
        </p:nvSpPr>
        <p:spPr>
          <a:xfrm>
            <a:off x="11206976" y="4852196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3" name="Isosceles Triangle 312">
            <a:extLst>
              <a:ext uri="{FF2B5EF4-FFF2-40B4-BE49-F238E27FC236}">
                <a16:creationId xmlns:a16="http://schemas.microsoft.com/office/drawing/2014/main" id="{88BB7AA6-1ACA-F29A-0F85-1C7A831F8537}"/>
              </a:ext>
            </a:extLst>
          </p:cNvPr>
          <p:cNvSpPr/>
          <p:nvPr/>
        </p:nvSpPr>
        <p:spPr>
          <a:xfrm>
            <a:off x="11206976" y="5050789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Isosceles Triangle 313">
            <a:extLst>
              <a:ext uri="{FF2B5EF4-FFF2-40B4-BE49-F238E27FC236}">
                <a16:creationId xmlns:a16="http://schemas.microsoft.com/office/drawing/2014/main" id="{A16B62E4-EAB7-5C68-B50A-CE0C6E3846B1}"/>
              </a:ext>
            </a:extLst>
          </p:cNvPr>
          <p:cNvSpPr/>
          <p:nvPr/>
        </p:nvSpPr>
        <p:spPr>
          <a:xfrm>
            <a:off x="11206976" y="5249383"/>
            <a:ext cx="103064" cy="97832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8C41690A-7121-D7A5-261C-3EE959961912}"/>
              </a:ext>
            </a:extLst>
          </p:cNvPr>
          <p:cNvSpPr txBox="1"/>
          <p:nvPr/>
        </p:nvSpPr>
        <p:spPr>
          <a:xfrm>
            <a:off x="11074923" y="4404471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2B5F4DB8-AEDE-FEC2-49C3-9D79F72DFC81}"/>
              </a:ext>
            </a:extLst>
          </p:cNvPr>
          <p:cNvSpPr txBox="1"/>
          <p:nvPr/>
        </p:nvSpPr>
        <p:spPr>
          <a:xfrm>
            <a:off x="11074923" y="4603065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4173578E-6209-64A3-58A7-E5C29E4488E9}"/>
              </a:ext>
            </a:extLst>
          </p:cNvPr>
          <p:cNvSpPr txBox="1"/>
          <p:nvPr/>
        </p:nvSpPr>
        <p:spPr>
          <a:xfrm>
            <a:off x="11074923" y="4809476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4CBCB74F-CB2C-9AEB-E882-8DB0AAF7D06A}"/>
              </a:ext>
            </a:extLst>
          </p:cNvPr>
          <p:cNvSpPr txBox="1"/>
          <p:nvPr/>
        </p:nvSpPr>
        <p:spPr>
          <a:xfrm>
            <a:off x="11074923" y="5008070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39C5BA45-3BB4-CC3F-0FA2-C4FD40FA10A7}"/>
              </a:ext>
            </a:extLst>
          </p:cNvPr>
          <p:cNvSpPr txBox="1"/>
          <p:nvPr/>
        </p:nvSpPr>
        <p:spPr>
          <a:xfrm>
            <a:off x="11074923" y="5183283"/>
            <a:ext cx="116978" cy="2406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Read Light"/>
              </a:rPr>
              <a:t>+</a:t>
            </a:r>
          </a:p>
        </p:txBody>
      </p:sp>
      <p:sp>
        <p:nvSpPr>
          <p:cNvPr id="327" name="Diamond 326">
            <a:extLst>
              <a:ext uri="{FF2B5EF4-FFF2-40B4-BE49-F238E27FC236}">
                <a16:creationId xmlns:a16="http://schemas.microsoft.com/office/drawing/2014/main" id="{E73C8630-D443-C2A2-632E-5727AE8B78A0}"/>
              </a:ext>
            </a:extLst>
          </p:cNvPr>
          <p:cNvSpPr/>
          <p:nvPr/>
        </p:nvSpPr>
        <p:spPr>
          <a:xfrm>
            <a:off x="10924940" y="4454810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8" name="Diamond 327">
            <a:extLst>
              <a:ext uri="{FF2B5EF4-FFF2-40B4-BE49-F238E27FC236}">
                <a16:creationId xmlns:a16="http://schemas.microsoft.com/office/drawing/2014/main" id="{0AA6DF93-5B92-8D95-77D9-883A67E0DA33}"/>
              </a:ext>
            </a:extLst>
          </p:cNvPr>
          <p:cNvSpPr/>
          <p:nvPr/>
        </p:nvSpPr>
        <p:spPr>
          <a:xfrm>
            <a:off x="10921452" y="4650743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9" name="Diamond 328">
            <a:extLst>
              <a:ext uri="{FF2B5EF4-FFF2-40B4-BE49-F238E27FC236}">
                <a16:creationId xmlns:a16="http://schemas.microsoft.com/office/drawing/2014/main" id="{2AD72B5A-328B-CA7A-1DCE-BAB0DCD4DA4E}"/>
              </a:ext>
            </a:extLst>
          </p:cNvPr>
          <p:cNvSpPr/>
          <p:nvPr/>
        </p:nvSpPr>
        <p:spPr>
          <a:xfrm>
            <a:off x="10921452" y="4850736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" name="Diamond 329">
            <a:extLst>
              <a:ext uri="{FF2B5EF4-FFF2-40B4-BE49-F238E27FC236}">
                <a16:creationId xmlns:a16="http://schemas.microsoft.com/office/drawing/2014/main" id="{74858FE3-4CD4-C5EE-65B4-C8CBAB1EFF59}"/>
              </a:ext>
            </a:extLst>
          </p:cNvPr>
          <p:cNvSpPr/>
          <p:nvPr/>
        </p:nvSpPr>
        <p:spPr>
          <a:xfrm>
            <a:off x="10918543" y="5051771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226CA6C2-BE1B-06A9-B385-1AF5B563257F}"/>
              </a:ext>
            </a:extLst>
          </p:cNvPr>
          <p:cNvSpPr txBox="1"/>
          <p:nvPr/>
        </p:nvSpPr>
        <p:spPr>
          <a:xfrm>
            <a:off x="4850367" y="2649981"/>
            <a:ext cx="793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ICE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6E525324-96AE-13C4-3DDF-AC6CE40F3BD1}"/>
              </a:ext>
            </a:extLst>
          </p:cNvPr>
          <p:cNvSpPr txBox="1"/>
          <p:nvPr/>
        </p:nvSpPr>
        <p:spPr>
          <a:xfrm>
            <a:off x="10775089" y="2619449"/>
            <a:ext cx="793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BEV</a:t>
            </a:r>
          </a:p>
        </p:txBody>
      </p: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3CB6797B-5893-A9EE-7ADF-CCBB77431D83}"/>
              </a:ext>
            </a:extLst>
          </p:cNvPr>
          <p:cNvCxnSpPr/>
          <p:nvPr/>
        </p:nvCxnSpPr>
        <p:spPr>
          <a:xfrm>
            <a:off x="5990944" y="2619449"/>
            <a:ext cx="0" cy="416246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2CA606E-5DED-D91E-D8A3-43A24426BE6B}"/>
              </a:ext>
            </a:extLst>
          </p:cNvPr>
          <p:cNvSpPr txBox="1"/>
          <p:nvPr/>
        </p:nvSpPr>
        <p:spPr>
          <a:xfrm>
            <a:off x="3590873" y="5526090"/>
            <a:ext cx="1047322" cy="600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rgbClr val="000000"/>
                </a:solidFill>
                <a:latin typeface="Read Light"/>
              </a:rPr>
              <a:t>Vehicle / </a:t>
            </a:r>
            <a:br>
              <a:rPr lang="en-US" sz="1100" i="1" dirty="0">
                <a:solidFill>
                  <a:srgbClr val="000000"/>
                </a:solidFill>
                <a:latin typeface="Read Light"/>
              </a:rPr>
            </a:br>
            <a:r>
              <a:rPr lang="en-US" sz="1100" i="1" dirty="0">
                <a:solidFill>
                  <a:srgbClr val="000000"/>
                </a:solidFill>
                <a:latin typeface="Read Light"/>
              </a:rPr>
              <a:t>Mass of vehicle 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67C9968-2DF6-3987-6797-048D3F2E8F64}"/>
              </a:ext>
            </a:extLst>
          </p:cNvPr>
          <p:cNvCxnSpPr/>
          <p:nvPr/>
        </p:nvCxnSpPr>
        <p:spPr>
          <a:xfrm>
            <a:off x="641316" y="5491293"/>
            <a:ext cx="3534002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42560BB-B693-4310-B95A-D73FD0072155}"/>
              </a:ext>
            </a:extLst>
          </p:cNvPr>
          <p:cNvCxnSpPr>
            <a:cxnSpLocks/>
          </p:cNvCxnSpPr>
          <p:nvPr/>
        </p:nvCxnSpPr>
        <p:spPr>
          <a:xfrm flipV="1">
            <a:off x="1197156" y="4051191"/>
            <a:ext cx="1705766" cy="350701"/>
          </a:xfrm>
          <a:prstGeom prst="line">
            <a:avLst/>
          </a:prstGeom>
          <a:noFill/>
          <a:ln w="28575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479904F-DF06-CC85-4F29-D51F8C8E884E}"/>
              </a:ext>
            </a:extLst>
          </p:cNvPr>
          <p:cNvCxnSpPr>
            <a:cxnSpLocks/>
          </p:cNvCxnSpPr>
          <p:nvPr/>
        </p:nvCxnSpPr>
        <p:spPr>
          <a:xfrm flipV="1">
            <a:off x="660195" y="3226212"/>
            <a:ext cx="0" cy="2265076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BD1D8F7-DB4A-DCD9-AE7D-9F5981E9A290}"/>
              </a:ext>
            </a:extLst>
          </p:cNvPr>
          <p:cNvSpPr txBox="1"/>
          <p:nvPr/>
        </p:nvSpPr>
        <p:spPr>
          <a:xfrm>
            <a:off x="193688" y="3584190"/>
            <a:ext cx="400110" cy="162365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0000"/>
                </a:solidFill>
                <a:latin typeface="Read Light"/>
              </a:rPr>
              <a:t>CFP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3E3A5C5-DCE0-1784-20E5-926A7A43ACFC}"/>
              </a:ext>
            </a:extLst>
          </p:cNvPr>
          <p:cNvSpPr txBox="1"/>
          <p:nvPr/>
        </p:nvSpPr>
        <p:spPr>
          <a:xfrm>
            <a:off x="2769447" y="5514915"/>
            <a:ext cx="31883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fr-FR"/>
            </a:defPPr>
            <a:lvl1pPr>
              <a:defRPr sz="800" i="1">
                <a:solidFill>
                  <a:srgbClr val="000000"/>
                </a:solidFill>
                <a:latin typeface="Read Light"/>
              </a:defRPr>
            </a:lvl1pPr>
          </a:lstStyle>
          <a:p>
            <a:pPr algn="ctr"/>
            <a:r>
              <a:rPr lang="en-US" dirty="0"/>
              <a:t>Veh5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E894326-1841-A770-08E9-1E91E9251FB1}"/>
              </a:ext>
            </a:extLst>
          </p:cNvPr>
          <p:cNvSpPr txBox="1"/>
          <p:nvPr/>
        </p:nvSpPr>
        <p:spPr>
          <a:xfrm>
            <a:off x="2397585" y="5510358"/>
            <a:ext cx="31295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Veh4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434B82A-950A-CA74-553D-CE415C420D23}"/>
              </a:ext>
            </a:extLst>
          </p:cNvPr>
          <p:cNvSpPr txBox="1"/>
          <p:nvPr/>
        </p:nvSpPr>
        <p:spPr>
          <a:xfrm>
            <a:off x="1178922" y="5515149"/>
            <a:ext cx="31295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Veh1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D06376-D45D-EA0E-FBC6-CB112A6C1168}"/>
              </a:ext>
            </a:extLst>
          </p:cNvPr>
          <p:cNvSpPr txBox="1"/>
          <p:nvPr/>
        </p:nvSpPr>
        <p:spPr>
          <a:xfrm>
            <a:off x="2056750" y="5509544"/>
            <a:ext cx="31295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Veh3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F674A9A-DDBA-84D5-3647-E7813154894E}"/>
              </a:ext>
            </a:extLst>
          </p:cNvPr>
          <p:cNvSpPr txBox="1"/>
          <p:nvPr/>
        </p:nvSpPr>
        <p:spPr>
          <a:xfrm>
            <a:off x="1645025" y="5507359"/>
            <a:ext cx="31295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Veh2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21FBE9C-3A6D-CF7C-99BD-971F059784DD}"/>
              </a:ext>
            </a:extLst>
          </p:cNvPr>
          <p:cNvCxnSpPr>
            <a:cxnSpLocks/>
            <a:stCxn id="55" idx="3"/>
            <a:endCxn id="40" idx="0"/>
          </p:cNvCxnSpPr>
          <p:nvPr/>
        </p:nvCxnSpPr>
        <p:spPr>
          <a:xfrm>
            <a:off x="2917919" y="4074127"/>
            <a:ext cx="10943" cy="1440788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B40D072-AE5E-F1E6-21D6-1A18E0686972}"/>
              </a:ext>
            </a:extLst>
          </p:cNvPr>
          <p:cNvCxnSpPr>
            <a:cxnSpLocks/>
            <a:stCxn id="26" idx="3"/>
            <a:endCxn id="41" idx="0"/>
          </p:cNvCxnSpPr>
          <p:nvPr/>
        </p:nvCxnSpPr>
        <p:spPr>
          <a:xfrm>
            <a:off x="2552256" y="4169613"/>
            <a:ext cx="1806" cy="1340745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B069F1B-4D85-1C5F-EE1E-0631B4A923A8}"/>
              </a:ext>
            </a:extLst>
          </p:cNvPr>
          <p:cNvCxnSpPr>
            <a:cxnSpLocks/>
            <a:stCxn id="27" idx="3"/>
            <a:endCxn id="43" idx="0"/>
          </p:cNvCxnSpPr>
          <p:nvPr/>
        </p:nvCxnSpPr>
        <p:spPr>
          <a:xfrm flipH="1">
            <a:off x="2213227" y="4248772"/>
            <a:ext cx="2001" cy="1260772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946F402-5AA9-2F49-468F-C580B13E571A}"/>
              </a:ext>
            </a:extLst>
          </p:cNvPr>
          <p:cNvCxnSpPr>
            <a:cxnSpLocks/>
            <a:stCxn id="32" idx="3"/>
            <a:endCxn id="44" idx="0"/>
          </p:cNvCxnSpPr>
          <p:nvPr/>
        </p:nvCxnSpPr>
        <p:spPr>
          <a:xfrm>
            <a:off x="1801374" y="4325599"/>
            <a:ext cx="128" cy="1181761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6B77ECE-6E79-E4AD-8C31-09B55EE72C39}"/>
              </a:ext>
            </a:extLst>
          </p:cNvPr>
          <p:cNvCxnSpPr>
            <a:cxnSpLocks/>
            <a:stCxn id="54" idx="3"/>
            <a:endCxn id="42" idx="0"/>
          </p:cNvCxnSpPr>
          <p:nvPr/>
        </p:nvCxnSpPr>
        <p:spPr>
          <a:xfrm>
            <a:off x="1333120" y="4415724"/>
            <a:ext cx="2279" cy="1099425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9240B102-0691-B976-B554-EC9687E69315}"/>
              </a:ext>
            </a:extLst>
          </p:cNvPr>
          <p:cNvSpPr/>
          <p:nvPr/>
        </p:nvSpPr>
        <p:spPr>
          <a:xfrm>
            <a:off x="2496495" y="4063753"/>
            <a:ext cx="111521" cy="10586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685C5F-DE16-9854-84D5-71D56226CF28}"/>
              </a:ext>
            </a:extLst>
          </p:cNvPr>
          <p:cNvSpPr/>
          <p:nvPr/>
        </p:nvSpPr>
        <p:spPr>
          <a:xfrm>
            <a:off x="2159467" y="4142911"/>
            <a:ext cx="111521" cy="10586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43E23686-1600-2D7D-77F5-E0AB092D2C36}"/>
              </a:ext>
            </a:extLst>
          </p:cNvPr>
          <p:cNvSpPr/>
          <p:nvPr/>
        </p:nvSpPr>
        <p:spPr>
          <a:xfrm>
            <a:off x="1745613" y="4219738"/>
            <a:ext cx="111521" cy="10586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5F8DE73A-B4F7-22AD-1EAE-4C2A4218DF14}"/>
              </a:ext>
            </a:extLst>
          </p:cNvPr>
          <p:cNvSpPr/>
          <p:nvPr/>
        </p:nvSpPr>
        <p:spPr>
          <a:xfrm>
            <a:off x="1277359" y="4309864"/>
            <a:ext cx="111521" cy="10586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94EB92C5-CD77-6909-32B6-8391BE2616B1}"/>
              </a:ext>
            </a:extLst>
          </p:cNvPr>
          <p:cNvSpPr/>
          <p:nvPr/>
        </p:nvSpPr>
        <p:spPr>
          <a:xfrm>
            <a:off x="2862158" y="3968267"/>
            <a:ext cx="111521" cy="10586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04B1711A-F73A-F6AD-5033-6409DDC181A3}"/>
              </a:ext>
            </a:extLst>
          </p:cNvPr>
          <p:cNvGrpSpPr/>
          <p:nvPr/>
        </p:nvGrpSpPr>
        <p:grpSpPr>
          <a:xfrm>
            <a:off x="1184924" y="3445844"/>
            <a:ext cx="1779607" cy="555794"/>
            <a:chOff x="2176458" y="2818960"/>
            <a:chExt cx="1262103" cy="394171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EE4412D-EC3E-BDD9-8CB4-A1EEDF8F5E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76458" y="2992493"/>
              <a:ext cx="1218410" cy="201018"/>
            </a:xfrm>
            <a:prstGeom prst="line">
              <a:avLst/>
            </a:prstGeom>
            <a:noFill/>
            <a:ln w="28575" cap="flat" cmpd="sng" algn="ctr">
              <a:solidFill>
                <a:srgbClr val="92CEA8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69F0A17F-7031-88E0-56D0-96CC8BABEA16}"/>
                </a:ext>
              </a:extLst>
            </p:cNvPr>
            <p:cNvSpPr/>
            <p:nvPr/>
          </p:nvSpPr>
          <p:spPr>
            <a:xfrm>
              <a:off x="3319405" y="2957935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1370FECC-CA54-8948-73C0-383309F772D1}"/>
                </a:ext>
              </a:extLst>
            </p:cNvPr>
            <p:cNvSpPr/>
            <p:nvPr/>
          </p:nvSpPr>
          <p:spPr>
            <a:xfrm>
              <a:off x="3077313" y="2993534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9ECA6C48-5232-5870-4A4B-FB2D70C7E1E4}"/>
                </a:ext>
              </a:extLst>
            </p:cNvPr>
            <p:cNvSpPr/>
            <p:nvPr/>
          </p:nvSpPr>
          <p:spPr>
            <a:xfrm>
              <a:off x="2852712" y="3033890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67C06265-1267-8142-ABE4-017A3F832977}"/>
                </a:ext>
              </a:extLst>
            </p:cNvPr>
            <p:cNvSpPr/>
            <p:nvPr/>
          </p:nvSpPr>
          <p:spPr>
            <a:xfrm>
              <a:off x="2543799" y="3076367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BFFA0691-CAAB-0CA3-6BD9-6AD25F7CEFEC}"/>
                </a:ext>
              </a:extLst>
            </p:cNvPr>
            <p:cNvSpPr/>
            <p:nvPr/>
          </p:nvSpPr>
          <p:spPr>
            <a:xfrm>
              <a:off x="2220813" y="3129858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56F3D48-E2D6-0F70-73B1-7F16EEF56705}"/>
                </a:ext>
              </a:extLst>
            </p:cNvPr>
            <p:cNvSpPr txBox="1"/>
            <p:nvPr/>
          </p:nvSpPr>
          <p:spPr>
            <a:xfrm rot="21178766">
              <a:off x="2911471" y="2818960"/>
              <a:ext cx="463837" cy="1145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i="1" dirty="0">
                  <a:solidFill>
                    <a:srgbClr val="000000"/>
                  </a:solidFill>
                  <a:latin typeface="Read Light"/>
                </a:rPr>
                <a:t>Total values</a:t>
              </a:r>
            </a:p>
          </p:txBody>
        </p:sp>
      </p:grp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AD3E038-5F22-210E-ACB1-E9FDCFA581D0}"/>
              </a:ext>
            </a:extLst>
          </p:cNvPr>
          <p:cNvCxnSpPr>
            <a:cxnSpLocks/>
            <a:endCxn id="73" idx="6"/>
          </p:cNvCxnSpPr>
          <p:nvPr/>
        </p:nvCxnSpPr>
        <p:spPr>
          <a:xfrm flipV="1">
            <a:off x="1206838" y="5053890"/>
            <a:ext cx="2087500" cy="287570"/>
          </a:xfrm>
          <a:prstGeom prst="line">
            <a:avLst/>
          </a:prstGeom>
          <a:noFill/>
          <a:ln w="38100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35415385-5A6E-6F09-07EF-7FA16246CC11}"/>
              </a:ext>
            </a:extLst>
          </p:cNvPr>
          <p:cNvSpPr txBox="1"/>
          <p:nvPr/>
        </p:nvSpPr>
        <p:spPr>
          <a:xfrm>
            <a:off x="3323229" y="4943525"/>
            <a:ext cx="85917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Calculated value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7A83D39-07F9-1ABB-7430-0820C210EA90}"/>
              </a:ext>
            </a:extLst>
          </p:cNvPr>
          <p:cNvSpPr/>
          <p:nvPr/>
        </p:nvSpPr>
        <p:spPr>
          <a:xfrm>
            <a:off x="2529104" y="5124468"/>
            <a:ext cx="77360" cy="773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4BD486E-1F4E-5D24-0A64-FE4D494D3964}"/>
              </a:ext>
            </a:extLst>
          </p:cNvPr>
          <p:cNvSpPr/>
          <p:nvPr/>
        </p:nvSpPr>
        <p:spPr>
          <a:xfrm>
            <a:off x="2181992" y="5152913"/>
            <a:ext cx="77360" cy="773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E43F1C0A-7440-04EF-5386-38D5D79FB50A}"/>
              </a:ext>
            </a:extLst>
          </p:cNvPr>
          <p:cNvSpPr/>
          <p:nvPr/>
        </p:nvSpPr>
        <p:spPr>
          <a:xfrm>
            <a:off x="1772309" y="5234775"/>
            <a:ext cx="77360" cy="773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F235394-3806-882D-7670-609273E1DA13}"/>
              </a:ext>
            </a:extLst>
          </p:cNvPr>
          <p:cNvSpPr/>
          <p:nvPr/>
        </p:nvSpPr>
        <p:spPr>
          <a:xfrm>
            <a:off x="1292548" y="5275709"/>
            <a:ext cx="77360" cy="773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4533CE11-C6E3-24CD-54C5-B69030FE5B08}"/>
              </a:ext>
            </a:extLst>
          </p:cNvPr>
          <p:cNvSpPr/>
          <p:nvPr/>
        </p:nvSpPr>
        <p:spPr>
          <a:xfrm>
            <a:off x="3147704" y="4980573"/>
            <a:ext cx="146634" cy="14663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FA3EAE99-D2FB-F605-0296-A82549822CFB}"/>
              </a:ext>
            </a:extLst>
          </p:cNvPr>
          <p:cNvSpPr txBox="1"/>
          <p:nvPr/>
        </p:nvSpPr>
        <p:spPr>
          <a:xfrm>
            <a:off x="9576455" y="5577345"/>
            <a:ext cx="7356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rgbClr val="000000"/>
                </a:solidFill>
                <a:latin typeface="Read Light"/>
              </a:rPr>
              <a:t>Vehicle </a:t>
            </a:r>
          </a:p>
        </p:txBody>
      </p: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8F5E6985-1F18-73CE-CCFD-0EB5482BD79F}"/>
              </a:ext>
            </a:extLst>
          </p:cNvPr>
          <p:cNvCxnSpPr/>
          <p:nvPr/>
        </p:nvCxnSpPr>
        <p:spPr>
          <a:xfrm>
            <a:off x="6493541" y="5586981"/>
            <a:ext cx="3168000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60FF7F0D-8DF9-7401-2B6B-DDF4D8CB9F19}"/>
              </a:ext>
            </a:extLst>
          </p:cNvPr>
          <p:cNvCxnSpPr>
            <a:cxnSpLocks/>
          </p:cNvCxnSpPr>
          <p:nvPr/>
        </p:nvCxnSpPr>
        <p:spPr>
          <a:xfrm flipV="1">
            <a:off x="6975813" y="4283989"/>
            <a:ext cx="2011982" cy="413658"/>
          </a:xfrm>
          <a:prstGeom prst="line">
            <a:avLst/>
          </a:prstGeom>
          <a:noFill/>
          <a:ln w="28575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64503F04-F530-BC29-5236-F6346D30EF7E}"/>
              </a:ext>
            </a:extLst>
          </p:cNvPr>
          <p:cNvCxnSpPr>
            <a:cxnSpLocks/>
          </p:cNvCxnSpPr>
          <p:nvPr/>
        </p:nvCxnSpPr>
        <p:spPr>
          <a:xfrm flipV="1">
            <a:off x="6491049" y="3548939"/>
            <a:ext cx="0" cy="2035709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D51BF385-CBC5-CC6A-1B75-B842FEC5C56C}"/>
              </a:ext>
            </a:extLst>
          </p:cNvPr>
          <p:cNvSpPr txBox="1"/>
          <p:nvPr/>
        </p:nvSpPr>
        <p:spPr>
          <a:xfrm>
            <a:off x="6173530" y="3543642"/>
            <a:ext cx="369331" cy="191513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0000"/>
                </a:solidFill>
                <a:latin typeface="Read Light"/>
              </a:rPr>
              <a:t>CFP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71CC454A-AB36-F823-36A1-7DE9993C7785}"/>
              </a:ext>
            </a:extLst>
          </p:cNvPr>
          <p:cNvSpPr txBox="1"/>
          <p:nvPr/>
        </p:nvSpPr>
        <p:spPr>
          <a:xfrm>
            <a:off x="9199380" y="5604534"/>
            <a:ext cx="28605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fr-FR"/>
            </a:defPPr>
            <a:lvl1pPr>
              <a:defRPr sz="700" i="1">
                <a:solidFill>
                  <a:srgbClr val="000000"/>
                </a:solidFill>
                <a:latin typeface="Read Light"/>
              </a:defRPr>
            </a:lvl1pPr>
          </a:lstStyle>
          <a:p>
            <a:pPr algn="ctr"/>
            <a:r>
              <a:rPr lang="en-US" sz="1050" dirty="0"/>
              <a:t>RV</a:t>
            </a:r>
            <a:endParaRPr lang="en-US" sz="1050" baseline="-25000" dirty="0"/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A34BE216-F20B-9CFF-7873-99BEDF16EF1D}"/>
              </a:ext>
            </a:extLst>
          </p:cNvPr>
          <p:cNvSpPr txBox="1"/>
          <p:nvPr/>
        </p:nvSpPr>
        <p:spPr>
          <a:xfrm>
            <a:off x="8402301" y="5609469"/>
            <a:ext cx="369133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Veh4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EFADA44F-BDED-3BD3-9FEF-F5599E35FBD3}"/>
              </a:ext>
            </a:extLst>
          </p:cNvPr>
          <p:cNvSpPr txBox="1"/>
          <p:nvPr/>
        </p:nvSpPr>
        <p:spPr>
          <a:xfrm>
            <a:off x="6954305" y="5615120"/>
            <a:ext cx="369133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Veh1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5CA3662F-26CE-72F9-1720-6BB3787EFF35}"/>
              </a:ext>
            </a:extLst>
          </p:cNvPr>
          <p:cNvSpPr txBox="1"/>
          <p:nvPr/>
        </p:nvSpPr>
        <p:spPr>
          <a:xfrm>
            <a:off x="7987080" y="5608509"/>
            <a:ext cx="369133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Veh3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37F953FF-999B-BA3B-8F99-EE6CCDF60B11}"/>
              </a:ext>
            </a:extLst>
          </p:cNvPr>
          <p:cNvSpPr txBox="1"/>
          <p:nvPr/>
        </p:nvSpPr>
        <p:spPr>
          <a:xfrm>
            <a:off x="7493521" y="5605931"/>
            <a:ext cx="369133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Veh2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1EDD21AA-F6D7-43C5-5CAC-D657FA926212}"/>
              </a:ext>
            </a:extLst>
          </p:cNvPr>
          <p:cNvCxnSpPr>
            <a:cxnSpLocks/>
            <a:stCxn id="232" idx="3"/>
            <a:endCxn id="8" idx="0"/>
          </p:cNvCxnSpPr>
          <p:nvPr/>
        </p:nvCxnSpPr>
        <p:spPr>
          <a:xfrm>
            <a:off x="9005484" y="4311042"/>
            <a:ext cx="12398" cy="1303924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2F007284-7997-5D69-8CEA-7D1C51DFBDF9}"/>
              </a:ext>
            </a:extLst>
          </p:cNvPr>
          <p:cNvCxnSpPr>
            <a:cxnSpLocks/>
            <a:stCxn id="228" idx="3"/>
            <a:endCxn id="219" idx="0"/>
          </p:cNvCxnSpPr>
          <p:nvPr/>
        </p:nvCxnSpPr>
        <p:spPr>
          <a:xfrm flipH="1">
            <a:off x="8586868" y="4423669"/>
            <a:ext cx="1" cy="1185800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8E313182-92B3-9B32-21D2-E8851FF8AE07}"/>
              </a:ext>
            </a:extLst>
          </p:cNvPr>
          <p:cNvCxnSpPr>
            <a:cxnSpLocks/>
            <a:stCxn id="229" idx="3"/>
            <a:endCxn id="221" idx="0"/>
          </p:cNvCxnSpPr>
          <p:nvPr/>
        </p:nvCxnSpPr>
        <p:spPr>
          <a:xfrm flipH="1">
            <a:off x="8171647" y="4517038"/>
            <a:ext cx="1" cy="1091471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4E349D3C-CD34-7992-D92A-EB5C66BFC173}"/>
              </a:ext>
            </a:extLst>
          </p:cNvPr>
          <p:cNvCxnSpPr>
            <a:cxnSpLocks/>
            <a:stCxn id="230" idx="3"/>
            <a:endCxn id="222" idx="0"/>
          </p:cNvCxnSpPr>
          <p:nvPr/>
        </p:nvCxnSpPr>
        <p:spPr>
          <a:xfrm>
            <a:off x="7678088" y="4607657"/>
            <a:ext cx="0" cy="998274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D6252A42-9BA9-D79A-351D-771A59F1B6EE}"/>
              </a:ext>
            </a:extLst>
          </p:cNvPr>
          <p:cNvCxnSpPr>
            <a:cxnSpLocks/>
            <a:stCxn id="231" idx="3"/>
            <a:endCxn id="220" idx="0"/>
          </p:cNvCxnSpPr>
          <p:nvPr/>
        </p:nvCxnSpPr>
        <p:spPr>
          <a:xfrm>
            <a:off x="7138872" y="4713962"/>
            <a:ext cx="0" cy="901158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Isosceles Triangle 227">
            <a:extLst>
              <a:ext uri="{FF2B5EF4-FFF2-40B4-BE49-F238E27FC236}">
                <a16:creationId xmlns:a16="http://schemas.microsoft.com/office/drawing/2014/main" id="{BB70AD0C-93C8-94A7-0BD1-9D8D58BFFE2D}"/>
              </a:ext>
            </a:extLst>
          </p:cNvPr>
          <p:cNvSpPr/>
          <p:nvPr/>
        </p:nvSpPr>
        <p:spPr>
          <a:xfrm>
            <a:off x="8521098" y="4298806"/>
            <a:ext cx="131541" cy="124863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29" name="Isosceles Triangle 228">
            <a:extLst>
              <a:ext uri="{FF2B5EF4-FFF2-40B4-BE49-F238E27FC236}">
                <a16:creationId xmlns:a16="http://schemas.microsoft.com/office/drawing/2014/main" id="{F4C91468-7AE0-2D44-0155-957D51B8C477}"/>
              </a:ext>
            </a:extLst>
          </p:cNvPr>
          <p:cNvSpPr/>
          <p:nvPr/>
        </p:nvSpPr>
        <p:spPr>
          <a:xfrm>
            <a:off x="8105877" y="4392175"/>
            <a:ext cx="131541" cy="124863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30" name="Isosceles Triangle 229">
            <a:extLst>
              <a:ext uri="{FF2B5EF4-FFF2-40B4-BE49-F238E27FC236}">
                <a16:creationId xmlns:a16="http://schemas.microsoft.com/office/drawing/2014/main" id="{367C1151-429F-5883-6CFA-59733AB40901}"/>
              </a:ext>
            </a:extLst>
          </p:cNvPr>
          <p:cNvSpPr/>
          <p:nvPr/>
        </p:nvSpPr>
        <p:spPr>
          <a:xfrm>
            <a:off x="7612317" y="4482794"/>
            <a:ext cx="131541" cy="124863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/>
          </a:p>
        </p:txBody>
      </p:sp>
      <p:sp>
        <p:nvSpPr>
          <p:cNvPr id="231" name="Isosceles Triangle 230">
            <a:extLst>
              <a:ext uri="{FF2B5EF4-FFF2-40B4-BE49-F238E27FC236}">
                <a16:creationId xmlns:a16="http://schemas.microsoft.com/office/drawing/2014/main" id="{9654F1AE-63BB-4846-4FDB-A0DB8BC9B67C}"/>
              </a:ext>
            </a:extLst>
          </p:cNvPr>
          <p:cNvSpPr/>
          <p:nvPr/>
        </p:nvSpPr>
        <p:spPr>
          <a:xfrm>
            <a:off x="7073101" y="4589099"/>
            <a:ext cx="131541" cy="124863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32" name="Isosceles Triangle 231">
            <a:extLst>
              <a:ext uri="{FF2B5EF4-FFF2-40B4-BE49-F238E27FC236}">
                <a16:creationId xmlns:a16="http://schemas.microsoft.com/office/drawing/2014/main" id="{58822C24-9BC9-9FB4-0F06-187558C07FBC}"/>
              </a:ext>
            </a:extLst>
          </p:cNvPr>
          <p:cNvSpPr/>
          <p:nvPr/>
        </p:nvSpPr>
        <p:spPr>
          <a:xfrm>
            <a:off x="8939713" y="4186179"/>
            <a:ext cx="131541" cy="124863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8229872-BCBA-124E-312B-C1AA49E3654E}"/>
              </a:ext>
            </a:extLst>
          </p:cNvPr>
          <p:cNvCxnSpPr>
            <a:cxnSpLocks/>
          </p:cNvCxnSpPr>
          <p:nvPr/>
        </p:nvCxnSpPr>
        <p:spPr>
          <a:xfrm flipV="1">
            <a:off x="6976039" y="4664901"/>
            <a:ext cx="2011982" cy="413658"/>
          </a:xfrm>
          <a:prstGeom prst="line">
            <a:avLst/>
          </a:prstGeom>
          <a:noFill/>
          <a:ln w="28575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B3A9B899-5291-B202-3517-7164DD28FABD}"/>
              </a:ext>
            </a:extLst>
          </p:cNvPr>
          <p:cNvSpPr txBox="1"/>
          <p:nvPr/>
        </p:nvSpPr>
        <p:spPr>
          <a:xfrm rot="20872414">
            <a:off x="7584100" y="4648018"/>
            <a:ext cx="85760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Declared values</a:t>
            </a:r>
          </a:p>
        </p:txBody>
      </p:sp>
      <p:sp>
        <p:nvSpPr>
          <p:cNvPr id="80" name="Diamond 79">
            <a:extLst>
              <a:ext uri="{FF2B5EF4-FFF2-40B4-BE49-F238E27FC236}">
                <a16:creationId xmlns:a16="http://schemas.microsoft.com/office/drawing/2014/main" id="{64BF3CB6-71F6-2F79-9830-EE990D1B9B5C}"/>
              </a:ext>
            </a:extLst>
          </p:cNvPr>
          <p:cNvSpPr/>
          <p:nvPr/>
        </p:nvSpPr>
        <p:spPr>
          <a:xfrm>
            <a:off x="7047999" y="4943525"/>
            <a:ext cx="178450" cy="178450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87" name="Diamond 86">
            <a:extLst>
              <a:ext uri="{FF2B5EF4-FFF2-40B4-BE49-F238E27FC236}">
                <a16:creationId xmlns:a16="http://schemas.microsoft.com/office/drawing/2014/main" id="{25BD9993-871F-9B5D-9CE3-D7801C1332F1}"/>
              </a:ext>
            </a:extLst>
          </p:cNvPr>
          <p:cNvSpPr/>
          <p:nvPr/>
        </p:nvSpPr>
        <p:spPr>
          <a:xfrm>
            <a:off x="7607521" y="4836566"/>
            <a:ext cx="178450" cy="178450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88" name="Diamond 87">
            <a:extLst>
              <a:ext uri="{FF2B5EF4-FFF2-40B4-BE49-F238E27FC236}">
                <a16:creationId xmlns:a16="http://schemas.microsoft.com/office/drawing/2014/main" id="{9310453D-42CA-3512-BB39-D25738D57E25}"/>
              </a:ext>
            </a:extLst>
          </p:cNvPr>
          <p:cNvSpPr/>
          <p:nvPr/>
        </p:nvSpPr>
        <p:spPr>
          <a:xfrm>
            <a:off x="8092839" y="4736801"/>
            <a:ext cx="178450" cy="178450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89" name="Diamond 88">
            <a:extLst>
              <a:ext uri="{FF2B5EF4-FFF2-40B4-BE49-F238E27FC236}">
                <a16:creationId xmlns:a16="http://schemas.microsoft.com/office/drawing/2014/main" id="{43CB7F27-ECDF-4668-14C3-DA9D55C336F3}"/>
              </a:ext>
            </a:extLst>
          </p:cNvPr>
          <p:cNvSpPr/>
          <p:nvPr/>
        </p:nvSpPr>
        <p:spPr>
          <a:xfrm>
            <a:off x="8482552" y="4641948"/>
            <a:ext cx="178450" cy="178450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90" name="Diamond 89">
            <a:extLst>
              <a:ext uri="{FF2B5EF4-FFF2-40B4-BE49-F238E27FC236}">
                <a16:creationId xmlns:a16="http://schemas.microsoft.com/office/drawing/2014/main" id="{535825D8-F453-1DEE-6A22-FB4DF4D93C49}"/>
              </a:ext>
            </a:extLst>
          </p:cNvPr>
          <p:cNvSpPr/>
          <p:nvPr/>
        </p:nvSpPr>
        <p:spPr>
          <a:xfrm>
            <a:off x="8905538" y="4569151"/>
            <a:ext cx="178450" cy="178450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B8AFF2C-FB88-87F9-E10E-878CF14AB55B}"/>
              </a:ext>
            </a:extLst>
          </p:cNvPr>
          <p:cNvCxnSpPr>
            <a:cxnSpLocks/>
            <a:endCxn id="148" idx="6"/>
          </p:cNvCxnSpPr>
          <p:nvPr/>
        </p:nvCxnSpPr>
        <p:spPr>
          <a:xfrm flipV="1">
            <a:off x="7011213" y="5148017"/>
            <a:ext cx="2444126" cy="291302"/>
          </a:xfrm>
          <a:prstGeom prst="line">
            <a:avLst/>
          </a:prstGeom>
          <a:noFill/>
          <a:ln w="38100" cap="flat" cmpd="sng" algn="ctr">
            <a:solidFill>
              <a:srgbClr val="92CE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6AD35FC4-720A-4081-BD28-759D7351BE85}"/>
              </a:ext>
            </a:extLst>
          </p:cNvPr>
          <p:cNvSpPr txBox="1"/>
          <p:nvPr/>
        </p:nvSpPr>
        <p:spPr>
          <a:xfrm>
            <a:off x="9137982" y="4895921"/>
            <a:ext cx="1259427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Calculated value</a:t>
            </a: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0BDF2471-D573-E7B2-65BF-90CD0CF4E1FC}"/>
              </a:ext>
            </a:extLst>
          </p:cNvPr>
          <p:cNvSpPr/>
          <p:nvPr/>
        </p:nvSpPr>
        <p:spPr>
          <a:xfrm>
            <a:off x="8570851" y="5183374"/>
            <a:ext cx="91248" cy="91248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12390F2B-61D1-9CA3-B639-0965257A9892}"/>
              </a:ext>
            </a:extLst>
          </p:cNvPr>
          <p:cNvSpPr/>
          <p:nvPr/>
        </p:nvSpPr>
        <p:spPr>
          <a:xfrm>
            <a:off x="8161426" y="5216925"/>
            <a:ext cx="91248" cy="91248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41BB018B-D98D-9327-F47D-1BC341A004D5}"/>
              </a:ext>
            </a:extLst>
          </p:cNvPr>
          <p:cNvSpPr/>
          <p:nvPr/>
        </p:nvSpPr>
        <p:spPr>
          <a:xfrm>
            <a:off x="7678197" y="5313483"/>
            <a:ext cx="91248" cy="91248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92508D09-4423-96B0-4580-BE3FE84A6DCE}"/>
              </a:ext>
            </a:extLst>
          </p:cNvPr>
          <p:cNvSpPr/>
          <p:nvPr/>
        </p:nvSpPr>
        <p:spPr>
          <a:xfrm>
            <a:off x="7112310" y="5361764"/>
            <a:ext cx="91248" cy="91248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1C2AE5CB-A117-3AF6-896D-F1EFE88F743B}"/>
              </a:ext>
            </a:extLst>
          </p:cNvPr>
          <p:cNvSpPr/>
          <p:nvPr/>
        </p:nvSpPr>
        <p:spPr>
          <a:xfrm>
            <a:off x="9282382" y="5061538"/>
            <a:ext cx="172957" cy="172957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9EE642E1-CE4F-4C59-1DA1-C33E7A7A285D}"/>
              </a:ext>
            </a:extLst>
          </p:cNvPr>
          <p:cNvGrpSpPr/>
          <p:nvPr/>
        </p:nvGrpSpPr>
        <p:grpSpPr>
          <a:xfrm>
            <a:off x="6932526" y="3341762"/>
            <a:ext cx="2046571" cy="531540"/>
            <a:chOff x="2176458" y="2863385"/>
            <a:chExt cx="1262103" cy="349746"/>
          </a:xfrm>
        </p:grpSpPr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7D853109-5980-F1FD-8E1C-38E79F2314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76458" y="2992493"/>
              <a:ext cx="1218410" cy="201018"/>
            </a:xfrm>
            <a:prstGeom prst="line">
              <a:avLst/>
            </a:prstGeom>
            <a:noFill/>
            <a:ln w="28575" cap="flat" cmpd="sng" algn="ctr">
              <a:solidFill>
                <a:srgbClr val="92CEA8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4E724B25-C7B7-697C-5B6A-81CB163CC309}"/>
                </a:ext>
              </a:extLst>
            </p:cNvPr>
            <p:cNvSpPr/>
            <p:nvPr/>
          </p:nvSpPr>
          <p:spPr>
            <a:xfrm>
              <a:off x="3319405" y="2957935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F555978D-30F6-5B19-651E-034595ABC802}"/>
                </a:ext>
              </a:extLst>
            </p:cNvPr>
            <p:cNvSpPr/>
            <p:nvPr/>
          </p:nvSpPr>
          <p:spPr>
            <a:xfrm>
              <a:off x="3077313" y="2993534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97C6C99F-DC9F-3080-630A-0356FE9B688F}"/>
                </a:ext>
              </a:extLst>
            </p:cNvPr>
            <p:cNvSpPr/>
            <p:nvPr/>
          </p:nvSpPr>
          <p:spPr>
            <a:xfrm>
              <a:off x="2852712" y="3033890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FB982B95-F48D-B9F4-2496-5E623F4B6370}"/>
                </a:ext>
              </a:extLst>
            </p:cNvPr>
            <p:cNvSpPr/>
            <p:nvPr/>
          </p:nvSpPr>
          <p:spPr>
            <a:xfrm>
              <a:off x="2543799" y="3076367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593C95E9-948F-8A2C-7AAC-8A78C240979F}"/>
                </a:ext>
              </a:extLst>
            </p:cNvPr>
            <p:cNvSpPr/>
            <p:nvPr/>
          </p:nvSpPr>
          <p:spPr>
            <a:xfrm>
              <a:off x="2220813" y="3129858"/>
              <a:ext cx="119156" cy="83273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BC82FF8D-AB7A-4062-8C61-85A090471457}"/>
                </a:ext>
              </a:extLst>
            </p:cNvPr>
            <p:cNvSpPr txBox="1"/>
            <p:nvPr/>
          </p:nvSpPr>
          <p:spPr>
            <a:xfrm rot="21178766">
              <a:off x="2911469" y="2863385"/>
              <a:ext cx="463837" cy="1145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i="1" dirty="0">
                  <a:solidFill>
                    <a:srgbClr val="000000"/>
                  </a:solidFill>
                  <a:latin typeface="Read Light"/>
                </a:rPr>
                <a:t>Total values</a:t>
              </a:r>
            </a:p>
          </p:txBody>
        </p:sp>
      </p:grpSp>
      <p:sp>
        <p:nvSpPr>
          <p:cNvPr id="158" name="Oval 157">
            <a:extLst>
              <a:ext uri="{FF2B5EF4-FFF2-40B4-BE49-F238E27FC236}">
                <a16:creationId xmlns:a16="http://schemas.microsoft.com/office/drawing/2014/main" id="{791F3828-E3A0-F3B9-B266-8CFF28AD297E}"/>
              </a:ext>
            </a:extLst>
          </p:cNvPr>
          <p:cNvSpPr/>
          <p:nvPr/>
        </p:nvSpPr>
        <p:spPr>
          <a:xfrm>
            <a:off x="10618828" y="5263177"/>
            <a:ext cx="71494" cy="7149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59" name="Diamond 158">
            <a:extLst>
              <a:ext uri="{FF2B5EF4-FFF2-40B4-BE49-F238E27FC236}">
                <a16:creationId xmlns:a16="http://schemas.microsoft.com/office/drawing/2014/main" id="{7DC9EC57-7B8F-F277-20D3-BA59AA4F57D5}"/>
              </a:ext>
            </a:extLst>
          </p:cNvPr>
          <p:cNvSpPr/>
          <p:nvPr/>
        </p:nvSpPr>
        <p:spPr>
          <a:xfrm>
            <a:off x="10921718" y="5235875"/>
            <a:ext cx="107296" cy="107296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3B32B89-D591-5E4C-D2C6-15EF0DEABEF9}"/>
              </a:ext>
            </a:extLst>
          </p:cNvPr>
          <p:cNvSpPr txBox="1"/>
          <p:nvPr/>
        </p:nvSpPr>
        <p:spPr>
          <a:xfrm>
            <a:off x="602078" y="5213227"/>
            <a:ext cx="682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Upstream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537AB97-A4F1-AE0E-83A3-58ABC6F5D550}"/>
              </a:ext>
            </a:extLst>
          </p:cNvPr>
          <p:cNvSpPr txBox="1"/>
          <p:nvPr/>
        </p:nvSpPr>
        <p:spPr>
          <a:xfrm>
            <a:off x="674778" y="4281411"/>
            <a:ext cx="68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Down-stream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B41417F6-0B09-CB43-C941-1CA698428F93}"/>
              </a:ext>
            </a:extLst>
          </p:cNvPr>
          <p:cNvSpPr txBox="1"/>
          <p:nvPr/>
        </p:nvSpPr>
        <p:spPr>
          <a:xfrm>
            <a:off x="6439992" y="5304092"/>
            <a:ext cx="682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Upstream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88EF3EF4-E093-9D6F-C964-B48D55455020}"/>
              </a:ext>
            </a:extLst>
          </p:cNvPr>
          <p:cNvSpPr txBox="1"/>
          <p:nvPr/>
        </p:nvSpPr>
        <p:spPr>
          <a:xfrm>
            <a:off x="6512117" y="4517453"/>
            <a:ext cx="68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Down-stream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82DD7E95-A847-B71F-A7E5-72D4877A51C1}"/>
              </a:ext>
            </a:extLst>
          </p:cNvPr>
          <p:cNvSpPr txBox="1"/>
          <p:nvPr/>
        </p:nvSpPr>
        <p:spPr>
          <a:xfrm>
            <a:off x="6496542" y="4935341"/>
            <a:ext cx="682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Battery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F3E82D7-C840-A73B-F50C-0583CD3F5735}"/>
              </a:ext>
            </a:extLst>
          </p:cNvPr>
          <p:cNvSpPr/>
          <p:nvPr/>
        </p:nvSpPr>
        <p:spPr>
          <a:xfrm>
            <a:off x="2886708" y="5063957"/>
            <a:ext cx="77360" cy="773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969907-2DD0-49D1-05E7-98F26B76CE46}"/>
              </a:ext>
            </a:extLst>
          </p:cNvPr>
          <p:cNvSpPr txBox="1"/>
          <p:nvPr/>
        </p:nvSpPr>
        <p:spPr>
          <a:xfrm>
            <a:off x="8875779" y="5614966"/>
            <a:ext cx="284206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800" i="1" dirty="0">
                <a:solidFill>
                  <a:srgbClr val="000000"/>
                </a:solidFill>
                <a:latin typeface="Read Light"/>
              </a:rPr>
              <a:t>Veh5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DB42045-AD6F-B7BF-1B23-6133C6F1C869}"/>
              </a:ext>
            </a:extLst>
          </p:cNvPr>
          <p:cNvSpPr/>
          <p:nvPr/>
        </p:nvSpPr>
        <p:spPr>
          <a:xfrm>
            <a:off x="8980276" y="5122329"/>
            <a:ext cx="91248" cy="91248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A92680-8434-478A-D044-687282746853}"/>
              </a:ext>
            </a:extLst>
          </p:cNvPr>
          <p:cNvSpPr txBox="1"/>
          <p:nvPr/>
        </p:nvSpPr>
        <p:spPr>
          <a:xfrm>
            <a:off x="3084672" y="5495678"/>
            <a:ext cx="28605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fr-FR"/>
            </a:defPPr>
            <a:lvl1pPr>
              <a:defRPr sz="700" i="1">
                <a:solidFill>
                  <a:srgbClr val="000000"/>
                </a:solidFill>
                <a:latin typeface="Read Light"/>
              </a:defRPr>
            </a:lvl1pPr>
          </a:lstStyle>
          <a:p>
            <a:pPr algn="ctr"/>
            <a:r>
              <a:rPr lang="en-US" sz="1050" dirty="0"/>
              <a:t>RV</a:t>
            </a:r>
            <a:endParaRPr lang="en-US" sz="1050" baseline="-250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E5C077D-D27F-18AD-5C79-810E62E84427}"/>
              </a:ext>
            </a:extLst>
          </p:cNvPr>
          <p:cNvSpPr/>
          <p:nvPr/>
        </p:nvSpPr>
        <p:spPr>
          <a:xfrm>
            <a:off x="1135259" y="3293105"/>
            <a:ext cx="1927042" cy="2774537"/>
          </a:xfrm>
          <a:prstGeom prst="roundRect">
            <a:avLst/>
          </a:prstGeom>
          <a:solidFill>
            <a:srgbClr val="FF0000">
              <a:alpha val="3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E4F5F7E-4E4D-5D38-439F-671D89979479}"/>
              </a:ext>
            </a:extLst>
          </p:cNvPr>
          <p:cNvSpPr/>
          <p:nvPr/>
        </p:nvSpPr>
        <p:spPr>
          <a:xfrm>
            <a:off x="6793486" y="3277632"/>
            <a:ext cx="2361336" cy="2774537"/>
          </a:xfrm>
          <a:prstGeom prst="roundRect">
            <a:avLst/>
          </a:prstGeom>
          <a:solidFill>
            <a:srgbClr val="FF0000">
              <a:alpha val="3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41B93B-21C2-2ACF-CBE0-08E165DFA787}"/>
              </a:ext>
            </a:extLst>
          </p:cNvPr>
          <p:cNvSpPr txBox="1"/>
          <p:nvPr/>
        </p:nvSpPr>
        <p:spPr>
          <a:xfrm>
            <a:off x="2767681" y="2931822"/>
            <a:ext cx="1297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Level 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F72D9E-0CB1-7CB6-56C6-81E860E576A3}"/>
              </a:ext>
            </a:extLst>
          </p:cNvPr>
          <p:cNvSpPr txBox="1"/>
          <p:nvPr/>
        </p:nvSpPr>
        <p:spPr>
          <a:xfrm>
            <a:off x="8765207" y="2904015"/>
            <a:ext cx="1297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Level 4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269D9D8-12B2-E1C0-31FA-38355CFB6AC8}"/>
              </a:ext>
            </a:extLst>
          </p:cNvPr>
          <p:cNvSpPr/>
          <p:nvPr/>
        </p:nvSpPr>
        <p:spPr>
          <a:xfrm>
            <a:off x="4699592" y="4325598"/>
            <a:ext cx="999740" cy="1079134"/>
          </a:xfrm>
          <a:prstGeom prst="roundRect">
            <a:avLst/>
          </a:prstGeom>
          <a:solidFill>
            <a:srgbClr val="FF0000">
              <a:alpha val="3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8B7664E-E8E2-5A71-8EC3-96C5F8DA7A8F}"/>
              </a:ext>
            </a:extLst>
          </p:cNvPr>
          <p:cNvSpPr/>
          <p:nvPr/>
        </p:nvSpPr>
        <p:spPr>
          <a:xfrm>
            <a:off x="10560940" y="4392175"/>
            <a:ext cx="1352397" cy="1060718"/>
          </a:xfrm>
          <a:prstGeom prst="roundRect">
            <a:avLst/>
          </a:prstGeom>
          <a:solidFill>
            <a:srgbClr val="FF0000">
              <a:alpha val="3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071BA9-7712-10CB-A676-EA36FBA02884}"/>
              </a:ext>
            </a:extLst>
          </p:cNvPr>
          <p:cNvSpPr txBox="1"/>
          <p:nvPr/>
        </p:nvSpPr>
        <p:spPr>
          <a:xfrm rot="20872414">
            <a:off x="1235873" y="3974572"/>
            <a:ext cx="174733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Declared values in one IP family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0F0905-9069-414B-D9F4-FEA914ACA5C6}"/>
              </a:ext>
            </a:extLst>
          </p:cNvPr>
          <p:cNvSpPr txBox="1"/>
          <p:nvPr/>
        </p:nvSpPr>
        <p:spPr>
          <a:xfrm rot="20872414">
            <a:off x="7148121" y="4233975"/>
            <a:ext cx="174733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Declared values in one IP family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21E21C-7533-BC46-BEF5-21CF12986730}"/>
              </a:ext>
            </a:extLst>
          </p:cNvPr>
          <p:cNvSpPr txBox="1"/>
          <p:nvPr/>
        </p:nvSpPr>
        <p:spPr>
          <a:xfrm rot="21073357">
            <a:off x="1281442" y="4946173"/>
            <a:ext cx="2024593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Extrapolated values in one LCA group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D9DD8D-BA50-A294-6541-28B613307704}"/>
              </a:ext>
            </a:extLst>
          </p:cNvPr>
          <p:cNvSpPr txBox="1"/>
          <p:nvPr/>
        </p:nvSpPr>
        <p:spPr>
          <a:xfrm rot="21097598">
            <a:off x="7056066" y="5069512"/>
            <a:ext cx="2024593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Extrapolated values in one LCA group</a:t>
            </a:r>
          </a:p>
        </p:txBody>
      </p:sp>
    </p:spTree>
    <p:extLst>
      <p:ext uri="{BB962C8B-B14F-4D97-AF65-F5344CB8AC3E}">
        <p14:creationId xmlns:p14="http://schemas.microsoft.com/office/powerpoint/2010/main" val="1845485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12">
            <a:extLst>
              <a:ext uri="{FF2B5EF4-FFF2-40B4-BE49-F238E27FC236}">
                <a16:creationId xmlns:a16="http://schemas.microsoft.com/office/drawing/2014/main" id="{B4EC7E32-3425-14D8-E21A-A1CCE597C1CF}"/>
              </a:ext>
            </a:extLst>
          </p:cNvPr>
          <p:cNvSpPr/>
          <p:nvPr/>
        </p:nvSpPr>
        <p:spPr>
          <a:xfrm>
            <a:off x="6981742" y="2263161"/>
            <a:ext cx="4555479" cy="3137328"/>
          </a:xfrm>
          <a:prstGeom prst="rect">
            <a:avLst/>
          </a:prstGeom>
          <a:solidFill>
            <a:srgbClr val="CECEEF"/>
          </a:solidFill>
          <a:ln>
            <a:solidFill>
              <a:srgbClr val="CECEEF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B4B5005-F7A7-DD3A-051E-139B0BF79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DE" dirty="0"/>
            </a:br>
            <a:endParaRPr lang="de-DE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47276D2-31D9-BF78-9B15-DF8AC634DD6B}"/>
              </a:ext>
            </a:extLst>
          </p:cNvPr>
          <p:cNvSpPr txBox="1">
            <a:spLocks/>
          </p:cNvSpPr>
          <p:nvPr/>
        </p:nvSpPr>
        <p:spPr>
          <a:xfrm>
            <a:off x="1113453" y="118186"/>
            <a:ext cx="10970971" cy="643881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Energy consumption: level 3 (interpolation)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C22CF0-5D7B-E8D8-285C-59FFA1709BFA}"/>
              </a:ext>
            </a:extLst>
          </p:cNvPr>
          <p:cNvSpPr/>
          <p:nvPr/>
        </p:nvSpPr>
        <p:spPr>
          <a:xfrm>
            <a:off x="843292" y="2066306"/>
            <a:ext cx="1816781" cy="36442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LCA group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07DC42-C88D-BD65-C3C4-9282E9D24110}"/>
              </a:ext>
            </a:extLst>
          </p:cNvPr>
          <p:cNvSpPr/>
          <p:nvPr/>
        </p:nvSpPr>
        <p:spPr>
          <a:xfrm>
            <a:off x="3125295" y="4973884"/>
            <a:ext cx="1097280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IP 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1F77D8-6542-9347-2C79-09AF7BEEE414}"/>
              </a:ext>
            </a:extLst>
          </p:cNvPr>
          <p:cNvSpPr/>
          <p:nvPr/>
        </p:nvSpPr>
        <p:spPr>
          <a:xfrm>
            <a:off x="3142707" y="4162307"/>
            <a:ext cx="1097280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IP 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47B20B-4BDA-67A3-75F1-B4A1AEDE0C30}"/>
              </a:ext>
            </a:extLst>
          </p:cNvPr>
          <p:cNvSpPr/>
          <p:nvPr/>
        </p:nvSpPr>
        <p:spPr>
          <a:xfrm>
            <a:off x="3137103" y="2472697"/>
            <a:ext cx="1097280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IP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606FDB-A3B6-7E4A-4B43-45E1EFD05A48}"/>
              </a:ext>
            </a:extLst>
          </p:cNvPr>
          <p:cNvSpPr txBox="1"/>
          <p:nvPr/>
        </p:nvSpPr>
        <p:spPr>
          <a:xfrm>
            <a:off x="784730" y="1625949"/>
            <a:ext cx="1821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Upstream Emission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F61C213-61E9-1730-5608-81B229F05241}"/>
              </a:ext>
            </a:extLst>
          </p:cNvPr>
          <p:cNvCxnSpPr>
            <a:cxnSpLocks/>
          </p:cNvCxnSpPr>
          <p:nvPr/>
        </p:nvCxnSpPr>
        <p:spPr>
          <a:xfrm flipV="1">
            <a:off x="838429" y="2063262"/>
            <a:ext cx="1821644" cy="3644211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B92094D-4BEE-E66F-E497-E492A5F722EB}"/>
              </a:ext>
            </a:extLst>
          </p:cNvPr>
          <p:cNvCxnSpPr>
            <a:cxnSpLocks/>
            <a:endCxn id="38" idx="1"/>
          </p:cNvCxnSpPr>
          <p:nvPr/>
        </p:nvCxnSpPr>
        <p:spPr>
          <a:xfrm flipV="1">
            <a:off x="3146588" y="2474498"/>
            <a:ext cx="1042075" cy="714095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0901FEDE-5CD3-A2D2-F8EF-409A1ED85ACE}"/>
              </a:ext>
            </a:extLst>
          </p:cNvPr>
          <p:cNvSpPr/>
          <p:nvPr/>
        </p:nvSpPr>
        <p:spPr>
          <a:xfrm>
            <a:off x="3125642" y="3332781"/>
            <a:ext cx="1097280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IP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761A48-D943-9234-BDE6-55C38C188F45}"/>
              </a:ext>
            </a:extLst>
          </p:cNvPr>
          <p:cNvSpPr txBox="1"/>
          <p:nvPr/>
        </p:nvSpPr>
        <p:spPr>
          <a:xfrm>
            <a:off x="2860779" y="1559044"/>
            <a:ext cx="1821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Downstream Emission </a:t>
            </a:r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3F51131A-AE56-198B-156E-6ABAD5D6AA82}"/>
              </a:ext>
            </a:extLst>
          </p:cNvPr>
          <p:cNvSpPr/>
          <p:nvPr/>
        </p:nvSpPr>
        <p:spPr>
          <a:xfrm>
            <a:off x="4142943" y="2383058"/>
            <a:ext cx="182880" cy="18288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52BDA95-B3E4-FBA4-8E5C-57A540A81EAB}"/>
              </a:ext>
            </a:extLst>
          </p:cNvPr>
          <p:cNvSpPr/>
          <p:nvPr/>
        </p:nvSpPr>
        <p:spPr>
          <a:xfrm>
            <a:off x="2561938" y="2030237"/>
            <a:ext cx="182880" cy="182880"/>
          </a:xfrm>
          <a:prstGeom prst="ellipse">
            <a:avLst/>
          </a:prstGeom>
          <a:solidFill>
            <a:srgbClr val="FF99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EF33795-A1CE-E3CE-9F5F-0C98DBE55355}"/>
              </a:ext>
            </a:extLst>
          </p:cNvPr>
          <p:cNvCxnSpPr>
            <a:cxnSpLocks/>
            <a:endCxn id="52" idx="1"/>
          </p:cNvCxnSpPr>
          <p:nvPr/>
        </p:nvCxnSpPr>
        <p:spPr>
          <a:xfrm flipV="1">
            <a:off x="3128889" y="3340714"/>
            <a:ext cx="1042075" cy="714095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FE299844-88B2-F088-69E5-51CA159A5178}"/>
              </a:ext>
            </a:extLst>
          </p:cNvPr>
          <p:cNvSpPr/>
          <p:nvPr/>
        </p:nvSpPr>
        <p:spPr>
          <a:xfrm>
            <a:off x="4125244" y="3249274"/>
            <a:ext cx="182880" cy="18288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917F46C-90D1-8816-4473-D54EE75456F9}"/>
              </a:ext>
            </a:extLst>
          </p:cNvPr>
          <p:cNvCxnSpPr>
            <a:cxnSpLocks/>
            <a:endCxn id="55" idx="1"/>
          </p:cNvCxnSpPr>
          <p:nvPr/>
        </p:nvCxnSpPr>
        <p:spPr>
          <a:xfrm flipV="1">
            <a:off x="3135502" y="4146683"/>
            <a:ext cx="1042075" cy="714095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B3199E97-A193-9369-08AF-7014A6536401}"/>
              </a:ext>
            </a:extLst>
          </p:cNvPr>
          <p:cNvSpPr/>
          <p:nvPr/>
        </p:nvSpPr>
        <p:spPr>
          <a:xfrm>
            <a:off x="4131857" y="4055243"/>
            <a:ext cx="182880" cy="18288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CA7E41D-C333-C5F9-264C-97D2D00476D8}"/>
              </a:ext>
            </a:extLst>
          </p:cNvPr>
          <p:cNvCxnSpPr>
            <a:cxnSpLocks/>
            <a:endCxn id="57" idx="1"/>
          </p:cNvCxnSpPr>
          <p:nvPr/>
        </p:nvCxnSpPr>
        <p:spPr>
          <a:xfrm flipV="1">
            <a:off x="3152192" y="4983376"/>
            <a:ext cx="1042075" cy="714095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265FF52D-EA09-1C30-5174-95B542DC34B1}"/>
              </a:ext>
            </a:extLst>
          </p:cNvPr>
          <p:cNvSpPr/>
          <p:nvPr/>
        </p:nvSpPr>
        <p:spPr>
          <a:xfrm>
            <a:off x="4148547" y="4891936"/>
            <a:ext cx="182880" cy="18288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287365A3-CA85-4EEF-71AE-5D5BCA8F6FB2}"/>
              </a:ext>
            </a:extLst>
          </p:cNvPr>
          <p:cNvSpPr/>
          <p:nvPr/>
        </p:nvSpPr>
        <p:spPr>
          <a:xfrm>
            <a:off x="2375882" y="2432238"/>
            <a:ext cx="137160" cy="1371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6C2A2F0-1645-55EA-412D-8288571A97CD}"/>
              </a:ext>
            </a:extLst>
          </p:cNvPr>
          <p:cNvSpPr/>
          <p:nvPr/>
        </p:nvSpPr>
        <p:spPr>
          <a:xfrm>
            <a:off x="1936100" y="3314833"/>
            <a:ext cx="137160" cy="1371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E68D5D3B-3380-CC64-49D2-2BE04D2AE95D}"/>
              </a:ext>
            </a:extLst>
          </p:cNvPr>
          <p:cNvSpPr/>
          <p:nvPr/>
        </p:nvSpPr>
        <p:spPr>
          <a:xfrm>
            <a:off x="1154573" y="4849001"/>
            <a:ext cx="137160" cy="1371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8533D4F9-9550-9562-0136-BA5CB8E8F299}"/>
              </a:ext>
            </a:extLst>
          </p:cNvPr>
          <p:cNvSpPr/>
          <p:nvPr/>
        </p:nvSpPr>
        <p:spPr>
          <a:xfrm>
            <a:off x="7854918" y="2122875"/>
            <a:ext cx="833592" cy="431983"/>
          </a:xfrm>
          <a:custGeom>
            <a:avLst/>
            <a:gdLst>
              <a:gd name="connsiteX0" fmla="*/ 0 w 1648589"/>
              <a:gd name="connsiteY0" fmla="*/ 0 h 854330"/>
              <a:gd name="connsiteX1" fmla="*/ 1041214 w 1648589"/>
              <a:gd name="connsiteY1" fmla="*/ 487235 h 854330"/>
              <a:gd name="connsiteX2" fmla="*/ 1648589 w 1648589"/>
              <a:gd name="connsiteY2" fmla="*/ 854330 h 854330"/>
              <a:gd name="connsiteX3" fmla="*/ 1648589 w 1648589"/>
              <a:gd name="connsiteY3" fmla="*/ 854330 h 85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8589" h="854330">
                <a:moveTo>
                  <a:pt x="0" y="0"/>
                </a:moveTo>
                <a:cubicBezTo>
                  <a:pt x="383224" y="172423"/>
                  <a:pt x="766449" y="344847"/>
                  <a:pt x="1041214" y="487235"/>
                </a:cubicBezTo>
                <a:cubicBezTo>
                  <a:pt x="1315979" y="629623"/>
                  <a:pt x="1648589" y="854330"/>
                  <a:pt x="1648589" y="854330"/>
                </a:cubicBezTo>
                <a:lnTo>
                  <a:pt x="1648589" y="854330"/>
                </a:lnTo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1FB5820D-8024-9542-D72C-472EE682E03D}"/>
              </a:ext>
            </a:extLst>
          </p:cNvPr>
          <p:cNvCxnSpPr/>
          <p:nvPr/>
        </p:nvCxnSpPr>
        <p:spPr>
          <a:xfrm>
            <a:off x="7687572" y="4918637"/>
            <a:ext cx="3534002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65A17474-F6DD-DCFF-2519-2D30A9718AAE}"/>
              </a:ext>
            </a:extLst>
          </p:cNvPr>
          <p:cNvCxnSpPr>
            <a:cxnSpLocks/>
          </p:cNvCxnSpPr>
          <p:nvPr/>
        </p:nvCxnSpPr>
        <p:spPr>
          <a:xfrm flipV="1">
            <a:off x="7706451" y="2653556"/>
            <a:ext cx="0" cy="2265076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C7B56C54-92B2-6875-9F9F-8DB6B9B62544}"/>
              </a:ext>
            </a:extLst>
          </p:cNvPr>
          <p:cNvSpPr txBox="1"/>
          <p:nvPr/>
        </p:nvSpPr>
        <p:spPr>
          <a:xfrm>
            <a:off x="7239944" y="3011534"/>
            <a:ext cx="400110" cy="162365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0000"/>
                </a:solidFill>
                <a:latin typeface="Read Light"/>
              </a:rPr>
              <a:t>CFP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9F71D3A-5FB7-240B-BB60-A99213344B79}"/>
              </a:ext>
            </a:extLst>
          </p:cNvPr>
          <p:cNvSpPr txBox="1"/>
          <p:nvPr/>
        </p:nvSpPr>
        <p:spPr>
          <a:xfrm>
            <a:off x="9782599" y="4942259"/>
            <a:ext cx="385038" cy="2154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fr-FR"/>
            </a:defPPr>
            <a:lvl1pPr>
              <a:defRPr sz="700" i="1">
                <a:solidFill>
                  <a:srgbClr val="000000"/>
                </a:solidFill>
                <a:latin typeface="Read Light"/>
              </a:defRPr>
            </a:lvl1pPr>
          </a:lstStyle>
          <a:p>
            <a:pPr algn="ctr"/>
            <a:r>
              <a:rPr lang="en-US" sz="1400" dirty="0" err="1"/>
              <a:t>Vh</a:t>
            </a:r>
            <a:endParaRPr lang="en-US" sz="1400" baseline="-250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0EE2C8B-22E0-B490-7A6A-7719EE3F10BD}"/>
              </a:ext>
            </a:extLst>
          </p:cNvPr>
          <p:cNvSpPr txBox="1"/>
          <p:nvPr/>
        </p:nvSpPr>
        <p:spPr>
          <a:xfrm>
            <a:off x="9443841" y="4937702"/>
            <a:ext cx="31295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Veh4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8105291-B393-993F-C410-D86E4FCFD51B}"/>
              </a:ext>
            </a:extLst>
          </p:cNvPr>
          <p:cNvSpPr txBox="1"/>
          <p:nvPr/>
        </p:nvSpPr>
        <p:spPr>
          <a:xfrm>
            <a:off x="8225178" y="4942493"/>
            <a:ext cx="31295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Veh1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5170025-049A-6738-040F-491757EAB3F8}"/>
              </a:ext>
            </a:extLst>
          </p:cNvPr>
          <p:cNvSpPr txBox="1"/>
          <p:nvPr/>
        </p:nvSpPr>
        <p:spPr>
          <a:xfrm>
            <a:off x="9103006" y="4936888"/>
            <a:ext cx="31295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Veh3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F79E145-518A-CB72-7BA1-937359BD0A7B}"/>
              </a:ext>
            </a:extLst>
          </p:cNvPr>
          <p:cNvSpPr txBox="1"/>
          <p:nvPr/>
        </p:nvSpPr>
        <p:spPr>
          <a:xfrm>
            <a:off x="8691281" y="4934703"/>
            <a:ext cx="31295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  <a:latin typeface="Read Light"/>
              </a:rPr>
              <a:t>Veh2</a:t>
            </a:r>
            <a:endParaRPr lang="en-US" sz="1400" i="1" dirty="0">
              <a:solidFill>
                <a:srgbClr val="000000"/>
              </a:solidFill>
              <a:latin typeface="Read Light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9C5ABF6-FE67-3489-E212-DE9DA3AB2DEE}"/>
              </a:ext>
            </a:extLst>
          </p:cNvPr>
          <p:cNvCxnSpPr>
            <a:cxnSpLocks/>
            <a:stCxn id="94" idx="3"/>
            <a:endCxn id="80" idx="0"/>
          </p:cNvCxnSpPr>
          <p:nvPr/>
        </p:nvCxnSpPr>
        <p:spPr>
          <a:xfrm>
            <a:off x="9964176" y="3501471"/>
            <a:ext cx="10943" cy="1440788"/>
          </a:xfrm>
          <a:prstGeom prst="line">
            <a:avLst/>
          </a:prstGeom>
          <a:ln>
            <a:solidFill>
              <a:srgbClr val="002C5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Isosceles Triangle 93">
            <a:extLst>
              <a:ext uri="{FF2B5EF4-FFF2-40B4-BE49-F238E27FC236}">
                <a16:creationId xmlns:a16="http://schemas.microsoft.com/office/drawing/2014/main" id="{E06457BB-D1D4-7AC4-3235-70939A5D9276}"/>
              </a:ext>
            </a:extLst>
          </p:cNvPr>
          <p:cNvSpPr/>
          <p:nvPr/>
        </p:nvSpPr>
        <p:spPr>
          <a:xfrm>
            <a:off x="9908414" y="3395611"/>
            <a:ext cx="111521" cy="10586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57737B18-2F6A-AAB0-C6C0-E8FF06ED847B}"/>
              </a:ext>
            </a:extLst>
          </p:cNvPr>
          <p:cNvSpPr/>
          <p:nvPr/>
        </p:nvSpPr>
        <p:spPr>
          <a:xfrm>
            <a:off x="9842773" y="3069147"/>
            <a:ext cx="168014" cy="117418"/>
          </a:xfrm>
          <a:prstGeom prst="roundRect">
            <a:avLst/>
          </a:prstGeom>
          <a:solidFill>
            <a:srgbClr val="D8C3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6C9B73D-F212-0536-B057-EE7F8ECDE886}"/>
              </a:ext>
            </a:extLst>
          </p:cNvPr>
          <p:cNvSpPr txBox="1"/>
          <p:nvPr/>
        </p:nvSpPr>
        <p:spPr>
          <a:xfrm rot="21178766">
            <a:off x="9267573" y="2873188"/>
            <a:ext cx="65402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Total values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FBDFC9D-6CDF-6692-293D-1AFA50A0CFE3}"/>
              </a:ext>
            </a:extLst>
          </p:cNvPr>
          <p:cNvSpPr txBox="1"/>
          <p:nvPr/>
        </p:nvSpPr>
        <p:spPr>
          <a:xfrm>
            <a:off x="10062779" y="4399984"/>
            <a:ext cx="1067747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Estimated  value</a:t>
            </a: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D2F0F1F-3811-2BCC-37A9-321CD04E9354}"/>
              </a:ext>
            </a:extLst>
          </p:cNvPr>
          <p:cNvSpPr/>
          <p:nvPr/>
        </p:nvSpPr>
        <p:spPr>
          <a:xfrm>
            <a:off x="9889160" y="4438870"/>
            <a:ext cx="146634" cy="146634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274DAF0E-C0EB-DD6C-9D4B-01CE6A24C6AE}"/>
              </a:ext>
            </a:extLst>
          </p:cNvPr>
          <p:cNvSpPr/>
          <p:nvPr/>
        </p:nvSpPr>
        <p:spPr>
          <a:xfrm>
            <a:off x="9782501" y="2684755"/>
            <a:ext cx="442718" cy="2210028"/>
          </a:xfrm>
          <a:prstGeom prst="roundRect">
            <a:avLst/>
          </a:prstGeom>
          <a:solidFill>
            <a:srgbClr val="00B050">
              <a:alpha val="3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888CEB8A-8531-49FB-A1CB-F0BAE7B3713B}"/>
              </a:ext>
            </a:extLst>
          </p:cNvPr>
          <p:cNvCxnSpPr>
            <a:stCxn id="52" idx="5"/>
          </p:cNvCxnSpPr>
          <p:nvPr/>
        </p:nvCxnSpPr>
        <p:spPr>
          <a:xfrm flipV="1">
            <a:off x="4262404" y="2244689"/>
            <a:ext cx="2719338" cy="1096025"/>
          </a:xfrm>
          <a:prstGeom prst="line">
            <a:avLst/>
          </a:prstGeom>
          <a:ln>
            <a:solidFill>
              <a:srgbClr val="CECEEF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C812CCF9-1413-49F6-A2E1-1480E9EF368D}"/>
              </a:ext>
            </a:extLst>
          </p:cNvPr>
          <p:cNvCxnSpPr>
            <a:cxnSpLocks/>
          </p:cNvCxnSpPr>
          <p:nvPr/>
        </p:nvCxnSpPr>
        <p:spPr>
          <a:xfrm>
            <a:off x="4194267" y="4054809"/>
            <a:ext cx="2817033" cy="1270308"/>
          </a:xfrm>
          <a:prstGeom prst="line">
            <a:avLst/>
          </a:prstGeom>
          <a:ln>
            <a:solidFill>
              <a:srgbClr val="CECEEF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081F78FD-A434-DD64-D475-7BA7E0C67D95}"/>
              </a:ext>
            </a:extLst>
          </p:cNvPr>
          <p:cNvSpPr txBox="1"/>
          <p:nvPr/>
        </p:nvSpPr>
        <p:spPr>
          <a:xfrm>
            <a:off x="981449" y="3286718"/>
            <a:ext cx="9258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Estimated  value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44E3DDC-D403-1F96-646A-A187796B1D0E}"/>
              </a:ext>
            </a:extLst>
          </p:cNvPr>
          <p:cNvSpPr txBox="1"/>
          <p:nvPr/>
        </p:nvSpPr>
        <p:spPr>
          <a:xfrm>
            <a:off x="1364798" y="4922726"/>
            <a:ext cx="1067747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Estimated  value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AF7FB11-D1BD-B835-9314-3A6BA58A7007}"/>
              </a:ext>
            </a:extLst>
          </p:cNvPr>
          <p:cNvSpPr txBox="1"/>
          <p:nvPr/>
        </p:nvSpPr>
        <p:spPr>
          <a:xfrm>
            <a:off x="1621090" y="4093651"/>
            <a:ext cx="1067747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Estimated  value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703C6E0-2858-2504-7D2B-1300921D0992}"/>
              </a:ext>
            </a:extLst>
          </p:cNvPr>
          <p:cNvSpPr txBox="1"/>
          <p:nvPr/>
        </p:nvSpPr>
        <p:spPr>
          <a:xfrm>
            <a:off x="1556576" y="2053079"/>
            <a:ext cx="1067747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calculated  value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E5FB2EA8-54BE-7D1F-16EE-CB1272576A8C}"/>
              </a:ext>
            </a:extLst>
          </p:cNvPr>
          <p:cNvSpPr txBox="1"/>
          <p:nvPr/>
        </p:nvSpPr>
        <p:spPr>
          <a:xfrm>
            <a:off x="7338712" y="5603925"/>
            <a:ext cx="394848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i="1" dirty="0">
                <a:latin typeface="Read Light"/>
              </a:rPr>
              <a:t>Vehicle high will cover all other vehicle in the interpolation family 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BA141B3-6BAA-D8A9-33FE-78E521A5890C}"/>
              </a:ext>
            </a:extLst>
          </p:cNvPr>
          <p:cNvSpPr txBox="1"/>
          <p:nvPr/>
        </p:nvSpPr>
        <p:spPr>
          <a:xfrm>
            <a:off x="4415221" y="2378680"/>
            <a:ext cx="106774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FF0000"/>
                </a:solidFill>
                <a:latin typeface="Read Light"/>
              </a:rPr>
              <a:t>measured</a:t>
            </a:r>
            <a:r>
              <a:rPr lang="en-US" sz="1050" i="1" dirty="0">
                <a:solidFill>
                  <a:srgbClr val="000000"/>
                </a:solidFill>
                <a:latin typeface="Read Light"/>
              </a:rPr>
              <a:t>  value</a:t>
            </a:r>
          </a:p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of vehicle high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7CE6D891-9061-9841-5F0D-892CE0EBC93D}"/>
              </a:ext>
            </a:extLst>
          </p:cNvPr>
          <p:cNvSpPr txBox="1"/>
          <p:nvPr/>
        </p:nvSpPr>
        <p:spPr>
          <a:xfrm>
            <a:off x="137286" y="5765061"/>
            <a:ext cx="255155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i="1" dirty="0">
                <a:latin typeface="Read Light"/>
              </a:rPr>
              <a:t>A single LCA group can cover multiple type of powertrain of a given energy ( i.e. all diesel powertrain)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F851AD3-E347-4AB6-639F-33A60DE7129E}"/>
              </a:ext>
            </a:extLst>
          </p:cNvPr>
          <p:cNvSpPr txBox="1"/>
          <p:nvPr/>
        </p:nvSpPr>
        <p:spPr>
          <a:xfrm>
            <a:off x="3055651" y="5765061"/>
            <a:ext cx="255155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i="1" dirty="0">
                <a:latin typeface="Read Light"/>
              </a:rPr>
              <a:t>Powertrain configuration defines interpolation family</a:t>
            </a:r>
          </a:p>
          <a:p>
            <a:r>
              <a:rPr lang="en-US" sz="1200" i="1" dirty="0">
                <a:latin typeface="Read Light"/>
              </a:rPr>
              <a:t>1.5 </a:t>
            </a:r>
            <a:r>
              <a:rPr lang="en-US" sz="1200" i="1" dirty="0" err="1">
                <a:latin typeface="Read Light"/>
              </a:rPr>
              <a:t>litre</a:t>
            </a:r>
            <a:r>
              <a:rPr lang="en-US" sz="1200" i="1" dirty="0">
                <a:latin typeface="Read Light"/>
              </a:rPr>
              <a:t> diesel and 2.0 </a:t>
            </a:r>
            <a:r>
              <a:rPr lang="en-US" sz="1200" i="1" dirty="0" err="1">
                <a:latin typeface="Read Light"/>
              </a:rPr>
              <a:t>litre</a:t>
            </a:r>
            <a:r>
              <a:rPr lang="en-US" sz="1200" i="1" dirty="0">
                <a:latin typeface="Read Light"/>
              </a:rPr>
              <a:t> diesel engines will  be in separate family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3973379A-03E5-6936-7E20-815749C4A5A8}"/>
              </a:ext>
            </a:extLst>
          </p:cNvPr>
          <p:cNvSpPr/>
          <p:nvPr/>
        </p:nvSpPr>
        <p:spPr>
          <a:xfrm>
            <a:off x="1520429" y="4146189"/>
            <a:ext cx="137160" cy="1371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5F46BE-CC62-6D13-8055-679C44CB3390}"/>
              </a:ext>
            </a:extLst>
          </p:cNvPr>
          <p:cNvSpPr txBox="1"/>
          <p:nvPr/>
        </p:nvSpPr>
        <p:spPr>
          <a:xfrm>
            <a:off x="1406036" y="2419751"/>
            <a:ext cx="9258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Estimated  value</a:t>
            </a:r>
          </a:p>
        </p:txBody>
      </p:sp>
    </p:spTree>
    <p:extLst>
      <p:ext uri="{BB962C8B-B14F-4D97-AF65-F5344CB8AC3E}">
        <p14:creationId xmlns:p14="http://schemas.microsoft.com/office/powerpoint/2010/main" val="243112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4B5005-F7A7-DD3A-051E-139B0BF79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DE" dirty="0"/>
            </a:br>
            <a:endParaRPr lang="de-DE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47276D2-31D9-BF78-9B15-DF8AC634DD6B}"/>
              </a:ext>
            </a:extLst>
          </p:cNvPr>
          <p:cNvSpPr txBox="1">
            <a:spLocks/>
          </p:cNvSpPr>
          <p:nvPr/>
        </p:nvSpPr>
        <p:spPr>
          <a:xfrm>
            <a:off x="1113453" y="118186"/>
            <a:ext cx="10970971" cy="643881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Energy consumption: level 3 (inertia class)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C22CF0-5D7B-E8D8-285C-59FFA1709BFA}"/>
              </a:ext>
            </a:extLst>
          </p:cNvPr>
          <p:cNvSpPr/>
          <p:nvPr/>
        </p:nvSpPr>
        <p:spPr>
          <a:xfrm>
            <a:off x="843292" y="2066306"/>
            <a:ext cx="1816781" cy="36442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LCA group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07DC42-C88D-BD65-C3C4-9282E9D24110}"/>
              </a:ext>
            </a:extLst>
          </p:cNvPr>
          <p:cNvSpPr/>
          <p:nvPr/>
        </p:nvSpPr>
        <p:spPr>
          <a:xfrm>
            <a:off x="3125295" y="5038536"/>
            <a:ext cx="1097280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1F77D8-6542-9347-2C79-09AF7BEEE414}"/>
              </a:ext>
            </a:extLst>
          </p:cNvPr>
          <p:cNvSpPr/>
          <p:nvPr/>
        </p:nvSpPr>
        <p:spPr>
          <a:xfrm>
            <a:off x="3142707" y="4162300"/>
            <a:ext cx="1097280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47B20B-4BDA-67A3-75F1-B4A1AEDE0C30}"/>
              </a:ext>
            </a:extLst>
          </p:cNvPr>
          <p:cNvSpPr/>
          <p:nvPr/>
        </p:nvSpPr>
        <p:spPr>
          <a:xfrm>
            <a:off x="3137103" y="2417281"/>
            <a:ext cx="1097280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606FDB-A3B6-7E4A-4B43-45E1EFD05A48}"/>
              </a:ext>
            </a:extLst>
          </p:cNvPr>
          <p:cNvSpPr txBox="1"/>
          <p:nvPr/>
        </p:nvSpPr>
        <p:spPr>
          <a:xfrm>
            <a:off x="784730" y="1625949"/>
            <a:ext cx="1821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Upstream Emission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F61C213-61E9-1730-5608-81B229F05241}"/>
              </a:ext>
            </a:extLst>
          </p:cNvPr>
          <p:cNvCxnSpPr>
            <a:cxnSpLocks/>
          </p:cNvCxnSpPr>
          <p:nvPr/>
        </p:nvCxnSpPr>
        <p:spPr>
          <a:xfrm flipV="1">
            <a:off x="838429" y="2063262"/>
            <a:ext cx="1821644" cy="3644211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0901FEDE-5CD3-A2D2-F8EF-409A1ED85ACE}"/>
              </a:ext>
            </a:extLst>
          </p:cNvPr>
          <p:cNvSpPr/>
          <p:nvPr/>
        </p:nvSpPr>
        <p:spPr>
          <a:xfrm>
            <a:off x="3125642" y="3268120"/>
            <a:ext cx="1097280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761A48-D943-9234-BDE6-55C38C188F45}"/>
              </a:ext>
            </a:extLst>
          </p:cNvPr>
          <p:cNvSpPr txBox="1"/>
          <p:nvPr/>
        </p:nvSpPr>
        <p:spPr>
          <a:xfrm>
            <a:off x="2860779" y="1559044"/>
            <a:ext cx="1821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Downstream Emission </a:t>
            </a:r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3F51131A-AE56-198B-156E-6ABAD5D6AA82}"/>
              </a:ext>
            </a:extLst>
          </p:cNvPr>
          <p:cNvSpPr/>
          <p:nvPr/>
        </p:nvSpPr>
        <p:spPr>
          <a:xfrm>
            <a:off x="4142943" y="2327642"/>
            <a:ext cx="182880" cy="18288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52BDA95-B3E4-FBA4-8E5C-57A540A81EAB}"/>
              </a:ext>
            </a:extLst>
          </p:cNvPr>
          <p:cNvSpPr/>
          <p:nvPr/>
        </p:nvSpPr>
        <p:spPr>
          <a:xfrm>
            <a:off x="2601753" y="2026607"/>
            <a:ext cx="182880" cy="182880"/>
          </a:xfrm>
          <a:prstGeom prst="ellipse">
            <a:avLst/>
          </a:prstGeom>
          <a:solidFill>
            <a:srgbClr val="FF99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FE299844-88B2-F088-69E5-51CA159A5178}"/>
              </a:ext>
            </a:extLst>
          </p:cNvPr>
          <p:cNvSpPr/>
          <p:nvPr/>
        </p:nvSpPr>
        <p:spPr>
          <a:xfrm>
            <a:off x="4125244" y="3184613"/>
            <a:ext cx="182880" cy="18288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B3199E97-A193-9369-08AF-7014A6536401}"/>
              </a:ext>
            </a:extLst>
          </p:cNvPr>
          <p:cNvSpPr/>
          <p:nvPr/>
        </p:nvSpPr>
        <p:spPr>
          <a:xfrm>
            <a:off x="4131857" y="4055236"/>
            <a:ext cx="182880" cy="18288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265FF52D-EA09-1C30-5174-95B542DC34B1}"/>
              </a:ext>
            </a:extLst>
          </p:cNvPr>
          <p:cNvSpPr/>
          <p:nvPr/>
        </p:nvSpPr>
        <p:spPr>
          <a:xfrm>
            <a:off x="4148547" y="4956588"/>
            <a:ext cx="182880" cy="182880"/>
          </a:xfrm>
          <a:prstGeom prst="triangle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287365A3-CA85-4EEF-71AE-5D5BCA8F6FB2}"/>
              </a:ext>
            </a:extLst>
          </p:cNvPr>
          <p:cNvSpPr/>
          <p:nvPr/>
        </p:nvSpPr>
        <p:spPr>
          <a:xfrm>
            <a:off x="2043955" y="3158923"/>
            <a:ext cx="137160" cy="1371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6C2A2F0-1645-55EA-412D-8288571A97CD}"/>
              </a:ext>
            </a:extLst>
          </p:cNvPr>
          <p:cNvSpPr/>
          <p:nvPr/>
        </p:nvSpPr>
        <p:spPr>
          <a:xfrm>
            <a:off x="1525376" y="4110176"/>
            <a:ext cx="137160" cy="1371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E68D5D3B-3380-CC64-49D2-2BE04D2AE95D}"/>
              </a:ext>
            </a:extLst>
          </p:cNvPr>
          <p:cNvSpPr/>
          <p:nvPr/>
        </p:nvSpPr>
        <p:spPr>
          <a:xfrm>
            <a:off x="1154573" y="4849001"/>
            <a:ext cx="137160" cy="1371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081F78FD-A434-DD64-D475-7BA7E0C67D95}"/>
              </a:ext>
            </a:extLst>
          </p:cNvPr>
          <p:cNvSpPr txBox="1"/>
          <p:nvPr/>
        </p:nvSpPr>
        <p:spPr>
          <a:xfrm>
            <a:off x="1049593" y="3122676"/>
            <a:ext cx="927965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Estimated  value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44E3DDC-D403-1F96-646A-A187796B1D0E}"/>
              </a:ext>
            </a:extLst>
          </p:cNvPr>
          <p:cNvSpPr txBox="1"/>
          <p:nvPr/>
        </p:nvSpPr>
        <p:spPr>
          <a:xfrm>
            <a:off x="1364798" y="4922726"/>
            <a:ext cx="1067747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Estimated  value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AF7FB11-D1BD-B835-9314-3A6BA58A7007}"/>
              </a:ext>
            </a:extLst>
          </p:cNvPr>
          <p:cNvSpPr txBox="1"/>
          <p:nvPr/>
        </p:nvSpPr>
        <p:spPr>
          <a:xfrm>
            <a:off x="1676879" y="4092139"/>
            <a:ext cx="1067747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Estimated  value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703C6E0-2858-2504-7D2B-1300921D0992}"/>
              </a:ext>
            </a:extLst>
          </p:cNvPr>
          <p:cNvSpPr txBox="1"/>
          <p:nvPr/>
        </p:nvSpPr>
        <p:spPr>
          <a:xfrm>
            <a:off x="1556576" y="2053079"/>
            <a:ext cx="1067747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FF0000"/>
                </a:solidFill>
                <a:latin typeface="Read Light"/>
              </a:rPr>
              <a:t>calculated</a:t>
            </a:r>
            <a:r>
              <a:rPr lang="en-US" sz="1050" i="1" dirty="0">
                <a:solidFill>
                  <a:srgbClr val="000000"/>
                </a:solidFill>
                <a:latin typeface="Read Light"/>
              </a:rPr>
              <a:t>  value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03ABB7C-0E07-A8C7-72C7-4F456B5F1EFF}"/>
              </a:ext>
            </a:extLst>
          </p:cNvPr>
          <p:cNvGrpSpPr/>
          <p:nvPr/>
        </p:nvGrpSpPr>
        <p:grpSpPr>
          <a:xfrm>
            <a:off x="3316939" y="2487474"/>
            <a:ext cx="744067" cy="661327"/>
            <a:chOff x="5351930" y="5264344"/>
            <a:chExt cx="744067" cy="82448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4B3CA25-2888-1C60-75E1-AE7FDACF3502}"/>
                </a:ext>
              </a:extLst>
            </p:cNvPr>
            <p:cNvCxnSpPr/>
            <p:nvPr/>
          </p:nvCxnSpPr>
          <p:spPr>
            <a:xfrm flipV="1">
              <a:off x="5351930" y="5814508"/>
              <a:ext cx="0" cy="27432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14C3AFE-74E0-0F77-9021-B0CDF58942F1}"/>
                </a:ext>
              </a:extLst>
            </p:cNvPr>
            <p:cNvCxnSpPr/>
            <p:nvPr/>
          </p:nvCxnSpPr>
          <p:spPr>
            <a:xfrm flipV="1">
              <a:off x="5593977" y="5540188"/>
              <a:ext cx="0" cy="27432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C53DF87-4434-A5C2-1C98-D9D803462BF0}"/>
                </a:ext>
              </a:extLst>
            </p:cNvPr>
            <p:cNvCxnSpPr>
              <a:cxnSpLocks/>
            </p:cNvCxnSpPr>
            <p:nvPr/>
          </p:nvCxnSpPr>
          <p:spPr>
            <a:xfrm>
              <a:off x="5351930" y="5814508"/>
              <a:ext cx="242047" cy="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049B71B-FBAC-2FEA-C46A-ADA1A98DF990}"/>
                </a:ext>
              </a:extLst>
            </p:cNvPr>
            <p:cNvCxnSpPr/>
            <p:nvPr/>
          </p:nvCxnSpPr>
          <p:spPr>
            <a:xfrm flipV="1">
              <a:off x="5853950" y="5264344"/>
              <a:ext cx="0" cy="27432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CF0D477-2629-FA20-2780-309B2878A1DE}"/>
                </a:ext>
              </a:extLst>
            </p:cNvPr>
            <p:cNvCxnSpPr>
              <a:cxnSpLocks/>
            </p:cNvCxnSpPr>
            <p:nvPr/>
          </p:nvCxnSpPr>
          <p:spPr>
            <a:xfrm>
              <a:off x="5611903" y="5538664"/>
              <a:ext cx="242047" cy="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AAD1CCD-20D6-5E92-A315-4CC1A8AFD925}"/>
                </a:ext>
              </a:extLst>
            </p:cNvPr>
            <p:cNvCxnSpPr>
              <a:cxnSpLocks/>
            </p:cNvCxnSpPr>
            <p:nvPr/>
          </p:nvCxnSpPr>
          <p:spPr>
            <a:xfrm>
              <a:off x="5853950" y="5264344"/>
              <a:ext cx="242047" cy="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275912C-46AF-8361-19EF-931684F6B004}"/>
              </a:ext>
            </a:extLst>
          </p:cNvPr>
          <p:cNvGrpSpPr/>
          <p:nvPr/>
        </p:nvGrpSpPr>
        <p:grpSpPr>
          <a:xfrm>
            <a:off x="3308518" y="3310050"/>
            <a:ext cx="744067" cy="661327"/>
            <a:chOff x="5351930" y="5264344"/>
            <a:chExt cx="744067" cy="82448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C191558-6FB9-9C9E-720D-1DBD0EE786E8}"/>
                </a:ext>
              </a:extLst>
            </p:cNvPr>
            <p:cNvCxnSpPr/>
            <p:nvPr/>
          </p:nvCxnSpPr>
          <p:spPr>
            <a:xfrm flipV="1">
              <a:off x="5351930" y="5814508"/>
              <a:ext cx="0" cy="27432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009D13A-1EA3-FE90-ECA2-7901142521D0}"/>
                </a:ext>
              </a:extLst>
            </p:cNvPr>
            <p:cNvCxnSpPr/>
            <p:nvPr/>
          </p:nvCxnSpPr>
          <p:spPr>
            <a:xfrm flipV="1">
              <a:off x="5593977" y="5540188"/>
              <a:ext cx="0" cy="27432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8D90543-2094-D7CD-E4B8-CF155E4747B6}"/>
                </a:ext>
              </a:extLst>
            </p:cNvPr>
            <p:cNvCxnSpPr>
              <a:cxnSpLocks/>
            </p:cNvCxnSpPr>
            <p:nvPr/>
          </p:nvCxnSpPr>
          <p:spPr>
            <a:xfrm>
              <a:off x="5351930" y="5814508"/>
              <a:ext cx="242047" cy="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0CE20F2-AB7A-1DDB-5AF9-6C4D6BDBE3C1}"/>
                </a:ext>
              </a:extLst>
            </p:cNvPr>
            <p:cNvCxnSpPr/>
            <p:nvPr/>
          </p:nvCxnSpPr>
          <p:spPr>
            <a:xfrm flipV="1">
              <a:off x="5853950" y="5264344"/>
              <a:ext cx="0" cy="27432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855F474-7644-0D5E-C427-05E009EE0E1F}"/>
                </a:ext>
              </a:extLst>
            </p:cNvPr>
            <p:cNvCxnSpPr>
              <a:cxnSpLocks/>
            </p:cNvCxnSpPr>
            <p:nvPr/>
          </p:nvCxnSpPr>
          <p:spPr>
            <a:xfrm>
              <a:off x="5611903" y="5538664"/>
              <a:ext cx="242047" cy="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C60321E-E88E-3B2B-0C08-7B9A28D8F16D}"/>
                </a:ext>
              </a:extLst>
            </p:cNvPr>
            <p:cNvCxnSpPr>
              <a:cxnSpLocks/>
            </p:cNvCxnSpPr>
            <p:nvPr/>
          </p:nvCxnSpPr>
          <p:spPr>
            <a:xfrm>
              <a:off x="5853950" y="5264344"/>
              <a:ext cx="242047" cy="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31E5EB2-1975-4516-8482-4C7E779DABEC}"/>
              </a:ext>
            </a:extLst>
          </p:cNvPr>
          <p:cNvGrpSpPr/>
          <p:nvPr/>
        </p:nvGrpSpPr>
        <p:grpSpPr>
          <a:xfrm>
            <a:off x="3281625" y="4223098"/>
            <a:ext cx="744067" cy="661327"/>
            <a:chOff x="5351930" y="5264344"/>
            <a:chExt cx="744067" cy="82448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A8C3EE3-BCDD-6A32-AF5B-AD44C096CA6D}"/>
                </a:ext>
              </a:extLst>
            </p:cNvPr>
            <p:cNvCxnSpPr/>
            <p:nvPr/>
          </p:nvCxnSpPr>
          <p:spPr>
            <a:xfrm flipV="1">
              <a:off x="5351930" y="5814508"/>
              <a:ext cx="0" cy="27432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ED320E9-ED07-9712-BF56-962E0E393819}"/>
                </a:ext>
              </a:extLst>
            </p:cNvPr>
            <p:cNvCxnSpPr/>
            <p:nvPr/>
          </p:nvCxnSpPr>
          <p:spPr>
            <a:xfrm flipV="1">
              <a:off x="5593977" y="5540188"/>
              <a:ext cx="0" cy="27432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6AB3203-CC23-EE94-00E4-3117C08DB85F}"/>
                </a:ext>
              </a:extLst>
            </p:cNvPr>
            <p:cNvCxnSpPr>
              <a:cxnSpLocks/>
            </p:cNvCxnSpPr>
            <p:nvPr/>
          </p:nvCxnSpPr>
          <p:spPr>
            <a:xfrm>
              <a:off x="5351930" y="5814508"/>
              <a:ext cx="242047" cy="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B787CB6-09EA-8DCA-1FDA-E30BCB33CBE5}"/>
                </a:ext>
              </a:extLst>
            </p:cNvPr>
            <p:cNvCxnSpPr/>
            <p:nvPr/>
          </p:nvCxnSpPr>
          <p:spPr>
            <a:xfrm flipV="1">
              <a:off x="5853950" y="5264344"/>
              <a:ext cx="0" cy="27432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7E7398C-97DA-6AB6-C560-FEF9E8806156}"/>
                </a:ext>
              </a:extLst>
            </p:cNvPr>
            <p:cNvCxnSpPr>
              <a:cxnSpLocks/>
            </p:cNvCxnSpPr>
            <p:nvPr/>
          </p:nvCxnSpPr>
          <p:spPr>
            <a:xfrm>
              <a:off x="5611903" y="5538664"/>
              <a:ext cx="242047" cy="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EEFA521-2260-8C3A-16E2-36DB85D15F93}"/>
                </a:ext>
              </a:extLst>
            </p:cNvPr>
            <p:cNvCxnSpPr>
              <a:cxnSpLocks/>
            </p:cNvCxnSpPr>
            <p:nvPr/>
          </p:nvCxnSpPr>
          <p:spPr>
            <a:xfrm>
              <a:off x="5853950" y="5264344"/>
              <a:ext cx="242047" cy="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946C4D-1A76-F6F9-8046-74AFAB2DD79F}"/>
              </a:ext>
            </a:extLst>
          </p:cNvPr>
          <p:cNvGrpSpPr/>
          <p:nvPr/>
        </p:nvGrpSpPr>
        <p:grpSpPr>
          <a:xfrm>
            <a:off x="3254732" y="5096757"/>
            <a:ext cx="744067" cy="661327"/>
            <a:chOff x="5351930" y="5264344"/>
            <a:chExt cx="744067" cy="824484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B2A2CB0-FEC3-96F7-F6CA-107070B793D2}"/>
                </a:ext>
              </a:extLst>
            </p:cNvPr>
            <p:cNvCxnSpPr/>
            <p:nvPr/>
          </p:nvCxnSpPr>
          <p:spPr>
            <a:xfrm flipV="1">
              <a:off x="5351930" y="5814508"/>
              <a:ext cx="0" cy="27432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842EF2B-5EC3-93DA-B7E7-5E8D7A2B9507}"/>
                </a:ext>
              </a:extLst>
            </p:cNvPr>
            <p:cNvCxnSpPr/>
            <p:nvPr/>
          </p:nvCxnSpPr>
          <p:spPr>
            <a:xfrm flipV="1">
              <a:off x="5593977" y="5540188"/>
              <a:ext cx="0" cy="27432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CC8DAC5-734A-780B-2F11-F5766D04A203}"/>
                </a:ext>
              </a:extLst>
            </p:cNvPr>
            <p:cNvCxnSpPr>
              <a:cxnSpLocks/>
            </p:cNvCxnSpPr>
            <p:nvPr/>
          </p:nvCxnSpPr>
          <p:spPr>
            <a:xfrm>
              <a:off x="5351930" y="5814508"/>
              <a:ext cx="242047" cy="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1417407-ADC4-D32A-EE80-E2BB3DCEB2A1}"/>
                </a:ext>
              </a:extLst>
            </p:cNvPr>
            <p:cNvCxnSpPr/>
            <p:nvPr/>
          </p:nvCxnSpPr>
          <p:spPr>
            <a:xfrm flipV="1">
              <a:off x="5853950" y="5264344"/>
              <a:ext cx="0" cy="27432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8FD433C-4541-ADBC-4A40-D25554ED692E}"/>
                </a:ext>
              </a:extLst>
            </p:cNvPr>
            <p:cNvCxnSpPr>
              <a:cxnSpLocks/>
            </p:cNvCxnSpPr>
            <p:nvPr/>
          </p:nvCxnSpPr>
          <p:spPr>
            <a:xfrm>
              <a:off x="5611903" y="5538664"/>
              <a:ext cx="242047" cy="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9D143D5-09E4-84F1-356C-7A2659219838}"/>
                </a:ext>
              </a:extLst>
            </p:cNvPr>
            <p:cNvCxnSpPr>
              <a:cxnSpLocks/>
            </p:cNvCxnSpPr>
            <p:nvPr/>
          </p:nvCxnSpPr>
          <p:spPr>
            <a:xfrm>
              <a:off x="5853950" y="5264344"/>
              <a:ext cx="242047" cy="0"/>
            </a:xfrm>
            <a:prstGeom prst="line">
              <a:avLst/>
            </a:prstGeom>
            <a:ln w="19050">
              <a:solidFill>
                <a:srgbClr val="1D376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5EB8C58-F9FC-EB27-9766-19D20019C5BA}"/>
              </a:ext>
            </a:extLst>
          </p:cNvPr>
          <p:cNvGrpSpPr/>
          <p:nvPr/>
        </p:nvGrpSpPr>
        <p:grpSpPr>
          <a:xfrm>
            <a:off x="4194267" y="2058214"/>
            <a:ext cx="7342954" cy="3259142"/>
            <a:chOff x="4194267" y="1781134"/>
            <a:chExt cx="7342954" cy="3259142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B4EC7E32-3425-14D8-E21A-A1CCE597C1CF}"/>
                </a:ext>
              </a:extLst>
            </p:cNvPr>
            <p:cNvSpPr/>
            <p:nvPr/>
          </p:nvSpPr>
          <p:spPr>
            <a:xfrm>
              <a:off x="6981742" y="1902948"/>
              <a:ext cx="4555479" cy="3137328"/>
            </a:xfrm>
            <a:prstGeom prst="rect">
              <a:avLst/>
            </a:prstGeom>
            <a:solidFill>
              <a:srgbClr val="CECEEF"/>
            </a:solidFill>
            <a:ln>
              <a:solidFill>
                <a:srgbClr val="CECEEF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533D4F9-9550-9562-0136-BA5CB8E8F299}"/>
                </a:ext>
              </a:extLst>
            </p:cNvPr>
            <p:cNvSpPr/>
            <p:nvPr/>
          </p:nvSpPr>
          <p:spPr>
            <a:xfrm>
              <a:off x="7854918" y="1781134"/>
              <a:ext cx="833592" cy="431983"/>
            </a:xfrm>
            <a:custGeom>
              <a:avLst/>
              <a:gdLst>
                <a:gd name="connsiteX0" fmla="*/ 0 w 1648589"/>
                <a:gd name="connsiteY0" fmla="*/ 0 h 854330"/>
                <a:gd name="connsiteX1" fmla="*/ 1041214 w 1648589"/>
                <a:gd name="connsiteY1" fmla="*/ 487235 h 854330"/>
                <a:gd name="connsiteX2" fmla="*/ 1648589 w 1648589"/>
                <a:gd name="connsiteY2" fmla="*/ 854330 h 854330"/>
                <a:gd name="connsiteX3" fmla="*/ 1648589 w 1648589"/>
                <a:gd name="connsiteY3" fmla="*/ 854330 h 854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8589" h="854330">
                  <a:moveTo>
                    <a:pt x="0" y="0"/>
                  </a:moveTo>
                  <a:cubicBezTo>
                    <a:pt x="383224" y="172423"/>
                    <a:pt x="766449" y="344847"/>
                    <a:pt x="1041214" y="487235"/>
                  </a:cubicBezTo>
                  <a:cubicBezTo>
                    <a:pt x="1315979" y="629623"/>
                    <a:pt x="1648589" y="854330"/>
                    <a:pt x="1648589" y="854330"/>
                  </a:cubicBezTo>
                  <a:lnTo>
                    <a:pt x="1648589" y="854330"/>
                  </a:lnTo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1FB5820D-8024-9542-D72C-472EE682E03D}"/>
                </a:ext>
              </a:extLst>
            </p:cNvPr>
            <p:cNvCxnSpPr/>
            <p:nvPr/>
          </p:nvCxnSpPr>
          <p:spPr>
            <a:xfrm>
              <a:off x="7687572" y="4576896"/>
              <a:ext cx="3534002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65A17474-F6DD-DCFF-2519-2D30A9718A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06451" y="2311815"/>
              <a:ext cx="0" cy="2265076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7B56C54-92B2-6875-9F9F-8DB6B9B62544}"/>
                </a:ext>
              </a:extLst>
            </p:cNvPr>
            <p:cNvSpPr txBox="1"/>
            <p:nvPr/>
          </p:nvSpPr>
          <p:spPr>
            <a:xfrm>
              <a:off x="7239944" y="2669793"/>
              <a:ext cx="400110" cy="1623655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000000"/>
                  </a:solidFill>
                  <a:latin typeface="Read Light"/>
                </a:rPr>
                <a:t>CFP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9F71D3A-5FB7-240B-BB60-A99213344B79}"/>
                </a:ext>
              </a:extLst>
            </p:cNvPr>
            <p:cNvSpPr txBox="1"/>
            <p:nvPr/>
          </p:nvSpPr>
          <p:spPr>
            <a:xfrm>
              <a:off x="9782599" y="4600518"/>
              <a:ext cx="385038" cy="2154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fr-FR"/>
              </a:defPPr>
              <a:lvl1pPr>
                <a:defRPr sz="700" i="1">
                  <a:solidFill>
                    <a:srgbClr val="000000"/>
                  </a:solidFill>
                  <a:latin typeface="Read Light"/>
                </a:defRPr>
              </a:lvl1pPr>
            </a:lstStyle>
            <a:p>
              <a:pPr algn="ctr"/>
              <a:r>
                <a:rPr lang="en-US" sz="1400" dirty="0" err="1"/>
                <a:t>Vh</a:t>
              </a:r>
              <a:endParaRPr lang="en-US" sz="1400" baseline="-25000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0EE2C8B-22E0-B490-7A6A-7719EE3F10BD}"/>
                </a:ext>
              </a:extLst>
            </p:cNvPr>
            <p:cNvSpPr txBox="1"/>
            <p:nvPr/>
          </p:nvSpPr>
          <p:spPr>
            <a:xfrm>
              <a:off x="9443841" y="4595961"/>
              <a:ext cx="312953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i="1" dirty="0">
                  <a:solidFill>
                    <a:srgbClr val="000000"/>
                  </a:solidFill>
                  <a:latin typeface="Read Light"/>
                </a:rPr>
                <a:t>Veh4</a:t>
              </a:r>
              <a:endParaRPr lang="en-US" sz="1400" i="1" dirty="0">
                <a:solidFill>
                  <a:srgbClr val="000000"/>
                </a:solidFill>
                <a:latin typeface="Read Light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8105291-B393-993F-C410-D86E4FCFD51B}"/>
                </a:ext>
              </a:extLst>
            </p:cNvPr>
            <p:cNvSpPr txBox="1"/>
            <p:nvPr/>
          </p:nvSpPr>
          <p:spPr>
            <a:xfrm>
              <a:off x="8225178" y="4600752"/>
              <a:ext cx="312953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i="1" dirty="0">
                  <a:solidFill>
                    <a:srgbClr val="000000"/>
                  </a:solidFill>
                  <a:latin typeface="Read Light"/>
                </a:rPr>
                <a:t>Veh1</a:t>
              </a:r>
              <a:endParaRPr lang="en-US" sz="1400" i="1" dirty="0">
                <a:solidFill>
                  <a:srgbClr val="000000"/>
                </a:solidFill>
                <a:latin typeface="Read Light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5170025-049A-6738-040F-491757EAB3F8}"/>
                </a:ext>
              </a:extLst>
            </p:cNvPr>
            <p:cNvSpPr txBox="1"/>
            <p:nvPr/>
          </p:nvSpPr>
          <p:spPr>
            <a:xfrm>
              <a:off x="9103006" y="4595147"/>
              <a:ext cx="312953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i="1" dirty="0">
                  <a:solidFill>
                    <a:srgbClr val="000000"/>
                  </a:solidFill>
                  <a:latin typeface="Read Light"/>
                </a:rPr>
                <a:t>Veh3</a:t>
              </a:r>
              <a:endParaRPr lang="en-US" sz="1400" i="1" dirty="0">
                <a:solidFill>
                  <a:srgbClr val="000000"/>
                </a:solidFill>
                <a:latin typeface="Read Light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F79E145-518A-CB72-7BA1-937359BD0A7B}"/>
                </a:ext>
              </a:extLst>
            </p:cNvPr>
            <p:cNvSpPr txBox="1"/>
            <p:nvPr/>
          </p:nvSpPr>
          <p:spPr>
            <a:xfrm>
              <a:off x="8691281" y="4592962"/>
              <a:ext cx="312953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i="1" dirty="0">
                  <a:solidFill>
                    <a:srgbClr val="000000"/>
                  </a:solidFill>
                  <a:latin typeface="Read Light"/>
                </a:rPr>
                <a:t>Veh2</a:t>
              </a:r>
              <a:endParaRPr lang="en-US" sz="1400" i="1" dirty="0">
                <a:solidFill>
                  <a:srgbClr val="000000"/>
                </a:solidFill>
                <a:latin typeface="Read Light"/>
              </a:endParaRPr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9C5ABF6-FE67-3489-E212-DE9DA3AB2DEE}"/>
                </a:ext>
              </a:extLst>
            </p:cNvPr>
            <p:cNvCxnSpPr>
              <a:cxnSpLocks/>
              <a:stCxn id="94" idx="3"/>
              <a:endCxn id="80" idx="0"/>
            </p:cNvCxnSpPr>
            <p:nvPr/>
          </p:nvCxnSpPr>
          <p:spPr>
            <a:xfrm>
              <a:off x="9964176" y="3159730"/>
              <a:ext cx="10943" cy="1440788"/>
            </a:xfrm>
            <a:prstGeom prst="line">
              <a:avLst/>
            </a:prstGeom>
            <a:ln>
              <a:solidFill>
                <a:srgbClr val="002C5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E06457BB-D1D4-7AC4-3235-70939A5D9276}"/>
                </a:ext>
              </a:extLst>
            </p:cNvPr>
            <p:cNvSpPr/>
            <p:nvPr/>
          </p:nvSpPr>
          <p:spPr>
            <a:xfrm>
              <a:off x="9908414" y="3053870"/>
              <a:ext cx="111521" cy="105860"/>
            </a:xfrm>
            <a:prstGeom prst="triangle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57737B18-2F6A-AAB0-C6C0-E8FF06ED847B}"/>
                </a:ext>
              </a:extLst>
            </p:cNvPr>
            <p:cNvSpPr/>
            <p:nvPr/>
          </p:nvSpPr>
          <p:spPr>
            <a:xfrm>
              <a:off x="9842773" y="2727406"/>
              <a:ext cx="168014" cy="117418"/>
            </a:xfrm>
            <a:prstGeom prst="roundRect">
              <a:avLst/>
            </a:prstGeom>
            <a:solidFill>
              <a:srgbClr val="D8C3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6C9B73D-F212-0536-B057-EE7F8ECDE886}"/>
                </a:ext>
              </a:extLst>
            </p:cNvPr>
            <p:cNvSpPr txBox="1"/>
            <p:nvPr/>
          </p:nvSpPr>
          <p:spPr>
            <a:xfrm rot="21178766">
              <a:off x="9267573" y="2531447"/>
              <a:ext cx="654026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i="1" dirty="0">
                  <a:solidFill>
                    <a:srgbClr val="000000"/>
                  </a:solidFill>
                  <a:latin typeface="Read Light"/>
                </a:rPr>
                <a:t>Total values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FBDFC9D-6CDF-6692-293D-1AFA50A0CFE3}"/>
                </a:ext>
              </a:extLst>
            </p:cNvPr>
            <p:cNvSpPr txBox="1"/>
            <p:nvPr/>
          </p:nvSpPr>
          <p:spPr>
            <a:xfrm>
              <a:off x="10062779" y="4058243"/>
              <a:ext cx="1067747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050" i="1" dirty="0">
                  <a:solidFill>
                    <a:srgbClr val="000000"/>
                  </a:solidFill>
                  <a:latin typeface="Read Light"/>
                </a:rPr>
                <a:t>Estimated  value</a:t>
              </a: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1D2F0F1F-3811-2BCC-37A9-321CD04E9354}"/>
                </a:ext>
              </a:extLst>
            </p:cNvPr>
            <p:cNvSpPr/>
            <p:nvPr/>
          </p:nvSpPr>
          <p:spPr>
            <a:xfrm>
              <a:off x="9889160" y="4097129"/>
              <a:ext cx="146634" cy="146634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ad Light"/>
                <a:ea typeface="+mn-ea"/>
                <a:cs typeface="+mn-cs"/>
              </a:endParaRPr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274DAF0E-C0EB-DD6C-9D4B-01CE6A24C6AE}"/>
                </a:ext>
              </a:extLst>
            </p:cNvPr>
            <p:cNvSpPr/>
            <p:nvPr/>
          </p:nvSpPr>
          <p:spPr>
            <a:xfrm>
              <a:off x="9782501" y="2343014"/>
              <a:ext cx="442718" cy="2210028"/>
            </a:xfrm>
            <a:prstGeom prst="roundRect">
              <a:avLst/>
            </a:prstGeom>
            <a:solidFill>
              <a:srgbClr val="00B050">
                <a:alpha val="32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88CEB8A-8531-49FB-A1CB-F0BAE7B3713B}"/>
                </a:ext>
              </a:extLst>
            </p:cNvPr>
            <p:cNvCxnSpPr>
              <a:stCxn id="52" idx="5"/>
            </p:cNvCxnSpPr>
            <p:nvPr/>
          </p:nvCxnSpPr>
          <p:spPr>
            <a:xfrm flipV="1">
              <a:off x="4262404" y="2180028"/>
              <a:ext cx="2719338" cy="1096025"/>
            </a:xfrm>
            <a:prstGeom prst="line">
              <a:avLst/>
            </a:prstGeom>
            <a:ln>
              <a:solidFill>
                <a:srgbClr val="CECEEF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812CCF9-1413-49F6-A2E1-1480E9EF368D}"/>
                </a:ext>
              </a:extLst>
            </p:cNvPr>
            <p:cNvCxnSpPr>
              <a:cxnSpLocks/>
            </p:cNvCxnSpPr>
            <p:nvPr/>
          </p:nvCxnSpPr>
          <p:spPr>
            <a:xfrm>
              <a:off x="4194267" y="3713068"/>
              <a:ext cx="2817033" cy="1270308"/>
            </a:xfrm>
            <a:prstGeom prst="line">
              <a:avLst/>
            </a:prstGeom>
            <a:ln>
              <a:solidFill>
                <a:srgbClr val="CECEEF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EDA3041E-4FD0-11ED-1CCC-345FB0532B61}"/>
                </a:ext>
              </a:extLst>
            </p:cNvPr>
            <p:cNvGrpSpPr/>
            <p:nvPr/>
          </p:nvGrpSpPr>
          <p:grpSpPr>
            <a:xfrm>
              <a:off x="8355646" y="2881464"/>
              <a:ext cx="1869570" cy="1664482"/>
              <a:chOff x="5351930" y="5264344"/>
              <a:chExt cx="744067" cy="824484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77202E91-39C4-306D-C513-8A872E3E1991}"/>
                  </a:ext>
                </a:extLst>
              </p:cNvPr>
              <p:cNvCxnSpPr/>
              <p:nvPr/>
            </p:nvCxnSpPr>
            <p:spPr>
              <a:xfrm flipV="1">
                <a:off x="5351930" y="5814508"/>
                <a:ext cx="0" cy="274320"/>
              </a:xfrm>
              <a:prstGeom prst="line">
                <a:avLst/>
              </a:prstGeom>
              <a:ln w="19050">
                <a:solidFill>
                  <a:srgbClr val="1D3765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56A3ED9E-8DDE-23F2-88BA-1271B7BB4A15}"/>
                  </a:ext>
                </a:extLst>
              </p:cNvPr>
              <p:cNvCxnSpPr/>
              <p:nvPr/>
            </p:nvCxnSpPr>
            <p:spPr>
              <a:xfrm flipV="1">
                <a:off x="5593977" y="5540188"/>
                <a:ext cx="0" cy="274320"/>
              </a:xfrm>
              <a:prstGeom prst="line">
                <a:avLst/>
              </a:prstGeom>
              <a:ln w="19050">
                <a:solidFill>
                  <a:srgbClr val="1D3765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C7A1D9FE-7B74-E86C-D36B-B3C23A45F9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1930" y="5814508"/>
                <a:ext cx="242047" cy="0"/>
              </a:xfrm>
              <a:prstGeom prst="line">
                <a:avLst/>
              </a:prstGeom>
              <a:ln w="19050">
                <a:solidFill>
                  <a:srgbClr val="1D3765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BAF0F3D9-3357-ABAC-B525-4015A2A65C8C}"/>
                  </a:ext>
                </a:extLst>
              </p:cNvPr>
              <p:cNvCxnSpPr/>
              <p:nvPr/>
            </p:nvCxnSpPr>
            <p:spPr>
              <a:xfrm flipV="1">
                <a:off x="5853950" y="5264344"/>
                <a:ext cx="0" cy="274320"/>
              </a:xfrm>
              <a:prstGeom prst="line">
                <a:avLst/>
              </a:prstGeom>
              <a:ln w="19050">
                <a:solidFill>
                  <a:srgbClr val="1D3765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B2E29190-4FE8-16A2-7B10-F7713B7158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11903" y="5538664"/>
                <a:ext cx="242047" cy="0"/>
              </a:xfrm>
              <a:prstGeom prst="line">
                <a:avLst/>
              </a:prstGeom>
              <a:ln w="19050">
                <a:solidFill>
                  <a:srgbClr val="1D3765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568D631C-070C-267F-3C4C-5D8B1535BF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53950" y="5264344"/>
                <a:ext cx="242047" cy="0"/>
              </a:xfrm>
              <a:prstGeom prst="line">
                <a:avLst/>
              </a:prstGeom>
              <a:ln w="19050">
                <a:solidFill>
                  <a:srgbClr val="1D3765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D9232863-D1DA-7D64-06D7-8A125D2D447E}"/>
              </a:ext>
            </a:extLst>
          </p:cNvPr>
          <p:cNvSpPr txBox="1"/>
          <p:nvPr/>
        </p:nvSpPr>
        <p:spPr>
          <a:xfrm>
            <a:off x="4415221" y="2323264"/>
            <a:ext cx="106774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FF0000"/>
                </a:solidFill>
                <a:latin typeface="Read Light"/>
              </a:rPr>
              <a:t>measured</a:t>
            </a:r>
            <a:r>
              <a:rPr lang="en-US" sz="1050" i="1" dirty="0">
                <a:solidFill>
                  <a:srgbClr val="000000"/>
                </a:solidFill>
                <a:latin typeface="Read Light"/>
              </a:rPr>
              <a:t>  value</a:t>
            </a:r>
          </a:p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of highest inertia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6A34540-FD5F-831C-D303-D63CE43ED8C6}"/>
              </a:ext>
            </a:extLst>
          </p:cNvPr>
          <p:cNvSpPr txBox="1"/>
          <p:nvPr/>
        </p:nvSpPr>
        <p:spPr>
          <a:xfrm>
            <a:off x="7338712" y="5539264"/>
            <a:ext cx="394848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i="1" dirty="0">
                <a:latin typeface="Read Light"/>
              </a:rPr>
              <a:t>Highest inertia will cover all other inertia class bellow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2151AF7-7263-3DFE-3FC6-D69C1A352E7B}"/>
              </a:ext>
            </a:extLst>
          </p:cNvPr>
          <p:cNvSpPr/>
          <p:nvPr/>
        </p:nvSpPr>
        <p:spPr>
          <a:xfrm>
            <a:off x="2393214" y="2374976"/>
            <a:ext cx="137160" cy="137160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ad Light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79BB7B-5143-7018-D5BD-A540C07466DD}"/>
              </a:ext>
            </a:extLst>
          </p:cNvPr>
          <p:cNvSpPr txBox="1"/>
          <p:nvPr/>
        </p:nvSpPr>
        <p:spPr>
          <a:xfrm>
            <a:off x="1398852" y="2338729"/>
            <a:ext cx="927965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  <a:latin typeface="Read Light"/>
              </a:rPr>
              <a:t>Estimated  value</a:t>
            </a:r>
          </a:p>
        </p:txBody>
      </p:sp>
    </p:spTree>
    <p:extLst>
      <p:ext uri="{BB962C8B-B14F-4D97-AF65-F5344CB8AC3E}">
        <p14:creationId xmlns:p14="http://schemas.microsoft.com/office/powerpoint/2010/main" val="2289532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A339ABD5-E0C0-3C78-BEB6-533EF8CAD517}"/>
              </a:ext>
            </a:extLst>
          </p:cNvPr>
          <p:cNvGrpSpPr/>
          <p:nvPr/>
        </p:nvGrpSpPr>
        <p:grpSpPr>
          <a:xfrm>
            <a:off x="1713226" y="127403"/>
            <a:ext cx="10478774" cy="6730597"/>
            <a:chOff x="1713226" y="127403"/>
            <a:chExt cx="10478774" cy="6730597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5EEED95-7368-8A07-049F-B0773B09AEF6}"/>
                </a:ext>
              </a:extLst>
            </p:cNvPr>
            <p:cNvSpPr/>
            <p:nvPr/>
          </p:nvSpPr>
          <p:spPr>
            <a:xfrm>
              <a:off x="2901228" y="143203"/>
              <a:ext cx="1008542" cy="1818970"/>
            </a:xfrm>
            <a:prstGeom prst="rect">
              <a:avLst/>
            </a:prstGeom>
            <a:solidFill>
              <a:srgbClr val="E97132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72000" rIns="3600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1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rPr>
                <a:t>Step 1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1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rPr>
                <a:t>Representative Vehicle 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1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rPr>
                <a:t>(RV)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1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rPr>
                <a:t>calculation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717E84B-F938-178D-9265-9EB8362B07C9}"/>
                </a:ext>
              </a:extLst>
            </p:cNvPr>
            <p:cNvSpPr/>
            <p:nvPr/>
          </p:nvSpPr>
          <p:spPr>
            <a:xfrm>
              <a:off x="4035102" y="127403"/>
              <a:ext cx="4247070" cy="351123"/>
            </a:xfrm>
            <a:prstGeom prst="rect">
              <a:avLst/>
            </a:prstGeom>
            <a:solidFill>
              <a:srgbClr val="BBE0E3"/>
            </a:solidFill>
            <a:ln w="25400" cap="flat" cmpd="sng" algn="ctr">
              <a:solidFill>
                <a:srgbClr val="BBE0E3">
                  <a:shade val="15000"/>
                </a:srgbClr>
              </a:solidFill>
              <a:prstDash val="solid"/>
            </a:ln>
            <a:effectLst/>
          </p:spPr>
          <p:txBody>
            <a:bodyPr lIns="72000" rIns="36000" rtlCol="0" anchor="ctr"/>
            <a:lstStyle/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Step 1.1 : </a:t>
              </a:r>
            </a:p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Define the upstream emission group (called LCA group)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90ACC45-4886-4C9A-4D52-9815904A1603}"/>
                </a:ext>
              </a:extLst>
            </p:cNvPr>
            <p:cNvSpPr/>
            <p:nvPr/>
          </p:nvSpPr>
          <p:spPr>
            <a:xfrm>
              <a:off x="4035102" y="621952"/>
              <a:ext cx="4247070" cy="351123"/>
            </a:xfrm>
            <a:prstGeom prst="rect">
              <a:avLst/>
            </a:prstGeom>
            <a:solidFill>
              <a:srgbClr val="BBE0E3"/>
            </a:solidFill>
            <a:ln w="25400" cap="flat" cmpd="sng" algn="ctr">
              <a:solidFill>
                <a:srgbClr val="BBE0E3">
                  <a:shade val="15000"/>
                </a:srgbClr>
              </a:solidFill>
              <a:prstDash val="solid"/>
            </a:ln>
            <a:effectLst/>
          </p:spPr>
          <p:txBody>
            <a:bodyPr lIns="72000" rIns="36000" rtlCol="0" anchor="ctr"/>
            <a:lstStyle/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Step 1.2 : </a:t>
              </a:r>
            </a:p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Define a RV out of the defined LCA group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CB27FDF-8C07-5BC9-C409-56EB8DBC422D}"/>
                </a:ext>
              </a:extLst>
            </p:cNvPr>
            <p:cNvSpPr/>
            <p:nvPr/>
          </p:nvSpPr>
          <p:spPr>
            <a:xfrm>
              <a:off x="4035102" y="1116501"/>
              <a:ext cx="4247070" cy="351123"/>
            </a:xfrm>
            <a:prstGeom prst="rect">
              <a:avLst/>
            </a:prstGeom>
            <a:solidFill>
              <a:srgbClr val="BBE0E3"/>
            </a:solidFill>
            <a:ln w="25400" cap="flat" cmpd="sng" algn="ctr">
              <a:solidFill>
                <a:srgbClr val="BBE0E3">
                  <a:shade val="15000"/>
                </a:srgbClr>
              </a:solidFill>
              <a:prstDash val="solid"/>
            </a:ln>
            <a:effectLst/>
          </p:spPr>
          <p:txBody>
            <a:bodyPr lIns="72000" rIns="36000" rtlCol="0" anchor="ctr"/>
            <a:lstStyle/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Step 1.3 :</a:t>
              </a:r>
            </a:p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Calculate the carbon footprint of RV (excl. traction battery &amp; use phase)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13AFB9B-3C6F-FA41-AAD6-FB8132A4E592}"/>
                </a:ext>
              </a:extLst>
            </p:cNvPr>
            <p:cNvSpPr/>
            <p:nvPr/>
          </p:nvSpPr>
          <p:spPr>
            <a:xfrm>
              <a:off x="4035102" y="1611050"/>
              <a:ext cx="4247070" cy="351123"/>
            </a:xfrm>
            <a:prstGeom prst="rect">
              <a:avLst/>
            </a:prstGeom>
            <a:solidFill>
              <a:srgbClr val="BBE0E3"/>
            </a:solidFill>
            <a:ln w="25400" cap="flat" cmpd="sng" algn="ctr">
              <a:solidFill>
                <a:srgbClr val="BBE0E3">
                  <a:shade val="15000"/>
                </a:srgbClr>
              </a:solidFill>
              <a:prstDash val="solid"/>
            </a:ln>
            <a:effectLst/>
          </p:spPr>
          <p:txBody>
            <a:bodyPr lIns="72000" rIns="36000" rtlCol="0" anchor="ctr"/>
            <a:lstStyle/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Step 1.4 :</a:t>
              </a:r>
            </a:p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Calculate Upstream Emission Factor (UEF)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89768DC-3887-6765-C2B1-2F845C4BC16C}"/>
                </a:ext>
              </a:extLst>
            </p:cNvPr>
            <p:cNvSpPr/>
            <p:nvPr/>
          </p:nvSpPr>
          <p:spPr>
            <a:xfrm>
              <a:off x="1713226" y="3000011"/>
              <a:ext cx="890135" cy="2284330"/>
            </a:xfrm>
            <a:prstGeom prst="rect">
              <a:avLst/>
            </a:prstGeom>
            <a:solidFill>
              <a:srgbClr val="E97132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72000" rIns="3600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1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rPr>
                <a:t>Step 2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1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rPr>
                <a:t>Downstream emission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C275C00-827B-9743-D2B6-84B4EBA6FD72}"/>
                </a:ext>
              </a:extLst>
            </p:cNvPr>
            <p:cNvSpPr/>
            <p:nvPr/>
          </p:nvSpPr>
          <p:spPr>
            <a:xfrm>
              <a:off x="9807570" y="3000011"/>
              <a:ext cx="824731" cy="2284330"/>
            </a:xfrm>
            <a:prstGeom prst="rect">
              <a:avLst/>
            </a:prstGeom>
            <a:solidFill>
              <a:srgbClr val="E97132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72000" rIns="3600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1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rPr>
                <a:t>Step 3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1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rPr>
                <a:t>Upstream 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1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rPr>
                <a:t>emission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0557C3E-6BEB-1B80-1E4E-19E4A89E062C}"/>
                </a:ext>
              </a:extLst>
            </p:cNvPr>
            <p:cNvSpPr/>
            <p:nvPr/>
          </p:nvSpPr>
          <p:spPr>
            <a:xfrm>
              <a:off x="2970714" y="5430475"/>
              <a:ext cx="1165860" cy="425883"/>
            </a:xfrm>
            <a:prstGeom prst="rect">
              <a:avLst/>
            </a:prstGeom>
            <a:solidFill>
              <a:srgbClr val="E97132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72000" rIns="3600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1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rPr>
                <a:t>Traction battery emission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97D5155-8F5E-7524-8F71-2583BA703588}"/>
                </a:ext>
              </a:extLst>
            </p:cNvPr>
            <p:cNvSpPr/>
            <p:nvPr/>
          </p:nvSpPr>
          <p:spPr>
            <a:xfrm>
              <a:off x="2272695" y="6037156"/>
              <a:ext cx="1165860" cy="459235"/>
            </a:xfrm>
            <a:prstGeom prst="rect">
              <a:avLst/>
            </a:prstGeom>
            <a:solidFill>
              <a:srgbClr val="E97132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72000" rIns="3600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1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rPr>
                <a:t>Total Carbon footprint</a:t>
              </a:r>
            </a:p>
          </p:txBody>
        </p:sp>
        <p:sp>
          <p:nvSpPr>
            <p:cNvPr id="44" name="ZoneTexte 5">
              <a:extLst>
                <a:ext uri="{FF2B5EF4-FFF2-40B4-BE49-F238E27FC236}">
                  <a16:creationId xmlns:a16="http://schemas.microsoft.com/office/drawing/2014/main" id="{7AE4FB24-2220-095A-D7EC-9B24DF998098}"/>
                </a:ext>
              </a:extLst>
            </p:cNvPr>
            <p:cNvSpPr txBox="1"/>
            <p:nvPr/>
          </p:nvSpPr>
          <p:spPr>
            <a:xfrm>
              <a:off x="8565686" y="6457634"/>
              <a:ext cx="3626314" cy="400366"/>
            </a:xfrm>
            <a:prstGeom prst="rect">
              <a:avLst/>
            </a:prstGeom>
            <a:noFill/>
          </p:spPr>
          <p:txBody>
            <a:bodyPr wrap="none" lIns="72000" rIns="36000" rtlCol="0">
              <a:spAutoFit/>
            </a:bodyPr>
            <a:lstStyle/>
            <a:p>
              <a:pPr defTabSz="457200"/>
              <a:r>
                <a:rPr lang="en-US" sz="1001" dirty="0">
                  <a:solidFill>
                    <a:prstClr val="black"/>
                  </a:solidFill>
                  <a:latin typeface="Aptos" panose="02110004020202020204"/>
                  <a:cs typeface="Times New Roman" panose="02020603050405020304" pitchFamily="18" charset="0"/>
                </a:rPr>
                <a:t>*  Traction Battery’s mass &amp; its carbon footprint to be excluded</a:t>
              </a:r>
            </a:p>
            <a:p>
              <a:pPr defTabSz="457200"/>
              <a:r>
                <a:rPr lang="en-US" sz="1001" dirty="0">
                  <a:solidFill>
                    <a:prstClr val="black"/>
                  </a:solidFill>
                  <a:latin typeface="Aptos" panose="02110004020202020204"/>
                  <a:cs typeface="Times New Roman" panose="02020603050405020304" pitchFamily="18" charset="0"/>
                </a:rPr>
                <a:t>**For vehicle with traction batteries 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9D1EFC9-CFE2-49C3-1F16-14EC4DC419F2}"/>
                </a:ext>
              </a:extLst>
            </p:cNvPr>
            <p:cNvSpPr/>
            <p:nvPr/>
          </p:nvSpPr>
          <p:spPr>
            <a:xfrm>
              <a:off x="4813108" y="2187388"/>
              <a:ext cx="2691058" cy="440346"/>
            </a:xfrm>
            <a:prstGeom prst="rect">
              <a:avLst/>
            </a:prstGeom>
            <a:solidFill>
              <a:srgbClr val="A02B93">
                <a:lumMod val="60000"/>
                <a:lumOff val="40000"/>
              </a:srgbClr>
            </a:solidFill>
            <a:ln w="19050" cap="flat" cmpd="sng" algn="ctr">
              <a:solidFill>
                <a:srgbClr val="A02B93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lIns="72000" r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Define a </a:t>
              </a: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vehicle</a:t>
              </a: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for LCA declarations 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6DD796A-AC30-E9D8-E43C-190152F363B0}"/>
                </a:ext>
              </a:extLst>
            </p:cNvPr>
            <p:cNvSpPr/>
            <p:nvPr/>
          </p:nvSpPr>
          <p:spPr>
            <a:xfrm>
              <a:off x="2697851" y="3000012"/>
              <a:ext cx="2982601" cy="648891"/>
            </a:xfrm>
            <a:prstGeom prst="rect">
              <a:avLst/>
            </a:prstGeom>
            <a:solidFill>
              <a:srgbClr val="BBE0E3"/>
            </a:solidFill>
            <a:ln w="25400" cap="flat" cmpd="sng" algn="ctr">
              <a:solidFill>
                <a:srgbClr val="BBE0E3">
                  <a:shade val="15000"/>
                </a:srgbClr>
              </a:solidFill>
              <a:prstDash val="solid"/>
            </a:ln>
            <a:effectLst/>
          </p:spPr>
          <p:txBody>
            <a:bodyPr lIns="72000" rIns="36000" rtlCol="0" anchor="ctr"/>
            <a:lstStyle/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Step 2.1 :</a:t>
              </a:r>
            </a:p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Check in which interpolation family the ‘defined vehicle ‘ is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9679F03-0187-0D5F-10CE-CF02F1A10CA9}"/>
                </a:ext>
              </a:extLst>
            </p:cNvPr>
            <p:cNvSpPr/>
            <p:nvPr/>
          </p:nvSpPr>
          <p:spPr>
            <a:xfrm>
              <a:off x="2697851" y="3817732"/>
              <a:ext cx="2982601" cy="648891"/>
            </a:xfrm>
            <a:prstGeom prst="rect">
              <a:avLst/>
            </a:prstGeom>
            <a:solidFill>
              <a:srgbClr val="BBE0E3"/>
            </a:solidFill>
            <a:ln w="25400" cap="flat" cmpd="sng" algn="ctr">
              <a:solidFill>
                <a:srgbClr val="BBE0E3">
                  <a:shade val="15000"/>
                </a:srgbClr>
              </a:solidFill>
              <a:prstDash val="solid"/>
            </a:ln>
            <a:effectLst/>
          </p:spPr>
          <p:txBody>
            <a:bodyPr lIns="72000" rIns="36000" rtlCol="0" anchor="ctr"/>
            <a:lstStyle/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Step 2.2 :</a:t>
              </a:r>
            </a:p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Take the energy consumption value of the ‘vehicle High’ of that interpolation family 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153744D-62E9-F8C4-ECAB-5F135FF41395}"/>
                </a:ext>
              </a:extLst>
            </p:cNvPr>
            <p:cNvSpPr/>
            <p:nvPr/>
          </p:nvSpPr>
          <p:spPr>
            <a:xfrm>
              <a:off x="2697851" y="4635451"/>
              <a:ext cx="2982601" cy="648891"/>
            </a:xfrm>
            <a:prstGeom prst="rect">
              <a:avLst/>
            </a:prstGeom>
            <a:solidFill>
              <a:srgbClr val="BBE0E3"/>
            </a:solidFill>
            <a:ln w="25400" cap="flat" cmpd="sng" algn="ctr">
              <a:solidFill>
                <a:srgbClr val="BBE0E3">
                  <a:shade val="15000"/>
                </a:srgbClr>
              </a:solidFill>
              <a:prstDash val="solid"/>
            </a:ln>
            <a:effectLst/>
          </p:spPr>
          <p:txBody>
            <a:bodyPr lIns="72000" rIns="36000" rtlCol="0" anchor="ctr"/>
            <a:lstStyle/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Step 2.3 :</a:t>
              </a:r>
            </a:p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Calculate down stream emission ( considering service life, deterioration factor etc.) 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8391AEE-D989-8A28-509D-5360DA13A993}"/>
                </a:ext>
              </a:extLst>
            </p:cNvPr>
            <p:cNvSpPr/>
            <p:nvPr/>
          </p:nvSpPr>
          <p:spPr>
            <a:xfrm>
              <a:off x="6665076" y="3000012"/>
              <a:ext cx="2982601" cy="648891"/>
            </a:xfrm>
            <a:prstGeom prst="rect">
              <a:avLst/>
            </a:prstGeom>
            <a:solidFill>
              <a:srgbClr val="BBE0E3"/>
            </a:solidFill>
            <a:ln w="25400" cap="flat" cmpd="sng" algn="ctr">
              <a:solidFill>
                <a:srgbClr val="BBE0E3">
                  <a:shade val="15000"/>
                </a:srgbClr>
              </a:solidFill>
              <a:prstDash val="solid"/>
            </a:ln>
            <a:effectLst/>
          </p:spPr>
          <p:txBody>
            <a:bodyPr lIns="72000" rIns="36000" rtlCol="0" anchor="ctr"/>
            <a:lstStyle/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Step 3.1 :</a:t>
              </a:r>
            </a:p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Check in which ‘LCA group’ the defined vehicle’ is 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2D40306C-2D8B-8AC4-5ED3-73318BC25DB6}"/>
                </a:ext>
              </a:extLst>
            </p:cNvPr>
            <p:cNvSpPr/>
            <p:nvPr/>
          </p:nvSpPr>
          <p:spPr>
            <a:xfrm>
              <a:off x="6665076" y="3817732"/>
              <a:ext cx="2982601" cy="648891"/>
            </a:xfrm>
            <a:prstGeom prst="rect">
              <a:avLst/>
            </a:prstGeom>
            <a:solidFill>
              <a:srgbClr val="BBE0E3"/>
            </a:solidFill>
            <a:ln w="25400" cap="flat" cmpd="sng" algn="ctr">
              <a:solidFill>
                <a:srgbClr val="BBE0E3">
                  <a:shade val="15000"/>
                </a:srgbClr>
              </a:solidFill>
              <a:prstDash val="solid"/>
            </a:ln>
            <a:effectLst/>
          </p:spPr>
          <p:txBody>
            <a:bodyPr lIns="72000" rIns="36000" rtlCol="0" anchor="ctr"/>
            <a:lstStyle/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Step 3.2 :</a:t>
              </a:r>
            </a:p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Consider the </a:t>
              </a:r>
              <a:r>
                <a:rPr lang="en-US" sz="1050" b="1" kern="0" dirty="0">
                  <a:solidFill>
                    <a:srgbClr val="000000"/>
                  </a:solidFill>
                  <a:latin typeface="Aptos" panose="02110004020202020204"/>
                </a:rPr>
                <a:t>mass of the ‘vehicle high</a:t>
              </a:r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’* considered for the ‘downstream emission’ 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5ECAFDE-7D8F-ACEF-F559-3EDA5F6A0DCF}"/>
                </a:ext>
              </a:extLst>
            </p:cNvPr>
            <p:cNvSpPr/>
            <p:nvPr/>
          </p:nvSpPr>
          <p:spPr>
            <a:xfrm>
              <a:off x="6665076" y="4635451"/>
              <a:ext cx="2982601" cy="648891"/>
            </a:xfrm>
            <a:prstGeom prst="rect">
              <a:avLst/>
            </a:prstGeom>
            <a:solidFill>
              <a:srgbClr val="BBE0E3"/>
            </a:solidFill>
            <a:ln w="25400" cap="flat" cmpd="sng" algn="ctr">
              <a:solidFill>
                <a:srgbClr val="BBE0E3">
                  <a:shade val="15000"/>
                </a:srgbClr>
              </a:solidFill>
              <a:prstDash val="solid"/>
            </a:ln>
            <a:effectLst/>
          </p:spPr>
          <p:txBody>
            <a:bodyPr lIns="72000" rIns="36000" rtlCol="0" anchor="ctr"/>
            <a:lstStyle/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Step 3.3 : Estimate upstream carbon footprint by extrapolation from ‘representative vehicle of larger ‘LCA group’ using ‘UEF’</a:t>
              </a:r>
            </a:p>
          </p:txBody>
        </p:sp>
        <p:cxnSp>
          <p:nvCxnSpPr>
            <p:cNvPr id="52" name="Connector: Elbow 51">
              <a:extLst>
                <a:ext uri="{FF2B5EF4-FFF2-40B4-BE49-F238E27FC236}">
                  <a16:creationId xmlns:a16="http://schemas.microsoft.com/office/drawing/2014/main" id="{1E43EBF3-AB1D-4830-31AD-88BF89912D1B}"/>
                </a:ext>
              </a:extLst>
            </p:cNvPr>
            <p:cNvCxnSpPr>
              <a:cxnSpLocks/>
              <a:stCxn id="45" idx="2"/>
              <a:endCxn id="46" idx="0"/>
            </p:cNvCxnSpPr>
            <p:nvPr/>
          </p:nvCxnSpPr>
          <p:spPr>
            <a:xfrm rot="5400000">
              <a:off x="4987756" y="1829131"/>
              <a:ext cx="372278" cy="1969485"/>
            </a:xfrm>
            <a:prstGeom prst="bentConnector3">
              <a:avLst/>
            </a:prstGeom>
            <a:noFill/>
            <a:ln w="28575" cap="flat" cmpd="sng" algn="ctr">
              <a:solidFill>
                <a:srgbClr val="4D5E5F"/>
              </a:solidFill>
              <a:prstDash val="solid"/>
              <a:tailEnd type="triangle"/>
            </a:ln>
            <a:effectLst/>
          </p:spPr>
        </p:cxnSp>
        <p:cxnSp>
          <p:nvCxnSpPr>
            <p:cNvPr id="53" name="Connector: Elbow 52">
              <a:extLst>
                <a:ext uri="{FF2B5EF4-FFF2-40B4-BE49-F238E27FC236}">
                  <a16:creationId xmlns:a16="http://schemas.microsoft.com/office/drawing/2014/main" id="{7C4FC8B0-E048-155E-3E08-8A90D341E003}"/>
                </a:ext>
              </a:extLst>
            </p:cNvPr>
            <p:cNvCxnSpPr>
              <a:cxnSpLocks/>
              <a:stCxn id="45" idx="2"/>
              <a:endCxn id="49" idx="0"/>
            </p:cNvCxnSpPr>
            <p:nvPr/>
          </p:nvCxnSpPr>
          <p:spPr>
            <a:xfrm rot="16200000" flipH="1">
              <a:off x="6971368" y="1815003"/>
              <a:ext cx="372278" cy="1997740"/>
            </a:xfrm>
            <a:prstGeom prst="bentConnector3">
              <a:avLst>
                <a:gd name="adj1" fmla="val 50000"/>
              </a:avLst>
            </a:prstGeom>
            <a:noFill/>
            <a:ln w="28575" cap="flat" cmpd="sng" algn="ctr">
              <a:solidFill>
                <a:srgbClr val="4D5E5F"/>
              </a:solidFill>
              <a:prstDash val="solid"/>
              <a:tailEnd type="triangle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1B63EBA-270E-A46E-AF59-E692E351AF00}"/>
                </a:ext>
              </a:extLst>
            </p:cNvPr>
            <p:cNvCxnSpPr>
              <a:stCxn id="46" idx="2"/>
              <a:endCxn id="47" idx="0"/>
            </p:cNvCxnSpPr>
            <p:nvPr/>
          </p:nvCxnSpPr>
          <p:spPr>
            <a:xfrm>
              <a:off x="4189151" y="3648903"/>
              <a:ext cx="0" cy="168829"/>
            </a:xfrm>
            <a:prstGeom prst="straightConnector1">
              <a:avLst/>
            </a:prstGeom>
            <a:noFill/>
            <a:ln w="28575" cap="flat" cmpd="sng" algn="ctr">
              <a:solidFill>
                <a:srgbClr val="4D5E5F"/>
              </a:solidFill>
              <a:prstDash val="solid"/>
              <a:tailEnd type="triangle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785A707-4A23-BFDF-30E1-3AEDD06664EA}"/>
                </a:ext>
              </a:extLst>
            </p:cNvPr>
            <p:cNvCxnSpPr>
              <a:cxnSpLocks/>
              <a:stCxn id="47" idx="2"/>
              <a:endCxn id="48" idx="0"/>
            </p:cNvCxnSpPr>
            <p:nvPr/>
          </p:nvCxnSpPr>
          <p:spPr>
            <a:xfrm>
              <a:off x="4189151" y="4466623"/>
              <a:ext cx="0" cy="168829"/>
            </a:xfrm>
            <a:prstGeom prst="straightConnector1">
              <a:avLst/>
            </a:prstGeom>
            <a:noFill/>
            <a:ln w="28575" cap="flat" cmpd="sng" algn="ctr">
              <a:solidFill>
                <a:srgbClr val="4D5E5F"/>
              </a:solidFill>
              <a:prstDash val="solid"/>
              <a:tailEnd type="triangle"/>
            </a:ln>
            <a:effectLst/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A01B0BBA-D676-92EB-F3DD-BEFBAFEA7650}"/>
                </a:ext>
              </a:extLst>
            </p:cNvPr>
            <p:cNvCxnSpPr>
              <a:cxnSpLocks/>
              <a:stCxn id="49" idx="2"/>
              <a:endCxn id="50" idx="0"/>
            </p:cNvCxnSpPr>
            <p:nvPr/>
          </p:nvCxnSpPr>
          <p:spPr>
            <a:xfrm>
              <a:off x="8156377" y="3648903"/>
              <a:ext cx="0" cy="168829"/>
            </a:xfrm>
            <a:prstGeom prst="straightConnector1">
              <a:avLst/>
            </a:prstGeom>
            <a:noFill/>
            <a:ln w="28575" cap="flat" cmpd="sng" algn="ctr">
              <a:solidFill>
                <a:srgbClr val="4D5E5F"/>
              </a:solidFill>
              <a:prstDash val="solid"/>
              <a:tailEnd type="triangle"/>
            </a:ln>
            <a:effectLst/>
          </p:spPr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AFF53297-E468-38C6-540D-2A2B9C9BCC61}"/>
                </a:ext>
              </a:extLst>
            </p:cNvPr>
            <p:cNvCxnSpPr>
              <a:cxnSpLocks/>
              <a:stCxn id="50" idx="2"/>
              <a:endCxn id="51" idx="0"/>
            </p:cNvCxnSpPr>
            <p:nvPr/>
          </p:nvCxnSpPr>
          <p:spPr>
            <a:xfrm>
              <a:off x="8156377" y="4466623"/>
              <a:ext cx="0" cy="168829"/>
            </a:xfrm>
            <a:prstGeom prst="straightConnector1">
              <a:avLst/>
            </a:prstGeom>
            <a:noFill/>
            <a:ln w="28575" cap="flat" cmpd="sng" algn="ctr">
              <a:solidFill>
                <a:srgbClr val="4D5E5F"/>
              </a:solidFill>
              <a:prstDash val="solid"/>
              <a:tailEnd type="triangle"/>
            </a:ln>
            <a:effectLst/>
          </p:spPr>
        </p:cxn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29DCD95-B70D-0663-45B1-322A8C66D95A}"/>
                </a:ext>
              </a:extLst>
            </p:cNvPr>
            <p:cNvSpPr/>
            <p:nvPr/>
          </p:nvSpPr>
          <p:spPr>
            <a:xfrm>
              <a:off x="3561778" y="6056045"/>
              <a:ext cx="5003908" cy="440346"/>
            </a:xfrm>
            <a:prstGeom prst="rect">
              <a:avLst/>
            </a:prstGeom>
            <a:solidFill>
              <a:srgbClr val="BBE0E3"/>
            </a:solidFill>
            <a:ln w="25400" cap="flat" cmpd="sng" algn="ctr">
              <a:solidFill>
                <a:srgbClr val="BBE0E3">
                  <a:shade val="15000"/>
                </a:srgbClr>
              </a:solidFill>
              <a:prstDash val="solid"/>
            </a:ln>
            <a:effectLst/>
          </p:spPr>
          <p:txBody>
            <a:bodyPr lIns="72000" rIns="36000" rtlCol="0" anchor="ctr"/>
            <a:lstStyle/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Step 4:</a:t>
              </a:r>
            </a:p>
            <a:p>
              <a:r>
                <a:rPr lang="en-US" sz="1050" kern="0" dirty="0">
                  <a:solidFill>
                    <a:srgbClr val="000000"/>
                  </a:solidFill>
                  <a:latin typeface="Aptos" panose="02110004020202020204"/>
                </a:rPr>
                <a:t>Total Vehicle CFP = Upstream CFP + Downstream CFP + Battery**</a:t>
              </a:r>
            </a:p>
          </p:txBody>
        </p:sp>
        <p:cxnSp>
          <p:nvCxnSpPr>
            <p:cNvPr id="59" name="Connector: Elbow 58">
              <a:extLst>
                <a:ext uri="{FF2B5EF4-FFF2-40B4-BE49-F238E27FC236}">
                  <a16:creationId xmlns:a16="http://schemas.microsoft.com/office/drawing/2014/main" id="{A8DD2700-B032-9293-D357-47DB96A86C8A}"/>
                </a:ext>
              </a:extLst>
            </p:cNvPr>
            <p:cNvCxnSpPr>
              <a:cxnSpLocks/>
              <a:stCxn id="51" idx="2"/>
              <a:endCxn id="58" idx="0"/>
            </p:cNvCxnSpPr>
            <p:nvPr/>
          </p:nvCxnSpPr>
          <p:spPr>
            <a:xfrm rot="5400000">
              <a:off x="6724204" y="4623871"/>
              <a:ext cx="771703" cy="2092645"/>
            </a:xfrm>
            <a:prstGeom prst="bentConnector3">
              <a:avLst>
                <a:gd name="adj1" fmla="val 50000"/>
              </a:avLst>
            </a:prstGeom>
            <a:noFill/>
            <a:ln w="28575" cap="flat" cmpd="sng" algn="ctr">
              <a:solidFill>
                <a:srgbClr val="4D5E5F"/>
              </a:solidFill>
              <a:prstDash val="solid"/>
              <a:tailEnd type="triangle"/>
            </a:ln>
            <a:effectLst/>
          </p:spPr>
        </p:cxnSp>
        <p:cxnSp>
          <p:nvCxnSpPr>
            <p:cNvPr id="60" name="Connector: Elbow 59">
              <a:extLst>
                <a:ext uri="{FF2B5EF4-FFF2-40B4-BE49-F238E27FC236}">
                  <a16:creationId xmlns:a16="http://schemas.microsoft.com/office/drawing/2014/main" id="{C02F86EB-F383-7CFC-DE4C-35318177028E}"/>
                </a:ext>
              </a:extLst>
            </p:cNvPr>
            <p:cNvCxnSpPr>
              <a:cxnSpLocks/>
              <a:stCxn id="48" idx="2"/>
              <a:endCxn id="58" idx="0"/>
            </p:cNvCxnSpPr>
            <p:nvPr/>
          </p:nvCxnSpPr>
          <p:spPr>
            <a:xfrm rot="16200000" flipH="1">
              <a:off x="4740591" y="4732903"/>
              <a:ext cx="771703" cy="1874580"/>
            </a:xfrm>
            <a:prstGeom prst="bentConnector3">
              <a:avLst>
                <a:gd name="adj1" fmla="val 50000"/>
              </a:avLst>
            </a:prstGeom>
            <a:noFill/>
            <a:ln w="28575" cap="flat" cmpd="sng" algn="ctr">
              <a:solidFill>
                <a:srgbClr val="4D5E5F"/>
              </a:solidFill>
              <a:prstDash val="solid"/>
              <a:tailEnd type="triangle"/>
            </a:ln>
            <a:effectLst/>
          </p:spPr>
        </p:cxn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3890A8B-ED20-9318-AA9F-263AB6933CF9}"/>
                </a:ext>
              </a:extLst>
            </p:cNvPr>
            <p:cNvSpPr/>
            <p:nvPr/>
          </p:nvSpPr>
          <p:spPr>
            <a:xfrm>
              <a:off x="4294306" y="5416012"/>
              <a:ext cx="3644008" cy="440346"/>
            </a:xfrm>
            <a:prstGeom prst="rect">
              <a:avLst/>
            </a:prstGeom>
            <a:solidFill>
              <a:srgbClr val="BBE0E3"/>
            </a:solidFill>
            <a:ln w="25400" cap="flat" cmpd="sng" algn="ctr">
              <a:solidFill>
                <a:srgbClr val="BBE0E3">
                  <a:shade val="15000"/>
                </a:srgbClr>
              </a:solidFill>
              <a:prstDash val="solid"/>
            </a:ln>
            <a:effectLst/>
          </p:spPr>
          <p:txBody>
            <a:bodyPr lIns="72000" rIns="36000" rtlCol="0" anchor="ctr"/>
            <a:lstStyle/>
            <a:p>
              <a:pPr algn="ctr" defTabSz="457200"/>
              <a:r>
                <a:rPr lang="en-US" sz="1100" dirty="0">
                  <a:solidFill>
                    <a:prstClr val="black"/>
                  </a:solidFill>
                  <a:latin typeface="Aptos" panose="02110004020202020204"/>
                  <a:cs typeface="Times New Roman" panose="02020603050405020304" pitchFamily="18" charset="0"/>
                </a:rPr>
                <a:t>Optional**: Traction battery carbon footprint &amp; weight to be considered separately  </a:t>
              </a: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68CFD215-54C0-A8FE-F9B9-7DC0E5760440}"/>
                </a:ext>
              </a:extLst>
            </p:cNvPr>
            <p:cNvCxnSpPr>
              <a:cxnSpLocks/>
              <a:stCxn id="36" idx="2"/>
              <a:endCxn id="37" idx="0"/>
            </p:cNvCxnSpPr>
            <p:nvPr/>
          </p:nvCxnSpPr>
          <p:spPr>
            <a:xfrm>
              <a:off x="6158637" y="478526"/>
              <a:ext cx="0" cy="143426"/>
            </a:xfrm>
            <a:prstGeom prst="straightConnector1">
              <a:avLst/>
            </a:prstGeom>
            <a:noFill/>
            <a:ln w="28575" cap="flat" cmpd="sng" algn="ctr">
              <a:solidFill>
                <a:srgbClr val="4D5E5F"/>
              </a:solidFill>
              <a:prstDash val="solid"/>
              <a:tailEnd type="triangle"/>
            </a:ln>
            <a:effectLst/>
          </p:spPr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FA45DB96-2F18-C168-0D76-55E6B32F5040}"/>
                </a:ext>
              </a:extLst>
            </p:cNvPr>
            <p:cNvCxnSpPr>
              <a:cxnSpLocks/>
              <a:stCxn id="37" idx="2"/>
              <a:endCxn id="38" idx="0"/>
            </p:cNvCxnSpPr>
            <p:nvPr/>
          </p:nvCxnSpPr>
          <p:spPr>
            <a:xfrm>
              <a:off x="6158637" y="973075"/>
              <a:ext cx="0" cy="143426"/>
            </a:xfrm>
            <a:prstGeom prst="straightConnector1">
              <a:avLst/>
            </a:prstGeom>
            <a:noFill/>
            <a:ln w="28575" cap="flat" cmpd="sng" algn="ctr">
              <a:solidFill>
                <a:srgbClr val="4D5E5F"/>
              </a:solidFill>
              <a:prstDash val="solid"/>
              <a:tailEnd type="triangle"/>
            </a:ln>
            <a:effectLst/>
          </p:spPr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43532323-A672-ACB9-EA8E-5537B446D259}"/>
                </a:ext>
              </a:extLst>
            </p:cNvPr>
            <p:cNvCxnSpPr>
              <a:cxnSpLocks/>
              <a:stCxn id="38" idx="2"/>
              <a:endCxn id="39" idx="0"/>
            </p:cNvCxnSpPr>
            <p:nvPr/>
          </p:nvCxnSpPr>
          <p:spPr>
            <a:xfrm>
              <a:off x="6158637" y="1467624"/>
              <a:ext cx="0" cy="143426"/>
            </a:xfrm>
            <a:prstGeom prst="straightConnector1">
              <a:avLst/>
            </a:prstGeom>
            <a:noFill/>
            <a:ln w="28575" cap="flat" cmpd="sng" algn="ctr">
              <a:solidFill>
                <a:srgbClr val="4D5E5F"/>
              </a:solidFill>
              <a:prstDash val="solid"/>
              <a:tailEnd type="triangle"/>
            </a:ln>
            <a:effectLst/>
          </p:spPr>
        </p:cxnSp>
      </p:grpSp>
      <p:sp>
        <p:nvSpPr>
          <p:cNvPr id="65" name="Title 1">
            <a:extLst>
              <a:ext uri="{FF2B5EF4-FFF2-40B4-BE49-F238E27FC236}">
                <a16:creationId xmlns:a16="http://schemas.microsoft.com/office/drawing/2014/main" id="{896EAD32-8A19-0BE9-37D8-D3D710C3440B}"/>
              </a:ext>
            </a:extLst>
          </p:cNvPr>
          <p:cNvSpPr txBox="1">
            <a:spLocks/>
          </p:cNvSpPr>
          <p:nvPr/>
        </p:nvSpPr>
        <p:spPr>
          <a:xfrm>
            <a:off x="8407504" y="118186"/>
            <a:ext cx="3676920" cy="643881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Level 3</a:t>
            </a:r>
          </a:p>
        </p:txBody>
      </p:sp>
    </p:spTree>
    <p:extLst>
      <p:ext uri="{BB962C8B-B14F-4D97-AF65-F5344CB8AC3E}">
        <p14:creationId xmlns:p14="http://schemas.microsoft.com/office/powerpoint/2010/main" val="35481396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asque présentation OICA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0528_OICA presentation_UNECE GRPE LCA.potx" id="{9B634F83-ED9F-4A83-AB68-2048EBEEF617}" vid="{26EA3C56-5859-4B16-99EF-2FAF5EABE390}"/>
    </a:ext>
  </a:extLst>
</a:theme>
</file>

<file path=ppt/theme/theme2.xml><?xml version="1.0" encoding="utf-8"?>
<a:theme xmlns:a="http://schemas.openxmlformats.org/drawingml/2006/main" name="본문 양식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본문 양식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55da706b-7baf-417f-824a-8d6d03ee3e01}" enabled="1" method="Privileged" siteId="{7bed5601-97bf-4483-9b1a-0307a2fd81b2}" contentBits="0" removed="0"/>
  <clbl:label id="{fd1c0902-ed92-4fed-896d-2e7725de02d4}" enabled="1" method="Standard" siteId="{d6b0bbee-7cd9-4d60-bce6-4a67b543e2a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1642</Words>
  <Application>Microsoft Office PowerPoint</Application>
  <PresentationFormat>Widescreen</PresentationFormat>
  <Paragraphs>436</Paragraphs>
  <Slides>10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5" baseType="lpstr">
      <vt:lpstr>Arial (Body)</vt:lpstr>
      <vt:lpstr>맑은 고딕</vt:lpstr>
      <vt:lpstr>Read Light</vt:lpstr>
      <vt:lpstr>현대산스 Head</vt:lpstr>
      <vt:lpstr>현대산스 Text</vt:lpstr>
      <vt:lpstr>현대하모니 L</vt:lpstr>
      <vt:lpstr>Aptos</vt:lpstr>
      <vt:lpstr>Arial</vt:lpstr>
      <vt:lpstr>Calibri</vt:lpstr>
      <vt:lpstr>Courier New</vt:lpstr>
      <vt:lpstr>Wingdings</vt:lpstr>
      <vt:lpstr>Masque présentation OICA</vt:lpstr>
      <vt:lpstr>본문 양식</vt:lpstr>
      <vt:lpstr>1_본문 양식</vt:lpstr>
      <vt:lpstr>think-cell Folie</vt:lpstr>
      <vt:lpstr>How to define „LCA group“?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 </vt:lpstr>
      <vt:lpstr>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Representative vehicle  Draft version</dc:title>
  <dc:creator>Bedenian, George</dc:creator>
  <cp:lastModifiedBy>Bedenian, George</cp:lastModifiedBy>
  <cp:revision>351</cp:revision>
  <cp:lastPrinted>2024-02-01T09:55:37Z</cp:lastPrinted>
  <dcterms:created xsi:type="dcterms:W3CDTF">2023-12-15T15:11:54Z</dcterms:created>
  <dcterms:modified xsi:type="dcterms:W3CDTF">2024-12-17T13:08:14Z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d1c0902-ed92-4fed-896d-2e7725de02d4_siteId">
    <vt:lpwstr>d6b0bbee-7cd9-4d60-bce6-4a67b543e2ae</vt:lpwstr>
  </property>
  <property fmtid="{D5CDD505-2E9C-101B-9397-08002B2CF9AE}" pid="3" name="MSIP_Label_fd1c0902-ed92-4fed-896d-2e7725de02d4_removed">
    <vt:lpwstr>0</vt:lpwstr>
  </property>
  <property fmtid="{D5CDD505-2E9C-101B-9397-08002B2CF9AE}" pid="4" name="MSIP_Label_fd1c0902-ed92-4fed-896d-2e7725de02d4_method">
    <vt:lpwstr>Standard</vt:lpwstr>
  </property>
  <property fmtid="{D5CDD505-2E9C-101B-9397-08002B2CF9AE}" pid="5" name="MSIP_Label_fd1c0902-ed92-4fed-896d-2e7725de02d4_enabled">
    <vt:lpwstr>1</vt:lpwstr>
  </property>
  <property fmtid="{D5CDD505-2E9C-101B-9397-08002B2CF9AE}" pid="6" name="MSIP_Label_8df37b35-8c7b-4a5f-801c-8d33a587454d_SiteId">
    <vt:lpwstr>7bed5601-97bf-4483-9b1a-0307a2fd81b2</vt:lpwstr>
  </property>
  <property fmtid="{D5CDD505-2E9C-101B-9397-08002B2CF9AE}" pid="7" name="MSIP_Label_8df37b35-8c7b-4a5f-801c-8d33a587454d_SetDate">
    <vt:lpwstr>2024-04-09T12:35:24Z</vt:lpwstr>
  </property>
  <property fmtid="{D5CDD505-2E9C-101B-9397-08002B2CF9AE}" pid="8" name="MSIP_Label_8df37b35-8c7b-4a5f-801c-8d33a587454d_Name">
    <vt:lpwstr>Employee Only</vt:lpwstr>
  </property>
  <property fmtid="{D5CDD505-2E9C-101B-9397-08002B2CF9AE}" pid="9" name="MSIP_Label_8df37b35-8c7b-4a5f-801c-8d33a587454d_Method">
    <vt:lpwstr>Standard</vt:lpwstr>
  </property>
  <property fmtid="{D5CDD505-2E9C-101B-9397-08002B2CF9AE}" pid="10" name="MSIP_Label_8df37b35-8c7b-4a5f-801c-8d33a587454d_Enabled">
    <vt:lpwstr>true</vt:lpwstr>
  </property>
  <property fmtid="{D5CDD505-2E9C-101B-9397-08002B2CF9AE}" pid="11" name="MSIP_Label_8df37b35-8c7b-4a5f-801c-8d33a587454d_ContentBits">
    <vt:lpwstr>8</vt:lpwstr>
  </property>
  <property fmtid="{D5CDD505-2E9C-101B-9397-08002B2CF9AE}" pid="12" name="MSIP_Label_84883e49-c40c-4c70-af6e-4047d87bba49_Enabled">
    <vt:lpwstr>true</vt:lpwstr>
  </property>
  <property fmtid="{D5CDD505-2E9C-101B-9397-08002B2CF9AE}" pid="13" name="MSIP_Label_84883e49-c40c-4c70-af6e-4047d87bba49_SetDate">
    <vt:lpwstr>2024-07-01T01:36:32Z</vt:lpwstr>
  </property>
  <property fmtid="{D5CDD505-2E9C-101B-9397-08002B2CF9AE}" pid="14" name="MSIP_Label_84883e49-c40c-4c70-af6e-4047d87bba49_Method">
    <vt:lpwstr>Privileged</vt:lpwstr>
  </property>
  <property fmtid="{D5CDD505-2E9C-101B-9397-08002B2CF9AE}" pid="15" name="MSIP_Label_84883e49-c40c-4c70-af6e-4047d87bba49_Name">
    <vt:lpwstr>평문 (AnyUser)</vt:lpwstr>
  </property>
  <property fmtid="{D5CDD505-2E9C-101B-9397-08002B2CF9AE}" pid="16" name="MSIP_Label_84883e49-c40c-4c70-af6e-4047d87bba49_SiteId">
    <vt:lpwstr>f85ca5f1-aa23-4252-a83a-443d333b1fe7</vt:lpwstr>
  </property>
  <property fmtid="{D5CDD505-2E9C-101B-9397-08002B2CF9AE}" pid="17" name="MSIP_Label_84883e49-c40c-4c70-af6e-4047d87bba49_ActionId">
    <vt:lpwstr>cb818991-e9d0-456c-ae75-3e7d8563b75f</vt:lpwstr>
  </property>
  <property fmtid="{D5CDD505-2E9C-101B-9397-08002B2CF9AE}" pid="18" name="MSIP_Label_84883e49-c40c-4c70-af6e-4047d87bba49_ContentBits">
    <vt:lpwstr>2</vt:lpwstr>
  </property>
  <property fmtid="{D5CDD505-2E9C-101B-9397-08002B2CF9AE}" pid="19" name="ClassificationContentMarkingFooterLocations">
    <vt:lpwstr>Masque présentation OICA:3</vt:lpwstr>
  </property>
  <property fmtid="{D5CDD505-2E9C-101B-9397-08002B2CF9AE}" pid="20" name="ClassificationContentMarkingFooterText">
    <vt:lpwstr>본 문서는 현대자동차·기아의 정보자산으로 귀사와의 비밀유지계약 및 제반법률에 따라 법적 보호를 받습니다.</vt:lpwstr>
  </property>
</Properties>
</file>