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65" r:id="rId5"/>
    <p:sldId id="266" r:id="rId6"/>
    <p:sldId id="267" r:id="rId7"/>
    <p:sldId id="285" r:id="rId8"/>
    <p:sldId id="294" r:id="rId9"/>
    <p:sldId id="298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ijl, gemiddeld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6" autoAdjust="0"/>
    <p:restoredTop sz="87192" autoAdjust="0"/>
  </p:normalViewPr>
  <p:slideViewPr>
    <p:cSldViewPr snapToGrid="0">
      <p:cViewPr varScale="1">
        <p:scale>
          <a:sx n="64" d="100"/>
          <a:sy n="64" d="100"/>
        </p:scale>
        <p:origin x="5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B4914-4BC0-40D6-B494-059CD6B36C4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F325B-5E72-4A45-836B-78262F8870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8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2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626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F325B-5E72-4A45-836B-78262F88708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469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0A96E7-760D-39C8-0360-F12410B9CA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AD11716-7F8C-B4D3-A043-F34DBC8A3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DA5852B-3A64-D6CC-BEA0-80F475EDB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336D-1FD2-4C38-A430-58F0E5EBD6B2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F2B46D3-BCEC-325D-84D8-D46B2FEE9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F640C42-DCDA-D258-C3DD-D1EE7DF32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768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004B15-1981-EB10-3CEB-70B8D5309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6292981-3476-378C-8886-50C6F908E0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4E7D3B-6DF4-18B9-DF73-29B55A590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F1AE-505E-44DB-B16F-770A1C9E1829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45BD984-1C37-EDD6-091B-847861CC6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AD43A6-8A92-D9EA-7C41-064DE96EC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63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F028BA7-3335-EB65-8EE9-D9FD90F58E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F76D7C2-4643-0175-8D0D-8A08F79C4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80F64F-21FA-13A1-0086-5D5CCE1F8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A1900-703C-485D-B470-D8B89415B40B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DDD6F2-4EF4-EE3F-E2F0-6B9BEE6C8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95464F-09DC-276C-B920-CFAD15B81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357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4294656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380521-DBE8-1EF3-16B5-E35D73166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20D410-FA28-F5E0-A87B-537626726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C08E6F-EE84-32CD-2862-3A40EFA3A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426A3-F4AD-4293-AFC2-E9AF6EE67857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95AB1B4-5F55-BF33-74BF-59DB8EBE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3BD22B-5377-C7A1-7076-AE461FC5B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145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5E16EC-78E2-8349-9042-60E4DD9FA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9E68D9-73DE-3812-770F-DF9C73328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B3BBC4-64D5-F0AA-B377-B2AB7E71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9F1CE-8CB1-4B51-8553-1148E5132D89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DAA94C-18C6-C452-D5FB-8AFD130C3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D2213CE-31B3-AB17-5AE0-FFC03DDFD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01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013C7-E812-88E7-EF5E-3637D0A7E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07E528-4416-FE78-D70D-A0A1E3D31B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9B4E518-1F59-697F-5FBC-60C01BB710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F1230E1-EEE7-3AE0-FAF8-FF86B83F4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0D9F-4BF0-4AF4-B217-BEAC3BAA2BAD}" type="datetime1">
              <a:rPr lang="en-GB" smtClean="0"/>
              <a:t>27/03/2025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DF02BC5-3A20-E67A-3D64-FF8D4CA06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5A72F93-AE86-D6EC-F536-AA48F25B5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03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BC6BBF-7CDD-5B4A-60F4-046C404CF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4E49A90-C89D-19D4-C88B-44EA906D0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A88ED1F-8593-0E39-5BFB-BBC733B6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3D3EEAD-673B-E033-37CC-D1621A6B97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BF8D0F-2B83-4275-2562-3AAFC4C35B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BEF7515-CBFA-E4FA-8593-974746C00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9CA-8CA1-4372-A5FE-853D43B71AC7}" type="datetime1">
              <a:rPr lang="en-GB" smtClean="0"/>
              <a:t>27/03/2025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6CDB05F-B87A-D087-B7FF-F91AD3E64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21ACF4A-BE64-FD9C-1071-FB1E368F8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781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1456FA-68F0-FFC2-8CE7-ED3B3A7DA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C920EE2-9192-DAD0-F1B2-1E141A6FA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219B4-7A02-4791-B438-99CEBDFF47A6}" type="datetime1">
              <a:rPr lang="en-GB" smtClean="0"/>
              <a:t>27/03/2025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551F2BF-9A4B-55C0-3998-6810F0B6A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01E9671-1C8A-2D7C-0441-B3CDE3216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0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72ED49F-0BBB-1039-B49D-10E944180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7309B-B1CB-40E1-9EDC-2F4E570BBA8C}" type="datetime1">
              <a:rPr lang="en-GB" smtClean="0"/>
              <a:t>27/03/2025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A482D11-6271-5357-B21E-0B1512D30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6C40CBD-B6D7-964A-3463-9DFF5ADB4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626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5F14EB-6C73-B2D8-74F2-18CDE3789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38878F-6653-E24C-3A65-8981EB2F3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92081C-1AB8-6F81-30ED-16D18AE873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5248BD5-8310-D9ED-68F0-4878558E2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67B1B-D816-408B-830C-823037D58C8B}" type="datetime1">
              <a:rPr lang="en-GB" smtClean="0"/>
              <a:t>27/03/2025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48A582F-ED01-4F1E-4BB9-944A1B68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806D6A-2379-F87A-B09A-616A0CA77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237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8A21BC-586A-9ABF-99FA-ACE953D04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A4E6D0B-FE99-C744-DC33-C1E6152387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8618129-4328-6354-6A5D-A038434F0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9224E7-6339-AF9F-56F0-113C1E934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0C9F4-411A-4AD9-B610-07BC672A765C}" type="datetime1">
              <a:rPr lang="en-GB" smtClean="0"/>
              <a:t>27/03/2025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BDBCCF5-912F-4E28-05C2-A74E44F4B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TF-AVRS Status Report GRBP-81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226D3BE-F139-058B-60A1-C6213B93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06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00E2EC2-7770-0BD3-CAA0-BE4365C65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CB9C65-E5D3-86BC-9F03-EFA53B3DDD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C46800-C482-26DF-5CA9-0573433E1F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025A63-9AE2-4214-8C39-D6C288F6896A}" type="datetime1">
              <a:rPr lang="en-GB" smtClean="0"/>
              <a:t>27/03/2025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4112F35-DD87-7240-8C41-A79FB0413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TF-AVRS Status Report GRBP-81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E5C7E9-011D-62FE-EC4E-23C59A8F8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2E1402-C48D-4BE1-B5C4-3ED179C88C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37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hyperlink" Target="https://unece.org/sites/default/files/2023-01/GRPE-87-23r1e.pdf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hyperlink" Target="https://wiki.unece.org/display/trans/EPPR+Main+activities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CH" sz="4000" b="1" dirty="0"/>
              <a:t>Status </a:t>
            </a:r>
            <a:r>
              <a:rPr lang="en-GB" sz="4000" b="1" dirty="0"/>
              <a:t>Report to </a:t>
            </a:r>
            <a:r>
              <a:rPr lang="en-CH" sz="4000" b="1" dirty="0"/>
              <a:t>92</a:t>
            </a:r>
            <a:r>
              <a:rPr lang="en-CH" sz="4000" b="1" baseline="30000" dirty="0"/>
              <a:t>nd</a:t>
            </a:r>
            <a:r>
              <a:rPr lang="en-GB" sz="4000" b="1" dirty="0"/>
              <a:t> Session of GR</a:t>
            </a:r>
            <a:r>
              <a:rPr lang="en-CH" sz="4000" b="1" dirty="0"/>
              <a:t>PE</a:t>
            </a:r>
            <a:br>
              <a:rPr lang="en-GB" sz="4000" b="1" dirty="0"/>
            </a:br>
            <a:r>
              <a:rPr lang="en-GB" sz="4000" b="1" dirty="0"/>
              <a:t>(</a:t>
            </a:r>
            <a:r>
              <a:rPr lang="en-CH" sz="4000" b="1" dirty="0"/>
              <a:t>March</a:t>
            </a:r>
            <a:r>
              <a:rPr lang="en-GB" sz="4000" b="1" dirty="0"/>
              <a:t> 2025)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7" y="3602038"/>
            <a:ext cx="9648673" cy="1655762"/>
          </a:xfrm>
        </p:spPr>
        <p:txBody>
          <a:bodyPr>
            <a:normAutofit/>
          </a:bodyPr>
          <a:lstStyle/>
          <a:p>
            <a:r>
              <a:rPr lang="en-CH" sz="2800" dirty="0"/>
              <a:t>Informal Working Group – Environmental and Propulsion Performance Requirements for L-Category Vehicles</a:t>
            </a:r>
            <a:endParaRPr lang="en-GB" sz="2800" dirty="0"/>
          </a:p>
          <a:p>
            <a:r>
              <a:rPr lang="en-GB" sz="2800" dirty="0"/>
              <a:t>(</a:t>
            </a:r>
            <a:r>
              <a:rPr lang="en-CH" sz="2800" dirty="0"/>
              <a:t>IWG-EPPR</a:t>
            </a:r>
            <a:r>
              <a:rPr lang="en-GB" sz="2800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4359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Submitted by the Chair of </a:t>
            </a:r>
            <a:r>
              <a:rPr lang="en-CH" b="1" dirty="0"/>
              <a:t>the IWG-EPPR</a:t>
            </a:r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699739" y="283566"/>
            <a:ext cx="4058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</a:t>
            </a:r>
            <a:r>
              <a:rPr lang="en-CH" b="1" dirty="0"/>
              <a:t>PR</a:t>
            </a:r>
            <a:r>
              <a:rPr lang="en-GB" b="1" dirty="0"/>
              <a:t>-</a:t>
            </a:r>
            <a:r>
              <a:rPr lang="en-CH" b="1" dirty="0"/>
              <a:t>92</a:t>
            </a:r>
            <a:r>
              <a:rPr lang="en-GB" b="1" dirty="0"/>
              <a:t>-</a:t>
            </a:r>
            <a:r>
              <a:rPr lang="en-CH" b="1" dirty="0"/>
              <a:t>32-Rev.1</a:t>
            </a:r>
            <a:endParaRPr lang="en-GB" b="1" dirty="0"/>
          </a:p>
          <a:p>
            <a:r>
              <a:rPr lang="en-CH" dirty="0"/>
              <a:t>92</a:t>
            </a:r>
            <a:r>
              <a:rPr lang="en-CH" baseline="30000" dirty="0"/>
              <a:t>nd</a:t>
            </a:r>
            <a:r>
              <a:rPr lang="en-GB" dirty="0"/>
              <a:t> GR</a:t>
            </a:r>
            <a:r>
              <a:rPr lang="en-CH" dirty="0"/>
              <a:t>PE</a:t>
            </a:r>
            <a:r>
              <a:rPr lang="en-GB" dirty="0"/>
              <a:t>, </a:t>
            </a:r>
            <a:r>
              <a:rPr lang="en-CH" dirty="0"/>
              <a:t>March 25 - 28</a:t>
            </a:r>
            <a:r>
              <a:rPr lang="en-GB" dirty="0"/>
              <a:t>, 2025, </a:t>
            </a:r>
          </a:p>
          <a:p>
            <a:r>
              <a:rPr lang="en-GB" dirty="0"/>
              <a:t>agenda item </a:t>
            </a:r>
            <a:r>
              <a:rPr lang="en-CH" dirty="0"/>
              <a:t>8 (c) </a:t>
            </a:r>
            <a:endParaRPr lang="en-GB" dirty="0"/>
          </a:p>
        </p:txBody>
      </p:sp>
      <p:sp>
        <p:nvSpPr>
          <p:cNvPr id="8" name="Tijdelijke aanduiding voor dianummer 7">
            <a:extLst>
              <a:ext uri="{FF2B5EF4-FFF2-40B4-BE49-F238E27FC236}">
                <a16:creationId xmlns:a16="http://schemas.microsoft.com/office/drawing/2014/main" id="{6D69AF45-ACD6-DEEA-5AC1-BCFF797F8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1</a:t>
            </a:fld>
            <a:endParaRPr lang="en-GB" dirty="0"/>
          </a:p>
        </p:txBody>
      </p:sp>
      <p:sp>
        <p:nvSpPr>
          <p:cNvPr id="10" name="Tijdelijke aanduiding voor voettekst 5">
            <a:extLst>
              <a:ext uri="{FF2B5EF4-FFF2-40B4-BE49-F238E27FC236}">
                <a16:creationId xmlns:a16="http://schemas.microsoft.com/office/drawing/2014/main" id="{D9190F55-6235-4BD0-6505-3CB1D044CC37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92/GRPE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42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075AB84-F47B-4E17-9AE6-340E84F8C13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075AB84-F47B-4E17-9AE6-340E84F8C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1391991"/>
          </a:xfrm>
        </p:spPr>
        <p:txBody>
          <a:bodyPr vert="horz"/>
          <a:lstStyle/>
          <a:p>
            <a:pPr algn="ctr"/>
            <a:r>
              <a:rPr lang="en-CH" sz="3600" b="1" dirty="0"/>
              <a:t>IWG-EPPR – Meetings and Participants</a:t>
            </a:r>
            <a:endParaRPr lang="en-GB" sz="3600" b="1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564244" y="1690688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4000" b="1" dirty="0"/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725555" y="1690688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4000" b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288235" y="2014688"/>
            <a:ext cx="5562377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Number of Meetings</a:t>
            </a:r>
            <a:r>
              <a:rPr lang="en-CH" sz="2000" b="1" dirty="0"/>
              <a:t> since last GRPE session</a:t>
            </a:r>
            <a:r>
              <a:rPr lang="en-US" sz="2000" b="1" dirty="0"/>
              <a:t>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>
            <a:cxnSpLocks/>
          </p:cNvCxnSpPr>
          <p:nvPr/>
        </p:nvCxnSpPr>
        <p:spPr>
          <a:xfrm>
            <a:off x="288234" y="2715423"/>
            <a:ext cx="5168349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288234" y="2868880"/>
            <a:ext cx="5075136" cy="296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a typeface="Calibri" panose="020F0502020204030204" pitchFamily="34" charset="0"/>
              </a:rPr>
              <a:t>64/EPPR: November 14, 2024 </a:t>
            </a:r>
            <a:r>
              <a:rPr lang="en-US" sz="1600" dirty="0">
                <a:effectLst/>
                <a:ea typeface="Calibri" panose="020F0502020204030204" pitchFamily="34" charset="0"/>
              </a:rPr>
              <a:t>(</a:t>
            </a:r>
            <a:r>
              <a:rPr lang="en-CH" sz="1600" dirty="0">
                <a:effectLst/>
                <a:ea typeface="Calibri" panose="020F0502020204030204" pitchFamily="34" charset="0"/>
              </a:rPr>
              <a:t>online meeting</a:t>
            </a:r>
            <a:r>
              <a:rPr lang="en-US" sz="1600" dirty="0">
                <a:effectLst/>
                <a:ea typeface="Calibri" panose="020F0502020204030204" pitchFamily="34" charset="0"/>
              </a:rPr>
              <a:t>)</a:t>
            </a:r>
            <a:endParaRPr lang="en-CH" sz="1600" dirty="0">
              <a:effectLst/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ffectLst/>
                <a:ea typeface="Calibri" panose="020F0502020204030204" pitchFamily="34" charset="0"/>
              </a:rPr>
              <a:t>65/EPPR: January 14, 2025 (online meeting)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a typeface="Calibri" panose="020F0502020204030204" pitchFamily="34" charset="0"/>
              </a:rPr>
              <a:t>66/EPPR: February  17, 2025 (online meeting)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a typeface="Calibri" panose="020F0502020204030204" pitchFamily="34" charset="0"/>
              </a:rPr>
              <a:t>67/EPPR: March 24, 2025 (in-person meeting, in conju</a:t>
            </a:r>
            <a:r>
              <a:rPr lang="en-GB" sz="1600" dirty="0">
                <a:ea typeface="Calibri" panose="020F0502020204030204" pitchFamily="34" charset="0"/>
              </a:rPr>
              <a:t>n</a:t>
            </a:r>
            <a:r>
              <a:rPr lang="en-CH" sz="1600" dirty="0">
                <a:ea typeface="Calibri" panose="020F0502020204030204" pitchFamily="34" charset="0"/>
              </a:rPr>
              <a:t>ction with 92/GRPE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endParaRPr lang="en-CH" sz="1600" dirty="0"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endParaRPr lang="en-CH" sz="1600" dirty="0">
              <a:ea typeface="Calibri" panose="020F0502020204030204" pitchFamily="34" charset="0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a typeface="Calibri" panose="020F0502020204030204" pitchFamily="34" charset="0"/>
              </a:rPr>
              <a:t>68/EPPR: April 16, 2025 (online meeting)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CH" sz="1600" dirty="0">
                <a:effectLst/>
                <a:ea typeface="Calibri" panose="020F0502020204030204" pitchFamily="34" charset="0"/>
              </a:rPr>
              <a:t>69/EPPR: May 28, 2025 (online meeting)</a:t>
            </a:r>
            <a:endParaRPr lang="en-US" sz="1600" dirty="0">
              <a:effectLst/>
              <a:ea typeface="Calibri" panose="020F0502020204030204" pitchFamily="34" charset="0"/>
            </a:endParaRP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731600" y="2835982"/>
            <a:ext cx="4547355" cy="142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b="1" dirty="0">
                <a:solidFill>
                  <a:schemeClr val="accent4"/>
                </a:solidFill>
              </a:rPr>
              <a:t>Contracting Parties</a:t>
            </a:r>
            <a:br>
              <a:rPr lang="de-DE" sz="1600" dirty="0"/>
            </a:br>
            <a:r>
              <a:rPr lang="en-CH" sz="1600" dirty="0"/>
              <a:t>United States, China, </a:t>
            </a:r>
            <a:r>
              <a:rPr lang="de-DE" sz="1600" dirty="0"/>
              <a:t>Japan,</a:t>
            </a:r>
            <a:r>
              <a:rPr lang="en-CH" sz="1600" dirty="0"/>
              <a:t> South-Africa, Malaysia, India, </a:t>
            </a:r>
            <a:r>
              <a:rPr lang="de-DE" sz="1600" dirty="0"/>
              <a:t>United Kingdom, </a:t>
            </a:r>
            <a:r>
              <a:rPr lang="en-CH" sz="1600" dirty="0"/>
              <a:t>The </a:t>
            </a:r>
            <a:r>
              <a:rPr lang="de-DE" sz="1600" dirty="0"/>
              <a:t>Netherlands</a:t>
            </a:r>
          </a:p>
          <a:p>
            <a:r>
              <a:rPr lang="en-GB" sz="1600" b="1" dirty="0">
                <a:solidFill>
                  <a:schemeClr val="accent4"/>
                </a:solidFill>
              </a:rPr>
              <a:t>NGOs: </a:t>
            </a:r>
            <a:br>
              <a:rPr lang="de-DE" sz="1600" dirty="0"/>
            </a:br>
            <a:r>
              <a:rPr lang="en-CH" sz="1600" dirty="0"/>
              <a:t>IMMA, CLEPA, AECC</a:t>
            </a:r>
            <a:endParaRPr lang="de-DE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8856" y="2308168"/>
            <a:ext cx="4888900" cy="344128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>
            <a:cxnSpLocks/>
          </p:cNvCxnSpPr>
          <p:nvPr/>
        </p:nvCxnSpPr>
        <p:spPr>
          <a:xfrm>
            <a:off x="6731601" y="2701509"/>
            <a:ext cx="4547354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voettekst 5">
            <a:extLst>
              <a:ext uri="{FF2B5EF4-FFF2-40B4-BE49-F238E27FC236}">
                <a16:creationId xmlns:a16="http://schemas.microsoft.com/office/drawing/2014/main" id="{E5AE2673-2B6C-1A45-A188-7EEFA5483A8D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92/GRPE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19AC61EF-248C-ED47-2C5D-4D2627ABBFD0}"/>
              </a:ext>
            </a:extLst>
          </p:cNvPr>
          <p:cNvSpPr txBox="1">
            <a:spLocks/>
          </p:cNvSpPr>
          <p:nvPr/>
        </p:nvSpPr>
        <p:spPr>
          <a:xfrm>
            <a:off x="288233" y="4445218"/>
            <a:ext cx="5562377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</a:t>
            </a:r>
            <a:r>
              <a:rPr lang="en-CH" sz="2000" b="1" dirty="0"/>
              <a:t>ext Meetings</a:t>
            </a:r>
            <a:endParaRPr lang="de-DE" sz="2000" b="1" dirty="0"/>
          </a:p>
        </p:txBody>
      </p:sp>
      <p:cxnSp>
        <p:nvCxnSpPr>
          <p:cNvPr id="14" name="Gerader Verbinder 26">
            <a:extLst>
              <a:ext uri="{FF2B5EF4-FFF2-40B4-BE49-F238E27FC236}">
                <a16:creationId xmlns:a16="http://schemas.microsoft.com/office/drawing/2014/main" id="{1CAB9F52-B484-4EB9-FC4F-8ABA8C4A8548}"/>
              </a:ext>
            </a:extLst>
          </p:cNvPr>
          <p:cNvCxnSpPr>
            <a:cxnSpLocks/>
          </p:cNvCxnSpPr>
          <p:nvPr/>
        </p:nvCxnSpPr>
        <p:spPr>
          <a:xfrm>
            <a:off x="288234" y="5097123"/>
            <a:ext cx="5168349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dianummer 7">
            <a:extLst>
              <a:ext uri="{FF2B5EF4-FFF2-40B4-BE49-F238E27FC236}">
                <a16:creationId xmlns:a16="http://schemas.microsoft.com/office/drawing/2014/main" id="{6EF04B6B-E39A-EBD5-BAD7-4E0F7846D51C}"/>
              </a:ext>
            </a:extLst>
          </p:cNvPr>
          <p:cNvSpPr txBox="1">
            <a:spLocks/>
          </p:cNvSpPr>
          <p:nvPr/>
        </p:nvSpPr>
        <p:spPr>
          <a:xfrm>
            <a:off x="8630478" y="6444980"/>
            <a:ext cx="2743200" cy="259558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fld id="{B72E1402-C48D-4BE1-B5C4-3ED179C88C9E}" type="slidenum">
              <a:rPr lang="en-GB" sz="1200" smtClean="0">
                <a:solidFill>
                  <a:schemeClr val="bg1">
                    <a:lumMod val="50000"/>
                  </a:schemeClr>
                </a:solidFill>
              </a:rPr>
              <a:pPr marL="0" indent="0" algn="r">
                <a:buNone/>
              </a:pPr>
              <a:t>2</a:t>
            </a:fld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1412262"/>
          </a:xfrm>
        </p:spPr>
        <p:txBody>
          <a:bodyPr vert="horz">
            <a:normAutofit/>
          </a:bodyPr>
          <a:lstStyle/>
          <a:p>
            <a:pPr algn="ctr"/>
            <a:r>
              <a:rPr lang="en-CH" sz="3600" b="1" dirty="0"/>
              <a:t>IWG-EPPR Overview</a:t>
            </a:r>
            <a:endParaRPr lang="de-DE" sz="3600" b="1" dirty="0"/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22947" y="2596471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22947" y="4078976"/>
            <a:ext cx="9412218" cy="0"/>
          </a:xfrm>
          <a:prstGeom prst="line">
            <a:avLst/>
          </a:prstGeom>
          <a:ln w="12700" cap="flat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22947" y="2724933"/>
            <a:ext cx="3024000" cy="12325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b="1" dirty="0"/>
              <a:t>Items on Agenda</a:t>
            </a:r>
            <a:endParaRPr lang="de-DE" sz="1600" b="1" dirty="0"/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39046" y="1412262"/>
            <a:ext cx="6196119" cy="113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Chair: </a:t>
            </a:r>
            <a:r>
              <a:rPr lang="en-US" sz="1600" dirty="0"/>
              <a:t>		</a:t>
            </a:r>
            <a:r>
              <a:rPr lang="en-CH" sz="1600" dirty="0"/>
              <a:t>The </a:t>
            </a:r>
            <a:r>
              <a:rPr lang="en-US" sz="1600" dirty="0"/>
              <a:t>Netherlands</a:t>
            </a:r>
            <a:endParaRPr lang="en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b="1" dirty="0"/>
              <a:t>Co-Chair:</a:t>
            </a:r>
            <a:r>
              <a:rPr lang="en-CH" sz="1600" dirty="0"/>
              <a:t>	vacant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Secretariat: </a:t>
            </a:r>
            <a:r>
              <a:rPr lang="en-US" sz="1600" dirty="0"/>
              <a:t>	</a:t>
            </a:r>
            <a:r>
              <a:rPr lang="en-CH" sz="1600" dirty="0"/>
              <a:t>IMMA</a:t>
            </a:r>
            <a:r>
              <a:rPr lang="en-US" sz="1600" dirty="0"/>
              <a:t> </a:t>
            </a:r>
            <a:endParaRPr lang="en-US" sz="1600" i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22947" y="1427871"/>
            <a:ext cx="3024000" cy="10471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39046" y="4222402"/>
            <a:ext cx="6426198" cy="53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hlinkClick r:id="rId6"/>
              </a:rPr>
              <a:t>https://wiki.unece.org/display/trans/EPPR+Main+activities</a:t>
            </a:r>
            <a:r>
              <a:rPr lang="en-CH" sz="1600" dirty="0"/>
              <a:t> </a:t>
            </a:r>
            <a:endParaRPr lang="de-DE" sz="1600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31738" y="4222402"/>
            <a:ext cx="3024000" cy="5376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b="1" dirty="0"/>
              <a:t>IWG EPPR </a:t>
            </a:r>
            <a:r>
              <a:rPr lang="de-DE" sz="1600" b="1" dirty="0"/>
              <a:t>wiki</a:t>
            </a:r>
            <a:r>
              <a:rPr lang="en-GB" sz="1600" b="1" dirty="0"/>
              <a:t>page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3</a:t>
            </a:fld>
            <a:endParaRPr lang="en-GB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CEDAF56-CEDA-A526-89E6-6CA14175A70E}"/>
              </a:ext>
            </a:extLst>
          </p:cNvPr>
          <p:cNvSpPr txBox="1">
            <a:spLocks/>
          </p:cNvSpPr>
          <p:nvPr/>
        </p:nvSpPr>
        <p:spPr bwMode="gray">
          <a:xfrm>
            <a:off x="4139047" y="2719965"/>
            <a:ext cx="6196119" cy="127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Transposition of UN-GTR No.2 into UN-Regulation No. 40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Maximum Power Determination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BEV Range Determination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Deterioration Factors in UN-GTR No.23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37968CE6-0F49-A829-DE59-2814095FA3C1}"/>
              </a:ext>
            </a:extLst>
          </p:cNvPr>
          <p:cNvSpPr txBox="1">
            <a:spLocks/>
          </p:cNvSpPr>
          <p:nvPr/>
        </p:nvSpPr>
        <p:spPr bwMode="gray">
          <a:xfrm>
            <a:off x="931738" y="5008729"/>
            <a:ext cx="3024000" cy="5376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1600" b="1" dirty="0"/>
              <a:t>Terms of Reference</a:t>
            </a:r>
            <a:endParaRPr lang="en-GB" sz="1600" b="1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4EF17B4D-3D26-AE20-9531-3863C5F62280}"/>
              </a:ext>
            </a:extLst>
          </p:cNvPr>
          <p:cNvSpPr txBox="1">
            <a:spLocks/>
          </p:cNvSpPr>
          <p:nvPr/>
        </p:nvSpPr>
        <p:spPr bwMode="gray">
          <a:xfrm>
            <a:off x="4139046" y="5033482"/>
            <a:ext cx="6426198" cy="53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>
                <a:hlinkClick r:id="rId7"/>
              </a:rPr>
              <a:t>GRPE-87-23-Rev.1</a:t>
            </a:r>
            <a:r>
              <a:rPr lang="en-CH" sz="1600" dirty="0"/>
              <a:t> – To be renew</a:t>
            </a:r>
            <a:r>
              <a:rPr lang="en-GB" sz="1600" dirty="0"/>
              <a:t>e</a:t>
            </a:r>
            <a:r>
              <a:rPr lang="en-CH" sz="1600" dirty="0"/>
              <a:t>d at 93/GRPE (October 2025) </a:t>
            </a:r>
            <a:endParaRPr lang="de-DE" sz="1600" dirty="0"/>
          </a:p>
        </p:txBody>
      </p:sp>
      <p:cxnSp>
        <p:nvCxnSpPr>
          <p:cNvPr id="10" name="Gerader Verbinder 11">
            <a:extLst>
              <a:ext uri="{FF2B5EF4-FFF2-40B4-BE49-F238E27FC236}">
                <a16:creationId xmlns:a16="http://schemas.microsoft.com/office/drawing/2014/main" id="{FE86903A-0F9A-4102-08AB-8594AEBDA67F}"/>
              </a:ext>
            </a:extLst>
          </p:cNvPr>
          <p:cNvCxnSpPr>
            <a:cxnSpLocks/>
          </p:cNvCxnSpPr>
          <p:nvPr/>
        </p:nvCxnSpPr>
        <p:spPr>
          <a:xfrm>
            <a:off x="922946" y="4900388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jdelijke aanduiding voor voettekst 5">
            <a:extLst>
              <a:ext uri="{FF2B5EF4-FFF2-40B4-BE49-F238E27FC236}">
                <a16:creationId xmlns:a16="http://schemas.microsoft.com/office/drawing/2014/main" id="{7CFDD42D-AAE2-F3D5-507B-B9464F1E77F6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92/GRPE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0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3CA6B5-826D-7688-5F39-411F78DD0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905"/>
            <a:ext cx="10631750" cy="5074202"/>
          </a:xfrm>
        </p:spPr>
        <p:txBody>
          <a:bodyPr>
            <a:normAutofit fontScale="92500" lnSpcReduction="20000"/>
          </a:bodyPr>
          <a:lstStyle/>
          <a:p>
            <a:r>
              <a:rPr lang="en-CH" sz="2400" dirty="0"/>
              <a:t>Transposition of UN-GTR No.2 into the 02 series of amendments of UN-Regulation No.40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The draft UN-R40.02 for Euro 3 level was submitted by IMMA in November.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Informal document submitted on 92/GRPE (March 2025).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Formal document submission expected on 93/GRPE (October 2025).</a:t>
            </a:r>
            <a:endParaRPr lang="en-CH" sz="1800" dirty="0">
              <a:highlight>
                <a:srgbClr val="FFFF00"/>
              </a:highlight>
            </a:endParaRPr>
          </a:p>
          <a:p>
            <a:r>
              <a:rPr lang="en-CH" sz="2400" dirty="0"/>
              <a:t>Deterioration Factors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In January, US EPA and China presented their study on assigned DFs.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US EPA invited the IWG to share about their experience with assigned DFs on Euro 5 motorcycles.</a:t>
            </a:r>
          </a:p>
          <a:p>
            <a:r>
              <a:rPr lang="en-CH" sz="2400" dirty="0"/>
              <a:t>Maximum Power Determination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At 53/EPPR (September 2022) JP announced the intention to develop a proposal based on R85 for two-wheelers, while at 59/EPPR (May 2023), KR indicated interest on establishing power measurements provisions for electric motorcycles.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1800" dirty="0"/>
              <a:t>N</a:t>
            </a:r>
            <a:r>
              <a:rPr lang="en-CH" sz="1800" dirty="0"/>
              <a:t>o concrete proposal to date.</a:t>
            </a:r>
          </a:p>
          <a:p>
            <a:r>
              <a:rPr lang="en-CH" sz="2400" dirty="0"/>
              <a:t>BEV Range Determination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CH" sz="1800" dirty="0"/>
              <a:t>At 58/EPPR (April 2023), CARB presented test results to support the development of a credit program based on range to accelerate adoption of ZEM, while at 59/EPPR (May 2023) China presented the test method GB/T 24157-2017 to measure range and electric energy consumption.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GB" sz="1800" dirty="0"/>
              <a:t>N</a:t>
            </a:r>
            <a:r>
              <a:rPr lang="en-CH" sz="1800" dirty="0"/>
              <a:t>o concrete proposal to date.</a:t>
            </a:r>
            <a:endParaRPr lang="en-CH" sz="1400" dirty="0"/>
          </a:p>
          <a:p>
            <a:pPr lvl="1"/>
            <a:endParaRPr lang="en-US" sz="1400" dirty="0"/>
          </a:p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48E16D8-0247-16AF-7461-E614B3107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4</a:t>
            </a:fld>
            <a:endParaRPr lang="en-GB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D60F4C68-5AC2-9D16-A5A7-D7F3003E7BE5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1412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H" sz="3600" b="1" dirty="0"/>
              <a:t>Progress within the IWG-EPPR</a:t>
            </a:r>
            <a:endParaRPr lang="de-DE" sz="3600" b="1" dirty="0"/>
          </a:p>
        </p:txBody>
      </p:sp>
      <p:sp>
        <p:nvSpPr>
          <p:cNvPr id="10" name="Tijdelijke aanduiding voor voettekst 5">
            <a:extLst>
              <a:ext uri="{FF2B5EF4-FFF2-40B4-BE49-F238E27FC236}">
                <a16:creationId xmlns:a16="http://schemas.microsoft.com/office/drawing/2014/main" id="{53664DF3-28DB-B101-AA07-4140EB8DC10E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92/GRPE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301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9E42368-E4CF-1E30-61E8-3C2847164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5</a:t>
            </a:fld>
            <a:endParaRPr lang="en-GB"/>
          </a:p>
        </p:txBody>
      </p:sp>
      <p:sp>
        <p:nvSpPr>
          <p:cNvPr id="3" name="Tijdelijke aanduiding voor voettekst 5">
            <a:extLst>
              <a:ext uri="{FF2B5EF4-FFF2-40B4-BE49-F238E27FC236}">
                <a16:creationId xmlns:a16="http://schemas.microsoft.com/office/drawing/2014/main" id="{CBEE804B-3D0D-B38C-9691-2238AF779AC9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92/GRPE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63EB9310-6EA9-D000-CF69-46A74A6B806C}"/>
              </a:ext>
            </a:extLst>
          </p:cNvPr>
          <p:cNvSpPr txBox="1">
            <a:spLocks/>
          </p:cNvSpPr>
          <p:nvPr/>
        </p:nvSpPr>
        <p:spPr>
          <a:xfrm>
            <a:off x="0" y="10315"/>
            <a:ext cx="12192000" cy="14019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H" sz="3600" b="1" dirty="0"/>
              <a:t>Planning</a:t>
            </a:r>
            <a:endParaRPr lang="de-DE" sz="3600" b="1" dirty="0"/>
          </a:p>
        </p:txBody>
      </p:sp>
      <p:sp>
        <p:nvSpPr>
          <p:cNvPr id="10" name="Flowchart: Merge 9">
            <a:extLst>
              <a:ext uri="{FF2B5EF4-FFF2-40B4-BE49-F238E27FC236}">
                <a16:creationId xmlns:a16="http://schemas.microsoft.com/office/drawing/2014/main" id="{C1B1DD0C-F5F4-56E1-2FE3-AC19E803F3FA}"/>
              </a:ext>
            </a:extLst>
          </p:cNvPr>
          <p:cNvSpPr/>
          <p:nvPr/>
        </p:nvSpPr>
        <p:spPr>
          <a:xfrm>
            <a:off x="2802834" y="2136914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Flowchart: Merge 10">
            <a:extLst>
              <a:ext uri="{FF2B5EF4-FFF2-40B4-BE49-F238E27FC236}">
                <a16:creationId xmlns:a16="http://schemas.microsoft.com/office/drawing/2014/main" id="{99D18F0A-C190-E2A8-B660-342FF7E75B2B}"/>
              </a:ext>
            </a:extLst>
          </p:cNvPr>
          <p:cNvSpPr/>
          <p:nvPr/>
        </p:nvSpPr>
        <p:spPr>
          <a:xfrm>
            <a:off x="4396409" y="2146853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DC47918-46FC-602C-D85C-E75D18A5981A}"/>
              </a:ext>
            </a:extLst>
          </p:cNvPr>
          <p:cNvCxnSpPr>
            <a:cxnSpLocks/>
          </p:cNvCxnSpPr>
          <p:nvPr/>
        </p:nvCxnSpPr>
        <p:spPr>
          <a:xfrm>
            <a:off x="397565" y="2504661"/>
            <a:ext cx="97900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lowchart: Merge 13">
            <a:extLst>
              <a:ext uri="{FF2B5EF4-FFF2-40B4-BE49-F238E27FC236}">
                <a16:creationId xmlns:a16="http://schemas.microsoft.com/office/drawing/2014/main" id="{EC723502-E931-ADFC-ADF2-56870C33EDF3}"/>
              </a:ext>
            </a:extLst>
          </p:cNvPr>
          <p:cNvSpPr/>
          <p:nvPr/>
        </p:nvSpPr>
        <p:spPr>
          <a:xfrm>
            <a:off x="6496879" y="2136913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Flowchart: Merge 14">
            <a:extLst>
              <a:ext uri="{FF2B5EF4-FFF2-40B4-BE49-F238E27FC236}">
                <a16:creationId xmlns:a16="http://schemas.microsoft.com/office/drawing/2014/main" id="{BB5007D3-FBE2-A4C8-8294-18474AF7BCF2}"/>
              </a:ext>
            </a:extLst>
          </p:cNvPr>
          <p:cNvSpPr/>
          <p:nvPr/>
        </p:nvSpPr>
        <p:spPr>
          <a:xfrm>
            <a:off x="8377030" y="2136912"/>
            <a:ext cx="467140" cy="347869"/>
          </a:xfrm>
          <a:prstGeom prst="flowChartMerg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7B8658-4937-79FE-B84D-8ABC11C934D7}"/>
              </a:ext>
            </a:extLst>
          </p:cNvPr>
          <p:cNvSpPr txBox="1"/>
          <p:nvPr/>
        </p:nvSpPr>
        <p:spPr>
          <a:xfrm>
            <a:off x="2469873" y="2554021"/>
            <a:ext cx="11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March 2025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946E9C-EBA4-6482-C057-87F2E56C76BF}"/>
              </a:ext>
            </a:extLst>
          </p:cNvPr>
          <p:cNvSpPr txBox="1"/>
          <p:nvPr/>
        </p:nvSpPr>
        <p:spPr>
          <a:xfrm>
            <a:off x="3978138" y="2554021"/>
            <a:ext cx="13036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October 2025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C01379-6D27-4922-38F6-BC5D04DFCB4A}"/>
              </a:ext>
            </a:extLst>
          </p:cNvPr>
          <p:cNvSpPr txBox="1"/>
          <p:nvPr/>
        </p:nvSpPr>
        <p:spPr>
          <a:xfrm>
            <a:off x="6163918" y="2554021"/>
            <a:ext cx="11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March 2026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7ABDE7-0902-BCF4-CAD7-93C42C950256}"/>
              </a:ext>
            </a:extLst>
          </p:cNvPr>
          <p:cNvSpPr txBox="1"/>
          <p:nvPr/>
        </p:nvSpPr>
        <p:spPr>
          <a:xfrm>
            <a:off x="7958759" y="2579004"/>
            <a:ext cx="1303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October 2026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A997D8-E717-5205-19BD-E5E8198F3F09}"/>
              </a:ext>
            </a:extLst>
          </p:cNvPr>
          <p:cNvSpPr txBox="1"/>
          <p:nvPr/>
        </p:nvSpPr>
        <p:spPr>
          <a:xfrm>
            <a:off x="2599496" y="1779778"/>
            <a:ext cx="883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92/GRPE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D5BD9E-10DD-EB88-7384-0C14B3122C13}"/>
              </a:ext>
            </a:extLst>
          </p:cNvPr>
          <p:cNvSpPr txBox="1"/>
          <p:nvPr/>
        </p:nvSpPr>
        <p:spPr>
          <a:xfrm>
            <a:off x="4240282" y="1764734"/>
            <a:ext cx="9040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93/GRPE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6936EA-FAE3-9EFE-139D-82018E58C78B}"/>
              </a:ext>
            </a:extLst>
          </p:cNvPr>
          <p:cNvSpPr txBox="1"/>
          <p:nvPr/>
        </p:nvSpPr>
        <p:spPr>
          <a:xfrm>
            <a:off x="6252127" y="1764734"/>
            <a:ext cx="904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94/GRPE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DB1485-D420-6C19-645A-828C46AAF874}"/>
              </a:ext>
            </a:extLst>
          </p:cNvPr>
          <p:cNvSpPr txBox="1"/>
          <p:nvPr/>
        </p:nvSpPr>
        <p:spPr>
          <a:xfrm>
            <a:off x="8263972" y="1774471"/>
            <a:ext cx="883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95/GRPE</a:t>
            </a:r>
          </a:p>
        </p:txBody>
      </p:sp>
      <p:sp>
        <p:nvSpPr>
          <p:cNvPr id="25" name="Scroll: Vertical 24">
            <a:extLst>
              <a:ext uri="{FF2B5EF4-FFF2-40B4-BE49-F238E27FC236}">
                <a16:creationId xmlns:a16="http://schemas.microsoft.com/office/drawing/2014/main" id="{AE2649A7-5232-5AE8-8204-9D4F7F46B602}"/>
              </a:ext>
            </a:extLst>
          </p:cNvPr>
          <p:cNvSpPr/>
          <p:nvPr/>
        </p:nvSpPr>
        <p:spPr>
          <a:xfrm>
            <a:off x="2850873" y="3128931"/>
            <a:ext cx="387627" cy="456296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Scroll: Vertical 25">
            <a:extLst>
              <a:ext uri="{FF2B5EF4-FFF2-40B4-BE49-F238E27FC236}">
                <a16:creationId xmlns:a16="http://schemas.microsoft.com/office/drawing/2014/main" id="{25625B31-23B7-A720-F59D-7813758B33D4}"/>
              </a:ext>
            </a:extLst>
          </p:cNvPr>
          <p:cNvSpPr/>
          <p:nvPr/>
        </p:nvSpPr>
        <p:spPr>
          <a:xfrm>
            <a:off x="4421463" y="3088997"/>
            <a:ext cx="387627" cy="456296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Scroll: Vertical 26">
            <a:extLst>
              <a:ext uri="{FF2B5EF4-FFF2-40B4-BE49-F238E27FC236}">
                <a16:creationId xmlns:a16="http://schemas.microsoft.com/office/drawing/2014/main" id="{586E2D27-94F6-6103-1193-A9C2D7AE7EAC}"/>
              </a:ext>
            </a:extLst>
          </p:cNvPr>
          <p:cNvSpPr/>
          <p:nvPr/>
        </p:nvSpPr>
        <p:spPr>
          <a:xfrm>
            <a:off x="229013" y="5539353"/>
            <a:ext cx="387627" cy="456296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Scroll: Vertical 27">
            <a:extLst>
              <a:ext uri="{FF2B5EF4-FFF2-40B4-BE49-F238E27FC236}">
                <a16:creationId xmlns:a16="http://schemas.microsoft.com/office/drawing/2014/main" id="{A5902144-72DA-B792-5C3F-148D2ECEDFC9}"/>
              </a:ext>
            </a:extLst>
          </p:cNvPr>
          <p:cNvSpPr/>
          <p:nvPr/>
        </p:nvSpPr>
        <p:spPr>
          <a:xfrm>
            <a:off x="198782" y="6088106"/>
            <a:ext cx="387627" cy="456296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F1357D-709B-F44C-A5FE-FC7E4EA4AE6E}"/>
              </a:ext>
            </a:extLst>
          </p:cNvPr>
          <p:cNvSpPr txBox="1"/>
          <p:nvPr/>
        </p:nvSpPr>
        <p:spPr>
          <a:xfrm>
            <a:off x="660121" y="6180244"/>
            <a:ext cx="163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Formal Document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91555EF-0AC9-73F5-DA64-B860D97B26F0}"/>
              </a:ext>
            </a:extLst>
          </p:cNvPr>
          <p:cNvSpPr txBox="1"/>
          <p:nvPr/>
        </p:nvSpPr>
        <p:spPr>
          <a:xfrm>
            <a:off x="670472" y="5643094"/>
            <a:ext cx="1814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Informal Document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A99AF86-4790-2048-C965-D0ABE18C35F9}"/>
              </a:ext>
            </a:extLst>
          </p:cNvPr>
          <p:cNvCxnSpPr/>
          <p:nvPr/>
        </p:nvCxnSpPr>
        <p:spPr>
          <a:xfrm>
            <a:off x="2295939" y="1412262"/>
            <a:ext cx="0" cy="36765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F542622-F982-4833-A492-A23D05BC0567}"/>
              </a:ext>
            </a:extLst>
          </p:cNvPr>
          <p:cNvSpPr txBox="1"/>
          <p:nvPr/>
        </p:nvSpPr>
        <p:spPr>
          <a:xfrm>
            <a:off x="229013" y="3176526"/>
            <a:ext cx="1814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UN-R40.02 (Euro 3)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67A4255-C67B-B0E4-2843-0976C93EB9C5}"/>
              </a:ext>
            </a:extLst>
          </p:cNvPr>
          <p:cNvSpPr txBox="1"/>
          <p:nvPr/>
        </p:nvSpPr>
        <p:spPr>
          <a:xfrm>
            <a:off x="225696" y="4115036"/>
            <a:ext cx="1814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[UN-R40.03 (Euro 4)]</a:t>
            </a:r>
          </a:p>
        </p:txBody>
      </p:sp>
      <p:sp>
        <p:nvSpPr>
          <p:cNvPr id="36" name="Scroll: Vertical 35">
            <a:extLst>
              <a:ext uri="{FF2B5EF4-FFF2-40B4-BE49-F238E27FC236}">
                <a16:creationId xmlns:a16="http://schemas.microsoft.com/office/drawing/2014/main" id="{501DE2C5-F5A4-00E7-D3EE-FD6D1952CC97}"/>
              </a:ext>
            </a:extLst>
          </p:cNvPr>
          <p:cNvSpPr/>
          <p:nvPr/>
        </p:nvSpPr>
        <p:spPr>
          <a:xfrm>
            <a:off x="6524212" y="4049590"/>
            <a:ext cx="387627" cy="456296"/>
          </a:xfrm>
          <a:prstGeom prst="verticalScroll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37" name="Scroll: Vertical 36">
            <a:extLst>
              <a:ext uri="{FF2B5EF4-FFF2-40B4-BE49-F238E27FC236}">
                <a16:creationId xmlns:a16="http://schemas.microsoft.com/office/drawing/2014/main" id="{C5090F56-75A7-CD5E-AD4E-317363847E22}"/>
              </a:ext>
            </a:extLst>
          </p:cNvPr>
          <p:cNvSpPr/>
          <p:nvPr/>
        </p:nvSpPr>
        <p:spPr>
          <a:xfrm>
            <a:off x="8404362" y="4049590"/>
            <a:ext cx="387627" cy="456296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B6E7C8D-8C6F-E2E6-F9F5-22990596F32D}"/>
              </a:ext>
            </a:extLst>
          </p:cNvPr>
          <p:cNvCxnSpPr>
            <a:cxnSpLocks/>
          </p:cNvCxnSpPr>
          <p:nvPr/>
        </p:nvCxnSpPr>
        <p:spPr>
          <a:xfrm>
            <a:off x="308113" y="3756991"/>
            <a:ext cx="98794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26F1F95-70E8-758E-1625-ABC1706204E2}"/>
              </a:ext>
            </a:extLst>
          </p:cNvPr>
          <p:cNvCxnSpPr/>
          <p:nvPr/>
        </p:nvCxnSpPr>
        <p:spPr>
          <a:xfrm>
            <a:off x="3044687" y="1412262"/>
            <a:ext cx="0" cy="3676573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8D60EA7-B7FA-81A2-9E23-18288CF1E73E}"/>
              </a:ext>
            </a:extLst>
          </p:cNvPr>
          <p:cNvCxnSpPr>
            <a:cxnSpLocks/>
            <a:endCxn id="26" idx="1"/>
          </p:cNvCxnSpPr>
          <p:nvPr/>
        </p:nvCxnSpPr>
        <p:spPr>
          <a:xfrm flipV="1">
            <a:off x="3021702" y="3317145"/>
            <a:ext cx="1448214" cy="9619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F8DD49D-A44E-1C0F-84B3-05114688C156}"/>
              </a:ext>
            </a:extLst>
          </p:cNvPr>
          <p:cNvCxnSpPr>
            <a:cxnSpLocks/>
          </p:cNvCxnSpPr>
          <p:nvPr/>
        </p:nvCxnSpPr>
        <p:spPr>
          <a:xfrm flipV="1">
            <a:off x="6933993" y="4292745"/>
            <a:ext cx="1448214" cy="961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377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0477C8-9FD0-768E-019A-CDF12115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</a:t>
            </a:r>
            <a:br>
              <a:rPr lang="en-CH" dirty="0"/>
            </a:b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67728A4-2FD4-9071-9C37-3A028A8F5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E1402-C48D-4BE1-B5C4-3ED179C88C9E}" type="slidenum">
              <a:rPr lang="en-GB" smtClean="0"/>
              <a:t>6</a:t>
            </a:fld>
            <a:endParaRPr lang="en-GB"/>
          </a:p>
        </p:txBody>
      </p:sp>
      <p:sp>
        <p:nvSpPr>
          <p:cNvPr id="3" name="Tijdelijke aanduiding voor voettekst 5">
            <a:extLst>
              <a:ext uri="{FF2B5EF4-FFF2-40B4-BE49-F238E27FC236}">
                <a16:creationId xmlns:a16="http://schemas.microsoft.com/office/drawing/2014/main" id="{B7C3C28C-779D-1399-B092-BE7BB1617FC3}"/>
              </a:ext>
            </a:extLst>
          </p:cNvPr>
          <p:cNvSpPr txBox="1">
            <a:spLocks/>
          </p:cNvSpPr>
          <p:nvPr/>
        </p:nvSpPr>
        <p:spPr>
          <a:xfrm>
            <a:off x="0" y="6396106"/>
            <a:ext cx="12192000" cy="461894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IWG-EPPR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Status Report </a:t>
            </a:r>
            <a:r>
              <a:rPr lang="en-CH" sz="1200" dirty="0">
                <a:solidFill>
                  <a:schemeClr val="bg1">
                    <a:lumMod val="50000"/>
                  </a:schemeClr>
                </a:solidFill>
              </a:rPr>
              <a:t>92/GRPE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584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364dcc34b3dbd037beb8fbdf20dd4dbf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c61a1fe3ab451427ff51e40490038fa6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237AD66-B3E3-40F3-9C7E-645B1BE632C5}">
  <ds:schemaRefs>
    <ds:schemaRef ds:uri="acccb6d4-dbe5-46d2-b4d3-5733603d8cc6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www.w3.org/XML/1998/namespace"/>
    <ds:schemaRef ds:uri="985ec44e-1bab-4c0b-9df0-6ba128686fc9"/>
    <ds:schemaRef ds:uri="http://schemas.microsoft.com/office/2006/documentManagement/types"/>
    <ds:schemaRef ds:uri="4b4a1c0d-4a69-4996-a84a-fc699b9f49de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168B7B93-D360-43B4-A796-D5414158B9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923683-5D5C-43A8-B70F-628AA7CD57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0f9e35db-544f-4f60-bdcc-5ea416e6dc70}" enabled="0" method="" siteId="{0f9e35db-544f-4f60-bdcc-5ea416e6dc70}" removed="1"/>
  <clbl:label id="{150cfa2a-f5d3-460a-ae30-e92179b1b1a9}" enabled="0" method="" siteId="{150cfa2a-f5d3-460a-ae30-e92179b1b1a9}" removed="1"/>
  <clbl:label id="{a7f2ec83-e677-438d-afb7-4c7c0dbc872b}" enabled="1" method="Standard" siteId="{3bc062e4-ac9d-4c17-b4dd-3aad637ff1a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3371</TotalTime>
  <Words>572</Words>
  <Application>Microsoft Office PowerPoint</Application>
  <PresentationFormat>Widescreen</PresentationFormat>
  <Paragraphs>82</Paragraphs>
  <Slides>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Symbol</vt:lpstr>
      <vt:lpstr>Wingdings</vt:lpstr>
      <vt:lpstr>Kantoorthema</vt:lpstr>
      <vt:lpstr>think-cell Folie</vt:lpstr>
      <vt:lpstr>Status Report to 92nd Session of GRPE (March 2025)</vt:lpstr>
      <vt:lpstr>IWG-EPPR – Meetings and Participants</vt:lpstr>
      <vt:lpstr>IWG-EPPR Overview</vt:lpstr>
      <vt:lpstr>PowerPoint Presentation</vt:lpstr>
      <vt:lpstr>PowerPoint Presentation</vt:lpstr>
      <vt:lpstr>Thank you for your attention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Lamberto</dc:creator>
  <cp:lastModifiedBy>Lamberto Ventimiglia</cp:lastModifiedBy>
  <cp:revision>6</cp:revision>
  <dcterms:created xsi:type="dcterms:W3CDTF">2024-06-10T06:33:31Z</dcterms:created>
  <dcterms:modified xsi:type="dcterms:W3CDTF">2025-03-27T08:33:16Z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ediaServiceImageTags">
    <vt:lpwstr/>
  </property>
  <property fmtid="{D5CDD505-2E9C-101B-9397-08002B2CF9AE}" pid="4" name="gba66df640194346a5267c50f24d4797">
    <vt:lpwstr/>
  </property>
  <property fmtid="{D5CDD505-2E9C-101B-9397-08002B2CF9AE}" pid="5" name="Office_x0020_of_x0020_Origin">
    <vt:lpwstr/>
  </property>
  <property fmtid="{D5CDD505-2E9C-101B-9397-08002B2CF9AE}" pid="6" name="Office of Origin">
    <vt:lpwstr/>
  </property>
</Properties>
</file>