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147478130" r:id="rId7"/>
    <p:sldId id="258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0B688F-2515-4463-B29C-2181EAC4726A}" v="1" dt="2025-02-26T07:28:15.219"/>
    <p1510:client id="{1E525AFE-E5F0-4F78-8CCF-819117383E23}" v="2" dt="2025-02-25T09:40:48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B268E-0D33-48EB-AC3F-210D26EB1CC7}" type="datetimeFigureOut">
              <a:rPr lang="de-DE" smtClean="0"/>
              <a:t>26.02.2025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9E956-0FED-4E01-9228-776299CDAB3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42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4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7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2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1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8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19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6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1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4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3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F4AA5-B0CB-4670-9EEC-9BBFA667ADB0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CDAE6-5225-4586-A642-A76FAEF6F28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7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23" y="1354113"/>
            <a:ext cx="11245755" cy="2622016"/>
          </a:xfrm>
        </p:spPr>
        <p:txBody>
          <a:bodyPr>
            <a:normAutofit/>
          </a:bodyPr>
          <a:lstStyle/>
          <a:p>
            <a:r>
              <a:rPr lang="en-US" sz="4400" dirty="0"/>
              <a:t>GRE Task Force</a:t>
            </a:r>
            <a:br>
              <a:rPr lang="en-US" sz="4400" dirty="0"/>
            </a:br>
            <a:r>
              <a:rPr lang="en-US" sz="4400" dirty="0"/>
              <a:t>LED Substitutes / Retrofits  (TF S/R)</a:t>
            </a: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Status report for GRE92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43650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xx/03/2025</a:t>
            </a:r>
          </a:p>
          <a:p>
            <a:r>
              <a:rPr lang="en-US" dirty="0"/>
              <a:t>Ph. Bailey, UK (Chairman)</a:t>
            </a:r>
          </a:p>
          <a:p>
            <a:r>
              <a:rPr lang="en-US" dirty="0"/>
              <a:t>Ph. Plathner, IEC (Secretary)</a:t>
            </a:r>
          </a:p>
          <a:p>
            <a:endParaRPr lang="en-US" dirty="0"/>
          </a:p>
        </p:txBody>
      </p:sp>
      <p:sp>
        <p:nvSpPr>
          <p:cNvPr id="5" name="ZoneTexte 3"/>
          <p:cNvSpPr txBox="1"/>
          <p:nvPr/>
        </p:nvSpPr>
        <p:spPr>
          <a:xfrm>
            <a:off x="251519" y="179348"/>
            <a:ext cx="67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Submitted by the Task Force on Substitutes / Retrofits (TF S/R)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E1BEA1-C854-4712-8ABE-9BA164A276C1}"/>
              </a:ext>
            </a:extLst>
          </p:cNvPr>
          <p:cNvSpPr txBox="1"/>
          <p:nvPr/>
        </p:nvSpPr>
        <p:spPr>
          <a:xfrm>
            <a:off x="7686523" y="364014"/>
            <a:ext cx="3913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 </a:t>
            </a:r>
            <a:r>
              <a:rPr lang="en-US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GRE-92-xx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(92nd GRE, 22 to 25 April 2025,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 item 5) </a:t>
            </a:r>
            <a:endParaRPr lang="en-US" b="1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53885E8-17D9-534A-ABDF-676613B1AC41}"/>
              </a:ext>
            </a:extLst>
          </p:cNvPr>
          <p:cNvSpPr/>
          <p:nvPr/>
        </p:nvSpPr>
        <p:spPr>
          <a:xfrm rot="2342799">
            <a:off x="1586529" y="3317493"/>
            <a:ext cx="2044149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45987B7-F50B-F407-2C64-52688B513EC8}"/>
              </a:ext>
            </a:extLst>
          </p:cNvPr>
          <p:cNvSpPr txBox="1"/>
          <p:nvPr/>
        </p:nvSpPr>
        <p:spPr>
          <a:xfrm>
            <a:off x="7802217" y="515534"/>
            <a:ext cx="3319670" cy="52322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TFSR-23-04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3205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 of TF S/R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9968" y="3715492"/>
            <a:ext cx="5140985" cy="277738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dirty="0"/>
              <a:t>22</a:t>
            </a:r>
            <a:r>
              <a:rPr lang="en-US" sz="2000" baseline="30000" dirty="0"/>
              <a:t>nd</a:t>
            </a:r>
            <a:r>
              <a:rPr lang="en-US" sz="2000" dirty="0"/>
              <a:t> meeting 2024-October-08: online meeting  (report: TFSR-22-03)</a:t>
            </a:r>
          </a:p>
          <a:p>
            <a:r>
              <a:rPr lang="en-US" sz="2000" dirty="0"/>
              <a:t>23</a:t>
            </a:r>
            <a:r>
              <a:rPr lang="en-US" sz="2000" baseline="30000" dirty="0"/>
              <a:t>rd</a:t>
            </a:r>
            <a:r>
              <a:rPr lang="en-US" sz="2000" dirty="0"/>
              <a:t> meeting 2025-03-28: online meeting</a:t>
            </a:r>
          </a:p>
          <a:p>
            <a:pPr marL="0" indent="0">
              <a:buNone/>
            </a:pPr>
            <a:r>
              <a:rPr lang="en-US" sz="2000" dirty="0"/>
              <a:t>     (report: TFSR-23-xx) </a:t>
            </a:r>
          </a:p>
          <a:p>
            <a:pPr marL="0" indent="0">
              <a:buNone/>
            </a:pPr>
            <a:r>
              <a:rPr lang="en-US" sz="2000" dirty="0"/>
              <a:t>Next planned:</a:t>
            </a:r>
          </a:p>
          <a:p>
            <a:r>
              <a:rPr lang="en-US" sz="2000" dirty="0"/>
              <a:t>24</a:t>
            </a:r>
            <a:r>
              <a:rPr lang="en-US" sz="2000" baseline="30000" dirty="0"/>
              <a:t>th</a:t>
            </a:r>
            <a:r>
              <a:rPr lang="en-US" sz="2000" dirty="0"/>
              <a:t> meeting 2025-06-26 (TBC): online meeting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7EFBD2B-810B-4B78-8BFB-5EE299650F36}"/>
              </a:ext>
            </a:extLst>
          </p:cNvPr>
          <p:cNvSpPr txBox="1">
            <a:spLocks/>
          </p:cNvSpPr>
          <p:nvPr/>
        </p:nvSpPr>
        <p:spPr>
          <a:xfrm>
            <a:off x="6669023" y="810965"/>
            <a:ext cx="5193009" cy="4477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Actions completed :</a:t>
            </a:r>
          </a:p>
          <a:p>
            <a:r>
              <a:rPr lang="en-US" sz="2400" dirty="0"/>
              <a:t>Step 1: LED Substitutes</a:t>
            </a:r>
          </a:p>
          <a:p>
            <a:r>
              <a:rPr lang="en-US" sz="2400" dirty="0"/>
              <a:t>Step 2: LED Replacements (“Retrofits”)</a:t>
            </a:r>
          </a:p>
          <a:p>
            <a:pPr lvl="1"/>
            <a:r>
              <a:rPr lang="en-US" sz="2000" dirty="0"/>
              <a:t>Step 2A: Administrative items</a:t>
            </a:r>
          </a:p>
          <a:p>
            <a:pPr lvl="1"/>
            <a:r>
              <a:rPr lang="en-US" sz="2000" dirty="0"/>
              <a:t>Step 2B: Technical items based on “full equivalence”</a:t>
            </a:r>
          </a:p>
          <a:p>
            <a:pPr lvl="1"/>
            <a:r>
              <a:rPr lang="en-US" sz="2000" dirty="0"/>
              <a:t>Step 2C: </a:t>
            </a:r>
            <a:r>
              <a:rPr lang="en-GB" sz="2000" dirty="0">
                <a:sym typeface="Wingdings" panose="05000000000000000000" pitchFamily="2" charset="2"/>
              </a:rPr>
              <a:t>Re-evaluate equivalence criteria of LEDr for Road Illumination ( H11)</a:t>
            </a:r>
          </a:p>
          <a:p>
            <a:endParaRPr lang="en-GB" sz="2400" dirty="0">
              <a:sym typeface="Wingdings" panose="05000000000000000000" pitchFamily="2" charset="2"/>
            </a:endParaRPr>
          </a:p>
          <a:p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400" dirty="0">
                <a:sym typeface="Wingdings" panose="05000000000000000000" pitchFamily="2" charset="2"/>
              </a:rPr>
              <a:t>Step 3: develop further category sheets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DFEB6520-EB90-C3A8-D2EA-E3685E832D11}"/>
              </a:ext>
            </a:extLst>
          </p:cNvPr>
          <p:cNvSpPr/>
          <p:nvPr/>
        </p:nvSpPr>
        <p:spPr>
          <a:xfrm rot="10800000">
            <a:off x="5647123" y="4840878"/>
            <a:ext cx="757645" cy="435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C698AC8-C4A1-98A6-57E9-00F0C14D17CE}"/>
              </a:ext>
            </a:extLst>
          </p:cNvPr>
          <p:cNvSpPr/>
          <p:nvPr/>
        </p:nvSpPr>
        <p:spPr>
          <a:xfrm>
            <a:off x="6492853" y="4474784"/>
            <a:ext cx="5545348" cy="116761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 descr="Marke Häkchen mit einfarbiger Füllung">
            <a:extLst>
              <a:ext uri="{FF2B5EF4-FFF2-40B4-BE49-F238E27FC236}">
                <a16:creationId xmlns:a16="http://schemas.microsoft.com/office/drawing/2014/main" id="{31179E98-0D32-CA18-27F7-691B5935E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4290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57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1445D-49A7-3509-AEFE-6A8DDC425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Way Forward, Time </a:t>
            </a:r>
            <a:r>
              <a:rPr lang="de-DE" dirty="0" err="1"/>
              <a:t>Planning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B2DDF5-1086-239D-600C-8FC7687BF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42" y="1505963"/>
            <a:ext cx="5606869" cy="28668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64316C-97BA-AB08-84EA-5BB71D511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065" y="2906161"/>
            <a:ext cx="6091248" cy="33283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E893E9D-ABD3-8972-785B-98017A598F64}"/>
              </a:ext>
            </a:extLst>
          </p:cNvPr>
          <p:cNvSpPr txBox="1"/>
          <p:nvPr/>
        </p:nvSpPr>
        <p:spPr>
          <a:xfrm>
            <a:off x="412687" y="6249357"/>
            <a:ext cx="16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See GRE-91-14</a:t>
            </a:r>
          </a:p>
        </p:txBody>
      </p:sp>
    </p:spTree>
    <p:extLst>
      <p:ext uri="{BB962C8B-B14F-4D97-AF65-F5344CB8AC3E}">
        <p14:creationId xmlns:p14="http://schemas.microsoft.com/office/powerpoint/2010/main" val="85366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CBA2C-D326-0B12-32A8-FF1BFE4E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Front Fog </a:t>
            </a:r>
            <a:r>
              <a:rPr lang="de-DE" dirty="0" err="1"/>
              <a:t>Types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A5C6D9-23EF-4EB5-2936-EE93C20DA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50" y="2172831"/>
            <a:ext cx="7267762" cy="39678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Pfeil: nach links 4">
            <a:extLst>
              <a:ext uri="{FF2B5EF4-FFF2-40B4-BE49-F238E27FC236}">
                <a16:creationId xmlns:a16="http://schemas.microsoft.com/office/drawing/2014/main" id="{5A05AAE9-A6C7-1647-ADEF-60B0FF268628}"/>
              </a:ext>
            </a:extLst>
          </p:cNvPr>
          <p:cNvSpPr/>
          <p:nvPr/>
        </p:nvSpPr>
        <p:spPr>
          <a:xfrm>
            <a:off x="8048531" y="4055952"/>
            <a:ext cx="1149790" cy="805759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4713E27-06F3-ECF7-C05C-140B88EEECDE}"/>
              </a:ext>
            </a:extLst>
          </p:cNvPr>
          <p:cNvSpPr txBox="1"/>
          <p:nvPr/>
        </p:nvSpPr>
        <p:spPr>
          <a:xfrm>
            <a:off x="9469925" y="3938381"/>
            <a:ext cx="2177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Technical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ongoing</a:t>
            </a:r>
            <a:r>
              <a:rPr lang="de-DE" dirty="0"/>
              <a:t> in WGLS: H8, H16, HB4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4313011-2849-5D93-D5FA-669494932BB5}"/>
              </a:ext>
            </a:extLst>
          </p:cNvPr>
          <p:cNvSpPr txBox="1"/>
          <p:nvPr/>
        </p:nvSpPr>
        <p:spPr>
          <a:xfrm>
            <a:off x="6731618" y="1164004"/>
            <a:ext cx="491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Target: formal </a:t>
            </a:r>
            <a:r>
              <a:rPr lang="de-DE" dirty="0" err="1">
                <a:solidFill>
                  <a:srgbClr val="FF0000"/>
                </a:solidFill>
              </a:rPr>
              <a:t>proposal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for</a:t>
            </a:r>
            <a:r>
              <a:rPr lang="de-DE" dirty="0">
                <a:solidFill>
                  <a:srgbClr val="FF0000"/>
                </a:solidFill>
              </a:rPr>
              <a:t> GRE in </a:t>
            </a:r>
            <a:r>
              <a:rPr lang="de-DE" dirty="0" err="1">
                <a:solidFill>
                  <a:srgbClr val="FF0000"/>
                </a:solidFill>
              </a:rPr>
              <a:t>October</a:t>
            </a:r>
            <a:r>
              <a:rPr lang="de-DE" dirty="0">
                <a:solidFill>
                  <a:srgbClr val="FF0000"/>
                </a:solidFill>
              </a:rPr>
              <a:t> 2025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45D8296-5B5A-8037-FEB3-2F10429B36FD}"/>
              </a:ext>
            </a:extLst>
          </p:cNvPr>
          <p:cNvSpPr txBox="1"/>
          <p:nvPr/>
        </p:nvSpPr>
        <p:spPr>
          <a:xfrm>
            <a:off x="10154216" y="6140701"/>
            <a:ext cx="16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See GRE-91-14</a:t>
            </a:r>
          </a:p>
        </p:txBody>
      </p:sp>
    </p:spTree>
    <p:extLst>
      <p:ext uri="{BB962C8B-B14F-4D97-AF65-F5344CB8AC3E}">
        <p14:creationId xmlns:p14="http://schemas.microsoft.com/office/powerpoint/2010/main" val="3251364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08E9D-BC0B-65E2-ECF7-4626C7A71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Technical items for front fog types</a:t>
            </a:r>
            <a:br>
              <a:rPr lang="en-GB" noProof="0" dirty="0"/>
            </a:br>
            <a:r>
              <a:rPr lang="en-GB" sz="2400" noProof="0" dirty="0"/>
              <a:t> based on H11 sheet – using GRE-83-15 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6307FD-A4CE-D569-56CF-0044ACF29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Only two-sided approach</a:t>
            </a:r>
          </a:p>
          <a:p>
            <a:r>
              <a:rPr lang="en-GB" noProof="0" dirty="0"/>
              <a:t>Mechanical outline  </a:t>
            </a:r>
            <a:r>
              <a:rPr lang="en-GB" noProof="0" dirty="0">
                <a:sym typeface="Wingdings" panose="05000000000000000000" pitchFamily="2" charset="2"/>
              </a:rPr>
              <a:t> based on H11 approach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Photometry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Flux  same as halogen bulb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LEA  trapezoidal box (H8, H16) , butterfly box (HB4)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Contrast  same as H11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Intensity distribution  based on H11 approach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Thermal performance  based on H11 approach 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Electrical parameters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Include high efficiency version  same as H11 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Remove “failure footnote” for front fog categories</a:t>
            </a:r>
          </a:p>
          <a:p>
            <a:pPr marL="457200" lvl="1" indent="0">
              <a:buNone/>
            </a:pPr>
            <a:endParaRPr lang="en-GB" noProof="0" dirty="0">
              <a:sym typeface="Wingdings" panose="05000000000000000000" pitchFamily="2" charset="2"/>
            </a:endParaRPr>
          </a:p>
          <a:p>
            <a:endParaRPr lang="en-GB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9973CBE-1925-9908-C2E1-06C713747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331" y="4880578"/>
            <a:ext cx="3748661" cy="11408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B4804A4F-E869-F0EA-05D6-4B35395D4EA2}"/>
              </a:ext>
            </a:extLst>
          </p:cNvPr>
          <p:cNvSpPr/>
          <p:nvPr/>
        </p:nvSpPr>
        <p:spPr>
          <a:xfrm>
            <a:off x="7301848" y="5043620"/>
            <a:ext cx="606582" cy="4074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D2587FA-BB7E-3931-5230-B6740B5AB268}"/>
              </a:ext>
            </a:extLst>
          </p:cNvPr>
          <p:cNvSpPr txBox="1"/>
          <p:nvPr/>
        </p:nvSpPr>
        <p:spPr>
          <a:xfrm>
            <a:off x="838200" y="6308209"/>
            <a:ext cx="3787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ighlight>
                  <a:srgbClr val="FFFF00"/>
                </a:highlight>
                <a:sym typeface="Wingdings" panose="05000000000000000000" pitchFamily="2" charset="2"/>
              </a:rPr>
              <a:t> </a:t>
            </a:r>
            <a:r>
              <a:rPr lang="de-DE" dirty="0" err="1">
                <a:highlight>
                  <a:srgbClr val="FFFF00"/>
                </a:highlight>
                <a:sym typeface="Wingdings" panose="05000000000000000000" pitchFamily="2" charset="2"/>
              </a:rPr>
              <a:t>Draft</a:t>
            </a:r>
            <a:r>
              <a:rPr lang="de-DE" dirty="0">
                <a:highlight>
                  <a:srgbClr val="FFFF00"/>
                </a:highlight>
                <a:sym typeface="Wingdings" panose="05000000000000000000" pitchFamily="2" charset="2"/>
              </a:rPr>
              <a:t> H8 LEDr </a:t>
            </a:r>
            <a:r>
              <a:rPr lang="de-DE" dirty="0" err="1">
                <a:highlight>
                  <a:srgbClr val="FFFF00"/>
                </a:highlight>
                <a:sym typeface="Wingdings" panose="05000000000000000000" pitchFamily="2" charset="2"/>
              </a:rPr>
              <a:t>sheet</a:t>
            </a:r>
            <a:r>
              <a:rPr lang="de-DE" dirty="0">
                <a:highlight>
                  <a:srgbClr val="FFFF00"/>
                </a:highlight>
                <a:sym typeface="Wingdings" panose="05000000000000000000" pitchFamily="2" charset="2"/>
              </a:rPr>
              <a:t>, </a:t>
            </a:r>
            <a:r>
              <a:rPr lang="de-DE" dirty="0" err="1">
                <a:highlight>
                  <a:srgbClr val="FFFF00"/>
                </a:highlight>
                <a:sym typeface="Wingdings" panose="05000000000000000000" pitchFamily="2" charset="2"/>
              </a:rPr>
              <a:t>s</a:t>
            </a:r>
            <a:r>
              <a:rPr lang="de-DE" dirty="0" err="1">
                <a:highlight>
                  <a:srgbClr val="FFFF00"/>
                </a:highlight>
              </a:rPr>
              <a:t>ee</a:t>
            </a:r>
            <a:r>
              <a:rPr lang="de-DE" dirty="0">
                <a:highlight>
                  <a:srgbClr val="FFFF00"/>
                </a:highlight>
              </a:rPr>
              <a:t> GRE-92-xx</a:t>
            </a:r>
          </a:p>
        </p:txBody>
      </p:sp>
    </p:spTree>
    <p:extLst>
      <p:ext uri="{BB962C8B-B14F-4D97-AF65-F5344CB8AC3E}">
        <p14:creationId xmlns:p14="http://schemas.microsoft.com/office/powerpoint/2010/main" val="466008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F7847627A084996C0CDD8261652C3" ma:contentTypeVersion="18" ma:contentTypeDescription="Create a new document." ma:contentTypeScope="" ma:versionID="336883cf4d0aee0e13b7b06af6812461">
  <xsd:schema xmlns:xsd="http://www.w3.org/2001/XMLSchema" xmlns:xs="http://www.w3.org/2001/XMLSchema" xmlns:p="http://schemas.microsoft.com/office/2006/metadata/properties" xmlns:ns3="5a07457b-da3d-47e1-9f6e-47d86a57261a" xmlns:ns4="3c5cc0ae-4f24-4e2b-aa26-757cfaf3c87b" targetNamespace="http://schemas.microsoft.com/office/2006/metadata/properties" ma:root="true" ma:fieldsID="ba1f74857920507566e67a5307054bec" ns3:_="" ns4:_="">
    <xsd:import namespace="5a07457b-da3d-47e1-9f6e-47d86a57261a"/>
    <xsd:import namespace="3c5cc0ae-4f24-4e2b-aa26-757cfaf3c87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07457b-da3d-47e1-9f6e-47d86a57261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5cc0ae-4f24-4e2b-aa26-757cfaf3c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c5cc0ae-4f24-4e2b-aa26-757cfaf3c87b" xsi:nil="true"/>
  </documentManagement>
</p:properties>
</file>

<file path=customXml/itemProps1.xml><?xml version="1.0" encoding="utf-8"?>
<ds:datastoreItem xmlns:ds="http://schemas.openxmlformats.org/officeDocument/2006/customXml" ds:itemID="{4CCDB941-672F-4708-A4D6-C2D1587763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F0DEE1-1B32-4C2E-9DB9-AC8E35D5E4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07457b-da3d-47e1-9f6e-47d86a57261a"/>
    <ds:schemaRef ds:uri="3c5cc0ae-4f24-4e2b-aa26-757cfaf3c8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2E5C4D-D7CC-4FB2-BDC4-588336250A7E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3c5cc0ae-4f24-4e2b-aa26-757cfaf3c87b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5a07457b-da3d-47e1-9f6e-47d86a57261a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f9dda1df-3fca-45c7-91be-5629a3733338}" enabled="1" method="Privileged" siteId="{ec1ca250-c234-4d56-a76b-7dfb9eee0c4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Office PowerPoint</Application>
  <PresentationFormat>Breitbild</PresentationFormat>
  <Paragraphs>44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GRE Task Force LED Substitutes / Retrofits  (TF S/R)  Status report for GRE92</vt:lpstr>
      <vt:lpstr>Meetings of TF S/R</vt:lpstr>
      <vt:lpstr>Way Forward, Time Planning</vt:lpstr>
      <vt:lpstr>Front Fog Types</vt:lpstr>
      <vt:lpstr>Technical items for front fog types  based on H11 sheet – using GRE-83-15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2019-10-14T12:02:28Z</dcterms:created>
  <dcterms:modified xsi:type="dcterms:W3CDTF">2025-02-26T07:29:27Z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0x010100FF7F7847627A084996C0CDD8261652C3</vt:lpwstr>
  </property>
  <property fmtid="{D5CDD505-2E9C-101B-9397-08002B2CF9AE}" pid="3" name="MSIP_Label_1c8e0fde-d954-47be-ab67-d16694a3feef_Enabled">
    <vt:lpwstr>True</vt:lpwstr>
  </property>
  <property fmtid="{D5CDD505-2E9C-101B-9397-08002B2CF9AE}" pid="4" name="MSIP_Label_1c8e0fde-d954-47be-ab67-d16694a3feef_SiteId">
    <vt:lpwstr>ec1ca250-c234-4d56-a76b-7dfb9eee0c46</vt:lpwstr>
  </property>
  <property fmtid="{D5CDD505-2E9C-101B-9397-08002B2CF9AE}" pid="5" name="MSIP_Label_1c8e0fde-d954-47be-ab67-d16694a3feef_Owner">
    <vt:lpwstr>p.plathner@osram.com</vt:lpwstr>
  </property>
  <property fmtid="{D5CDD505-2E9C-101B-9397-08002B2CF9AE}" pid="6" name="MSIP_Label_1c8e0fde-d954-47be-ab67-d16694a3feef_SetDate">
    <vt:lpwstr>2020-10-14T06:26:40.4771315Z</vt:lpwstr>
  </property>
  <property fmtid="{D5CDD505-2E9C-101B-9397-08002B2CF9AE}" pid="7" name="MSIP_Label_1c8e0fde-d954-47be-ab67-d16694a3feef_Name">
    <vt:lpwstr>Internal Use</vt:lpwstr>
  </property>
  <property fmtid="{D5CDD505-2E9C-101B-9397-08002B2CF9AE}" pid="8" name="MSIP_Label_1c8e0fde-d954-47be-ab67-d16694a3feef_Application">
    <vt:lpwstr>Microsoft Azure Information Protection</vt:lpwstr>
  </property>
  <property fmtid="{D5CDD505-2E9C-101B-9397-08002B2CF9AE}" pid="9" name="MSIP_Label_1c8e0fde-d954-47be-ab67-d16694a3feef_ActionId">
    <vt:lpwstr>3b052906-baa2-4201-a2ff-b88eb83f1a3a</vt:lpwstr>
  </property>
  <property fmtid="{D5CDD505-2E9C-101B-9397-08002B2CF9AE}" pid="10" name="MSIP_Label_1c8e0fde-d954-47be-ab67-d16694a3feef_Extended_MSFT_Method">
    <vt:lpwstr>Automatic</vt:lpwstr>
  </property>
  <property fmtid="{D5CDD505-2E9C-101B-9397-08002B2CF9AE}" pid="11" name="MSIP_Label_f9dda1df-3fca-45c7-91be-5629a3733338_Enabled">
    <vt:lpwstr>True</vt:lpwstr>
  </property>
  <property fmtid="{D5CDD505-2E9C-101B-9397-08002B2CF9AE}" pid="12" name="MSIP_Label_f9dda1df-3fca-45c7-91be-5629a3733338_SiteId">
    <vt:lpwstr>ec1ca250-c234-4d56-a76b-7dfb9eee0c46</vt:lpwstr>
  </property>
  <property fmtid="{D5CDD505-2E9C-101B-9397-08002B2CF9AE}" pid="13" name="MSIP_Label_f9dda1df-3fca-45c7-91be-5629a3733338_Owner">
    <vt:lpwstr>p.plathner@osram.com</vt:lpwstr>
  </property>
  <property fmtid="{D5CDD505-2E9C-101B-9397-08002B2CF9AE}" pid="14" name="MSIP_Label_f9dda1df-3fca-45c7-91be-5629a3733338_SetDate">
    <vt:lpwstr>2020-10-14T06:26:40.4771315Z</vt:lpwstr>
  </property>
  <property fmtid="{D5CDD505-2E9C-101B-9397-08002B2CF9AE}" pid="15" name="MSIP_Label_f9dda1df-3fca-45c7-91be-5629a3733338_Name">
    <vt:lpwstr>All employees (unprotected)</vt:lpwstr>
  </property>
  <property fmtid="{D5CDD505-2E9C-101B-9397-08002B2CF9AE}" pid="16" name="MSIP_Label_f9dda1df-3fca-45c7-91be-5629a3733338_Application">
    <vt:lpwstr>Microsoft Azure Information Protection</vt:lpwstr>
  </property>
  <property fmtid="{D5CDD505-2E9C-101B-9397-08002B2CF9AE}" pid="17" name="MSIP_Label_f9dda1df-3fca-45c7-91be-5629a3733338_ActionId">
    <vt:lpwstr>3b052906-baa2-4201-a2ff-b88eb83f1a3a</vt:lpwstr>
  </property>
  <property fmtid="{D5CDD505-2E9C-101B-9397-08002B2CF9AE}" pid="18" name="MSIP_Label_f9dda1df-3fca-45c7-91be-5629a3733338_Parent">
    <vt:lpwstr>1c8e0fde-d954-47be-ab67-d16694a3feef</vt:lpwstr>
  </property>
  <property fmtid="{D5CDD505-2E9C-101B-9397-08002B2CF9AE}" pid="19" name="MSIP_Label_f9dda1df-3fca-45c7-91be-5629a3733338_Extended_MSFT_Method">
    <vt:lpwstr>Automatic</vt:lpwstr>
  </property>
  <property fmtid="{D5CDD505-2E9C-101B-9397-08002B2CF9AE}" pid="20" name="Sensitivity">
    <vt:lpwstr>Internal Use All employees (unprotected)</vt:lpwstr>
  </property>
</Properties>
</file>