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7"/>
  </p:notesMasterIdLst>
  <p:handoutMasterIdLst>
    <p:handoutMasterId r:id="rId8"/>
  </p:handout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797675" cy="987425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6959" autoAdjust="0"/>
  </p:normalViewPr>
  <p:slideViewPr>
    <p:cSldViewPr>
      <p:cViewPr varScale="1">
        <p:scale>
          <a:sx n="84" d="100"/>
          <a:sy n="84" d="100"/>
        </p:scale>
        <p:origin x="150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49688" y="0"/>
            <a:ext cx="2946400" cy="49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B8493EA4-BF96-46BF-8EFD-BDF0E1A55218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378326"/>
            <a:ext cx="2946400" cy="49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49688" y="9378326"/>
            <a:ext cx="2946400" cy="49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8A55A706-6EB7-4017-86FF-6ADEFFFD58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3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4813" cy="49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0743"/>
            <a:ext cx="5438775" cy="444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326"/>
            <a:ext cx="2946400" cy="49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378326"/>
            <a:ext cx="2944813" cy="49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35BED29C-1788-452C-8126-D7B1D5E8991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6871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BED29C-1788-452C-8126-D7B1D5E89915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8004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F8444-0242-462A-AC2E-E165C809B03C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0E981-2116-44AC-BE3C-263CFBAD97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764BE-45E3-459F-9BBC-61F5397A0577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9C47F-E486-4248-A265-9EEED7B46A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DA6D6-C816-4E53-945D-A5EAE4B6C0A7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B1ECA-D0B1-4E89-B469-27135DEF47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933F4-1C26-469E-AE75-BBA6152ED4D9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5637C-7036-4EDC-8647-C99F4E678E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A98ED-FBD9-4520-974E-F643C632B04F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989C7-6B59-4520-8AC8-0EA679BAA7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4A90A-441E-4CDA-957B-DF490E2C1AE0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3D795-8FF5-402E-91F7-F4FFBB4748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0ABCE-0756-4BC9-BF57-1257599C249D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44C72-5FFE-40BC-BBE0-1F4E171533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557E6-F278-4077-8FF5-A44CF0FA4E0C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17E3E-F5FE-459C-A541-332A4AAE22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F7DE4-EBCE-43C2-8CD0-2FF2BBFEFDDF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BF7E2-1DE0-401B-8F3C-3E450B0F40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46E9D-2FF8-4381-9E86-776AA33DBD25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274A4-3A09-46F6-BBE3-FA6AE549D3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pPr>
              <a:defRPr/>
            </a:pPr>
            <a:fld id="{CF6A1403-8C2D-4595-A462-E3BFC763A663}" type="datetimeFigureOut">
              <a:rPr lang="en-US"/>
              <a:pPr>
                <a:defRPr/>
              </a:pPr>
              <a:t>10/31/2015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pPr>
              <a:defRPr/>
            </a:pPr>
            <a:fld id="{E47D82B7-3E3F-4500-B0C2-239BE766FD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6151" name="Picture 8" descr="nouveau logo OICA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188913"/>
            <a:ext cx="1152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5" r:id="rId2"/>
    <p:sldLayoutId id="2147483784" r:id="rId3"/>
    <p:sldLayoutId id="2147483783" r:id="rId4"/>
    <p:sldLayoutId id="2147483782" r:id="rId5"/>
    <p:sldLayoutId id="2147483781" r:id="rId6"/>
    <p:sldLayoutId id="2147483780" r:id="rId7"/>
    <p:sldLayoutId id="2147483779" r:id="rId8"/>
    <p:sldLayoutId id="2147483778" r:id="rId9"/>
    <p:sldLayoutId id="2147483777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533400" indent="-5334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tabLst>
          <a:tab pos="533400" algn="l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1700" indent="-3683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tabLst>
          <a:tab pos="901700" algn="l"/>
        </a:tabLst>
        <a:defRPr sz="2800">
          <a:solidFill>
            <a:schemeClr val="tx1"/>
          </a:solidFill>
          <a:latin typeface="+mn-lt"/>
        </a:defRPr>
      </a:lvl2pPr>
      <a:lvl3pPr marL="1346200" indent="-355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7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audio" Target="../media/audio1.wav"/><Relationship Id="rId2" Type="http://schemas.openxmlformats.org/officeDocument/2006/relationships/image" Target="../media/image2.pn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8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20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714500"/>
            <a:ext cx="8748464" cy="111125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Conditional Automation (Level 3) </a:t>
            </a:r>
            <a:br>
              <a:rPr lang="en-US" sz="2800" b="1" dirty="0" smtClean="0"/>
            </a:br>
            <a:r>
              <a:rPr lang="en-US" sz="2800" b="1" dirty="0" smtClean="0"/>
              <a:t>Use-Case Description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3140968"/>
            <a:ext cx="7000875" cy="1440160"/>
          </a:xfrm>
        </p:spPr>
        <p:txBody>
          <a:bodyPr rtlCol="0">
            <a:noAutofit/>
          </a:bodyPr>
          <a:lstStyle/>
          <a:p>
            <a:pPr algn="l" eaLnBrk="1" fontAlgn="auto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altLang="ja-JP" sz="1800" dirty="0" err="1" smtClean="0"/>
              <a:t>Submitted</a:t>
            </a:r>
            <a:r>
              <a:rPr lang="de-DE" altLang="ja-JP" sz="1800" dirty="0" smtClean="0"/>
              <a:t> </a:t>
            </a:r>
            <a:r>
              <a:rPr lang="de-DE" altLang="ja-JP" sz="1800" dirty="0" err="1" smtClean="0"/>
              <a:t>by</a:t>
            </a:r>
            <a:r>
              <a:rPr lang="de-DE" altLang="ja-JP" sz="1800" dirty="0" smtClean="0"/>
              <a:t> </a:t>
            </a:r>
            <a:r>
              <a:rPr lang="de-DE" altLang="ja-JP" sz="1800" dirty="0" err="1" smtClean="0"/>
              <a:t>the</a:t>
            </a:r>
            <a:r>
              <a:rPr lang="de-DE" altLang="ja-JP" sz="1800" dirty="0" smtClean="0"/>
              <a:t> </a:t>
            </a:r>
            <a:r>
              <a:rPr lang="de-DE" altLang="ja-JP" sz="1800" dirty="0" err="1" smtClean="0"/>
              <a:t>Experts</a:t>
            </a:r>
            <a:r>
              <a:rPr lang="de-DE" altLang="ja-JP" sz="1800" dirty="0" smtClean="0"/>
              <a:t> </a:t>
            </a:r>
            <a:r>
              <a:rPr lang="de-DE" altLang="ja-JP" sz="1800" dirty="0" err="1" smtClean="0"/>
              <a:t>of</a:t>
            </a:r>
            <a:r>
              <a:rPr lang="de-DE" altLang="ja-JP" sz="1800" dirty="0" smtClean="0"/>
              <a:t> OICA </a:t>
            </a:r>
            <a:r>
              <a:rPr lang="de-DE" altLang="ja-JP" sz="1800" dirty="0" err="1" smtClean="0"/>
              <a:t>as</a:t>
            </a:r>
            <a:r>
              <a:rPr lang="de-DE" altLang="ja-JP" sz="1800" dirty="0" smtClean="0"/>
              <a:t> Input </a:t>
            </a:r>
            <a:r>
              <a:rPr lang="de-DE" altLang="ja-JP" sz="1800" dirty="0" err="1" smtClean="0"/>
              <a:t>to</a:t>
            </a:r>
            <a:r>
              <a:rPr lang="de-DE" altLang="ja-JP" sz="1800" dirty="0" smtClean="0"/>
              <a:t> </a:t>
            </a:r>
            <a:r>
              <a:rPr lang="de-DE" altLang="ja-JP" sz="1800" dirty="0" err="1" smtClean="0"/>
              <a:t>the</a:t>
            </a:r>
            <a:r>
              <a:rPr lang="de-DE" altLang="ja-JP" sz="1800" dirty="0" smtClean="0"/>
              <a:t> IWG ITS/AD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de-DE" altLang="ja-JP" sz="1800" dirty="0" smtClean="0"/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altLang="ja-JP" sz="1800" dirty="0" smtClean="0"/>
              <a:t>November 3, 2015 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altLang="ja-JP" sz="1800" dirty="0" err="1" smtClean="0"/>
              <a:t>Geneva</a:t>
            </a:r>
            <a:endParaRPr lang="en-GB" altLang="ja-JP" sz="1800" dirty="0" smtClean="0"/>
          </a:p>
        </p:txBody>
      </p:sp>
      <p:pic>
        <p:nvPicPr>
          <p:cNvPr id="5" name="Picture 8" descr="nouveau logo O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13"/>
            <a:ext cx="1152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テキスト ボックス 1"/>
          <p:cNvSpPr txBox="1"/>
          <p:nvPr/>
        </p:nvSpPr>
        <p:spPr>
          <a:xfrm>
            <a:off x="4572000" y="260648"/>
            <a:ext cx="4163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937125" algn="r"/>
              </a:tabLst>
            </a:pPr>
            <a:r>
              <a:rPr kumimoji="1" lang="en-US" altLang="ja-JP" sz="1400" dirty="0"/>
              <a:t>Submitted </a:t>
            </a:r>
            <a:r>
              <a:rPr kumimoji="1" lang="en-US" altLang="ja-JP" sz="1400" dirty="0" smtClean="0"/>
              <a:t>by </a:t>
            </a:r>
            <a:r>
              <a:rPr kumimoji="1" lang="en-US" altLang="ja-JP" sz="1400" dirty="0" smtClean="0"/>
              <a:t>OICA</a:t>
            </a:r>
            <a:r>
              <a:rPr kumimoji="1" lang="en-US" altLang="ja-JP" sz="1400" dirty="0"/>
              <a:t>	</a:t>
            </a:r>
            <a:r>
              <a:rPr kumimoji="1" lang="en-US" altLang="ja-JP" sz="1400" dirty="0" smtClean="0"/>
              <a:t>Document </a:t>
            </a:r>
            <a:r>
              <a:rPr kumimoji="1" lang="en-US" altLang="ja-JP" sz="1400" dirty="0"/>
              <a:t>No. </a:t>
            </a:r>
            <a:r>
              <a:rPr kumimoji="1" lang="en-US" altLang="ja-JP" sz="1400" dirty="0" smtClean="0"/>
              <a:t>ITS/AD-06-06</a:t>
            </a:r>
            <a:endParaRPr kumimoji="1" lang="en-US" altLang="ja-JP" sz="1400" dirty="0"/>
          </a:p>
          <a:p>
            <a:pPr algn="r"/>
            <a:r>
              <a:rPr kumimoji="1" lang="en-US" altLang="ja-JP" sz="1400" dirty="0"/>
              <a:t>(6th ITS/AD, 3 November 2015, agenda item 3-2)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541834" y="4515"/>
            <a:ext cx="4597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NOTE: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Exemplary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HMI - R&amp;D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ongoing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find optimal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solutions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テキスト ボックス 31"/>
          <p:cNvSpPr txBox="1"/>
          <p:nvPr/>
        </p:nvSpPr>
        <p:spPr>
          <a:xfrm>
            <a:off x="1139711" y="292586"/>
            <a:ext cx="2720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Level 3 system outline</a:t>
            </a:r>
            <a:endParaRPr kumimoji="1" lang="ja-JP" altLang="en-US" sz="2000" dirty="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84" y="836712"/>
            <a:ext cx="7620232" cy="290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2" name="表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138362"/>
              </p:ext>
            </p:extLst>
          </p:nvPr>
        </p:nvGraphicFramePr>
        <p:xfrm>
          <a:off x="251521" y="4073219"/>
          <a:ext cx="8712967" cy="24521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2372"/>
                <a:gridCol w="1506119"/>
                <a:gridCol w="1506119"/>
                <a:gridCol w="1638037"/>
                <a:gridCol w="1440159"/>
                <a:gridCol w="1440161"/>
              </a:tblGrid>
              <a:tr h="24096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Status</a:t>
                      </a:r>
                      <a:endParaRPr kumimoji="1" lang="ja-JP" altLang="en-US" sz="12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System Off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(Manual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Driving)</a:t>
                      </a:r>
                      <a:endParaRPr kumimoji="1" lang="ja-JP" altLang="en-US" sz="12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Nominal system operation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Take</a:t>
                      </a:r>
                      <a:r>
                        <a:rPr kumimoji="1" lang="en-US" altLang="ja-JP" sz="1200" baseline="0" dirty="0" smtClean="0"/>
                        <a:t> over scenario(Warning cascade)</a:t>
                      </a:r>
                      <a:endParaRPr kumimoji="1" lang="en-US" altLang="ja-JP" sz="1200" dirty="0" smtClean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System</a:t>
                      </a:r>
                      <a:r>
                        <a:rPr kumimoji="1" lang="en-US" altLang="ja-JP" sz="1200" baseline="0" dirty="0" smtClean="0"/>
                        <a:t> OFF</a:t>
                      </a:r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(Manual driving)</a:t>
                      </a:r>
                      <a:endParaRPr kumimoji="1" lang="ja-JP" altLang="en-US" sz="12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</a:tr>
              <a:tr h="40710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de-DE" altLang="ja-JP" sz="1200" dirty="0" smtClean="0">
                          <a:solidFill>
                            <a:schemeClr val="tx1"/>
                          </a:solidFill>
                        </a:rPr>
                        <a:t>Optional </a:t>
                      </a:r>
                      <a:r>
                        <a:rPr kumimoji="1" lang="de-DE" altLang="ja-JP" sz="1200" dirty="0" err="1" smtClean="0">
                          <a:solidFill>
                            <a:schemeClr val="tx1"/>
                          </a:solidFill>
                        </a:rPr>
                        <a:t>takeover</a:t>
                      </a:r>
                      <a:r>
                        <a:rPr kumimoji="1" lang="de-DE" altLang="ja-JP" sz="12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kumimoji="1" lang="de-DE" altLang="ja-JP" sz="12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kumimoji="1" lang="de-DE" altLang="ja-JP" sz="1200" dirty="0" err="1" smtClean="0">
                          <a:solidFill>
                            <a:schemeClr val="tx1"/>
                          </a:solidFill>
                        </a:rPr>
                        <a:t>request</a:t>
                      </a:r>
                      <a:endParaRPr kumimoji="1" lang="ja-JP" altLang="en-US" sz="12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Takeover demand</a:t>
                      </a:r>
                      <a:endParaRPr kumimoji="1" lang="ja-JP" alt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77529">
                <a:tc>
                  <a:txBody>
                    <a:bodyPr/>
                    <a:lstStyle/>
                    <a:p>
                      <a:pPr algn="ctr"/>
                      <a:endParaRPr kumimoji="1" lang="en-US" altLang="ja-JP" sz="1200" dirty="0" smtClean="0"/>
                    </a:p>
                    <a:p>
                      <a:pPr algn="ctr"/>
                      <a:r>
                        <a:rPr kumimoji="1" lang="en-US" altLang="ja-JP" sz="1200" dirty="0" smtClean="0"/>
                        <a:t>Driver</a:t>
                      </a:r>
                      <a:endParaRPr kumimoji="1" lang="ja-JP" altLang="en-US" sz="14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/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</a:tr>
              <a:tr h="76812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HMI</a:t>
                      </a:r>
                    </a:p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(Example)</a:t>
                      </a:r>
                    </a:p>
                    <a:p>
                      <a:pPr algn="ctr"/>
                      <a:endParaRPr kumimoji="1" lang="en-US" altLang="ja-JP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Text message</a:t>
                      </a:r>
                    </a:p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(Example)</a:t>
                      </a: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8397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400" dirty="0" smtClean="0"/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3" name="Picture 5" descr="C:\Nishigaki\1.Documents\1.Research\1.Functions Gr\04.Support\20150624 LKA Default On\P104095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8" b="25002"/>
          <a:stretch/>
        </p:blipFill>
        <p:spPr bwMode="auto">
          <a:xfrm>
            <a:off x="1665286" y="5525692"/>
            <a:ext cx="1106514" cy="49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5" descr="C:\Nishigaki\1.Documents\1.Research\1.Functions Gr\04.Support\20150624 LKA Default On\P104095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8" b="25002"/>
          <a:stretch/>
        </p:blipFill>
        <p:spPr bwMode="auto">
          <a:xfrm>
            <a:off x="3107774" y="5542750"/>
            <a:ext cx="996746" cy="47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正方形/長方形 27"/>
          <p:cNvSpPr/>
          <p:nvPr/>
        </p:nvSpPr>
        <p:spPr>
          <a:xfrm>
            <a:off x="3525228" y="5689055"/>
            <a:ext cx="249667" cy="242579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grpSp>
        <p:nvGrpSpPr>
          <p:cNvPr id="36" name="グループ化 28"/>
          <p:cNvGrpSpPr/>
          <p:nvPr/>
        </p:nvGrpSpPr>
        <p:grpSpPr>
          <a:xfrm>
            <a:off x="4598288" y="5535051"/>
            <a:ext cx="1152128" cy="511841"/>
            <a:chOff x="4788024" y="4221088"/>
            <a:chExt cx="1686505" cy="755271"/>
          </a:xfrm>
        </p:grpSpPr>
        <p:pic>
          <p:nvPicPr>
            <p:cNvPr id="37" name="Picture 5" descr="C:\Nishigaki\1.Documents\1.Research\1.Functions Gr\04.Support\20150624 LKA Default On\P1040957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88" b="25002"/>
            <a:stretch/>
          </p:blipFill>
          <p:spPr bwMode="auto">
            <a:xfrm>
              <a:off x="4788024" y="4221088"/>
              <a:ext cx="1686505" cy="755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正方形/長方形 30"/>
            <p:cNvSpPr/>
            <p:nvPr/>
          </p:nvSpPr>
          <p:spPr>
            <a:xfrm>
              <a:off x="5504488" y="4343898"/>
              <a:ext cx="393977" cy="452592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グループ化 31"/>
          <p:cNvGrpSpPr/>
          <p:nvPr/>
        </p:nvGrpSpPr>
        <p:grpSpPr>
          <a:xfrm>
            <a:off x="6197863" y="5525692"/>
            <a:ext cx="1110441" cy="537147"/>
            <a:chOff x="4939075" y="5462512"/>
            <a:chExt cx="1686505" cy="755271"/>
          </a:xfrm>
        </p:grpSpPr>
        <p:pic>
          <p:nvPicPr>
            <p:cNvPr id="40" name="Picture 5" descr="C:\Nishigaki\1.Documents\1.Research\1.Functions Gr\04.Support\20150624 LKA Default On\P1040957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88" b="25002"/>
            <a:stretch/>
          </p:blipFill>
          <p:spPr bwMode="auto">
            <a:xfrm>
              <a:off x="4939075" y="5462512"/>
              <a:ext cx="1686505" cy="755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正方形/長方形 33"/>
            <p:cNvSpPr/>
            <p:nvPr/>
          </p:nvSpPr>
          <p:spPr>
            <a:xfrm>
              <a:off x="5655538" y="5610289"/>
              <a:ext cx="393977" cy="45259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42" name="Picture 5" descr="C:\Nishigaki\1.Documents\1.Research\1.Functions Gr\04.Support\20150624 LKA Default On\P104095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8" b="25002"/>
          <a:stretch/>
        </p:blipFill>
        <p:spPr bwMode="auto">
          <a:xfrm>
            <a:off x="7688558" y="5555928"/>
            <a:ext cx="1106514" cy="49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3" name="Gruppieren 81"/>
          <p:cNvGrpSpPr/>
          <p:nvPr/>
        </p:nvGrpSpPr>
        <p:grpSpPr>
          <a:xfrm>
            <a:off x="1745866" y="4966772"/>
            <a:ext cx="881918" cy="367949"/>
            <a:chOff x="755576" y="2843488"/>
            <a:chExt cx="1052562" cy="428344"/>
          </a:xfrm>
        </p:grpSpPr>
        <p:pic>
          <p:nvPicPr>
            <p:cNvPr id="44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 l="4866" t="2961" r="4866"/>
            <a:stretch>
              <a:fillRect/>
            </a:stretch>
          </p:blipFill>
          <p:spPr bwMode="auto">
            <a:xfrm>
              <a:off x="755576" y="2996952"/>
              <a:ext cx="224812" cy="231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568264" y="3028997"/>
              <a:ext cx="239874" cy="174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43608" y="2924944"/>
              <a:ext cx="360040" cy="346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7" name="Gerade Verbindung mit Pfeil 91"/>
            <p:cNvCxnSpPr/>
            <p:nvPr/>
          </p:nvCxnSpPr>
          <p:spPr bwMode="auto">
            <a:xfrm flipH="1">
              <a:off x="995983" y="3102868"/>
              <a:ext cx="14401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8" name="Gerade Verbindung mit Pfeil 92"/>
            <p:cNvCxnSpPr/>
            <p:nvPr/>
          </p:nvCxnSpPr>
          <p:spPr bwMode="auto">
            <a:xfrm>
              <a:off x="1403648" y="3103885"/>
              <a:ext cx="13563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9" name="Flussdiagramm: Zusammenführen 93"/>
            <p:cNvSpPr/>
            <p:nvPr/>
          </p:nvSpPr>
          <p:spPr bwMode="auto">
            <a:xfrm rot="16734177">
              <a:off x="1063327" y="2767177"/>
              <a:ext cx="177203" cy="329825"/>
            </a:xfrm>
            <a:prstGeom prst="flowChartMerg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30000"/>
                </a:spcBef>
                <a:spcAft>
                  <a:spcPct val="0"/>
                </a:spcAft>
                <a:buClr>
                  <a:srgbClr val="C0504D"/>
                </a:buClr>
                <a:buFont typeface="Audi Type" pitchFamily="34" charset="0"/>
                <a:buNone/>
              </a:pPr>
              <a:endParaRPr kumimoji="0" lang="en-US" sz="1200" dirty="0" smtClean="0">
                <a:solidFill>
                  <a:prstClr val="black"/>
                </a:solidFill>
                <a:latin typeface="Audi Type" pitchFamily="34" charset="0"/>
                <a:ea typeface="Arial" pitchFamily="-110" charset="0"/>
                <a:cs typeface="Arial" pitchFamily="-110" charset="0"/>
              </a:endParaRPr>
            </a:p>
          </p:txBody>
        </p:sp>
        <p:sp>
          <p:nvSpPr>
            <p:cNvPr id="50" name="Textfeld 94"/>
            <p:cNvSpPr txBox="1"/>
            <p:nvPr/>
          </p:nvSpPr>
          <p:spPr>
            <a:xfrm rot="1043471">
              <a:off x="1006100" y="2885676"/>
              <a:ext cx="252569" cy="88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 smtClean="0">
                  <a:solidFill>
                    <a:prstClr val="black"/>
                  </a:solidFill>
                </a:rPr>
                <a:t>traffic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1" name="グループ化 18"/>
          <p:cNvGrpSpPr/>
          <p:nvPr/>
        </p:nvGrpSpPr>
        <p:grpSpPr>
          <a:xfrm>
            <a:off x="3323174" y="5038780"/>
            <a:ext cx="744770" cy="311453"/>
            <a:chOff x="3036544" y="5634019"/>
            <a:chExt cx="744770" cy="311453"/>
          </a:xfrm>
        </p:grpSpPr>
        <p:pic>
          <p:nvPicPr>
            <p:cNvPr id="52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 l="4866" t="2961" r="4866"/>
            <a:stretch>
              <a:fillRect/>
            </a:stretch>
          </p:blipFill>
          <p:spPr bwMode="auto">
            <a:xfrm>
              <a:off x="3036544" y="5698673"/>
              <a:ext cx="159072" cy="20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" name="Picture 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611584" y="5727443"/>
              <a:ext cx="169730" cy="156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" name="Picture 5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240350" y="5634019"/>
              <a:ext cx="254757" cy="311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5" name="Gerade Verbindung mit Pfeil 33"/>
            <p:cNvCxnSpPr/>
            <p:nvPr/>
          </p:nvCxnSpPr>
          <p:spPr bwMode="auto">
            <a:xfrm flipH="1">
              <a:off x="3206651" y="5793768"/>
              <a:ext cx="101903" cy="0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6" name="Gerade Verbindung mit Pfeil 34"/>
            <p:cNvCxnSpPr/>
            <p:nvPr/>
          </p:nvCxnSpPr>
          <p:spPr bwMode="auto">
            <a:xfrm>
              <a:off x="3495107" y="5794681"/>
              <a:ext cx="95970" cy="0"/>
            </a:xfrm>
            <a:prstGeom prst="straightConnector1">
              <a:avLst/>
            </a:prstGeom>
            <a:ln w="28575">
              <a:solidFill>
                <a:schemeClr val="bg1">
                  <a:lumMod val="8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57" name="グループ化 17"/>
          <p:cNvGrpSpPr/>
          <p:nvPr/>
        </p:nvGrpSpPr>
        <p:grpSpPr>
          <a:xfrm>
            <a:off x="5511279" y="4913814"/>
            <a:ext cx="927434" cy="418702"/>
            <a:chOff x="5256585" y="5530578"/>
            <a:chExt cx="927434" cy="418702"/>
          </a:xfrm>
        </p:grpSpPr>
        <p:grpSp>
          <p:nvGrpSpPr>
            <p:cNvPr id="58" name="グループ化 59"/>
            <p:cNvGrpSpPr/>
            <p:nvPr/>
          </p:nvGrpSpPr>
          <p:grpSpPr>
            <a:xfrm>
              <a:off x="5256585" y="5634863"/>
              <a:ext cx="927434" cy="314417"/>
              <a:chOff x="2915816" y="4626408"/>
              <a:chExt cx="1512168" cy="398252"/>
            </a:xfrm>
          </p:grpSpPr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 l="4866" t="2961" r="4866"/>
              <a:stretch>
                <a:fillRect/>
              </a:stretch>
            </p:blipFill>
            <p:spPr bwMode="auto">
              <a:xfrm>
                <a:off x="2915816" y="4709080"/>
                <a:ext cx="295337" cy="266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3" name="Picture 4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4112860" y="4745868"/>
                <a:ext cx="315124" cy="200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4" name="Picture 5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375212" y="4626408"/>
                <a:ext cx="472987" cy="398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65" name="Gerade Verbindung mit Pfeil 33"/>
              <p:cNvCxnSpPr/>
              <p:nvPr/>
            </p:nvCxnSpPr>
            <p:spPr bwMode="auto">
              <a:xfrm flipH="1" flipV="1">
                <a:off x="3255869" y="4825534"/>
                <a:ext cx="245973" cy="514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ot"/>
                <a:headEnd type="none" w="med" len="med"/>
                <a:tailEnd type="triangle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6" name="Gerade Verbindung mit Pfeil 34"/>
              <p:cNvCxnSpPr>
                <a:endCxn id="63" idx="1"/>
              </p:cNvCxnSpPr>
              <p:nvPr/>
            </p:nvCxnSpPr>
            <p:spPr bwMode="auto">
              <a:xfrm>
                <a:off x="3848199" y="4831845"/>
                <a:ext cx="264661" cy="141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ot"/>
                <a:headEnd type="none" w="med" len="med"/>
                <a:tailEnd type="triangle" w="med" len="med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grpSp>
          <p:nvGrpSpPr>
            <p:cNvPr id="59" name="グループ化 61"/>
            <p:cNvGrpSpPr/>
            <p:nvPr/>
          </p:nvGrpSpPr>
          <p:grpSpPr>
            <a:xfrm>
              <a:off x="5354021" y="5530578"/>
              <a:ext cx="395949" cy="193733"/>
              <a:chOff x="3033669" y="6004186"/>
              <a:chExt cx="645590" cy="245389"/>
            </a:xfrm>
          </p:grpSpPr>
          <p:sp>
            <p:nvSpPr>
              <p:cNvPr id="60" name="Flussdiagramm: Zusammenführen 93"/>
              <p:cNvSpPr/>
              <p:nvPr/>
            </p:nvSpPr>
            <p:spPr bwMode="auto">
              <a:xfrm rot="16734177">
                <a:off x="3353405" y="5923721"/>
                <a:ext cx="245389" cy="406319"/>
              </a:xfrm>
              <a:prstGeom prst="flowChartMerge">
                <a:avLst/>
              </a:prstGeom>
              <a:noFill/>
              <a:ln w="9525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30000"/>
                  </a:spcBef>
                  <a:spcAft>
                    <a:spcPct val="0"/>
                  </a:spcAft>
                  <a:buClr>
                    <a:srgbClr val="C0504D"/>
                  </a:buClr>
                  <a:buFont typeface="Audi Type" pitchFamily="34" charset="0"/>
                  <a:buNone/>
                </a:pPr>
                <a:endParaRPr kumimoji="0" lang="en-US" sz="1200" dirty="0" smtClean="0">
                  <a:solidFill>
                    <a:prstClr val="black"/>
                  </a:solidFill>
                  <a:latin typeface="Audi Type" pitchFamily="34" charset="0"/>
                  <a:ea typeface="Arial" pitchFamily="-110" charset="0"/>
                  <a:cs typeface="Arial" pitchFamily="-110" charset="0"/>
                </a:endParaRPr>
              </a:p>
            </p:txBody>
          </p:sp>
          <p:sp>
            <p:nvSpPr>
              <p:cNvPr id="61" name="Textfeld 94"/>
              <p:cNvSpPr txBox="1"/>
              <p:nvPr/>
            </p:nvSpPr>
            <p:spPr>
              <a:xfrm rot="1043471">
                <a:off x="3033669" y="6064945"/>
                <a:ext cx="579299" cy="1559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800" dirty="0" smtClean="0">
                    <a:solidFill>
                      <a:prstClr val="black"/>
                    </a:solidFill>
                  </a:rPr>
                  <a:t>traffic</a:t>
                </a:r>
                <a:endParaRPr lang="en-US" sz="800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7" name="Gruppieren 81"/>
          <p:cNvGrpSpPr/>
          <p:nvPr/>
        </p:nvGrpSpPr>
        <p:grpSpPr>
          <a:xfrm>
            <a:off x="7794538" y="4966772"/>
            <a:ext cx="881918" cy="372301"/>
            <a:chOff x="755576" y="2838422"/>
            <a:chExt cx="1052562" cy="433410"/>
          </a:xfrm>
        </p:grpSpPr>
        <p:pic>
          <p:nvPicPr>
            <p:cNvPr id="68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 l="4866" t="2961" r="4866"/>
            <a:stretch>
              <a:fillRect/>
            </a:stretch>
          </p:blipFill>
          <p:spPr bwMode="auto">
            <a:xfrm>
              <a:off x="755576" y="2996952"/>
              <a:ext cx="224812" cy="231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568264" y="3028997"/>
              <a:ext cx="239874" cy="174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Picture 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43608" y="2924944"/>
              <a:ext cx="360040" cy="346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1" name="Gerade Verbindung mit Pfeil 91"/>
            <p:cNvCxnSpPr/>
            <p:nvPr/>
          </p:nvCxnSpPr>
          <p:spPr bwMode="auto">
            <a:xfrm flipH="1">
              <a:off x="995983" y="3102868"/>
              <a:ext cx="14401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2" name="Gerade Verbindung mit Pfeil 92"/>
            <p:cNvCxnSpPr/>
            <p:nvPr/>
          </p:nvCxnSpPr>
          <p:spPr bwMode="auto">
            <a:xfrm>
              <a:off x="1403648" y="3103885"/>
              <a:ext cx="135632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73" name="Flussdiagramm: Zusammenführen 93"/>
            <p:cNvSpPr/>
            <p:nvPr/>
          </p:nvSpPr>
          <p:spPr bwMode="auto">
            <a:xfrm rot="16734177">
              <a:off x="1063327" y="2767177"/>
              <a:ext cx="177203" cy="329825"/>
            </a:xfrm>
            <a:prstGeom prst="flowChartMerge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30000"/>
                </a:spcBef>
                <a:spcAft>
                  <a:spcPct val="0"/>
                </a:spcAft>
                <a:buClr>
                  <a:srgbClr val="C0504D"/>
                </a:buClr>
                <a:buFont typeface="Audi Type" pitchFamily="34" charset="0"/>
                <a:buNone/>
              </a:pPr>
              <a:endParaRPr kumimoji="0" lang="en-US" sz="1200" dirty="0" smtClean="0">
                <a:solidFill>
                  <a:prstClr val="black"/>
                </a:solidFill>
                <a:latin typeface="Audi Type" pitchFamily="34" charset="0"/>
                <a:ea typeface="Arial" pitchFamily="-110" charset="0"/>
                <a:cs typeface="Arial" pitchFamily="-110" charset="0"/>
              </a:endParaRPr>
            </a:p>
          </p:txBody>
        </p:sp>
        <p:sp>
          <p:nvSpPr>
            <p:cNvPr id="74" name="Textfeld 94"/>
            <p:cNvSpPr txBox="1"/>
            <p:nvPr/>
          </p:nvSpPr>
          <p:spPr>
            <a:xfrm rot="1043471">
              <a:off x="872664" y="2838422"/>
              <a:ext cx="389170" cy="143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 smtClean="0">
                  <a:solidFill>
                    <a:prstClr val="black"/>
                  </a:solidFill>
                </a:rPr>
                <a:t>traffic</a:t>
              </a:r>
              <a:endParaRPr lang="en-US" sz="8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75" name="グループ化 80"/>
          <p:cNvGrpSpPr/>
          <p:nvPr/>
        </p:nvGrpSpPr>
        <p:grpSpPr>
          <a:xfrm>
            <a:off x="3203848" y="4822756"/>
            <a:ext cx="371796" cy="268179"/>
            <a:chOff x="4829711" y="2996952"/>
            <a:chExt cx="1686505" cy="755271"/>
          </a:xfrm>
        </p:grpSpPr>
        <p:pic>
          <p:nvPicPr>
            <p:cNvPr id="76" name="Picture 5" descr="C:\Nishigaki\1.Documents\1.Research\1.Functions Gr\04.Support\20150624 LKA Default On\P1040957.JPG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88" b="25002"/>
            <a:stretch/>
          </p:blipFill>
          <p:spPr bwMode="auto">
            <a:xfrm>
              <a:off x="4829711" y="2996952"/>
              <a:ext cx="1686505" cy="755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" name="正方形/長方形 82"/>
            <p:cNvSpPr/>
            <p:nvPr/>
          </p:nvSpPr>
          <p:spPr>
            <a:xfrm>
              <a:off x="5546175" y="3119762"/>
              <a:ext cx="393977" cy="45259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8" name="動作設定ボタン : サウンド 83">
            <a:hlinkClick r:id="" action="ppaction://noaction" highlightClick="1">
              <a:snd r:embed="rId17" name="applause.wav"/>
            </a:hlinkClick>
          </p:cNvPr>
          <p:cNvSpPr/>
          <p:nvPr/>
        </p:nvSpPr>
        <p:spPr>
          <a:xfrm>
            <a:off x="4499992" y="4739079"/>
            <a:ext cx="213742" cy="371709"/>
          </a:xfrm>
          <a:prstGeom prst="actionButtonSou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9" name="動作設定ボタン : サウンド 84">
            <a:hlinkClick r:id="" action="ppaction://noaction" highlightClick="1">
              <a:snd r:embed="rId17" name="applause.wav"/>
            </a:hlinkClick>
          </p:cNvPr>
          <p:cNvSpPr/>
          <p:nvPr/>
        </p:nvSpPr>
        <p:spPr>
          <a:xfrm>
            <a:off x="5750416" y="5398820"/>
            <a:ext cx="288032" cy="504056"/>
          </a:xfrm>
          <a:prstGeom prst="actionButtonSou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0" name="動作設定ボタン : サウンド 85">
            <a:hlinkClick r:id="" action="ppaction://noaction" highlightClick="1">
              <a:snd r:embed="rId17" name="applause.wav"/>
            </a:hlinkClick>
          </p:cNvPr>
          <p:cNvSpPr/>
          <p:nvPr/>
        </p:nvSpPr>
        <p:spPr>
          <a:xfrm>
            <a:off x="7227152" y="5453684"/>
            <a:ext cx="288032" cy="504056"/>
          </a:xfrm>
          <a:prstGeom prst="actionButtonSou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grpSp>
        <p:nvGrpSpPr>
          <p:cNvPr id="81" name="グループ化 86"/>
          <p:cNvGrpSpPr/>
          <p:nvPr/>
        </p:nvGrpSpPr>
        <p:grpSpPr>
          <a:xfrm>
            <a:off x="4860032" y="4822756"/>
            <a:ext cx="489449" cy="315874"/>
            <a:chOff x="4788024" y="4221088"/>
            <a:chExt cx="1686505" cy="755271"/>
          </a:xfrm>
        </p:grpSpPr>
        <p:pic>
          <p:nvPicPr>
            <p:cNvPr id="82" name="Picture 5" descr="C:\Nishigaki\1.Documents\1.Research\1.Functions Gr\04.Support\20150624 LKA Default On\P1040957.JPG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88" b="25002"/>
            <a:stretch/>
          </p:blipFill>
          <p:spPr bwMode="auto">
            <a:xfrm>
              <a:off x="4788024" y="4221088"/>
              <a:ext cx="1686505" cy="755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3" name="正方形/長方形 88"/>
            <p:cNvSpPr/>
            <p:nvPr/>
          </p:nvSpPr>
          <p:spPr>
            <a:xfrm>
              <a:off x="5504488" y="4343898"/>
              <a:ext cx="393977" cy="452592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4" name="グループ化 89"/>
          <p:cNvGrpSpPr/>
          <p:nvPr/>
        </p:nvGrpSpPr>
        <p:grpSpPr>
          <a:xfrm>
            <a:off x="6347138" y="4806543"/>
            <a:ext cx="518084" cy="304245"/>
            <a:chOff x="4829711" y="5517232"/>
            <a:chExt cx="1686505" cy="755271"/>
          </a:xfrm>
        </p:grpSpPr>
        <p:pic>
          <p:nvPicPr>
            <p:cNvPr id="85" name="Picture 5" descr="C:\Nishigaki\1.Documents\1.Research\1.Functions Gr\04.Support\20150624 LKA Default On\P1040957.JPG"/>
            <p:cNvPicPr>
              <a:picLocks noChangeAspect="1" noChangeArrowheads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88" b="25002"/>
            <a:stretch/>
          </p:blipFill>
          <p:spPr bwMode="auto">
            <a:xfrm>
              <a:off x="4829711" y="5517232"/>
              <a:ext cx="1686505" cy="755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6" name="正方形/長方形 91"/>
            <p:cNvSpPr/>
            <p:nvPr/>
          </p:nvSpPr>
          <p:spPr>
            <a:xfrm>
              <a:off x="5546175" y="5640042"/>
              <a:ext cx="393977" cy="45259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7" name="動作設定ボタン : サウンド 92">
            <a:hlinkClick r:id="" action="ppaction://noaction" highlightClick="1">
              <a:snd r:embed="rId17" name="applause.wav"/>
            </a:hlinkClick>
          </p:cNvPr>
          <p:cNvSpPr/>
          <p:nvPr/>
        </p:nvSpPr>
        <p:spPr>
          <a:xfrm>
            <a:off x="7020272" y="4750748"/>
            <a:ext cx="206880" cy="427968"/>
          </a:xfrm>
          <a:prstGeom prst="actionButtonSou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8" name="正方形/長方形 94"/>
          <p:cNvSpPr/>
          <p:nvPr/>
        </p:nvSpPr>
        <p:spPr>
          <a:xfrm>
            <a:off x="2141529" y="5633206"/>
            <a:ext cx="249667" cy="3336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9" name="正方形/長方形 97"/>
          <p:cNvSpPr/>
          <p:nvPr/>
        </p:nvSpPr>
        <p:spPr>
          <a:xfrm>
            <a:off x="8181173" y="5652319"/>
            <a:ext cx="249667" cy="3336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0" name="テキスト ボックス 7"/>
          <p:cNvSpPr txBox="1"/>
          <p:nvPr/>
        </p:nvSpPr>
        <p:spPr>
          <a:xfrm>
            <a:off x="1590896" y="6209958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Lv3 </a:t>
            </a:r>
            <a:r>
              <a:rPr lang="en-US" altLang="ja-JP" sz="1100" dirty="0" smtClean="0"/>
              <a:t>Stand-by </a:t>
            </a:r>
            <a:endParaRPr kumimoji="1" lang="ja-JP" altLang="en-US" sz="1100" dirty="0"/>
          </a:p>
        </p:txBody>
      </p:sp>
      <p:sp>
        <p:nvSpPr>
          <p:cNvPr id="91" name="テキスト ボックス 98"/>
          <p:cNvSpPr txBox="1"/>
          <p:nvPr/>
        </p:nvSpPr>
        <p:spPr>
          <a:xfrm>
            <a:off x="3099346" y="6209958"/>
            <a:ext cx="9909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Lv3 Activate</a:t>
            </a:r>
            <a:r>
              <a:rPr lang="en-US" altLang="ja-JP" sz="1100" dirty="0" smtClean="0"/>
              <a:t> </a:t>
            </a:r>
            <a:endParaRPr kumimoji="1" lang="ja-JP" altLang="en-US" sz="1100" dirty="0"/>
          </a:p>
        </p:txBody>
      </p:sp>
      <p:sp>
        <p:nvSpPr>
          <p:cNvPr id="92" name="テキスト ボックス 99"/>
          <p:cNvSpPr txBox="1"/>
          <p:nvPr/>
        </p:nvSpPr>
        <p:spPr>
          <a:xfrm>
            <a:off x="4717312" y="6209958"/>
            <a:ext cx="8883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Take over!</a:t>
            </a:r>
            <a:r>
              <a:rPr lang="en-US" altLang="ja-JP" sz="1100" dirty="0" smtClean="0"/>
              <a:t> </a:t>
            </a:r>
            <a:endParaRPr kumimoji="1" lang="ja-JP" altLang="en-US" sz="1100" dirty="0"/>
          </a:p>
        </p:txBody>
      </p:sp>
      <p:sp>
        <p:nvSpPr>
          <p:cNvPr id="93" name="テキスト ボックス 100"/>
          <p:cNvSpPr txBox="1"/>
          <p:nvPr/>
        </p:nvSpPr>
        <p:spPr>
          <a:xfrm>
            <a:off x="6157472" y="6209958"/>
            <a:ext cx="8883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Take over!</a:t>
            </a:r>
            <a:r>
              <a:rPr lang="en-US" altLang="ja-JP" sz="1100" dirty="0" smtClean="0"/>
              <a:t> </a:t>
            </a:r>
            <a:endParaRPr kumimoji="1" lang="ja-JP" altLang="en-US" sz="1100" dirty="0"/>
          </a:p>
        </p:txBody>
      </p:sp>
      <p:sp>
        <p:nvSpPr>
          <p:cNvPr id="94" name="テキスト ボックス 101"/>
          <p:cNvSpPr txBox="1"/>
          <p:nvPr/>
        </p:nvSpPr>
        <p:spPr>
          <a:xfrm>
            <a:off x="7668344" y="6190908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Lv3 </a:t>
            </a:r>
            <a:r>
              <a:rPr lang="en-US" altLang="ja-JP" sz="1100" dirty="0" smtClean="0"/>
              <a:t>Stand-by </a:t>
            </a:r>
            <a:endParaRPr kumimoji="1" lang="ja-JP" altLang="en-US" sz="1100" dirty="0"/>
          </a:p>
        </p:txBody>
      </p:sp>
      <p:cxnSp>
        <p:nvCxnSpPr>
          <p:cNvPr id="95" name="直線コネクタ 10"/>
          <p:cNvCxnSpPr/>
          <p:nvPr/>
        </p:nvCxnSpPr>
        <p:spPr>
          <a:xfrm flipH="1">
            <a:off x="2245980" y="5801316"/>
            <a:ext cx="4964" cy="429932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102"/>
          <p:cNvCxnSpPr/>
          <p:nvPr/>
        </p:nvCxnSpPr>
        <p:spPr>
          <a:xfrm>
            <a:off x="3645040" y="5775164"/>
            <a:ext cx="0" cy="437796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104"/>
          <p:cNvCxnSpPr/>
          <p:nvPr/>
        </p:nvCxnSpPr>
        <p:spPr>
          <a:xfrm>
            <a:off x="5214480" y="5788577"/>
            <a:ext cx="5592" cy="456846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105"/>
          <p:cNvCxnSpPr/>
          <p:nvPr/>
        </p:nvCxnSpPr>
        <p:spPr>
          <a:xfrm>
            <a:off x="6798656" y="5805588"/>
            <a:ext cx="5592" cy="456846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106"/>
          <p:cNvCxnSpPr/>
          <p:nvPr/>
        </p:nvCxnSpPr>
        <p:spPr>
          <a:xfrm>
            <a:off x="8307950" y="5759544"/>
            <a:ext cx="5592" cy="456846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左中かっこ 1"/>
          <p:cNvSpPr/>
          <p:nvPr/>
        </p:nvSpPr>
        <p:spPr>
          <a:xfrm rot="16200000">
            <a:off x="4100733" y="3533797"/>
            <a:ext cx="150445" cy="50405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cxnSp>
        <p:nvCxnSpPr>
          <p:cNvPr id="101" name="直線コネクタ 3"/>
          <p:cNvCxnSpPr>
            <a:stCxn id="100" idx="1"/>
          </p:cNvCxnSpPr>
          <p:nvPr/>
        </p:nvCxnSpPr>
        <p:spPr>
          <a:xfrm flipH="1">
            <a:off x="2173972" y="3861048"/>
            <a:ext cx="2001984" cy="2107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左中かっこ 77"/>
          <p:cNvSpPr/>
          <p:nvPr/>
        </p:nvSpPr>
        <p:spPr>
          <a:xfrm rot="16200000">
            <a:off x="5549037" y="2276653"/>
            <a:ext cx="371638" cy="2388301"/>
          </a:xfrm>
          <a:prstGeom prst="leftBrace">
            <a:avLst>
              <a:gd name="adj1" fmla="val 8333"/>
              <a:gd name="adj2" fmla="val 51196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cxnSp>
        <p:nvCxnSpPr>
          <p:cNvPr id="103" name="直線コネクタ 6"/>
          <p:cNvCxnSpPr>
            <a:stCxn id="102" idx="1"/>
          </p:cNvCxnSpPr>
          <p:nvPr/>
        </p:nvCxnSpPr>
        <p:spPr>
          <a:xfrm flipH="1">
            <a:off x="3645040" y="3656623"/>
            <a:ext cx="2118381" cy="4151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左中かっこ 78"/>
          <p:cNvSpPr/>
          <p:nvPr/>
        </p:nvSpPr>
        <p:spPr>
          <a:xfrm rot="16200000">
            <a:off x="6647273" y="3597600"/>
            <a:ext cx="150679" cy="412792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cxnSp>
        <p:nvCxnSpPr>
          <p:cNvPr id="105" name="直線コネクタ 8"/>
          <p:cNvCxnSpPr>
            <a:stCxn id="104" idx="1"/>
          </p:cNvCxnSpPr>
          <p:nvPr/>
        </p:nvCxnSpPr>
        <p:spPr>
          <a:xfrm flipH="1">
            <a:off x="5938078" y="3879336"/>
            <a:ext cx="784535" cy="1977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左中かっこ 79"/>
          <p:cNvSpPr/>
          <p:nvPr/>
        </p:nvSpPr>
        <p:spPr>
          <a:xfrm rot="16200000">
            <a:off x="7474348" y="3132477"/>
            <a:ext cx="255242" cy="1345916"/>
          </a:xfrm>
          <a:prstGeom prst="leftBrace">
            <a:avLst>
              <a:gd name="adj1" fmla="val 14331"/>
              <a:gd name="adj2" fmla="val 48641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cxnSp>
        <p:nvCxnSpPr>
          <p:cNvPr id="107" name="直線コネクタ 14"/>
          <p:cNvCxnSpPr>
            <a:stCxn id="106" idx="1"/>
          </p:cNvCxnSpPr>
          <p:nvPr/>
        </p:nvCxnSpPr>
        <p:spPr>
          <a:xfrm>
            <a:off x="7583678" y="3933056"/>
            <a:ext cx="645988" cy="1386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70"/>
          <p:cNvSpPr txBox="1">
            <a:spLocks noChangeArrowheads="1"/>
          </p:cNvSpPr>
          <p:nvPr/>
        </p:nvSpPr>
        <p:spPr bwMode="auto">
          <a:xfrm>
            <a:off x="5184576" y="6597352"/>
            <a:ext cx="3779912" cy="22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nl-NL" sz="800" smtClean="0">
                <a:ea typeface="ＭＳ Ｐゴシック" charset="-128"/>
              </a:rPr>
              <a:t>03. November 2015, IWG ITS/AD, United Nations, Geneva | Slide #3</a:t>
            </a:r>
            <a:endParaRPr lang="nl-NL" sz="800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923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541834" y="4515"/>
            <a:ext cx="4597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NOTE: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Exemplary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HMI - R&amp;D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ongoing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find optimal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solutions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テキスト ボックス 31"/>
          <p:cNvSpPr txBox="1"/>
          <p:nvPr/>
        </p:nvSpPr>
        <p:spPr>
          <a:xfrm>
            <a:off x="1139711" y="292586"/>
            <a:ext cx="6935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Illustrated version </a:t>
            </a:r>
            <a:r>
              <a:rPr lang="en-US" altLang="ja-JP" sz="2000" dirty="0"/>
              <a:t>for OICA </a:t>
            </a:r>
            <a:r>
              <a:rPr lang="en-US" altLang="ja-JP" sz="2000" dirty="0" smtClean="0"/>
              <a:t>Use-Case </a:t>
            </a:r>
            <a:r>
              <a:rPr lang="en-US" altLang="ja-JP" sz="2000" dirty="0"/>
              <a:t>D</a:t>
            </a:r>
            <a:r>
              <a:rPr lang="en-US" altLang="ja-JP" sz="2000" dirty="0" smtClean="0"/>
              <a:t>escription </a:t>
            </a:r>
            <a:r>
              <a:rPr lang="en-US" altLang="ja-JP" sz="2000" dirty="0"/>
              <a:t>of </a:t>
            </a:r>
            <a:r>
              <a:rPr lang="en-US" altLang="ja-JP" sz="2000" dirty="0" smtClean="0"/>
              <a:t>Level 3</a:t>
            </a:r>
            <a:endParaRPr lang="en-US" altLang="ja-JP" sz="2000" dirty="0"/>
          </a:p>
        </p:txBody>
      </p:sp>
      <p:sp>
        <p:nvSpPr>
          <p:cNvPr id="6" name="テキスト ボックス 3"/>
          <p:cNvSpPr txBox="1"/>
          <p:nvPr/>
        </p:nvSpPr>
        <p:spPr>
          <a:xfrm>
            <a:off x="251519" y="908720"/>
            <a:ext cx="40381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 smtClean="0">
                <a:solidFill>
                  <a:prstClr val="black"/>
                </a:solidFill>
              </a:rPr>
              <a:t>■　</a:t>
            </a:r>
            <a:r>
              <a:rPr lang="en-US" altLang="ja-JP" sz="2000" b="1" dirty="0" smtClean="0">
                <a:solidFill>
                  <a:prstClr val="black"/>
                </a:solidFill>
              </a:rPr>
              <a:t>Example A : Traffic Jam Function</a:t>
            </a:r>
            <a:endParaRPr lang="ja-JP" altLang="en-US" sz="2000" b="1" dirty="0">
              <a:solidFill>
                <a:prstClr val="black"/>
              </a:solidFill>
            </a:endParaRPr>
          </a:p>
        </p:txBody>
      </p:sp>
      <p:sp>
        <p:nvSpPr>
          <p:cNvPr id="7" name="テキスト ボックス 43"/>
          <p:cNvSpPr txBox="1"/>
          <p:nvPr/>
        </p:nvSpPr>
        <p:spPr>
          <a:xfrm>
            <a:off x="683567" y="1378367"/>
            <a:ext cx="6949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V=0-60km/h, Highway only,  Same lane only,   preceding  vehicle needed</a:t>
            </a:r>
          </a:p>
          <a:p>
            <a:r>
              <a:rPr lang="en-US" altLang="ja-JP" dirty="0" smtClean="0">
                <a:solidFill>
                  <a:prstClr val="black"/>
                </a:solidFill>
              </a:rPr>
              <a:t>Driver can always override the system. </a:t>
            </a:r>
            <a:endParaRPr lang="ja-JP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9" name="表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109280"/>
              </p:ext>
            </p:extLst>
          </p:nvPr>
        </p:nvGraphicFramePr>
        <p:xfrm>
          <a:off x="179512" y="2033552"/>
          <a:ext cx="8712967" cy="45353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150"/>
                <a:gridCol w="1296144"/>
                <a:gridCol w="1530316"/>
                <a:gridCol w="1506119"/>
                <a:gridCol w="1506119"/>
                <a:gridCol w="1506119"/>
              </a:tblGrid>
              <a:tr h="393719">
                <a:tc rowSpan="2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Manual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driving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Nominal system operation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Takeover scenario(Warning cascade)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Manual</a:t>
                      </a:r>
                      <a:r>
                        <a:rPr kumimoji="1" lang="en-US" altLang="ja-JP" sz="1400" baseline="0" dirty="0" smtClean="0"/>
                        <a:t> </a:t>
                      </a:r>
                    </a:p>
                    <a:p>
                      <a:pPr algn="ctr"/>
                      <a:r>
                        <a:rPr kumimoji="1" lang="en-US" altLang="ja-JP" sz="1400" baseline="0" dirty="0" smtClean="0"/>
                        <a:t>driving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</a:tr>
              <a:tr h="6817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  <a:t>Optional </a:t>
                      </a:r>
                      <a:r>
                        <a:rPr kumimoji="1" lang="de-DE" altLang="ja-JP" sz="1400" dirty="0" err="1" smtClean="0">
                          <a:solidFill>
                            <a:schemeClr val="tx1"/>
                          </a:solidFill>
                        </a:rPr>
                        <a:t>takeover</a:t>
                      </a:r>
                      <a: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kumimoji="1" lang="de-DE" altLang="ja-JP" sz="1400" dirty="0" err="1" smtClean="0">
                          <a:solidFill>
                            <a:schemeClr val="tx1"/>
                          </a:solidFill>
                        </a:rPr>
                        <a:t>request</a:t>
                      </a:r>
                      <a:endParaRPr kumimoji="1" lang="ja-JP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Takeover demand</a:t>
                      </a:r>
                      <a:endParaRPr kumimoji="1" lang="ja-JP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733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Driver</a:t>
                      </a:r>
                      <a:endParaRPr kumimoji="1" lang="ja-JP" altLang="en-US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*L &amp; L </a:t>
                      </a:r>
                      <a:r>
                        <a:rPr kumimoji="1" lang="en-US" altLang="ja-JP" sz="1400" baseline="0" dirty="0" smtClean="0"/>
                        <a:t> control</a:t>
                      </a:r>
                    </a:p>
                    <a:p>
                      <a:r>
                        <a:rPr kumimoji="1" lang="en-US" altLang="ja-JP" sz="1400" baseline="0" dirty="0" smtClean="0"/>
                        <a:t>Environment  </a:t>
                      </a:r>
                    </a:p>
                    <a:p>
                      <a:r>
                        <a:rPr kumimoji="1" lang="en-US" altLang="ja-JP" sz="1400" baseline="0" dirty="0" smtClean="0"/>
                        <a:t> monitoring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Ready to resume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 to driving</a:t>
                      </a:r>
                    </a:p>
                  </a:txBody>
                  <a:tcPr marL="36000" marR="36000"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takeover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*L &amp; L </a:t>
                      </a:r>
                      <a:r>
                        <a:rPr kumimoji="1" lang="en-US" altLang="ja-JP" sz="1400" baseline="0" dirty="0" smtClean="0"/>
                        <a:t>control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Environment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 monitoring</a:t>
                      </a:r>
                      <a:endParaRPr kumimoji="1" lang="ja-JP" altLang="en-US" sz="1400" dirty="0" smtClean="0"/>
                    </a:p>
                  </a:txBody>
                  <a:tcPr marL="36000" marR="36000" marT="36000" marB="36000"/>
                </a:tc>
              </a:tr>
              <a:tr h="68976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System</a:t>
                      </a:r>
                      <a:endParaRPr kumimoji="1" lang="ja-JP" altLang="en-US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 smtClean="0"/>
                        <a:t>Stand-by</a:t>
                      </a:r>
                      <a:endParaRPr kumimoji="1" lang="ja-JP" altLang="en-US" sz="1400" dirty="0"/>
                    </a:p>
                  </a:txBody>
                  <a:tcPr marL="36000" marR="36000" marT="36000" marB="3600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*L &amp; L </a:t>
                      </a:r>
                      <a:r>
                        <a:rPr kumimoji="1" lang="en-US" altLang="ja-JP" sz="1400" baseline="0" dirty="0" smtClean="0"/>
                        <a:t> control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Environment  monitoring</a:t>
                      </a:r>
                      <a:endParaRPr kumimoji="1" lang="ja-JP" altLang="en-US" sz="1400" dirty="0" smtClean="0"/>
                    </a:p>
                  </a:txBody>
                  <a:tcPr marL="36000" marR="36000" marT="36000" marB="36000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Stand-by</a:t>
                      </a:r>
                    </a:p>
                  </a:txBody>
                  <a:tcPr marL="36000" marR="36000" marT="36000" marB="36000" anchor="ctr"/>
                </a:tc>
              </a:tr>
              <a:tr h="17967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HMI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Example</a:t>
                      </a:r>
                      <a:r>
                        <a:rPr kumimoji="1" lang="en-US" altLang="ja-JP" sz="1400" dirty="0" smtClean="0"/>
                        <a:t>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</a:tr>
            </a:tbl>
          </a:graphicData>
        </a:graphic>
      </p:graphicFrame>
      <p:pic>
        <p:nvPicPr>
          <p:cNvPr id="11" name="Picture 5" descr="C:\Nishigaki\1.Documents\1.Research\1.Functions Gr\04.Support\20150624 LKA Default On\P104095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8" b="25002"/>
          <a:stretch/>
        </p:blipFill>
        <p:spPr bwMode="auto">
          <a:xfrm>
            <a:off x="1706919" y="4934704"/>
            <a:ext cx="1106514" cy="49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Nishigaki\1.Documents\1.Research\1.Functions Gr\04.Support\20150624 LKA Default On\P104095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8" b="25002"/>
          <a:stretch/>
        </p:blipFill>
        <p:spPr bwMode="auto">
          <a:xfrm>
            <a:off x="3143205" y="4904048"/>
            <a:ext cx="1068754" cy="55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正方形/長方形 27"/>
          <p:cNvSpPr/>
          <p:nvPr/>
        </p:nvSpPr>
        <p:spPr>
          <a:xfrm>
            <a:off x="3329674" y="5009833"/>
            <a:ext cx="738269" cy="321902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14" name="Picture 5" descr="C:\Nishigaki\1.Documents\1.Research\1.Functions Gr\04.Support\20150624 LKA Default On\P104095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8" b="25002"/>
          <a:stretch/>
        </p:blipFill>
        <p:spPr bwMode="auto">
          <a:xfrm>
            <a:off x="4571999" y="4926550"/>
            <a:ext cx="1152128" cy="51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正方形/長方形 30"/>
          <p:cNvSpPr/>
          <p:nvPr/>
        </p:nvSpPr>
        <p:spPr>
          <a:xfrm>
            <a:off x="4749510" y="5019295"/>
            <a:ext cx="758593" cy="321958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16" name="Picture 5" descr="C:\Nishigaki\1.Documents\1.Research\1.Functions Gr\04.Support\20150624 LKA Default On\P1040957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8" b="25002"/>
          <a:stretch/>
        </p:blipFill>
        <p:spPr bwMode="auto">
          <a:xfrm>
            <a:off x="6156175" y="4913897"/>
            <a:ext cx="1110441" cy="53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正方形/長方形 33"/>
          <p:cNvSpPr/>
          <p:nvPr/>
        </p:nvSpPr>
        <p:spPr>
          <a:xfrm>
            <a:off x="6300191" y="5001239"/>
            <a:ext cx="731145" cy="4289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18" name="Picture 5" descr="C:\Nishigaki\1.Documents\1.Research\1.Functions Gr\04.Support\20150624 LKA Default On\P104095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8" b="25002"/>
          <a:stretch/>
        </p:blipFill>
        <p:spPr bwMode="auto">
          <a:xfrm>
            <a:off x="7641949" y="4934704"/>
            <a:ext cx="1106514" cy="49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動作設定ボタン : サウンド 18">
            <a:hlinkClick r:id="" action="ppaction://noaction" highlightClick="1">
              <a:snd r:embed="rId7" name="applause.wav"/>
            </a:hlinkClick>
          </p:cNvPr>
          <p:cNvSpPr/>
          <p:nvPr/>
        </p:nvSpPr>
        <p:spPr>
          <a:xfrm>
            <a:off x="5552680" y="4795250"/>
            <a:ext cx="288032" cy="504056"/>
          </a:xfrm>
          <a:prstGeom prst="actionButtonSou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動作設定ボタン : サウンド 19">
            <a:hlinkClick r:id="" action="ppaction://noaction" highlightClick="1">
              <a:snd r:embed="rId7" name="applause.wav"/>
            </a:hlinkClick>
          </p:cNvPr>
          <p:cNvSpPr/>
          <p:nvPr/>
        </p:nvSpPr>
        <p:spPr>
          <a:xfrm>
            <a:off x="7063704" y="4786106"/>
            <a:ext cx="288032" cy="504056"/>
          </a:xfrm>
          <a:prstGeom prst="actionButtonSou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テキスト ボックス 1"/>
          <p:cNvSpPr txBox="1"/>
          <p:nvPr/>
        </p:nvSpPr>
        <p:spPr>
          <a:xfrm>
            <a:off x="3338338" y="4956836"/>
            <a:ext cx="7649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>
                <a:solidFill>
                  <a:srgbClr val="FF0000"/>
                </a:solidFill>
              </a:rPr>
              <a:t>Lv3</a:t>
            </a:r>
          </a:p>
          <a:p>
            <a:pPr algn="ctr"/>
            <a:r>
              <a:rPr lang="en-US" altLang="ja-JP" sz="1100" b="1" dirty="0" smtClean="0">
                <a:solidFill>
                  <a:srgbClr val="FF0000"/>
                </a:solidFill>
              </a:rPr>
              <a:t>Activate</a:t>
            </a:r>
            <a:r>
              <a:rPr lang="ja-JP" altLang="en-US" sz="1100" b="1" dirty="0" smtClean="0">
                <a:solidFill>
                  <a:srgbClr val="FF0000"/>
                </a:solidFill>
              </a:rPr>
              <a:t>　</a:t>
            </a:r>
            <a:endParaRPr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"/>
          <p:cNvSpPr txBox="1"/>
          <p:nvPr/>
        </p:nvSpPr>
        <p:spPr>
          <a:xfrm>
            <a:off x="4731080" y="5034237"/>
            <a:ext cx="806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solidFill>
                  <a:prstClr val="black"/>
                </a:solidFill>
              </a:rPr>
              <a:t>Takeover!</a:t>
            </a:r>
            <a:endParaRPr lang="ja-JP" altLang="en-US" sz="1200" b="1" dirty="0">
              <a:solidFill>
                <a:prstClr val="black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261911" y="5059494"/>
            <a:ext cx="806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solidFill>
                  <a:prstClr val="white"/>
                </a:solidFill>
              </a:rPr>
              <a:t>Takeover!</a:t>
            </a:r>
            <a:endParaRPr lang="ja-JP" altLang="en-US" sz="1200" b="1" dirty="0">
              <a:solidFill>
                <a:prstClr val="white"/>
              </a:solidFill>
            </a:endParaRPr>
          </a:p>
        </p:txBody>
      </p:sp>
      <p:sp>
        <p:nvSpPr>
          <p:cNvPr id="24" name="正方形/長方形 20"/>
          <p:cNvSpPr/>
          <p:nvPr/>
        </p:nvSpPr>
        <p:spPr>
          <a:xfrm>
            <a:off x="1907703" y="5009833"/>
            <a:ext cx="738269" cy="321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テキスト ボックス 21"/>
          <p:cNvSpPr txBox="1"/>
          <p:nvPr/>
        </p:nvSpPr>
        <p:spPr>
          <a:xfrm>
            <a:off x="1904281" y="4994936"/>
            <a:ext cx="801823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ja-JP" sz="1100" b="1" dirty="0" smtClean="0">
                <a:solidFill>
                  <a:srgbClr val="FF0000"/>
                </a:solidFill>
              </a:rPr>
              <a:t>Lv3</a:t>
            </a:r>
          </a:p>
          <a:p>
            <a:pPr algn="ctr">
              <a:lnSpc>
                <a:spcPts val="1000"/>
              </a:lnSpc>
            </a:pPr>
            <a:r>
              <a:rPr lang="en-US" altLang="ja-JP" sz="1100" b="1" dirty="0" smtClean="0">
                <a:solidFill>
                  <a:srgbClr val="FF0000"/>
                </a:solidFill>
              </a:rPr>
              <a:t>Stand-by</a:t>
            </a:r>
            <a:r>
              <a:rPr lang="ja-JP" altLang="en-US" sz="1100" b="1" dirty="0" smtClean="0">
                <a:solidFill>
                  <a:srgbClr val="FF0000"/>
                </a:solidFill>
              </a:rPr>
              <a:t>　</a:t>
            </a:r>
            <a:endParaRPr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26" name="正方形/長方形 23"/>
          <p:cNvSpPr/>
          <p:nvPr/>
        </p:nvSpPr>
        <p:spPr>
          <a:xfrm>
            <a:off x="7850067" y="5009833"/>
            <a:ext cx="738269" cy="321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テキスト ボックス 25"/>
          <p:cNvSpPr txBox="1"/>
          <p:nvPr/>
        </p:nvSpPr>
        <p:spPr>
          <a:xfrm>
            <a:off x="7849820" y="5009794"/>
            <a:ext cx="801823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ja-JP" sz="1100" b="1" dirty="0" smtClean="0">
                <a:solidFill>
                  <a:srgbClr val="FF0000"/>
                </a:solidFill>
              </a:rPr>
              <a:t>Lv3</a:t>
            </a:r>
          </a:p>
          <a:p>
            <a:pPr algn="ctr">
              <a:lnSpc>
                <a:spcPts val="1000"/>
              </a:lnSpc>
            </a:pPr>
            <a:r>
              <a:rPr lang="en-US" altLang="ja-JP" sz="1100" b="1" dirty="0" smtClean="0">
                <a:solidFill>
                  <a:srgbClr val="FF0000"/>
                </a:solidFill>
              </a:rPr>
              <a:t>Stand-by</a:t>
            </a:r>
            <a:r>
              <a:rPr lang="ja-JP" altLang="en-US" sz="1100" b="1" dirty="0" smtClean="0">
                <a:solidFill>
                  <a:srgbClr val="FF0000"/>
                </a:solidFill>
              </a:rPr>
              <a:t>　</a:t>
            </a:r>
            <a:endParaRPr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4427984" y="5460892"/>
            <a:ext cx="15094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Yellow </a:t>
            </a:r>
            <a:r>
              <a:rPr lang="de-DE" sz="1100" dirty="0" err="1" smtClean="0"/>
              <a:t>or</a:t>
            </a:r>
            <a:r>
              <a:rPr lang="de-DE" sz="1100" dirty="0" smtClean="0"/>
              <a:t> </a:t>
            </a:r>
            <a:r>
              <a:rPr lang="de-DE" sz="1100" dirty="0" err="1" smtClean="0"/>
              <a:t>red</a:t>
            </a:r>
            <a:r>
              <a:rPr lang="de-DE" sz="1100" dirty="0" smtClean="0"/>
              <a:t> </a:t>
            </a:r>
            <a:r>
              <a:rPr lang="de-DE" sz="1100" dirty="0" err="1" smtClean="0"/>
              <a:t>cluster</a:t>
            </a:r>
            <a:r>
              <a:rPr lang="de-DE" sz="1100" dirty="0" smtClean="0"/>
              <a:t> </a:t>
            </a:r>
            <a:r>
              <a:rPr lang="de-DE" sz="1100" dirty="0" err="1" smtClean="0"/>
              <a:t>symbol</a:t>
            </a:r>
            <a:endParaRPr lang="de-DE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Text </a:t>
            </a:r>
            <a:r>
              <a:rPr lang="de-DE" sz="1100" dirty="0" err="1" smtClean="0"/>
              <a:t>messages</a:t>
            </a:r>
            <a:r>
              <a:rPr lang="de-DE" sz="1100" dirty="0" smtClean="0"/>
              <a:t> in </a:t>
            </a:r>
            <a:r>
              <a:rPr lang="de-DE" sz="1100" dirty="0" err="1" smtClean="0"/>
              <a:t>the</a:t>
            </a:r>
            <a:r>
              <a:rPr lang="de-DE" sz="1100" dirty="0" smtClean="0"/>
              <a:t> </a:t>
            </a:r>
            <a:r>
              <a:rPr lang="de-DE" sz="1100" dirty="0" err="1" smtClean="0"/>
              <a:t>instrument</a:t>
            </a:r>
            <a:r>
              <a:rPr lang="de-DE" sz="1100" dirty="0" smtClean="0"/>
              <a:t> </a:t>
            </a:r>
            <a:r>
              <a:rPr lang="de-DE" sz="1100" dirty="0" err="1" smtClean="0"/>
              <a:t>cluster</a:t>
            </a:r>
            <a:endParaRPr lang="de-DE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Etc.</a:t>
            </a:r>
            <a:endParaRPr lang="en-GB" sz="1100" dirty="0"/>
          </a:p>
        </p:txBody>
      </p:sp>
      <p:sp>
        <p:nvSpPr>
          <p:cNvPr id="29" name="Textfeld 28"/>
          <p:cNvSpPr txBox="1"/>
          <p:nvPr/>
        </p:nvSpPr>
        <p:spPr>
          <a:xfrm>
            <a:off x="5980401" y="5476343"/>
            <a:ext cx="147191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err="1"/>
              <a:t>Red</a:t>
            </a:r>
            <a:r>
              <a:rPr lang="de-DE" sz="1100" dirty="0"/>
              <a:t> </a:t>
            </a:r>
            <a:r>
              <a:rPr lang="de-DE" sz="1100" dirty="0" err="1"/>
              <a:t>cluster</a:t>
            </a:r>
            <a:r>
              <a:rPr lang="de-DE" sz="1100" dirty="0"/>
              <a:t> </a:t>
            </a:r>
            <a:r>
              <a:rPr lang="de-DE" sz="1100" dirty="0" err="1"/>
              <a:t>symbol</a:t>
            </a:r>
            <a:endParaRPr lang="de-DE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/>
              <a:t>Non-</a:t>
            </a:r>
            <a:r>
              <a:rPr lang="de-DE" sz="1100" dirty="0" err="1"/>
              <a:t>visual</a:t>
            </a:r>
            <a:r>
              <a:rPr lang="de-DE" sz="1100" dirty="0"/>
              <a:t> alert, like an </a:t>
            </a:r>
            <a:r>
              <a:rPr lang="de-DE" sz="1100" dirty="0" err="1"/>
              <a:t>acoustic</a:t>
            </a:r>
            <a:r>
              <a:rPr lang="de-DE" sz="1100" dirty="0"/>
              <a:t> </a:t>
            </a:r>
            <a:r>
              <a:rPr lang="de-DE" sz="1100" dirty="0" err="1"/>
              <a:t>or</a:t>
            </a:r>
            <a:r>
              <a:rPr lang="de-DE" sz="1100" dirty="0"/>
              <a:t> </a:t>
            </a:r>
            <a:r>
              <a:rPr lang="de-DE" sz="1100" dirty="0" err="1"/>
              <a:t>haptic</a:t>
            </a:r>
            <a:r>
              <a:rPr lang="de-DE" sz="1100" dirty="0"/>
              <a:t> alert</a:t>
            </a:r>
            <a:endParaRPr lang="en-GB" sz="1100" dirty="0"/>
          </a:p>
        </p:txBody>
      </p:sp>
      <p:sp>
        <p:nvSpPr>
          <p:cNvPr id="30" name="正方形/長方形 44"/>
          <p:cNvSpPr/>
          <p:nvPr/>
        </p:nvSpPr>
        <p:spPr>
          <a:xfrm>
            <a:off x="179512" y="6551766"/>
            <a:ext cx="30107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>
                <a:solidFill>
                  <a:prstClr val="black"/>
                </a:solidFill>
              </a:rPr>
              <a:t>*L &amp; L control : Lateral </a:t>
            </a:r>
            <a:r>
              <a:rPr lang="en-US" altLang="ja-JP" sz="1100" dirty="0">
                <a:solidFill>
                  <a:prstClr val="black"/>
                </a:solidFill>
              </a:rPr>
              <a:t>&amp; Longitudinal  </a:t>
            </a:r>
            <a:r>
              <a:rPr lang="en-US" altLang="ja-JP" sz="1100" dirty="0" smtClean="0">
                <a:solidFill>
                  <a:prstClr val="black"/>
                </a:solidFill>
              </a:rPr>
              <a:t>control</a:t>
            </a:r>
          </a:p>
        </p:txBody>
      </p:sp>
      <p:sp>
        <p:nvSpPr>
          <p:cNvPr id="31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184576" y="6597352"/>
            <a:ext cx="3779912" cy="226343"/>
          </a:xfrm>
          <a:noFill/>
        </p:spPr>
        <p:txBody>
          <a:bodyPr/>
          <a:lstStyle/>
          <a:p>
            <a:r>
              <a:rPr lang="nl-NL" sz="800" dirty="0" smtClean="0">
                <a:ea typeface="ＭＳ Ｐゴシック" charset="-128"/>
              </a:rPr>
              <a:t>03. November 2015, IWG ITS/AD, United Nations, Geneva | Slide #3</a:t>
            </a:r>
          </a:p>
        </p:txBody>
      </p:sp>
    </p:spTree>
    <p:extLst>
      <p:ext uri="{BB962C8B-B14F-4D97-AF65-F5344CB8AC3E}">
        <p14:creationId xmlns:p14="http://schemas.microsoft.com/office/powerpoint/2010/main" val="126897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541834" y="4515"/>
            <a:ext cx="4597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NOTE: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Exemplary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HMI - R&amp;D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ongoing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find optimal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solutions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テキスト ボックス 31"/>
          <p:cNvSpPr txBox="1"/>
          <p:nvPr/>
        </p:nvSpPr>
        <p:spPr>
          <a:xfrm>
            <a:off x="1139711" y="292586"/>
            <a:ext cx="6935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Illustrated version </a:t>
            </a:r>
            <a:r>
              <a:rPr lang="en-US" altLang="ja-JP" sz="2000" dirty="0"/>
              <a:t>for OICA </a:t>
            </a:r>
            <a:r>
              <a:rPr lang="en-US" altLang="ja-JP" sz="2000" dirty="0" smtClean="0"/>
              <a:t>Use-Case </a:t>
            </a:r>
            <a:r>
              <a:rPr lang="en-US" altLang="ja-JP" sz="2000" dirty="0"/>
              <a:t>D</a:t>
            </a:r>
            <a:r>
              <a:rPr lang="en-US" altLang="ja-JP" sz="2000" dirty="0" smtClean="0"/>
              <a:t>escription </a:t>
            </a:r>
            <a:r>
              <a:rPr lang="en-US" altLang="ja-JP" sz="2000" dirty="0"/>
              <a:t>of </a:t>
            </a:r>
            <a:r>
              <a:rPr lang="en-US" altLang="ja-JP" sz="2000" dirty="0" smtClean="0"/>
              <a:t>Level 3</a:t>
            </a:r>
            <a:endParaRPr lang="en-US" altLang="ja-JP" sz="2000" dirty="0"/>
          </a:p>
        </p:txBody>
      </p:sp>
      <p:sp>
        <p:nvSpPr>
          <p:cNvPr id="6" name="テキスト ボックス 3"/>
          <p:cNvSpPr txBox="1"/>
          <p:nvPr/>
        </p:nvSpPr>
        <p:spPr>
          <a:xfrm>
            <a:off x="251519" y="908720"/>
            <a:ext cx="5410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prstClr val="black"/>
                </a:solidFill>
              </a:rPr>
              <a:t>■　</a:t>
            </a:r>
            <a:r>
              <a:rPr lang="en-US" altLang="ja-JP" sz="2000" b="1" dirty="0">
                <a:solidFill>
                  <a:prstClr val="black"/>
                </a:solidFill>
              </a:rPr>
              <a:t>Example B : Motorway driving Function</a:t>
            </a:r>
            <a:endParaRPr lang="ja-JP" altLang="en-US" sz="2000" b="1" dirty="0">
              <a:solidFill>
                <a:prstClr val="black"/>
              </a:solidFill>
            </a:endParaRPr>
          </a:p>
        </p:txBody>
      </p:sp>
      <p:sp>
        <p:nvSpPr>
          <p:cNvPr id="7" name="テキスト ボックス 43"/>
          <p:cNvSpPr txBox="1"/>
          <p:nvPr/>
        </p:nvSpPr>
        <p:spPr>
          <a:xfrm>
            <a:off x="683567" y="1378367"/>
            <a:ext cx="7391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V=0-130km/h, Highway only,  lane change include</a:t>
            </a:r>
          </a:p>
          <a:p>
            <a:r>
              <a:rPr lang="en-US" altLang="ja-JP" dirty="0">
                <a:solidFill>
                  <a:prstClr val="black"/>
                </a:solidFill>
              </a:rPr>
              <a:t>Driver can always override the system. </a:t>
            </a:r>
            <a:endParaRPr lang="ja-JP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30" name="表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710321"/>
              </p:ext>
            </p:extLst>
          </p:nvPr>
        </p:nvGraphicFramePr>
        <p:xfrm>
          <a:off x="179512" y="2016826"/>
          <a:ext cx="8712967" cy="44365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150"/>
                <a:gridCol w="1296144"/>
                <a:gridCol w="1530316"/>
                <a:gridCol w="1506119"/>
                <a:gridCol w="1506119"/>
                <a:gridCol w="1506119"/>
              </a:tblGrid>
              <a:tr h="339528">
                <a:tc rowSpan="2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Manual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driving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Nominal system operation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Takeover scenario(Warning cascade)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Manual</a:t>
                      </a:r>
                      <a:r>
                        <a:rPr kumimoji="1" lang="en-US" altLang="ja-JP" sz="1400" baseline="0" dirty="0" smtClean="0"/>
                        <a:t> </a:t>
                      </a:r>
                    </a:p>
                    <a:p>
                      <a:pPr algn="ctr"/>
                      <a:r>
                        <a:rPr kumimoji="1" lang="en-US" altLang="ja-JP" sz="1400" baseline="0" dirty="0" smtClean="0"/>
                        <a:t>driving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</a:tr>
              <a:tr h="5878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  <a:t>Optional </a:t>
                      </a:r>
                      <a:r>
                        <a:rPr kumimoji="1" lang="de-DE" altLang="ja-JP" sz="1400" dirty="0" err="1" smtClean="0">
                          <a:solidFill>
                            <a:schemeClr val="tx1"/>
                          </a:solidFill>
                        </a:rPr>
                        <a:t>takeover</a:t>
                      </a:r>
                      <a: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kumimoji="1" lang="de-DE" altLang="ja-JP" sz="1400" dirty="0" err="1" smtClean="0">
                          <a:solidFill>
                            <a:schemeClr val="tx1"/>
                          </a:solidFill>
                        </a:rPr>
                        <a:t>request</a:t>
                      </a:r>
                      <a:endParaRPr kumimoji="1" lang="ja-JP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Takeover demand</a:t>
                      </a:r>
                      <a:endParaRPr kumimoji="1" lang="ja-JP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83939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Driver</a:t>
                      </a:r>
                      <a:endParaRPr kumimoji="1" lang="ja-JP" altLang="en-US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*L &amp; L </a:t>
                      </a:r>
                      <a:r>
                        <a:rPr kumimoji="1" lang="en-US" altLang="ja-JP" sz="1400" baseline="0" dirty="0" smtClean="0"/>
                        <a:t> control</a:t>
                      </a:r>
                    </a:p>
                    <a:p>
                      <a:pPr algn="ctr"/>
                      <a:r>
                        <a:rPr kumimoji="1" lang="en-US" altLang="ja-JP" sz="1400" baseline="0" dirty="0" smtClean="0"/>
                        <a:t>Environment  </a:t>
                      </a:r>
                    </a:p>
                    <a:p>
                      <a:pPr algn="ctr"/>
                      <a:r>
                        <a:rPr kumimoji="1" lang="en-US" altLang="ja-JP" sz="1400" baseline="0" dirty="0" smtClean="0"/>
                        <a:t> monitoring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Ready to resume to driving</a:t>
                      </a:r>
                    </a:p>
                  </a:txBody>
                  <a:tcPr marL="36000" marR="36000"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takeover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*L &amp; L </a:t>
                      </a:r>
                      <a:r>
                        <a:rPr kumimoji="1" lang="en-US" altLang="ja-JP" sz="1400" baseline="0" dirty="0" smtClean="0"/>
                        <a:t>control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Environment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 monitoring</a:t>
                      </a:r>
                      <a:endParaRPr kumimoji="1" lang="ja-JP" altLang="en-US" sz="1400" dirty="0" smtClean="0"/>
                    </a:p>
                  </a:txBody>
                  <a:tcPr marL="36000" marR="36000" marT="36000" marB="36000"/>
                </a:tc>
              </a:tr>
              <a:tr h="61766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System</a:t>
                      </a:r>
                      <a:endParaRPr kumimoji="1" lang="ja-JP" altLang="en-US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Stand-by</a:t>
                      </a:r>
                      <a:endParaRPr kumimoji="1" lang="ja-JP" altLang="en-US" sz="1400" dirty="0"/>
                    </a:p>
                  </a:txBody>
                  <a:tcPr marL="36000" marR="36000" marT="36000" marB="3600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*L &amp; L </a:t>
                      </a:r>
                      <a:r>
                        <a:rPr kumimoji="1" lang="en-US" altLang="ja-JP" sz="1400" baseline="0" dirty="0" smtClean="0"/>
                        <a:t> control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Environment  monitoring</a:t>
                      </a:r>
                      <a:endParaRPr kumimoji="1" lang="ja-JP" altLang="en-US" sz="1400" dirty="0" smtClean="0"/>
                    </a:p>
                  </a:txBody>
                  <a:tcPr marL="36000" marR="36000" marT="36000" marB="36000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Stand-by</a:t>
                      </a:r>
                    </a:p>
                  </a:txBody>
                  <a:tcPr marL="36000" marR="36000" marT="36000" marB="36000" anchor="ctr"/>
                </a:tc>
              </a:tr>
              <a:tr h="20520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HMI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Example</a:t>
                      </a:r>
                      <a:r>
                        <a:rPr kumimoji="1" lang="en-US" altLang="ja-JP" sz="1400" dirty="0" smtClean="0"/>
                        <a:t>)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</a:tr>
            </a:tbl>
          </a:graphicData>
        </a:graphic>
      </p:graphicFrame>
      <p:pic>
        <p:nvPicPr>
          <p:cNvPr id="31" name="Picture 5" descr="C:\Nishigaki\1.Documents\1.Research\1.Functions Gr\04.Support\20150624 LKA Default On\P10409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8" b="25002"/>
          <a:stretch/>
        </p:blipFill>
        <p:spPr bwMode="auto">
          <a:xfrm>
            <a:off x="3071196" y="4528340"/>
            <a:ext cx="1068754" cy="55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5" descr="C:\Nishigaki\1.Documents\1.Research\1.Functions Gr\04.Support\20150624 LKA Default On\P104095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8" b="25002"/>
          <a:stretch/>
        </p:blipFill>
        <p:spPr bwMode="auto">
          <a:xfrm>
            <a:off x="4499990" y="4550842"/>
            <a:ext cx="1152128" cy="51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正方形/長方形 38"/>
          <p:cNvSpPr/>
          <p:nvPr/>
        </p:nvSpPr>
        <p:spPr>
          <a:xfrm>
            <a:off x="4677501" y="4643587"/>
            <a:ext cx="758593" cy="321958"/>
          </a:xfrm>
          <a:prstGeom prst="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34" name="Picture 5" descr="C:\Nishigaki\1.Documents\1.Research\1.Functions Gr\04.Support\20150624 LKA Default On\P104095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88" b="25002"/>
          <a:stretch/>
        </p:blipFill>
        <p:spPr bwMode="auto">
          <a:xfrm>
            <a:off x="6084166" y="4538189"/>
            <a:ext cx="1110441" cy="53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正方形/長方形 40"/>
          <p:cNvSpPr/>
          <p:nvPr/>
        </p:nvSpPr>
        <p:spPr>
          <a:xfrm>
            <a:off x="6228182" y="4625531"/>
            <a:ext cx="731145" cy="4289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grpSp>
        <p:nvGrpSpPr>
          <p:cNvPr id="36" name="グループ化 47"/>
          <p:cNvGrpSpPr/>
          <p:nvPr/>
        </p:nvGrpSpPr>
        <p:grpSpPr>
          <a:xfrm>
            <a:off x="3257665" y="4634125"/>
            <a:ext cx="738269" cy="321902"/>
            <a:chOff x="3185659" y="5138181"/>
            <a:chExt cx="738269" cy="321902"/>
          </a:xfrm>
        </p:grpSpPr>
        <p:sp>
          <p:nvSpPr>
            <p:cNvPr id="37" name="正方形/長方形 48"/>
            <p:cNvSpPr/>
            <p:nvPr/>
          </p:nvSpPr>
          <p:spPr>
            <a:xfrm>
              <a:off x="3185659" y="5138181"/>
              <a:ext cx="738269" cy="321902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テキスト ボックス 49"/>
            <p:cNvSpPr txBox="1"/>
            <p:nvPr/>
          </p:nvSpPr>
          <p:spPr>
            <a:xfrm>
              <a:off x="3275856" y="5162883"/>
              <a:ext cx="5918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err="1" smtClean="0">
                  <a:solidFill>
                    <a:srgbClr val="FF0000"/>
                  </a:solidFill>
                </a:rPr>
                <a:t>Abcd</a:t>
              </a:r>
              <a:r>
                <a:rPr lang="en-US" altLang="ja-JP" sz="1200" b="1" dirty="0" smtClean="0">
                  <a:solidFill>
                    <a:srgbClr val="FF0000"/>
                  </a:solidFill>
                </a:rPr>
                <a:t>..</a:t>
              </a:r>
              <a:endParaRPr lang="ja-JP" altLang="en-US" sz="1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テキスト ボックス 50"/>
          <p:cNvSpPr txBox="1"/>
          <p:nvPr/>
        </p:nvSpPr>
        <p:spPr>
          <a:xfrm>
            <a:off x="4659071" y="4658529"/>
            <a:ext cx="806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solidFill>
                  <a:prstClr val="black"/>
                </a:solidFill>
              </a:rPr>
              <a:t>Takeover!</a:t>
            </a:r>
            <a:endParaRPr lang="ja-JP" altLang="en-US" sz="1200" b="1" dirty="0">
              <a:solidFill>
                <a:prstClr val="black"/>
              </a:solidFill>
            </a:endParaRPr>
          </a:p>
        </p:txBody>
      </p:sp>
      <p:sp>
        <p:nvSpPr>
          <p:cNvPr id="40" name="テキスト ボックス 51"/>
          <p:cNvSpPr txBox="1"/>
          <p:nvPr/>
        </p:nvSpPr>
        <p:spPr>
          <a:xfrm>
            <a:off x="6228002" y="4702836"/>
            <a:ext cx="806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solidFill>
                  <a:prstClr val="white"/>
                </a:solidFill>
              </a:rPr>
              <a:t>Takeover!</a:t>
            </a:r>
            <a:endParaRPr lang="ja-JP" altLang="en-US" sz="1200" b="1" dirty="0">
              <a:solidFill>
                <a:prstClr val="white"/>
              </a:solidFill>
            </a:endParaRP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9" t="5717" r="12316" b="29817"/>
          <a:stretch/>
        </p:blipFill>
        <p:spPr bwMode="auto">
          <a:xfrm>
            <a:off x="2949694" y="4456337"/>
            <a:ext cx="1354210" cy="76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正方形/長方形 55"/>
          <p:cNvSpPr/>
          <p:nvPr/>
        </p:nvSpPr>
        <p:spPr>
          <a:xfrm>
            <a:off x="3548056" y="4594223"/>
            <a:ext cx="738269" cy="321902"/>
          </a:xfrm>
          <a:prstGeom prst="rec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9" t="5717" r="12316" b="29817"/>
          <a:stretch/>
        </p:blipFill>
        <p:spPr bwMode="auto">
          <a:xfrm>
            <a:off x="4427982" y="4437112"/>
            <a:ext cx="1354210" cy="76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正方形/長方形 58"/>
          <p:cNvSpPr/>
          <p:nvPr/>
        </p:nvSpPr>
        <p:spPr>
          <a:xfrm>
            <a:off x="5026344" y="4574998"/>
            <a:ext cx="738269" cy="321902"/>
          </a:xfrm>
          <a:prstGeom prst="rect">
            <a:avLst/>
          </a:prstGeom>
          <a:solidFill>
            <a:srgbClr val="FFCC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テキスト ボックス 59"/>
          <p:cNvSpPr txBox="1"/>
          <p:nvPr/>
        </p:nvSpPr>
        <p:spPr>
          <a:xfrm>
            <a:off x="5004046" y="4599700"/>
            <a:ext cx="7849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solidFill>
                  <a:srgbClr val="FF0000"/>
                </a:solidFill>
              </a:rPr>
              <a:t>Takeover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9" t="5717" r="12316" b="29817"/>
          <a:stretch/>
        </p:blipFill>
        <p:spPr bwMode="auto">
          <a:xfrm>
            <a:off x="5954092" y="4437112"/>
            <a:ext cx="1354210" cy="767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正方形/長方形 61"/>
          <p:cNvSpPr/>
          <p:nvPr/>
        </p:nvSpPr>
        <p:spPr>
          <a:xfrm>
            <a:off x="6552454" y="4574998"/>
            <a:ext cx="738269" cy="32190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8" name="テキスト ボックス 62"/>
          <p:cNvSpPr txBox="1"/>
          <p:nvPr/>
        </p:nvSpPr>
        <p:spPr>
          <a:xfrm>
            <a:off x="6595352" y="4599700"/>
            <a:ext cx="7849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solidFill>
                  <a:prstClr val="white"/>
                </a:solidFill>
              </a:rPr>
              <a:t>Takeover</a:t>
            </a:r>
            <a:endParaRPr lang="ja-JP" altLang="en-US" sz="1200" b="1" dirty="0">
              <a:solidFill>
                <a:prstClr val="white"/>
              </a:solidFill>
            </a:endParaRPr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9" t="5717" r="12316" b="29817"/>
          <a:stretch/>
        </p:blipFill>
        <p:spPr bwMode="auto">
          <a:xfrm>
            <a:off x="1619670" y="4494857"/>
            <a:ext cx="1166619" cy="66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99" t="5717" r="12316" b="29817"/>
          <a:stretch/>
        </p:blipFill>
        <p:spPr bwMode="auto">
          <a:xfrm>
            <a:off x="7581843" y="4496108"/>
            <a:ext cx="1166619" cy="66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テキスト ボックス 21"/>
          <p:cNvSpPr txBox="1"/>
          <p:nvPr/>
        </p:nvSpPr>
        <p:spPr>
          <a:xfrm>
            <a:off x="3565620" y="4604219"/>
            <a:ext cx="764953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ja-JP" sz="1100" b="1" dirty="0" smtClean="0">
                <a:solidFill>
                  <a:srgbClr val="FF0000"/>
                </a:solidFill>
              </a:rPr>
              <a:t>Lv3</a:t>
            </a:r>
          </a:p>
          <a:p>
            <a:pPr algn="ctr">
              <a:lnSpc>
                <a:spcPts val="1000"/>
              </a:lnSpc>
            </a:pPr>
            <a:r>
              <a:rPr lang="en-US" altLang="ja-JP" sz="1100" b="1" dirty="0" smtClean="0">
                <a:solidFill>
                  <a:srgbClr val="FF0000"/>
                </a:solidFill>
              </a:rPr>
              <a:t>Activate</a:t>
            </a:r>
            <a:r>
              <a:rPr lang="ja-JP" altLang="en-US" sz="1100" b="1" dirty="0" smtClean="0">
                <a:solidFill>
                  <a:srgbClr val="FF0000"/>
                </a:solidFill>
              </a:rPr>
              <a:t>　</a:t>
            </a:r>
            <a:endParaRPr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52" name="正方形/長方形 66"/>
          <p:cNvSpPr/>
          <p:nvPr/>
        </p:nvSpPr>
        <p:spPr>
          <a:xfrm>
            <a:off x="2123726" y="4625532"/>
            <a:ext cx="646159" cy="3253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3" name="テキスト ボックス 65"/>
          <p:cNvSpPr txBox="1"/>
          <p:nvPr/>
        </p:nvSpPr>
        <p:spPr>
          <a:xfrm>
            <a:off x="2064105" y="4629817"/>
            <a:ext cx="801823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ja-JP" sz="1100" b="1" dirty="0" smtClean="0">
                <a:solidFill>
                  <a:srgbClr val="FF0000"/>
                </a:solidFill>
              </a:rPr>
              <a:t>Lv3</a:t>
            </a:r>
          </a:p>
          <a:p>
            <a:pPr algn="ctr">
              <a:lnSpc>
                <a:spcPts val="1000"/>
              </a:lnSpc>
            </a:pPr>
            <a:r>
              <a:rPr lang="en-US" altLang="ja-JP" sz="1100" b="1" dirty="0" smtClean="0">
                <a:solidFill>
                  <a:srgbClr val="FF0000"/>
                </a:solidFill>
              </a:rPr>
              <a:t>Stand-by</a:t>
            </a:r>
            <a:r>
              <a:rPr lang="ja-JP" altLang="en-US" sz="1100" b="1" dirty="0" smtClean="0">
                <a:solidFill>
                  <a:srgbClr val="FF0000"/>
                </a:solidFill>
              </a:rPr>
              <a:t>　</a:t>
            </a:r>
            <a:endParaRPr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54" name="正方形/長方形 68"/>
          <p:cNvSpPr/>
          <p:nvPr/>
        </p:nvSpPr>
        <p:spPr>
          <a:xfrm>
            <a:off x="8107472" y="4598062"/>
            <a:ext cx="646159" cy="3253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5" name="テキスト ボックス 69"/>
          <p:cNvSpPr txBox="1"/>
          <p:nvPr/>
        </p:nvSpPr>
        <p:spPr>
          <a:xfrm>
            <a:off x="8047851" y="4602347"/>
            <a:ext cx="801823" cy="348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altLang="ja-JP" sz="1100" b="1" dirty="0" smtClean="0">
                <a:solidFill>
                  <a:srgbClr val="FF0000"/>
                </a:solidFill>
              </a:rPr>
              <a:t>Lv3</a:t>
            </a:r>
          </a:p>
          <a:p>
            <a:pPr algn="ctr">
              <a:lnSpc>
                <a:spcPts val="1000"/>
              </a:lnSpc>
            </a:pPr>
            <a:r>
              <a:rPr lang="en-US" altLang="ja-JP" sz="1100" b="1" dirty="0" smtClean="0">
                <a:solidFill>
                  <a:srgbClr val="FF0000"/>
                </a:solidFill>
              </a:rPr>
              <a:t>Stand-by</a:t>
            </a:r>
            <a:r>
              <a:rPr lang="ja-JP" altLang="en-US" sz="1100" b="1" dirty="0" smtClean="0">
                <a:solidFill>
                  <a:srgbClr val="FF0000"/>
                </a:solidFill>
              </a:rPr>
              <a:t>　</a:t>
            </a:r>
            <a:endParaRPr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56" name="動作設定ボタン : サウンド 41">
            <a:hlinkClick r:id="" action="ppaction://noaction" highlightClick="1">
              <a:snd r:embed="rId6" name="applause.wav"/>
            </a:hlinkClick>
          </p:cNvPr>
          <p:cNvSpPr/>
          <p:nvPr/>
        </p:nvSpPr>
        <p:spPr>
          <a:xfrm>
            <a:off x="5508104" y="4950796"/>
            <a:ext cx="288032" cy="504056"/>
          </a:xfrm>
          <a:prstGeom prst="actionButtonSoun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7" name="動作設定ボタン : サウンド 46">
            <a:hlinkClick r:id="" action="ppaction://noaction" highlightClick="1">
              <a:snd r:embed="rId6" name="applause.wav"/>
            </a:hlinkClick>
          </p:cNvPr>
          <p:cNvSpPr/>
          <p:nvPr/>
        </p:nvSpPr>
        <p:spPr>
          <a:xfrm>
            <a:off x="7020272" y="4941168"/>
            <a:ext cx="288032" cy="504056"/>
          </a:xfrm>
          <a:prstGeom prst="actionButtonSou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4355976" y="5373216"/>
            <a:ext cx="15094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Yellow </a:t>
            </a:r>
            <a:r>
              <a:rPr lang="de-DE" sz="1100" dirty="0" err="1" smtClean="0"/>
              <a:t>or</a:t>
            </a:r>
            <a:r>
              <a:rPr lang="de-DE" sz="1100" dirty="0" smtClean="0"/>
              <a:t> </a:t>
            </a:r>
            <a:r>
              <a:rPr lang="de-DE" sz="1100" dirty="0" err="1" smtClean="0"/>
              <a:t>red</a:t>
            </a:r>
            <a:r>
              <a:rPr lang="de-DE" sz="1100" dirty="0" smtClean="0"/>
              <a:t> </a:t>
            </a:r>
            <a:r>
              <a:rPr lang="de-DE" sz="1100" dirty="0" err="1" smtClean="0"/>
              <a:t>cluster</a:t>
            </a:r>
            <a:r>
              <a:rPr lang="de-DE" sz="1100" dirty="0" smtClean="0"/>
              <a:t> </a:t>
            </a:r>
            <a:r>
              <a:rPr lang="de-DE" sz="1100" dirty="0" err="1" smtClean="0"/>
              <a:t>symbol</a:t>
            </a:r>
            <a:endParaRPr lang="de-DE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Text </a:t>
            </a:r>
            <a:r>
              <a:rPr lang="de-DE" sz="1100" dirty="0" err="1" smtClean="0"/>
              <a:t>messages</a:t>
            </a:r>
            <a:r>
              <a:rPr lang="de-DE" sz="1100" dirty="0" smtClean="0"/>
              <a:t> in </a:t>
            </a:r>
            <a:r>
              <a:rPr lang="de-DE" sz="1100" dirty="0" err="1" smtClean="0"/>
              <a:t>the</a:t>
            </a:r>
            <a:r>
              <a:rPr lang="de-DE" sz="1100" dirty="0" smtClean="0"/>
              <a:t> </a:t>
            </a:r>
            <a:r>
              <a:rPr lang="de-DE" sz="1100" dirty="0" err="1" smtClean="0"/>
              <a:t>instrument</a:t>
            </a:r>
            <a:r>
              <a:rPr lang="de-DE" sz="1100" dirty="0" smtClean="0"/>
              <a:t> </a:t>
            </a:r>
            <a:r>
              <a:rPr lang="de-DE" sz="1100" dirty="0" err="1" smtClean="0"/>
              <a:t>cluster</a:t>
            </a:r>
            <a:endParaRPr lang="de-DE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Etc.</a:t>
            </a:r>
            <a:endParaRPr lang="en-GB" sz="1100" dirty="0"/>
          </a:p>
        </p:txBody>
      </p:sp>
      <p:sp>
        <p:nvSpPr>
          <p:cNvPr id="59" name="Textfeld 58"/>
          <p:cNvSpPr txBox="1"/>
          <p:nvPr/>
        </p:nvSpPr>
        <p:spPr>
          <a:xfrm>
            <a:off x="5908393" y="5388667"/>
            <a:ext cx="147191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err="1"/>
              <a:t>Red</a:t>
            </a:r>
            <a:r>
              <a:rPr lang="de-DE" sz="1100" dirty="0"/>
              <a:t> </a:t>
            </a:r>
            <a:r>
              <a:rPr lang="de-DE" sz="1100" dirty="0" err="1"/>
              <a:t>cluster</a:t>
            </a:r>
            <a:r>
              <a:rPr lang="de-DE" sz="1100" dirty="0"/>
              <a:t> </a:t>
            </a:r>
            <a:r>
              <a:rPr lang="de-DE" sz="1100" dirty="0" err="1"/>
              <a:t>symbol</a:t>
            </a:r>
            <a:endParaRPr lang="de-DE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/>
              <a:t>Non-</a:t>
            </a:r>
            <a:r>
              <a:rPr lang="de-DE" sz="1100" dirty="0" err="1"/>
              <a:t>visual</a:t>
            </a:r>
            <a:r>
              <a:rPr lang="de-DE" sz="1100" dirty="0"/>
              <a:t> alert, like an </a:t>
            </a:r>
            <a:r>
              <a:rPr lang="de-DE" sz="1100" dirty="0" err="1"/>
              <a:t>acoustic</a:t>
            </a:r>
            <a:r>
              <a:rPr lang="de-DE" sz="1100" dirty="0"/>
              <a:t> </a:t>
            </a:r>
            <a:r>
              <a:rPr lang="de-DE" sz="1100" dirty="0" err="1"/>
              <a:t>or</a:t>
            </a:r>
            <a:r>
              <a:rPr lang="de-DE" sz="1100" dirty="0"/>
              <a:t> </a:t>
            </a:r>
            <a:r>
              <a:rPr lang="de-DE" sz="1100" dirty="0" err="1"/>
              <a:t>haptic</a:t>
            </a:r>
            <a:r>
              <a:rPr lang="de-DE" sz="1100" dirty="0"/>
              <a:t> alert</a:t>
            </a:r>
            <a:endParaRPr lang="en-GB" sz="1100" dirty="0"/>
          </a:p>
        </p:txBody>
      </p:sp>
      <p:sp>
        <p:nvSpPr>
          <p:cNvPr id="60" name="正方形/長方形 44"/>
          <p:cNvSpPr/>
          <p:nvPr/>
        </p:nvSpPr>
        <p:spPr>
          <a:xfrm>
            <a:off x="179512" y="6479758"/>
            <a:ext cx="30107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>
                <a:solidFill>
                  <a:prstClr val="black"/>
                </a:solidFill>
              </a:rPr>
              <a:t>*L &amp; L control : Lateral </a:t>
            </a:r>
            <a:r>
              <a:rPr lang="en-US" altLang="ja-JP" sz="1100" dirty="0">
                <a:solidFill>
                  <a:prstClr val="black"/>
                </a:solidFill>
              </a:rPr>
              <a:t>&amp; Longitudinal  </a:t>
            </a:r>
            <a:r>
              <a:rPr lang="en-US" altLang="ja-JP" sz="1100" dirty="0" smtClean="0">
                <a:solidFill>
                  <a:prstClr val="black"/>
                </a:solidFill>
              </a:rPr>
              <a:t>control</a:t>
            </a:r>
          </a:p>
        </p:txBody>
      </p:sp>
      <p:sp>
        <p:nvSpPr>
          <p:cNvPr id="61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184576" y="6597352"/>
            <a:ext cx="3779912" cy="226343"/>
          </a:xfrm>
          <a:noFill/>
        </p:spPr>
        <p:txBody>
          <a:bodyPr/>
          <a:lstStyle/>
          <a:p>
            <a:r>
              <a:rPr lang="nl-NL" sz="800" dirty="0" smtClean="0">
                <a:ea typeface="ＭＳ Ｐゴシック" charset="-128"/>
              </a:rPr>
              <a:t>03. November 2015, IWG ITS/AD, United Nations, Geneva | Slide #3</a:t>
            </a:r>
          </a:p>
        </p:txBody>
      </p:sp>
    </p:spTree>
    <p:extLst>
      <p:ext uri="{BB962C8B-B14F-4D97-AF65-F5344CB8AC3E}">
        <p14:creationId xmlns:p14="http://schemas.microsoft.com/office/powerpoint/2010/main" val="238043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541834" y="4515"/>
            <a:ext cx="4597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NOTE: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Exemplary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HMI - R&amp;D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ongoing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find optimal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solutions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テキスト ボックス 31"/>
          <p:cNvSpPr txBox="1"/>
          <p:nvPr/>
        </p:nvSpPr>
        <p:spPr>
          <a:xfrm>
            <a:off x="1139711" y="292586"/>
            <a:ext cx="6992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Illustrated version </a:t>
            </a:r>
            <a:r>
              <a:rPr lang="en-US" altLang="ja-JP" sz="2000" dirty="0"/>
              <a:t>for OICA </a:t>
            </a:r>
            <a:r>
              <a:rPr lang="en-US" altLang="ja-JP" sz="2000" dirty="0" smtClean="0"/>
              <a:t>Use-Case </a:t>
            </a:r>
            <a:r>
              <a:rPr lang="en-US" altLang="ja-JP" sz="2000" dirty="0"/>
              <a:t>D</a:t>
            </a:r>
            <a:r>
              <a:rPr lang="en-US" altLang="ja-JP" sz="2000" dirty="0" smtClean="0"/>
              <a:t>escription </a:t>
            </a:r>
            <a:r>
              <a:rPr lang="en-US" altLang="ja-JP" sz="2000" dirty="0"/>
              <a:t>of </a:t>
            </a:r>
            <a:r>
              <a:rPr lang="en-US" altLang="ja-JP" sz="2000" dirty="0" smtClean="0"/>
              <a:t>Level 3</a:t>
            </a:r>
          </a:p>
        </p:txBody>
      </p:sp>
      <p:sp>
        <p:nvSpPr>
          <p:cNvPr id="6" name="テキスト ボックス 3"/>
          <p:cNvSpPr txBox="1"/>
          <p:nvPr/>
        </p:nvSpPr>
        <p:spPr>
          <a:xfrm>
            <a:off x="251519" y="908720"/>
            <a:ext cx="7799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prstClr val="black"/>
                </a:solidFill>
              </a:rPr>
              <a:t>■　</a:t>
            </a:r>
            <a:r>
              <a:rPr lang="en-US" altLang="ja-JP" sz="2000" b="1" dirty="0">
                <a:solidFill>
                  <a:prstClr val="black"/>
                </a:solidFill>
              </a:rPr>
              <a:t>Example B : Motorway driving </a:t>
            </a:r>
            <a:r>
              <a:rPr lang="en-US" altLang="ja-JP" sz="2000" b="1" dirty="0" smtClean="0">
                <a:solidFill>
                  <a:prstClr val="black"/>
                </a:solidFill>
              </a:rPr>
              <a:t>Function - </a:t>
            </a:r>
            <a:r>
              <a:rPr lang="en-US" altLang="ja-JP" sz="2000" b="1" dirty="0">
                <a:solidFill>
                  <a:srgbClr val="0070C0"/>
                </a:solidFill>
              </a:rPr>
              <a:t>Takeover scenario</a:t>
            </a:r>
            <a:endParaRPr lang="ja-JP" altLang="en-US" sz="2000" b="1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43"/>
          <p:cNvSpPr txBox="1"/>
          <p:nvPr/>
        </p:nvSpPr>
        <p:spPr>
          <a:xfrm>
            <a:off x="683567" y="1378367"/>
            <a:ext cx="7391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V=0-130km/h, Highway only,  lane change include</a:t>
            </a:r>
          </a:p>
          <a:p>
            <a:r>
              <a:rPr lang="en-US" altLang="ja-JP" dirty="0">
                <a:solidFill>
                  <a:prstClr val="black"/>
                </a:solidFill>
              </a:rPr>
              <a:t>Driver can always override the system. </a:t>
            </a:r>
            <a:endParaRPr lang="ja-JP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61" name="表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929828"/>
              </p:ext>
            </p:extLst>
          </p:nvPr>
        </p:nvGraphicFramePr>
        <p:xfrm>
          <a:off x="179514" y="2302946"/>
          <a:ext cx="8568950" cy="4165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6732"/>
                <a:gridCol w="1541117"/>
                <a:gridCol w="1819547"/>
                <a:gridCol w="1790777"/>
                <a:gridCol w="1790777"/>
              </a:tblGrid>
              <a:tr h="288032">
                <a:tc rowSpan="2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Approaching Construction</a:t>
                      </a:r>
                      <a:r>
                        <a:rPr kumimoji="1" lang="en-US" altLang="ja-JP" sz="1400" baseline="0" dirty="0" smtClean="0"/>
                        <a:t> Zone</a:t>
                      </a:r>
                    </a:p>
                    <a:p>
                      <a:pPr algn="ctr"/>
                      <a:r>
                        <a:rPr kumimoji="1" lang="en-US" altLang="ja-JP" sz="1400" baseline="0" dirty="0" smtClean="0"/>
                        <a:t>(Warning cascade)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Weather(rain) </a:t>
                      </a:r>
                      <a:r>
                        <a:rPr kumimoji="1" lang="en-US" altLang="ja-JP" sz="1400" baseline="0" dirty="0" smtClean="0"/>
                        <a:t>become worse</a:t>
                      </a:r>
                    </a:p>
                    <a:p>
                      <a:pPr algn="ctr"/>
                      <a:r>
                        <a:rPr kumimoji="1" lang="en-US" altLang="ja-JP" sz="1400" baseline="0" dirty="0" smtClean="0"/>
                        <a:t>(Warning cascade)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36000" marR="36000" marT="36000" marB="36000"/>
                </a:tc>
              </a:tr>
              <a:tr h="7200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  <a:t>Optional </a:t>
                      </a:r>
                      <a:r>
                        <a:rPr kumimoji="1" lang="de-DE" altLang="ja-JP" sz="1400" dirty="0" err="1" smtClean="0">
                          <a:solidFill>
                            <a:schemeClr val="tx1"/>
                          </a:solidFill>
                        </a:rPr>
                        <a:t>takeover</a:t>
                      </a:r>
                      <a: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kumimoji="1" lang="de-DE" altLang="ja-JP" sz="1400" dirty="0" err="1" smtClean="0">
                          <a:solidFill>
                            <a:schemeClr val="tx1"/>
                          </a:solidFill>
                        </a:rPr>
                        <a:t>request</a:t>
                      </a:r>
                      <a:endParaRPr kumimoji="1" lang="ja-JP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Takeover demand</a:t>
                      </a:r>
                      <a:endParaRPr kumimoji="1" lang="ja-JP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  <a:t>Optional </a:t>
                      </a:r>
                      <a:r>
                        <a:rPr kumimoji="1" lang="de-DE" altLang="ja-JP" sz="1400" dirty="0" err="1" smtClean="0">
                          <a:solidFill>
                            <a:schemeClr val="tx1"/>
                          </a:solidFill>
                        </a:rPr>
                        <a:t>takeover</a:t>
                      </a:r>
                      <a: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kumimoji="1" lang="de-DE" altLang="ja-JP" sz="1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kumimoji="1" lang="de-DE" altLang="ja-JP" sz="1400" dirty="0" err="1" smtClean="0">
                          <a:solidFill>
                            <a:schemeClr val="tx1"/>
                          </a:solidFill>
                        </a:rPr>
                        <a:t>request</a:t>
                      </a:r>
                      <a:endParaRPr kumimoji="1" lang="ja-JP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Takeover demand</a:t>
                      </a:r>
                      <a:endParaRPr kumimoji="1" lang="ja-JP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/>
                </a:tc>
              </a:tr>
              <a:tr h="36537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Driver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takeover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takeover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36000" marR="36000" marT="36000" marB="36000"/>
                </a:tc>
              </a:tr>
              <a:tr h="47798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System</a:t>
                      </a:r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*L &amp; L </a:t>
                      </a:r>
                      <a:r>
                        <a:rPr kumimoji="1" lang="en-US" altLang="ja-JP" sz="1400" baseline="0" dirty="0" smtClean="0"/>
                        <a:t> control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Environment  monitoring</a:t>
                      </a:r>
                      <a:endParaRPr kumimoji="1" lang="ja-JP" altLang="en-US" sz="1400" dirty="0" smtClean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*L &amp; L </a:t>
                      </a:r>
                      <a:r>
                        <a:rPr kumimoji="1" lang="en-US" altLang="ja-JP" sz="1400" baseline="0" dirty="0" smtClean="0"/>
                        <a:t> control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Environment  monitoring</a:t>
                      </a:r>
                      <a:endParaRPr kumimoji="1" lang="ja-JP" altLang="en-US" sz="1400" dirty="0" smtClean="0"/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</a:tr>
              <a:tr h="208290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HMI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smtClean="0">
                          <a:solidFill>
                            <a:srgbClr val="0070C0"/>
                          </a:solidFill>
                        </a:rPr>
                        <a:t>Example</a:t>
                      </a:r>
                      <a:r>
                        <a:rPr kumimoji="1" lang="en-US" altLang="ja-JP" sz="1400" dirty="0" smtClean="0"/>
                        <a:t>)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36000" marR="36000" marT="36000" marB="36000"/>
                </a:tc>
              </a:tr>
            </a:tbl>
          </a:graphicData>
        </a:graphic>
      </p:graphicFrame>
      <p:grpSp>
        <p:nvGrpSpPr>
          <p:cNvPr id="62" name="グループ化 8"/>
          <p:cNvGrpSpPr/>
          <p:nvPr/>
        </p:nvGrpSpPr>
        <p:grpSpPr>
          <a:xfrm>
            <a:off x="5198806" y="4450319"/>
            <a:ext cx="1598312" cy="852260"/>
            <a:chOff x="5198806" y="4352237"/>
            <a:chExt cx="1598312" cy="852260"/>
          </a:xfrm>
        </p:grpSpPr>
        <p:pic>
          <p:nvPicPr>
            <p:cNvPr id="63" name="Picture 5" descr="C:\Nishigaki\1.Documents\1.Research\1.Functions Gr\04.Support\20150624 LKA Default On\P1040957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88" b="25002"/>
            <a:stretch/>
          </p:blipFill>
          <p:spPr bwMode="auto">
            <a:xfrm>
              <a:off x="5508104" y="4550842"/>
              <a:ext cx="1152128" cy="511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4" name="正方形/長方形 30"/>
            <p:cNvSpPr/>
            <p:nvPr/>
          </p:nvSpPr>
          <p:spPr>
            <a:xfrm>
              <a:off x="5685615" y="4643587"/>
              <a:ext cx="758593" cy="321958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テキスト ボックス 2"/>
            <p:cNvSpPr txBox="1"/>
            <p:nvPr/>
          </p:nvSpPr>
          <p:spPr>
            <a:xfrm>
              <a:off x="5667185" y="4658529"/>
              <a:ext cx="806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solidFill>
                    <a:prstClr val="black"/>
                  </a:solidFill>
                </a:rPr>
                <a:t>Takeover!</a:t>
              </a:r>
              <a:endParaRPr lang="ja-JP" altLang="en-US" sz="1200" b="1" dirty="0">
                <a:solidFill>
                  <a:prstClr val="black"/>
                </a:solidFill>
              </a:endParaRPr>
            </a:p>
          </p:txBody>
        </p:sp>
        <p:pic>
          <p:nvPicPr>
            <p:cNvPr id="6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99" t="5717" r="12316" b="29817"/>
            <a:stretch/>
          </p:blipFill>
          <p:spPr bwMode="auto">
            <a:xfrm>
              <a:off x="5436096" y="4437112"/>
              <a:ext cx="1354210" cy="767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正方形/長方形 36"/>
            <p:cNvSpPr/>
            <p:nvPr/>
          </p:nvSpPr>
          <p:spPr>
            <a:xfrm>
              <a:off x="6034458" y="4574998"/>
              <a:ext cx="738269" cy="321902"/>
            </a:xfrm>
            <a:prstGeom prst="rect">
              <a:avLst/>
            </a:prstGeom>
            <a:solidFill>
              <a:srgbClr val="FFCC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テキスト ボックス 37"/>
            <p:cNvSpPr txBox="1"/>
            <p:nvPr/>
          </p:nvSpPr>
          <p:spPr>
            <a:xfrm>
              <a:off x="6012160" y="4599700"/>
              <a:ext cx="78495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solidFill>
                    <a:srgbClr val="FF0000"/>
                  </a:solidFill>
                </a:rPr>
                <a:t>Takeover</a:t>
              </a:r>
              <a:endParaRPr lang="ja-JP" alt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69" name="動作設定ボタン : サウンド 18">
              <a:hlinkClick r:id="" action="ppaction://noaction" highlightClick="1">
                <a:snd r:embed="rId4" name="applause.wav"/>
              </a:hlinkClick>
            </p:cNvPr>
            <p:cNvSpPr/>
            <p:nvPr/>
          </p:nvSpPr>
          <p:spPr>
            <a:xfrm>
              <a:off x="5198806" y="4352237"/>
              <a:ext cx="288032" cy="504056"/>
            </a:xfrm>
            <a:prstGeom prst="actionButtonSound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0" name="グループ化 3"/>
          <p:cNvGrpSpPr/>
          <p:nvPr/>
        </p:nvGrpSpPr>
        <p:grpSpPr>
          <a:xfrm>
            <a:off x="6983808" y="4458074"/>
            <a:ext cx="1548632" cy="844505"/>
            <a:chOff x="6911800" y="4359992"/>
            <a:chExt cx="1548632" cy="844505"/>
          </a:xfrm>
        </p:grpSpPr>
        <p:pic>
          <p:nvPicPr>
            <p:cNvPr id="71" name="Picture 5" descr="C:\Nishigaki\1.Documents\1.Research\1.Functions Gr\04.Support\20150624 LKA Default On\P1040957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88" b="25002"/>
            <a:stretch/>
          </p:blipFill>
          <p:spPr bwMode="auto">
            <a:xfrm>
              <a:off x="7164288" y="4538189"/>
              <a:ext cx="1110441" cy="537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" name="正方形/長方形 33"/>
            <p:cNvSpPr/>
            <p:nvPr/>
          </p:nvSpPr>
          <p:spPr>
            <a:xfrm>
              <a:off x="7308304" y="4625531"/>
              <a:ext cx="731145" cy="42899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テキスト ボックス 22"/>
            <p:cNvSpPr txBox="1"/>
            <p:nvPr/>
          </p:nvSpPr>
          <p:spPr>
            <a:xfrm>
              <a:off x="7308124" y="4702836"/>
              <a:ext cx="806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solidFill>
                    <a:prstClr val="white"/>
                  </a:solidFill>
                </a:rPr>
                <a:t>Takeover!</a:t>
              </a:r>
              <a:endParaRPr lang="ja-JP" altLang="en-US" sz="1200" b="1" dirty="0">
                <a:solidFill>
                  <a:prstClr val="white"/>
                </a:solidFill>
              </a:endParaRPr>
            </a:p>
          </p:txBody>
        </p:sp>
        <p:pic>
          <p:nvPicPr>
            <p:cNvPr id="7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99" t="5717" r="12316" b="29817"/>
            <a:stretch/>
          </p:blipFill>
          <p:spPr bwMode="auto">
            <a:xfrm>
              <a:off x="7034214" y="4437112"/>
              <a:ext cx="1354210" cy="767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" name="正方形/長方形 41"/>
            <p:cNvSpPr/>
            <p:nvPr/>
          </p:nvSpPr>
          <p:spPr>
            <a:xfrm>
              <a:off x="7632576" y="4574998"/>
              <a:ext cx="738269" cy="32190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テキスト ボックス 46"/>
            <p:cNvSpPr txBox="1"/>
            <p:nvPr/>
          </p:nvSpPr>
          <p:spPr>
            <a:xfrm>
              <a:off x="7675474" y="4599700"/>
              <a:ext cx="78495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solidFill>
                    <a:prstClr val="white"/>
                  </a:solidFill>
                </a:rPr>
                <a:t>Takeover</a:t>
              </a:r>
              <a:endParaRPr lang="ja-JP" altLang="en-U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77" name="動作設定ボタン : サウンド 19">
              <a:hlinkClick r:id="" action="ppaction://noaction" highlightClick="1">
                <a:snd r:embed="rId4" name="applause.wav"/>
              </a:hlinkClick>
            </p:cNvPr>
            <p:cNvSpPr/>
            <p:nvPr/>
          </p:nvSpPr>
          <p:spPr>
            <a:xfrm>
              <a:off x="6911800" y="4359992"/>
              <a:ext cx="288032" cy="504056"/>
            </a:xfrm>
            <a:prstGeom prst="actionButtonSound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8" name="グループ化 5"/>
          <p:cNvGrpSpPr/>
          <p:nvPr/>
        </p:nvGrpSpPr>
        <p:grpSpPr>
          <a:xfrm>
            <a:off x="1835696" y="4457010"/>
            <a:ext cx="1472599" cy="845569"/>
            <a:chOff x="1907704" y="4358928"/>
            <a:chExt cx="1472599" cy="845569"/>
          </a:xfrm>
        </p:grpSpPr>
        <p:pic>
          <p:nvPicPr>
            <p:cNvPr id="79" name="Picture 5" descr="C:\Nishigaki\1.Documents\1.Research\1.Functions Gr\04.Support\20150624 LKA Default On\P1040957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88" b="25002"/>
            <a:stretch/>
          </p:blipFill>
          <p:spPr bwMode="auto">
            <a:xfrm>
              <a:off x="2051720" y="4550842"/>
              <a:ext cx="1152128" cy="5118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0" name="正方形/長方形 35"/>
            <p:cNvSpPr/>
            <p:nvPr/>
          </p:nvSpPr>
          <p:spPr>
            <a:xfrm>
              <a:off x="2229231" y="4643587"/>
              <a:ext cx="758593" cy="321958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テキスト ボックス 45"/>
            <p:cNvSpPr txBox="1"/>
            <p:nvPr/>
          </p:nvSpPr>
          <p:spPr>
            <a:xfrm>
              <a:off x="2210801" y="4658529"/>
              <a:ext cx="806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solidFill>
                    <a:prstClr val="black"/>
                  </a:solidFill>
                </a:rPr>
                <a:t>Takeover!</a:t>
              </a:r>
              <a:endParaRPr lang="ja-JP" altLang="en-US" sz="1200" b="1" dirty="0">
                <a:solidFill>
                  <a:prstClr val="black"/>
                </a:solidFill>
              </a:endParaRPr>
            </a:p>
          </p:txBody>
        </p:sp>
        <p:pic>
          <p:nvPicPr>
            <p:cNvPr id="82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99" t="5717" r="12316" b="29817"/>
            <a:stretch/>
          </p:blipFill>
          <p:spPr bwMode="auto">
            <a:xfrm>
              <a:off x="1979712" y="4437112"/>
              <a:ext cx="1354210" cy="767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" name="正方形/長方形 52"/>
            <p:cNvSpPr/>
            <p:nvPr/>
          </p:nvSpPr>
          <p:spPr>
            <a:xfrm>
              <a:off x="2578074" y="4574998"/>
              <a:ext cx="738269" cy="321902"/>
            </a:xfrm>
            <a:prstGeom prst="rect">
              <a:avLst/>
            </a:prstGeom>
            <a:solidFill>
              <a:srgbClr val="FFCC66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4" name="テキスト ボックス 53"/>
            <p:cNvSpPr txBox="1"/>
            <p:nvPr/>
          </p:nvSpPr>
          <p:spPr>
            <a:xfrm>
              <a:off x="2595345" y="4597449"/>
              <a:ext cx="78495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solidFill>
                    <a:srgbClr val="FF0000"/>
                  </a:solidFill>
                </a:rPr>
                <a:t>Takeover</a:t>
              </a:r>
              <a:endParaRPr lang="ja-JP" alt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85" name="動作設定ボタン : サウンド 43">
              <a:hlinkClick r:id="" action="ppaction://noaction" highlightClick="1">
                <a:snd r:embed="rId4" name="applause.wav"/>
              </a:hlinkClick>
            </p:cNvPr>
            <p:cNvSpPr/>
            <p:nvPr/>
          </p:nvSpPr>
          <p:spPr>
            <a:xfrm>
              <a:off x="1907704" y="4358928"/>
              <a:ext cx="288032" cy="504056"/>
            </a:xfrm>
            <a:prstGeom prst="actionButtonSound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6" name="グループ化 9"/>
          <p:cNvGrpSpPr/>
          <p:nvPr/>
        </p:nvGrpSpPr>
        <p:grpSpPr>
          <a:xfrm>
            <a:off x="3379763" y="4447745"/>
            <a:ext cx="1624285" cy="854834"/>
            <a:chOff x="3307755" y="4349663"/>
            <a:chExt cx="1624285" cy="854834"/>
          </a:xfrm>
        </p:grpSpPr>
        <p:pic>
          <p:nvPicPr>
            <p:cNvPr id="87" name="Picture 5" descr="C:\Nishigaki\1.Documents\1.Research\1.Functions Gr\04.Support\20150624 LKA Default On\P1040957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88" b="25002"/>
            <a:stretch/>
          </p:blipFill>
          <p:spPr bwMode="auto">
            <a:xfrm>
              <a:off x="3635896" y="4538189"/>
              <a:ext cx="1110441" cy="537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8" name="正方形/長方形 40"/>
            <p:cNvSpPr/>
            <p:nvPr/>
          </p:nvSpPr>
          <p:spPr>
            <a:xfrm>
              <a:off x="3779912" y="4625531"/>
              <a:ext cx="731145" cy="42899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89" name="テキスト ボックス 50"/>
            <p:cNvSpPr txBox="1"/>
            <p:nvPr/>
          </p:nvSpPr>
          <p:spPr>
            <a:xfrm>
              <a:off x="3779732" y="4702836"/>
              <a:ext cx="806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solidFill>
                    <a:prstClr val="white"/>
                  </a:solidFill>
                </a:rPr>
                <a:t>Takeover!</a:t>
              </a:r>
              <a:endParaRPr lang="ja-JP" altLang="en-US" sz="1200" b="1" dirty="0">
                <a:solidFill>
                  <a:prstClr val="white"/>
                </a:solidFill>
              </a:endParaRPr>
            </a:p>
          </p:txBody>
        </p:sp>
        <p:pic>
          <p:nvPicPr>
            <p:cNvPr id="9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99" t="5717" r="12316" b="29817"/>
            <a:stretch/>
          </p:blipFill>
          <p:spPr bwMode="auto">
            <a:xfrm>
              <a:off x="3505822" y="4437112"/>
              <a:ext cx="1354210" cy="767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1" name="正方形/長方形 55"/>
            <p:cNvSpPr/>
            <p:nvPr/>
          </p:nvSpPr>
          <p:spPr>
            <a:xfrm>
              <a:off x="4104184" y="4574998"/>
              <a:ext cx="738269" cy="32190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92" name="テキスト ボックス 56"/>
            <p:cNvSpPr txBox="1"/>
            <p:nvPr/>
          </p:nvSpPr>
          <p:spPr>
            <a:xfrm>
              <a:off x="4147082" y="4599700"/>
              <a:ext cx="78495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smtClean="0">
                  <a:solidFill>
                    <a:prstClr val="white"/>
                  </a:solidFill>
                </a:rPr>
                <a:t>Takeover</a:t>
              </a:r>
              <a:endParaRPr lang="ja-JP" altLang="en-U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93" name="動作設定ボタン : サウンド 44">
              <a:hlinkClick r:id="" action="ppaction://noaction" highlightClick="1">
                <a:snd r:embed="rId4" name="applause.wav"/>
              </a:hlinkClick>
            </p:cNvPr>
            <p:cNvSpPr/>
            <p:nvPr/>
          </p:nvSpPr>
          <p:spPr>
            <a:xfrm>
              <a:off x="3307755" y="4349663"/>
              <a:ext cx="288032" cy="504056"/>
            </a:xfrm>
            <a:prstGeom prst="actionButtonSound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5" name="Textfeld 94"/>
          <p:cNvSpPr txBox="1"/>
          <p:nvPr/>
        </p:nvSpPr>
        <p:spPr>
          <a:xfrm>
            <a:off x="1835696" y="5373216"/>
            <a:ext cx="15094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Yellow </a:t>
            </a:r>
            <a:r>
              <a:rPr lang="de-DE" sz="1100" dirty="0" err="1" smtClean="0"/>
              <a:t>or</a:t>
            </a:r>
            <a:r>
              <a:rPr lang="de-DE" sz="1100" dirty="0" smtClean="0"/>
              <a:t> </a:t>
            </a:r>
            <a:r>
              <a:rPr lang="de-DE" sz="1100" dirty="0" err="1" smtClean="0"/>
              <a:t>red</a:t>
            </a:r>
            <a:r>
              <a:rPr lang="de-DE" sz="1100" dirty="0" smtClean="0"/>
              <a:t> </a:t>
            </a:r>
            <a:r>
              <a:rPr lang="de-DE" sz="1100" dirty="0" err="1" smtClean="0"/>
              <a:t>cluster</a:t>
            </a:r>
            <a:r>
              <a:rPr lang="de-DE" sz="1100" dirty="0" smtClean="0"/>
              <a:t> </a:t>
            </a:r>
            <a:r>
              <a:rPr lang="de-DE" sz="1100" dirty="0" err="1" smtClean="0"/>
              <a:t>symbol</a:t>
            </a:r>
            <a:endParaRPr lang="de-DE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Text </a:t>
            </a:r>
            <a:r>
              <a:rPr lang="de-DE" sz="1100" dirty="0" err="1" smtClean="0"/>
              <a:t>messages</a:t>
            </a:r>
            <a:r>
              <a:rPr lang="de-DE" sz="1100" dirty="0" smtClean="0"/>
              <a:t> in </a:t>
            </a:r>
            <a:r>
              <a:rPr lang="de-DE" sz="1100" dirty="0" err="1" smtClean="0"/>
              <a:t>the</a:t>
            </a:r>
            <a:r>
              <a:rPr lang="de-DE" sz="1100" dirty="0" smtClean="0"/>
              <a:t> </a:t>
            </a:r>
            <a:r>
              <a:rPr lang="de-DE" sz="1100" dirty="0" err="1" smtClean="0"/>
              <a:t>instrument</a:t>
            </a:r>
            <a:r>
              <a:rPr lang="de-DE" sz="1100" dirty="0" smtClean="0"/>
              <a:t> </a:t>
            </a:r>
            <a:r>
              <a:rPr lang="de-DE" sz="1100" dirty="0" err="1" smtClean="0"/>
              <a:t>cluster</a:t>
            </a:r>
            <a:endParaRPr lang="de-DE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Etc.</a:t>
            </a:r>
            <a:endParaRPr lang="en-GB" sz="1100" dirty="0"/>
          </a:p>
        </p:txBody>
      </p:sp>
      <p:sp>
        <p:nvSpPr>
          <p:cNvPr id="96" name="Textfeld 95"/>
          <p:cNvSpPr txBox="1"/>
          <p:nvPr/>
        </p:nvSpPr>
        <p:spPr>
          <a:xfrm>
            <a:off x="3388113" y="5388667"/>
            <a:ext cx="147191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err="1"/>
              <a:t>Red</a:t>
            </a:r>
            <a:r>
              <a:rPr lang="de-DE" sz="1100" dirty="0"/>
              <a:t> </a:t>
            </a:r>
            <a:r>
              <a:rPr lang="de-DE" sz="1100" dirty="0" err="1"/>
              <a:t>cluster</a:t>
            </a:r>
            <a:r>
              <a:rPr lang="de-DE" sz="1100" dirty="0"/>
              <a:t> </a:t>
            </a:r>
            <a:r>
              <a:rPr lang="de-DE" sz="1100" dirty="0" err="1"/>
              <a:t>symbol</a:t>
            </a:r>
            <a:endParaRPr lang="de-DE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/>
              <a:t>Non-</a:t>
            </a:r>
            <a:r>
              <a:rPr lang="de-DE" sz="1100" dirty="0" err="1"/>
              <a:t>visual</a:t>
            </a:r>
            <a:r>
              <a:rPr lang="de-DE" sz="1100" dirty="0"/>
              <a:t> alert, like an </a:t>
            </a:r>
            <a:r>
              <a:rPr lang="de-DE" sz="1100" dirty="0" err="1"/>
              <a:t>acoustic</a:t>
            </a:r>
            <a:r>
              <a:rPr lang="de-DE" sz="1100" dirty="0"/>
              <a:t> </a:t>
            </a:r>
            <a:r>
              <a:rPr lang="de-DE" sz="1100" dirty="0" err="1"/>
              <a:t>or</a:t>
            </a:r>
            <a:r>
              <a:rPr lang="de-DE" sz="1100" dirty="0"/>
              <a:t> </a:t>
            </a:r>
            <a:r>
              <a:rPr lang="de-DE" sz="1100" dirty="0" err="1"/>
              <a:t>haptic</a:t>
            </a:r>
            <a:r>
              <a:rPr lang="de-DE" sz="1100" dirty="0"/>
              <a:t> alert</a:t>
            </a:r>
            <a:endParaRPr lang="en-GB" sz="1100" dirty="0"/>
          </a:p>
        </p:txBody>
      </p:sp>
      <p:sp>
        <p:nvSpPr>
          <p:cNvPr id="97" name="Textfeld 96"/>
          <p:cNvSpPr txBox="1"/>
          <p:nvPr/>
        </p:nvSpPr>
        <p:spPr>
          <a:xfrm>
            <a:off x="5292080" y="5373216"/>
            <a:ext cx="15094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Yellow </a:t>
            </a:r>
            <a:r>
              <a:rPr lang="de-DE" sz="1100" dirty="0" err="1" smtClean="0"/>
              <a:t>or</a:t>
            </a:r>
            <a:r>
              <a:rPr lang="de-DE" sz="1100" dirty="0" smtClean="0"/>
              <a:t> </a:t>
            </a:r>
            <a:r>
              <a:rPr lang="de-DE" sz="1100" dirty="0" err="1" smtClean="0"/>
              <a:t>red</a:t>
            </a:r>
            <a:r>
              <a:rPr lang="de-DE" sz="1100" dirty="0" smtClean="0"/>
              <a:t> </a:t>
            </a:r>
            <a:r>
              <a:rPr lang="de-DE" sz="1100" dirty="0" err="1" smtClean="0"/>
              <a:t>cluster</a:t>
            </a:r>
            <a:r>
              <a:rPr lang="de-DE" sz="1100" dirty="0" smtClean="0"/>
              <a:t> </a:t>
            </a:r>
            <a:r>
              <a:rPr lang="de-DE" sz="1100" dirty="0" err="1" smtClean="0"/>
              <a:t>symbol</a:t>
            </a:r>
            <a:endParaRPr lang="de-DE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Text </a:t>
            </a:r>
            <a:r>
              <a:rPr lang="de-DE" sz="1100" dirty="0" err="1" smtClean="0"/>
              <a:t>messages</a:t>
            </a:r>
            <a:r>
              <a:rPr lang="de-DE" sz="1100" dirty="0" smtClean="0"/>
              <a:t> in </a:t>
            </a:r>
            <a:r>
              <a:rPr lang="de-DE" sz="1100" dirty="0" err="1" smtClean="0"/>
              <a:t>the</a:t>
            </a:r>
            <a:r>
              <a:rPr lang="de-DE" sz="1100" dirty="0" smtClean="0"/>
              <a:t> </a:t>
            </a:r>
            <a:r>
              <a:rPr lang="de-DE" sz="1100" dirty="0" err="1" smtClean="0"/>
              <a:t>instrument</a:t>
            </a:r>
            <a:r>
              <a:rPr lang="de-DE" sz="1100" dirty="0" smtClean="0"/>
              <a:t> </a:t>
            </a:r>
            <a:r>
              <a:rPr lang="de-DE" sz="1100" dirty="0" err="1" smtClean="0"/>
              <a:t>cluster</a:t>
            </a:r>
            <a:endParaRPr lang="de-DE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smtClean="0"/>
              <a:t>Etc.</a:t>
            </a:r>
            <a:endParaRPr lang="en-GB" sz="1100" dirty="0"/>
          </a:p>
        </p:txBody>
      </p:sp>
      <p:sp>
        <p:nvSpPr>
          <p:cNvPr id="98" name="Textfeld 97"/>
          <p:cNvSpPr txBox="1"/>
          <p:nvPr/>
        </p:nvSpPr>
        <p:spPr>
          <a:xfrm>
            <a:off x="7060521" y="5388667"/>
            <a:ext cx="147191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 err="1"/>
              <a:t>Red</a:t>
            </a:r>
            <a:r>
              <a:rPr lang="de-DE" sz="1100" dirty="0"/>
              <a:t> </a:t>
            </a:r>
            <a:r>
              <a:rPr lang="de-DE" sz="1100" dirty="0" err="1"/>
              <a:t>cluster</a:t>
            </a:r>
            <a:r>
              <a:rPr lang="de-DE" sz="1100" dirty="0"/>
              <a:t> </a:t>
            </a:r>
            <a:r>
              <a:rPr lang="de-DE" sz="1100" dirty="0" err="1"/>
              <a:t>symbol</a:t>
            </a:r>
            <a:endParaRPr lang="de-DE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100" dirty="0"/>
              <a:t>Non-</a:t>
            </a:r>
            <a:r>
              <a:rPr lang="de-DE" sz="1100" dirty="0" err="1"/>
              <a:t>visual</a:t>
            </a:r>
            <a:r>
              <a:rPr lang="de-DE" sz="1100" dirty="0"/>
              <a:t> alert, like an </a:t>
            </a:r>
            <a:r>
              <a:rPr lang="de-DE" sz="1100" dirty="0" err="1"/>
              <a:t>acoustic</a:t>
            </a:r>
            <a:r>
              <a:rPr lang="de-DE" sz="1100" dirty="0"/>
              <a:t> </a:t>
            </a:r>
            <a:r>
              <a:rPr lang="de-DE" sz="1100" dirty="0" err="1"/>
              <a:t>or</a:t>
            </a:r>
            <a:r>
              <a:rPr lang="de-DE" sz="1100" dirty="0"/>
              <a:t> </a:t>
            </a:r>
            <a:r>
              <a:rPr lang="de-DE" sz="1100" dirty="0" err="1"/>
              <a:t>haptic</a:t>
            </a:r>
            <a:r>
              <a:rPr lang="de-DE" sz="1100" dirty="0"/>
              <a:t> alert</a:t>
            </a:r>
            <a:endParaRPr lang="en-GB" sz="1100" dirty="0"/>
          </a:p>
        </p:txBody>
      </p:sp>
      <p:sp>
        <p:nvSpPr>
          <p:cNvPr id="99" name="正方形/長方形 44"/>
          <p:cNvSpPr/>
          <p:nvPr/>
        </p:nvSpPr>
        <p:spPr>
          <a:xfrm>
            <a:off x="179512" y="6479758"/>
            <a:ext cx="30107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>
                <a:solidFill>
                  <a:prstClr val="black"/>
                </a:solidFill>
              </a:rPr>
              <a:t>*L &amp; L control : Lateral </a:t>
            </a:r>
            <a:r>
              <a:rPr lang="en-US" altLang="ja-JP" sz="1100" dirty="0">
                <a:solidFill>
                  <a:prstClr val="black"/>
                </a:solidFill>
              </a:rPr>
              <a:t>&amp; Longitudinal  </a:t>
            </a:r>
            <a:r>
              <a:rPr lang="en-US" altLang="ja-JP" sz="1100" dirty="0" smtClean="0">
                <a:solidFill>
                  <a:prstClr val="black"/>
                </a:solidFill>
              </a:rPr>
              <a:t>control</a:t>
            </a:r>
          </a:p>
        </p:txBody>
      </p:sp>
      <p:sp>
        <p:nvSpPr>
          <p:cNvPr id="10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184576" y="6597352"/>
            <a:ext cx="3779912" cy="226343"/>
          </a:xfrm>
          <a:noFill/>
        </p:spPr>
        <p:txBody>
          <a:bodyPr/>
          <a:lstStyle/>
          <a:p>
            <a:r>
              <a:rPr lang="nl-NL" sz="800" dirty="0" smtClean="0">
                <a:ea typeface="ＭＳ Ｐゴシック" charset="-128"/>
              </a:rPr>
              <a:t>03. November 2015, IWG ITS/AD, United Nations, Geneva | Slide #3</a:t>
            </a:r>
          </a:p>
        </p:txBody>
      </p:sp>
    </p:spTree>
    <p:extLst>
      <p:ext uri="{BB962C8B-B14F-4D97-AF65-F5344CB8AC3E}">
        <p14:creationId xmlns:p14="http://schemas.microsoft.com/office/powerpoint/2010/main" val="7370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OICA pale blue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588</Words>
  <Application>Microsoft Office PowerPoint</Application>
  <PresentationFormat>画面に合わせる (4:3)</PresentationFormat>
  <Paragraphs>171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Audi Type</vt:lpstr>
      <vt:lpstr>ＭＳ Ｐゴシック</vt:lpstr>
      <vt:lpstr>Arial</vt:lpstr>
      <vt:lpstr>Wingdings</vt:lpstr>
      <vt:lpstr>NEWOICA pale blue</vt:lpstr>
      <vt:lpstr>Conditional Automation (Level 3)  Use-Case Description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EXHIBITION MATTERS</dc:title>
  <dc:creator>Yves VAN DER STRAATEN</dc:creator>
  <cp:lastModifiedBy>Michiaki Sekine</cp:lastModifiedBy>
  <cp:revision>358</cp:revision>
  <cp:lastPrinted>2011-10-18T09:50:58Z</cp:lastPrinted>
  <dcterms:created xsi:type="dcterms:W3CDTF">2007-09-18T09:44:45Z</dcterms:created>
  <dcterms:modified xsi:type="dcterms:W3CDTF">2015-10-31T14:40:24Z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