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459" r:id="rId1"/>
  </p:sldMasterIdLst>
  <p:notesMasterIdLst>
    <p:notesMasterId r:id="rId11"/>
  </p:notesMasterIdLst>
  <p:handoutMasterIdLst>
    <p:handoutMasterId r:id="rId12"/>
  </p:handoutMasterIdLst>
  <p:sldIdLst>
    <p:sldId id="447" r:id="rId2"/>
    <p:sldId id="472" r:id="rId3"/>
    <p:sldId id="655" r:id="rId4"/>
    <p:sldId id="656" r:id="rId5"/>
    <p:sldId id="676" r:id="rId6"/>
    <p:sldId id="677" r:id="rId7"/>
    <p:sldId id="678" r:id="rId8"/>
    <p:sldId id="679" r:id="rId9"/>
    <p:sldId id="475" r:id="rId10"/>
  </p:sldIdLst>
  <p:sldSz cx="9144000" cy="6858000" type="screen4x3"/>
  <p:notesSz cx="6797675" cy="99266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bg1"/>
        </a:solidFill>
        <a:latin typeface="HY울릉도M" pitchFamily="18" charset="-127"/>
        <a:ea typeface="HY울릉도M" pitchFamily="18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99CCFF"/>
    <a:srgbClr val="0099FF"/>
    <a:srgbClr val="0000CC"/>
    <a:srgbClr val="FF9900"/>
    <a:srgbClr val="993300"/>
    <a:srgbClr val="800000"/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37CE84F3-28C3-443E-9E96-99CF82512B78}" styleName="어두운 스타일 1 - 강조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어두운 스타일 1 - 강조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8FD4443E-F989-4FC4-A0C8-D5A2AF1F390B}" styleName="어두운 스타일 1 - 강조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밝은 스타일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ED083AE6-46FA-4A59-8FB0-9F97EB10719F}" styleName="밝은 스타일 3 - 강조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47" autoAdjust="0"/>
    <p:restoredTop sz="75000" autoAdjust="0"/>
  </p:normalViewPr>
  <p:slideViewPr>
    <p:cSldViewPr>
      <p:cViewPr>
        <p:scale>
          <a:sx n="80" d="100"/>
          <a:sy n="80" d="100"/>
        </p:scale>
        <p:origin x="-3042" y="-1248"/>
      </p:cViewPr>
      <p:guideLst>
        <p:guide orient="horz" pos="2160"/>
        <p:guide pos="2880"/>
        <p:guide pos="340"/>
        <p:guide pos="975"/>
      </p:guideLst>
    </p:cSldViewPr>
  </p:slideViewPr>
  <p:outlineViewPr>
    <p:cViewPr>
      <p:scale>
        <a:sx n="33" d="100"/>
        <a:sy n="33" d="100"/>
      </p:scale>
      <p:origin x="252" y="1140"/>
    </p:cViewPr>
    <p:sldLst>
      <p:sld r:id="rId1" collapse="1"/>
      <p:sld r:id="rId2" collapse="1"/>
      <p:sld r:id="rId3" collapse="1"/>
      <p:sld r:id="rId4" collapse="1"/>
      <p:sld r:id="rId5" collapse="1"/>
      <p:sld r:id="rId6" collapse="1"/>
      <p:sld r:id="rId7" collapse="1"/>
      <p:sld r:id="rId8" collapse="1"/>
      <p:sld r:id="rId9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214" y="-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8" Type="http://schemas.openxmlformats.org/officeDocument/2006/relationships/slide" Target="slides/slide8.xml"/><Relationship Id="rId3" Type="http://schemas.openxmlformats.org/officeDocument/2006/relationships/slide" Target="slides/slide3.xml"/><Relationship Id="rId7" Type="http://schemas.openxmlformats.org/officeDocument/2006/relationships/slide" Target="slides/slide7.xml"/><Relationship Id="rId2" Type="http://schemas.openxmlformats.org/officeDocument/2006/relationships/slide" Target="slides/slide2.xml"/><Relationship Id="rId1" Type="http://schemas.openxmlformats.org/officeDocument/2006/relationships/slide" Target="slides/slide1.xml"/><Relationship Id="rId6" Type="http://schemas.openxmlformats.org/officeDocument/2006/relationships/slide" Target="slides/slide6.xml"/><Relationship Id="rId5" Type="http://schemas.openxmlformats.org/officeDocument/2006/relationships/slide" Target="slides/slide5.xml"/><Relationship Id="rId4" Type="http://schemas.openxmlformats.org/officeDocument/2006/relationships/slide" Target="slides/slide4.xml"/><Relationship Id="rId9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184" cy="49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908" y="0"/>
            <a:ext cx="2945184" cy="49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2" y="9430546"/>
            <a:ext cx="2945184" cy="494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9933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908" y="9430546"/>
            <a:ext cx="2945184" cy="494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7035CB0A-AD86-46BE-B176-F32B89C1B874}" type="slidenum">
              <a:rPr lang="en-US" altLang="ko-KR"/>
              <a:pPr/>
              <a:t>‹Nr.›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647340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0"/>
            <a:ext cx="2945184" cy="49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08" y="0"/>
            <a:ext cx="2945184" cy="496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23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2338" y="746125"/>
            <a:ext cx="4957762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04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2461" y="4716858"/>
            <a:ext cx="5432755" cy="4463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1904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430546"/>
            <a:ext cx="2945184" cy="494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1904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08" y="9430546"/>
            <a:ext cx="2945184" cy="494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376" tIns="46188" rIns="92376" bIns="46188" numCol="1" anchor="b" anchorCtr="0" compatLnSpc="1">
            <a:prstTxWarp prst="textNoShape">
              <a:avLst/>
            </a:prstTxWarp>
          </a:bodyPr>
          <a:lstStyle>
            <a:lvl1pPr algn="r" defTabSz="921993">
              <a:defRPr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fld id="{E4D9FA8D-708F-4649-9125-10F9B688C2E4}" type="slidenum">
              <a:rPr lang="en-US" altLang="ko-KR"/>
              <a:pPr/>
              <a:t>‹Nr.›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556081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1395" indent="-28515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0609" indent="-22812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596853" indent="-22812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3096" indent="-228122" defTabSz="920409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09340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65585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1828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78071" indent="-228122" defTabSz="920409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fld id="{74709008-22A6-4203-9958-BEA34733006E}" type="slidenum">
              <a:rPr lang="en-US" altLang="ko-KR" sz="1300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eaLnBrk="1" hangingPunct="1"/>
              <a:t>1</a:t>
            </a:fld>
            <a:endParaRPr lang="en-US" altLang="ko-KR" sz="1300" dirty="0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ko-KR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8" y="9430546"/>
            <a:ext cx="2945184" cy="49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2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8" y="9430546"/>
            <a:ext cx="2945184" cy="49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3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8" y="9430546"/>
            <a:ext cx="2945184" cy="49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4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8" y="9430546"/>
            <a:ext cx="2945184" cy="49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5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indent="0" algn="l" defTabSz="914400" rtl="0" eaLnBrk="1" fontAlgn="base" latinLnBrk="1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altLang="ko-KR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8" y="9430546"/>
            <a:ext cx="2945184" cy="49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6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8" y="9430546"/>
            <a:ext cx="2945184" cy="49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7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 txBox="1">
            <a:spLocks noGrp="1" noChangeArrowheads="1"/>
          </p:cNvSpPr>
          <p:nvPr/>
        </p:nvSpPr>
        <p:spPr bwMode="auto">
          <a:xfrm>
            <a:off x="3850908" y="9430546"/>
            <a:ext cx="2945184" cy="49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A6B8D2AD-BF98-44FE-8166-AFA57206D5C1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8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 txBox="1">
            <a:spLocks noGrp="1" noChangeArrowheads="1"/>
          </p:cNvSpPr>
          <p:nvPr/>
        </p:nvSpPr>
        <p:spPr bwMode="auto">
          <a:xfrm>
            <a:off x="3850908" y="9430546"/>
            <a:ext cx="2945184" cy="494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376" tIns="46188" rIns="92376" bIns="46188" anchor="b"/>
          <a:lstStyle>
            <a:lvl1pPr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defTabSz="922338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defTabSz="922338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algn="r" eaLnBrk="1" hangingPunct="1"/>
            <a:fld id="{5C81E43F-188D-4FB1-88B6-70FEC5A97FA4}" type="slidenum">
              <a:rPr lang="en-US" altLang="ko-KR">
                <a:solidFill>
                  <a:schemeClr val="tx1"/>
                </a:solidFill>
                <a:latin typeface="굴림" pitchFamily="50" charset="-127"/>
                <a:ea typeface="굴림" pitchFamily="50" charset="-127"/>
              </a:rPr>
              <a:pPr algn="r" eaLnBrk="1" hangingPunct="1"/>
              <a:t>9</a:t>
            </a:fld>
            <a:endParaRPr lang="en-US" altLang="ko-KR">
              <a:solidFill>
                <a:schemeClr val="tx1"/>
              </a:solidFill>
              <a:latin typeface="굴림" pitchFamily="50" charset="-127"/>
              <a:ea typeface="굴림" pitchFamily="50" charset="-127"/>
            </a:endParaRPr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ko-KR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887795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그림 11" descr="01_00000-copy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4853"/>
          <a:stretch>
            <a:fillRect/>
          </a:stretch>
        </p:blipFill>
        <p:spPr bwMode="auto">
          <a:xfrm>
            <a:off x="3175" y="0"/>
            <a:ext cx="9140825" cy="6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직사각형 13"/>
          <p:cNvSpPr/>
          <p:nvPr/>
        </p:nvSpPr>
        <p:spPr>
          <a:xfrm>
            <a:off x="0" y="606425"/>
            <a:ext cx="9144000" cy="110654"/>
          </a:xfrm>
          <a:prstGeom prst="rect">
            <a:avLst/>
          </a:prstGeom>
          <a:solidFill>
            <a:srgbClr val="646464">
              <a:alpha val="29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lnSpc>
                <a:spcPct val="150000"/>
              </a:lnSpc>
              <a:buFont typeface="Wingdings" pitchFamily="2" charset="2"/>
              <a:buNone/>
            </a:pPr>
            <a:endParaRPr lang="ko-KR" altLang="en-US">
              <a:solidFill>
                <a:srgbClr val="FFFFFF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0" y="6420505"/>
            <a:ext cx="3995936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400" b="1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MOLIT</a:t>
            </a:r>
          </a:p>
          <a:p>
            <a:pPr eaLnBrk="1" hangingPunct="1"/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Ministry of Land, Infrastructure and Transport</a:t>
            </a:r>
            <a:endParaRPr lang="ko-KR" altLang="en-US" sz="1050" dirty="0">
              <a:solidFill>
                <a:schemeClr val="tx1"/>
              </a:solidFill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  <p:sp>
        <p:nvSpPr>
          <p:cNvPr id="9" name="TextBox 8"/>
          <p:cNvSpPr txBox="1"/>
          <p:nvPr userDrawn="1"/>
        </p:nvSpPr>
        <p:spPr>
          <a:xfrm>
            <a:off x="6372200" y="6398166"/>
            <a:ext cx="2771800" cy="46935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1pPr>
            <a:lvl2pPr marL="742950" indent="-28575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2pPr>
            <a:lvl3pPr marL="11430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3pPr>
            <a:lvl4pPr marL="16002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4pPr>
            <a:lvl5pPr marL="2057400" indent="-228600" eaLnBrk="0" hangingPunct="0"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 kumimoji="1" sz="1200">
                <a:solidFill>
                  <a:schemeClr val="bg1"/>
                </a:solidFill>
                <a:latin typeface="HY울릉도M" pitchFamily="18" charset="-127"/>
                <a:ea typeface="HY울릉도M" pitchFamily="18" charset="-127"/>
              </a:defRPr>
            </a:lvl9pPr>
          </a:lstStyle>
          <a:p>
            <a:pPr eaLnBrk="1" hangingPunct="1"/>
            <a:r>
              <a:rPr lang="en-US" altLang="ko-KR" sz="1400" b="1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KATRI</a:t>
            </a:r>
          </a:p>
          <a:p>
            <a:pPr eaLnBrk="1" hangingPunct="1"/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Korea Automobile </a:t>
            </a:r>
            <a:r>
              <a:rPr lang="en-US" altLang="ko-KR" sz="1050" dirty="0" smtClean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Testing </a:t>
            </a:r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&amp; </a:t>
            </a:r>
            <a:r>
              <a:rPr lang="en-US" altLang="ko-KR" sz="1050" dirty="0" smtClean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Research </a:t>
            </a:r>
            <a:r>
              <a:rPr lang="en-US" altLang="ko-KR" sz="1050" dirty="0">
                <a:solidFill>
                  <a:schemeClr val="tx1"/>
                </a:solidFill>
                <a:latin typeface="Calibri" pitchFamily="34" charset="0"/>
                <a:ea typeface="맑은 고딕" pitchFamily="50" charset="-127"/>
                <a:cs typeface="Calibri" pitchFamily="34" charset="0"/>
              </a:rPr>
              <a:t>Institute</a:t>
            </a:r>
            <a:endParaRPr lang="ko-KR" altLang="en-US" sz="1050" dirty="0">
              <a:solidFill>
                <a:schemeClr val="tx1"/>
              </a:solidFill>
              <a:latin typeface="Calibri" pitchFamily="34" charset="0"/>
              <a:ea typeface="맑은 고딕" pitchFamily="50" charset="-127"/>
              <a:cs typeface="Calibri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869" r:id="rId1"/>
  </p:sldLayoutIdLst>
  <p:hf hdr="0" ftr="0" dt="0"/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2800">
          <a:solidFill>
            <a:schemeClr val="bg1"/>
          </a:solidFill>
          <a:latin typeface="HY수평선B" pitchFamily="18" charset="-127"/>
          <a:ea typeface="HY수평선B" pitchFamily="18" charset="-127"/>
        </a:defRPr>
      </a:lvl9pPr>
    </p:titleStyle>
    <p:bodyStyle>
      <a:lvl1pPr marL="271463" indent="-271463" algn="l" rtl="0" eaLnBrk="0" fontAlgn="base" latinLnBrk="1" hangingPunct="0">
        <a:spcBef>
          <a:spcPct val="20000"/>
        </a:spcBef>
        <a:spcAft>
          <a:spcPct val="0"/>
        </a:spcAft>
        <a:buBlip>
          <a:blip r:embed="rId4"/>
        </a:buBlip>
        <a:defRPr kumimoji="1" sz="1200">
          <a:solidFill>
            <a:schemeClr val="tx1"/>
          </a:solidFill>
          <a:latin typeface="+mn-lt"/>
          <a:ea typeface="+mn-ea"/>
          <a:cs typeface="+mn-cs"/>
        </a:defRPr>
      </a:lvl1pPr>
      <a:lvl2pPr marL="827088" indent="-28575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235075" indent="-228600" algn="l" rtl="0" eaLnBrk="0" fontAlgn="base" latinLnBrk="1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43063" indent="-228600" algn="l" rtl="0" eaLnBrk="0" fontAlgn="base" latinLnBrk="1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 latinLnBrk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1520" y="1628800"/>
            <a:ext cx="8429684" cy="2357454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pPr marL="0" marR="0" lvl="0" indent="0" algn="ctr" defTabSz="914400" rtl="0" eaLnBrk="0" fontAlgn="base" latinLnBrk="1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ko-KR" sz="4000" b="1" kern="0" dirty="0" smtClean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rPr>
              <a:t>The KOREA-Comment on proposed amendments to GTR 6 </a:t>
            </a:r>
            <a:r>
              <a:rPr kumimoji="0" lang="en-US" altLang="ko-KR" sz="4000" b="1" kern="0" smtClean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rPr>
              <a:t>by </a:t>
            </a:r>
            <a:r>
              <a:rPr kumimoji="0" lang="en-US" altLang="ko-KR" sz="4000" b="1" kern="0" smtClean="0">
                <a:solidFill>
                  <a:schemeClr val="tx1"/>
                </a:solidFill>
                <a:latin typeface="Arial" pitchFamily="34" charset="0"/>
                <a:ea typeface="HY헤드라인M" pitchFamily="18" charset="-127"/>
                <a:cs typeface="Arial" pitchFamily="34" charset="0"/>
              </a:rPr>
              <a:t>OICA/CLEPA </a:t>
            </a:r>
            <a:endParaRPr kumimoji="0" lang="ko-KR" altLang="en-US" sz="4000" b="1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HY헤드라인M" pitchFamily="18" charset="-127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642910" y="4500570"/>
            <a:ext cx="7991475" cy="11430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42900" indent="-342900" algn="ctr" eaLnBrk="0" hangingPunct="0">
              <a:spcBef>
                <a:spcPct val="20000"/>
              </a:spcBef>
            </a:pPr>
            <a:r>
              <a:rPr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HY헤드라인M" pitchFamily="18" charset="-127"/>
                <a:cs typeface="Calibri" pitchFamily="34" charset="0"/>
              </a:rPr>
              <a:t>24. Feb. 2016</a:t>
            </a:r>
            <a:endParaRPr lang="ko-KR" altLang="en-US" sz="1800" b="1" dirty="0">
              <a:solidFill>
                <a:schemeClr val="tx1"/>
              </a:solidFill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6" name="Rectangle 4"/>
          <p:cNvSpPr/>
          <p:nvPr/>
        </p:nvSpPr>
        <p:spPr>
          <a:xfrm>
            <a:off x="96500" y="154475"/>
            <a:ext cx="32550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Transmitted by </a:t>
            </a:r>
            <a:r>
              <a:rPr lang="en-US" sz="1600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the Republic of Korea</a:t>
            </a:r>
            <a:endParaRPr lang="en-US" sz="1600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7" name="Rectangle 5"/>
          <p:cNvSpPr/>
          <p:nvPr/>
        </p:nvSpPr>
        <p:spPr>
          <a:xfrm>
            <a:off x="7893893" y="160065"/>
            <a:ext cx="122413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tx1"/>
                </a:solidFill>
                <a:latin typeface="Calibri" panose="020F0502020204030204" pitchFamily="34" charset="0"/>
              </a:rPr>
              <a:t>PSG-03-XX</a:t>
            </a:r>
            <a:endParaRPr lang="en-US" sz="1600" b="1" dirty="0">
              <a:solidFill>
                <a:schemeClr val="tx1"/>
              </a:solidFill>
              <a:latin typeface="Calibri" panose="020F0502020204030204" pitchFamily="34" charset="0"/>
            </a:endParaRPr>
          </a:p>
        </p:txBody>
      </p:sp>
      <p:sp>
        <p:nvSpPr>
          <p:cNvPr id="8" name="직사각형 7"/>
          <p:cNvSpPr/>
          <p:nvPr/>
        </p:nvSpPr>
        <p:spPr bwMode="auto">
          <a:xfrm>
            <a:off x="6228184" y="4941168"/>
            <a:ext cx="792088" cy="360040"/>
          </a:xfrm>
          <a:prstGeom prst="rect">
            <a:avLst/>
          </a:prstGeom>
          <a:solidFill>
            <a:schemeClr val="bg1"/>
          </a:solidFill>
          <a:ln>
            <a:noFill/>
            <a:headEnd type="none" w="med" len="med"/>
            <a:tailEnd type="none" w="med" len="lg"/>
          </a:ln>
          <a:effectLst/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92"/>
          <p:cNvSpPr>
            <a:spLocks noChangeArrowheads="1"/>
          </p:cNvSpPr>
          <p:nvPr/>
        </p:nvSpPr>
        <p:spPr bwMode="auto">
          <a:xfrm>
            <a:off x="899592" y="1556792"/>
            <a:ext cx="29523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Table of Contents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8" name="Rectangle 192"/>
          <p:cNvSpPr>
            <a:spLocks noChangeArrowheads="1"/>
          </p:cNvSpPr>
          <p:nvPr/>
        </p:nvSpPr>
        <p:spPr bwMode="auto">
          <a:xfrm>
            <a:off x="255712" y="66675"/>
            <a:ext cx="295232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Contents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971600" y="3053174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227g ball Test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Rectangle 192"/>
          <p:cNvSpPr>
            <a:spLocks noChangeArrowheads="1"/>
          </p:cNvSpPr>
          <p:nvPr/>
        </p:nvSpPr>
        <p:spPr bwMode="auto">
          <a:xfrm>
            <a:off x="971600" y="2213461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Background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1" name="Rectangle 192"/>
          <p:cNvSpPr>
            <a:spLocks noChangeArrowheads="1"/>
          </p:cNvSpPr>
          <p:nvPr/>
        </p:nvSpPr>
        <p:spPr bwMode="auto">
          <a:xfrm>
            <a:off x="975792" y="2635984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Application/Scope of GTR 6 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2" name="Rectangle 192"/>
          <p:cNvSpPr>
            <a:spLocks noChangeArrowheads="1"/>
          </p:cNvSpPr>
          <p:nvPr/>
        </p:nvSpPr>
        <p:spPr bwMode="auto">
          <a:xfrm>
            <a:off x="975792" y="3460938"/>
            <a:ext cx="748464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4. Comment of The KOREA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1. Background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7" name="타원 6"/>
          <p:cNvSpPr/>
          <p:nvPr/>
        </p:nvSpPr>
        <p:spPr bwMode="auto">
          <a:xfrm>
            <a:off x="428596" y="1357298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714348" y="1214422"/>
            <a:ext cx="748464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OICA/CLEPA proposed amendments to GTR No. 6 from informal  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document(GRSG-107-23) and also discussed at PSG-2</a:t>
            </a:r>
            <a:r>
              <a:rPr kumimoji="0" lang="en-US" altLang="ko-KR" sz="2000" b="1" baseline="30000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nd</a:t>
            </a: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about them. 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8" name="타원 17"/>
          <p:cNvSpPr/>
          <p:nvPr/>
        </p:nvSpPr>
        <p:spPr bwMode="auto">
          <a:xfrm>
            <a:off x="428596" y="2455726"/>
            <a:ext cx="71438" cy="45719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9" name="타원 18"/>
          <p:cNvSpPr/>
          <p:nvPr/>
        </p:nvSpPr>
        <p:spPr bwMode="auto">
          <a:xfrm>
            <a:off x="428596" y="2428868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1" name="Rectangle 192"/>
          <p:cNvSpPr>
            <a:spLocks noChangeArrowheads="1"/>
          </p:cNvSpPr>
          <p:nvPr/>
        </p:nvSpPr>
        <p:spPr bwMode="auto">
          <a:xfrm>
            <a:off x="785786" y="2285992"/>
            <a:ext cx="771530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chair of IWG PSG requested to review the proposal of OICA/CLEPA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by the KOREA experts as the technical sponsor.</a:t>
            </a:r>
          </a:p>
        </p:txBody>
      </p:sp>
      <p:sp>
        <p:nvSpPr>
          <p:cNvPr id="22" name="타원 21"/>
          <p:cNvSpPr/>
          <p:nvPr/>
        </p:nvSpPr>
        <p:spPr bwMode="auto">
          <a:xfrm>
            <a:off x="428596" y="3598734"/>
            <a:ext cx="71438" cy="45719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3" name="타원 22"/>
          <p:cNvSpPr/>
          <p:nvPr/>
        </p:nvSpPr>
        <p:spPr bwMode="auto">
          <a:xfrm>
            <a:off x="428596" y="3571876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4" name="Rectangle 192"/>
          <p:cNvSpPr>
            <a:spLocks noChangeArrowheads="1"/>
          </p:cNvSpPr>
          <p:nvPr/>
        </p:nvSpPr>
        <p:spPr bwMode="auto">
          <a:xfrm>
            <a:off x="785786" y="3429000"/>
            <a:ext cx="771530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KOREA comment is to consider both the progress direction of IWG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PSG and current issue of Ceramic printed area.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748464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OICA/CLEPA proposals is to aim amendment about an obvious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mistake  in the scope of GTR 6.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2. Application/Scope of GTR 6 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857364"/>
            <a:ext cx="7429552" cy="227494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5" name="타원 14"/>
          <p:cNvSpPr/>
          <p:nvPr/>
        </p:nvSpPr>
        <p:spPr bwMode="auto">
          <a:xfrm>
            <a:off x="430508" y="4342915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714348" y="4214818"/>
            <a:ext cx="7484640" cy="1785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KOREA position :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The KOREA absolutely agree and support to amend the scope of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GTR 6 because GTR No 6 applied other pane such as toughened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glass etc. as well as both windscreen and double window panes.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0" name="Rectangle 192"/>
          <p:cNvSpPr>
            <a:spLocks noChangeArrowheads="1"/>
          </p:cNvSpPr>
          <p:nvPr/>
        </p:nvSpPr>
        <p:spPr bwMode="auto">
          <a:xfrm>
            <a:off x="679376" y="874126"/>
            <a:ext cx="748464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OICA/CLEPA proposals is to aim amendment about 227g ball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drop test same as ISO 3537/UN </a:t>
            </a:r>
            <a:r>
              <a:rPr kumimoji="0" lang="en-US" altLang="ko-KR" sz="2000" b="1" dirty="0" err="1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Reg</a:t>
            </a: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No. 43</a:t>
            </a: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227g ball Test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5" name="타원 14"/>
          <p:cNvSpPr/>
          <p:nvPr/>
        </p:nvSpPr>
        <p:spPr bwMode="auto">
          <a:xfrm>
            <a:off x="430508" y="3628535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16" name="Rectangle 192"/>
          <p:cNvSpPr>
            <a:spLocks noChangeArrowheads="1"/>
          </p:cNvSpPr>
          <p:nvPr/>
        </p:nvSpPr>
        <p:spPr bwMode="auto">
          <a:xfrm>
            <a:off x="714348" y="3500438"/>
            <a:ext cx="7484640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KOREA position :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Simple comparison table of 227g ball test on toughened glass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785926"/>
            <a:ext cx="7286676" cy="142876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85787" y="4357694"/>
            <a:ext cx="735811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227g ball Test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Rectangle 192"/>
          <p:cNvSpPr>
            <a:spLocks noChangeArrowheads="1"/>
          </p:cNvSpPr>
          <p:nvPr/>
        </p:nvSpPr>
        <p:spPr bwMode="auto">
          <a:xfrm>
            <a:off x="785786" y="928670"/>
            <a:ext cx="7484640" cy="3170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KOREA position(2) :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Simple comparison of 227g ball test procedure on toughened glass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● In case of Flat 300 x 300 mm sample :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 · Completely Same as the impact point both the center of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   supported area and the geometric centre of test piece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214686"/>
            <a:ext cx="7072362" cy="271464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3. 227g ball Test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Rectangle 192"/>
          <p:cNvSpPr>
            <a:spLocks noChangeArrowheads="1"/>
          </p:cNvSpPr>
          <p:nvPr/>
        </p:nvSpPr>
        <p:spPr bwMode="auto">
          <a:xfrm>
            <a:off x="785786" y="928670"/>
            <a:ext cx="7484640" cy="3631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KOREA position(3) :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Simple comparison of 227g ball test procedure on toughened glass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● In case of finished products :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 · To be possible to be different impact point between the center of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   supported area and the geometric centre of test piece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2" y="3143248"/>
            <a:ext cx="735811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타원 17"/>
          <p:cNvSpPr/>
          <p:nvPr/>
        </p:nvSpPr>
        <p:spPr bwMode="auto">
          <a:xfrm>
            <a:off x="395536" y="1002223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28" name="Espace réservé du numéro de diapositive 9"/>
          <p:cNvSpPr txBox="1">
            <a:spLocks/>
          </p:cNvSpPr>
          <p:nvPr/>
        </p:nvSpPr>
        <p:spPr>
          <a:xfrm>
            <a:off x="2483768" y="6550025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1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fld id="{2EB57879-4B2B-4ABD-BD53-BB90599838E4}" type="slidenum">
              <a:rPr kumimoji="1" lang="fr-FR" sz="11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pPr marL="0" marR="0" lvl="0" indent="0" algn="r" defTabSz="914400" rtl="0" eaLnBrk="1" fontAlgn="base" latinLnBrk="1" hangingPunct="1">
                <a:lnSpc>
                  <a:spcPct val="9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r>
              <a:rPr kumimoji="1" lang="fr-FR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  <a:ea typeface="HY헤드라인M" pitchFamily="18" charset="-127"/>
                <a:cs typeface="Calibri" pitchFamily="34" charset="0"/>
              </a:rPr>
              <a:t>-</a:t>
            </a:r>
            <a:endParaRPr kumimoji="1" lang="fr-FR" sz="11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  <a:ea typeface="HY헤드라인M" pitchFamily="18" charset="-127"/>
              <a:cs typeface="Calibri" pitchFamily="34" charset="0"/>
            </a:endParaRPr>
          </a:p>
        </p:txBody>
      </p:sp>
      <p:sp>
        <p:nvSpPr>
          <p:cNvPr id="13" name="Rectangle 192"/>
          <p:cNvSpPr>
            <a:spLocks noChangeArrowheads="1"/>
          </p:cNvSpPr>
          <p:nvPr/>
        </p:nvSpPr>
        <p:spPr bwMode="auto">
          <a:xfrm>
            <a:off x="255712" y="66675"/>
            <a:ext cx="8031064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4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4. Comment of the KOREA</a:t>
            </a:r>
            <a:endParaRPr kumimoji="0" lang="ko-KR" altLang="en-US" sz="24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10" name="Rectangle 192"/>
          <p:cNvSpPr>
            <a:spLocks noChangeArrowheads="1"/>
          </p:cNvSpPr>
          <p:nvPr/>
        </p:nvSpPr>
        <p:spPr bwMode="auto">
          <a:xfrm>
            <a:off x="785786" y="857232"/>
            <a:ext cx="7484640" cy="2708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The KOREA agree to amend  the scope of GTR 6 from OICA/CLEPA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proposal.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  <p:sp>
        <p:nvSpPr>
          <p:cNvPr id="8" name="타원 7"/>
          <p:cNvSpPr/>
          <p:nvPr/>
        </p:nvSpPr>
        <p:spPr bwMode="auto">
          <a:xfrm>
            <a:off x="428596" y="2000240"/>
            <a:ext cx="144016" cy="144016"/>
          </a:xfrm>
          <a:prstGeom prst="ellipse">
            <a:avLst/>
          </a:prstGeom>
          <a:solidFill>
            <a:srgbClr val="CADAEE"/>
          </a:solidFill>
          <a:ln>
            <a:noFill/>
            <a:headEnd type="none" w="med" len="med"/>
            <a:tailEnd type="none" w="med" len="lg"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000" tIns="46800" rIns="90000" bIns="46800" rtlCol="0" anchor="ctr"/>
          <a:lstStyle/>
          <a:p>
            <a:pPr algn="ctr"/>
            <a:endParaRPr lang="ko-KR" altLang="en-US" sz="1400" dirty="0">
              <a:solidFill>
                <a:schemeClr val="tx2">
                  <a:lumMod val="50000"/>
                </a:schemeClr>
              </a:solidFill>
              <a:latin typeface="HY수평선B" pitchFamily="18" charset="-127"/>
              <a:ea typeface="HY수평선B" pitchFamily="18" charset="-127"/>
            </a:endParaRPr>
          </a:p>
        </p:txBody>
      </p:sp>
      <p:sp>
        <p:nvSpPr>
          <p:cNvPr id="9" name="Rectangle 192"/>
          <p:cNvSpPr>
            <a:spLocks noChangeArrowheads="1"/>
          </p:cNvSpPr>
          <p:nvPr/>
        </p:nvSpPr>
        <p:spPr bwMode="auto">
          <a:xfrm>
            <a:off x="785786" y="1785926"/>
            <a:ext cx="7484640" cy="59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635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However the Korea request to consider amendments of 227g ball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test to OICA/CLEPA proposal after completing adoption of GTR 6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amendment regarding the limitation of ceramic printed area because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of the following reasons.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No include the ceramic printed area of vulnerable strength in test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area of 227g ball drop test.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- No conform to be the purpose of IWG PSG for limit the ceramic </a:t>
            </a: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printed area to be  weaker strength in order to safety driving.  </a:t>
            </a:r>
          </a:p>
          <a:p>
            <a:pPr eaLnBrk="0" hangingPunct="0">
              <a:spcBef>
                <a:spcPct val="50000"/>
              </a:spcBef>
            </a:pP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endParaRPr kumimoji="0" lang="en-US" altLang="ko-KR" sz="2000" b="1" dirty="0" smtClean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  <a:p>
            <a:pPr eaLnBrk="0" hangingPunct="0">
              <a:spcBef>
                <a:spcPct val="50000"/>
              </a:spcBef>
            </a:pPr>
            <a:r>
              <a:rPr kumimoji="0" lang="en-US" altLang="ko-KR" sz="2000" b="1" dirty="0" smtClean="0">
                <a:solidFill>
                  <a:schemeClr val="tx1"/>
                </a:solidFill>
                <a:latin typeface="Calibri" pitchFamily="34" charset="0"/>
                <a:ea typeface="Arial Unicode MS" pitchFamily="50" charset="-127"/>
                <a:cs typeface="Calibri" pitchFamily="34" charset="0"/>
              </a:rPr>
              <a:t>     </a:t>
            </a:r>
            <a:endParaRPr kumimoji="0" lang="ko-KR" altLang="en-US" sz="2000" b="1" dirty="0">
              <a:solidFill>
                <a:schemeClr val="tx1"/>
              </a:solidFill>
              <a:latin typeface="Calibri" pitchFamily="34" charset="0"/>
              <a:ea typeface="Arial Unicode MS" pitchFamily="50" charset="-127"/>
              <a:cs typeface="Calibri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1907704" y="2492896"/>
            <a:ext cx="5522913" cy="609600"/>
          </a:xfrm>
          <a:prstGeom prst="rect">
            <a:avLst/>
          </a:prstGeom>
          <a:noFill/>
          <a:ln w="6350" algn="ctr">
            <a:noFill/>
            <a:miter lim="800000"/>
            <a:headEnd/>
            <a:tailEnd/>
          </a:ln>
        </p:spPr>
        <p:txBody>
          <a:bodyPr lIns="86027" tIns="43013" rIns="86027" bIns="43013">
            <a:spAutoFit/>
          </a:bodyPr>
          <a:lstStyle/>
          <a:p>
            <a:pPr algn="ctr" latinLnBrk="0"/>
            <a:r>
              <a:rPr kumimoji="0" lang="en-US" altLang="ko-KR" sz="3400" b="1" dirty="0">
                <a:solidFill>
                  <a:schemeClr val="tx1"/>
                </a:solidFill>
                <a:latin typeface="Calibri" pitchFamily="34" charset="0"/>
                <a:ea typeface="HY헤드라인M" pitchFamily="18" charset="-127"/>
              </a:rPr>
              <a:t>Thank </a:t>
            </a:r>
            <a:r>
              <a:rPr kumimoji="0" lang="en-US" altLang="ko-KR" sz="3400" b="1" dirty="0" smtClean="0">
                <a:solidFill>
                  <a:schemeClr val="tx1"/>
                </a:solidFill>
                <a:latin typeface="Calibri" pitchFamily="34" charset="0"/>
                <a:ea typeface="HY헤드라인M" pitchFamily="18" charset="-127"/>
              </a:rPr>
              <a:t>you for your attention ! </a:t>
            </a:r>
            <a:endParaRPr kumimoji="0" lang="en-US" altLang="ko-KR" sz="3400" b="1" dirty="0">
              <a:solidFill>
                <a:schemeClr val="tx1"/>
              </a:solidFill>
              <a:latin typeface="Calibri" pitchFamily="34" charset="0"/>
              <a:ea typeface="HY헤드라인M" pitchFamily="18" charset="-127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4_디자인 사용자 지정">
  <a:themeElements>
    <a:clrScheme name="고구려 벽화">
      <a:dk1>
        <a:sysClr val="windowText" lastClr="000000"/>
      </a:dk1>
      <a:lt1>
        <a:sysClr val="window" lastClr="FFFFFF"/>
      </a:lt1>
      <a:dk2>
        <a:srgbClr val="433021"/>
      </a:dk2>
      <a:lt2>
        <a:srgbClr val="E8D8CA"/>
      </a:lt2>
      <a:accent1>
        <a:srgbClr val="E49458"/>
      </a:accent1>
      <a:accent2>
        <a:srgbClr val="74AD8D"/>
      </a:accent2>
      <a:accent3>
        <a:srgbClr val="D4AC30"/>
      </a:accent3>
      <a:accent4>
        <a:srgbClr val="7BA5BE"/>
      </a:accent4>
      <a:accent5>
        <a:srgbClr val="E4A098"/>
      </a:accent5>
      <a:accent6>
        <a:srgbClr val="70B4B7"/>
      </a:accent6>
      <a:hlink>
        <a:srgbClr val="008685"/>
      </a:hlink>
      <a:folHlink>
        <a:srgbClr val="EA5A23"/>
      </a:folHlink>
    </a:clrScheme>
    <a:fontScheme name="2_디자인 사용자 지정">
      <a:majorFont>
        <a:latin typeface="HY수평선B"/>
        <a:ea typeface="HY수평선B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rgbClr val="CADAEE"/>
        </a:solidFill>
        <a:ln>
          <a:noFill/>
          <a:headEnd type="none" w="med" len="med"/>
          <a:tailEnd type="none" w="med" len="lg"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a:spPr>
      <a:bodyPr lIns="90000" tIns="46800" rIns="90000" bIns="46800" anchor="ctr"/>
      <a:lstStyle>
        <a:defPPr algn="ctr">
          <a:defRPr sz="1400" dirty="0">
            <a:solidFill>
              <a:schemeClr val="tx2">
                <a:lumMod val="50000"/>
              </a:schemeClr>
            </a:solidFill>
            <a:latin typeface="HY수평선B" pitchFamily="18" charset="-127"/>
            <a:ea typeface="HY수평선B" pitchFamily="18" charset="-127"/>
          </a:defRPr>
        </a:defPPr>
      </a:lstStyle>
    </a:spDef>
  </a:objectDefaults>
  <a:extraClrSchemeLst>
    <a:extraClrScheme>
      <a:clrScheme name="2_디자인 사용자 지정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디자인 사용자 지정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디자인 사용자 지정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471</Words>
  <Application>Microsoft Office PowerPoint</Application>
  <PresentationFormat>Bildschirmpräsentation (4:3)</PresentationFormat>
  <Paragraphs>83</Paragraphs>
  <Slides>9</Slides>
  <Notes>9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0" baseType="lpstr">
      <vt:lpstr>4_디자인 사용자 지정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KMI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P.P.TEMPLATE  KOREA</dc:title>
  <dc:creator>JSLIM</dc:creator>
  <cp:lastModifiedBy>Retr Bianca</cp:lastModifiedBy>
  <cp:revision>2361</cp:revision>
  <cp:lastPrinted>2015-04-30T05:01:26Z</cp:lastPrinted>
  <dcterms:created xsi:type="dcterms:W3CDTF">2008-04-07T03:57:39Z</dcterms:created>
  <dcterms:modified xsi:type="dcterms:W3CDTF">2016-02-17T16:51:49Z</dcterms:modified>
</cp:coreProperties>
</file>