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54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2098A-7B66-1955-9F87-1E3C1B33B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3ED817-E3D9-C2AD-9975-0A2A5CBBB3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4969ED-4A07-0D71-EEEB-1509DFA15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23EA-ABE3-4E23-82FF-02EBAC18BB8A}" type="datetimeFigureOut">
              <a:rPr lang="de-DE" smtClean="0"/>
              <a:t>11.09.2025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DDCED7-7065-6C74-8CD2-8E34FA6CF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787299-FB95-5714-5AD1-E63F69BA1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37BBC-68AD-4049-B116-043770DFA0C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12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2C367-7389-FFA9-272E-73C83E602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6CFF6B-A924-88DB-1B2F-151891C9CE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17834-F792-3F09-91F2-5830D71B6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23EA-ABE3-4E23-82FF-02EBAC18BB8A}" type="datetimeFigureOut">
              <a:rPr lang="de-DE" smtClean="0"/>
              <a:t>11.09.2025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39C05-3DE0-4F9B-47E6-3ABFF8EBE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F02A52-41CD-2A34-CC1F-3F14D95DF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37BBC-68AD-4049-B116-043770DFA0C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516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60DFC7-A34C-68F4-877E-4B0DAF5A7E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859205-9FCB-88B1-3B0E-0E88E5515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D3962-C05A-DE33-B1C1-B3DD9FE50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23EA-ABE3-4E23-82FF-02EBAC18BB8A}" type="datetimeFigureOut">
              <a:rPr lang="de-DE" smtClean="0"/>
              <a:t>11.09.2025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E0080C-2A68-2FF3-D51D-03203D332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26BC4-BC1A-AC2A-E0BD-E6CBB6B74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37BBC-68AD-4049-B116-043770DFA0C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6031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AD451-8785-5FEA-1864-F301748CE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C928DD-BC15-44CF-093C-8F3C834A10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28189-A672-F413-4A58-F4FB50A93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23EA-ABE3-4E23-82FF-02EBAC18BB8A}" type="datetimeFigureOut">
              <a:rPr lang="de-DE" smtClean="0"/>
              <a:t>11.09.2025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5D81F-A66E-9565-EA15-058325011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BFF1DD-435D-2997-A39C-9ACBB2D71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37BBC-68AD-4049-B116-043770DFA0C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2651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B1FBE-7422-085D-4A1E-134C9A2B8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42726A-392A-CA20-7F77-9612C3858B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4962B0-3FAF-C411-3636-E93333510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23EA-ABE3-4E23-82FF-02EBAC18BB8A}" type="datetimeFigureOut">
              <a:rPr lang="de-DE" smtClean="0"/>
              <a:t>11.09.2025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C0886C-B801-73D2-8F8F-BB85770FD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79C365-773E-EB71-98A9-51545AD51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37BBC-68AD-4049-B116-043770DFA0C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503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A7DA8-3A8A-C763-6651-2C10AE876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DA959E-6801-7667-10D2-DCBF0BC4D9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9A6290-717D-7DFC-D3DE-0E2144109F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262D04-F52F-26A4-0B24-351E77C27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23EA-ABE3-4E23-82FF-02EBAC18BB8A}" type="datetimeFigureOut">
              <a:rPr lang="de-DE" smtClean="0"/>
              <a:t>11.09.2025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9C4B28-891D-1CA1-8AB4-2C45124B7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8A1742-C18B-B2D5-19AE-F04924F3B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37BBC-68AD-4049-B116-043770DFA0C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23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D1861-144D-3CCF-CD69-2AE3436FC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91DCDF-45A5-32ED-AE63-9CA32E885C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BB631D-54C9-4AF5-5E09-5942ED3DC1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E728D6-E9AE-44C2-18E1-9C29A56BFC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302F1A-31CB-38D6-2F40-7416C98D89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2EEC63-6851-A2D7-0E97-121486345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23EA-ABE3-4E23-82FF-02EBAC18BB8A}" type="datetimeFigureOut">
              <a:rPr lang="de-DE" smtClean="0"/>
              <a:t>11.09.2025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67FC70-8270-A19E-223A-0C00D993D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E5EC3A-0AB0-2161-4C49-ED69B0688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37BBC-68AD-4049-B116-043770DFA0C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5176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FF585-A5AC-8185-DB2E-6E2C19149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0D31A4-0202-062A-E5D3-FC48C6FE0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23EA-ABE3-4E23-82FF-02EBAC18BB8A}" type="datetimeFigureOut">
              <a:rPr lang="de-DE" smtClean="0"/>
              <a:t>11.09.2025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BD82E3-78B8-7BDC-FCA2-075F9956B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DEBF0-735F-A182-C68F-87EF7A35A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37BBC-68AD-4049-B116-043770DFA0C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88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B9064E-4561-63F2-D9B3-AED6AABF7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23EA-ABE3-4E23-82FF-02EBAC18BB8A}" type="datetimeFigureOut">
              <a:rPr lang="de-DE" smtClean="0"/>
              <a:t>11.09.2025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9E88A3-FE08-8849-5FE5-F6A513081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7B9A8C-54EF-26B5-64EA-A3A392ECC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37BBC-68AD-4049-B116-043770DFA0C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424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BFFA9-799D-7501-7492-F60960FBA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84E7CC-1CDA-F98A-26C9-E9AB31B2D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B9BAF3-E91F-FE29-6C96-92E31183E9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C417F1-BC54-2AFC-5FEF-AA59A357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23EA-ABE3-4E23-82FF-02EBAC18BB8A}" type="datetimeFigureOut">
              <a:rPr lang="de-DE" smtClean="0"/>
              <a:t>11.09.2025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B292FC-E8E4-F9B9-C00D-D885CE516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75311E-29BC-FEA9-C3C2-6C73D464A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37BBC-68AD-4049-B116-043770DFA0C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9878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45A06-C90C-B423-E28F-7C01B88EC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67A9E2-9670-A3BE-F628-3F0D48BFAA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754310-A6CE-1862-0432-70B6EAAA00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6ADBF0-8962-D7B6-78B5-A7301958A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23EA-ABE3-4E23-82FF-02EBAC18BB8A}" type="datetimeFigureOut">
              <a:rPr lang="de-DE" smtClean="0"/>
              <a:t>11.09.2025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B47562-88AF-D549-C23B-920AC348F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7921D8-5C20-A99E-9764-36EC07735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37BBC-68AD-4049-B116-043770DFA0C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210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B76CC9-510C-0563-9BE1-5F134BA82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EA6934-1D75-F55F-5093-5E10593B24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C0E7B4-84E6-11A3-5122-924E311F3E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0A23EA-ABE3-4E23-82FF-02EBAC18BB8A}" type="datetimeFigureOut">
              <a:rPr lang="de-DE" smtClean="0"/>
              <a:t>11.09.2025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6469F8-2D1A-4F20-6C6B-EF538F0372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E9E0A3-52F7-DF23-E36F-74BDF6F1C8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437BBC-68AD-4049-B116-043770DFA0C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3490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FA8A49-7C29-D026-0B98-06A2D13C7A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EACC68-1F9C-E9D5-DE3E-C5BF9076D6AE}"/>
              </a:ext>
            </a:extLst>
          </p:cNvPr>
          <p:cNvSpPr txBox="1"/>
          <p:nvPr/>
        </p:nvSpPr>
        <p:spPr>
          <a:xfrm>
            <a:off x="1206231" y="287721"/>
            <a:ext cx="99782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ESC / Vehicle </a:t>
            </a:r>
            <a:r>
              <a:rPr lang="de-DE" dirty="0" err="1"/>
              <a:t>stability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536575" indent="-536575"/>
            <a:endParaRPr lang="de-D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36155F1-5CDF-2A11-E895-C7A75154CF87}"/>
              </a:ext>
            </a:extLst>
          </p:cNvPr>
          <p:cNvSpPr/>
          <p:nvPr/>
        </p:nvSpPr>
        <p:spPr>
          <a:xfrm>
            <a:off x="7398322" y="914396"/>
            <a:ext cx="4100120" cy="17302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36575" indent="-536575" algn="ctr"/>
            <a:r>
              <a:rPr lang="de-DE" dirty="0"/>
              <a:t>Alternative B</a:t>
            </a:r>
            <a:br>
              <a:rPr lang="de-DE" dirty="0"/>
            </a:br>
            <a:endParaRPr lang="de-DE" dirty="0"/>
          </a:p>
          <a:p>
            <a:pPr algn="just"/>
            <a:r>
              <a:rPr lang="de-DE" dirty="0"/>
              <a:t>The ADS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capable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actuating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brakes</a:t>
            </a:r>
            <a:r>
              <a:rPr lang="de-DE" dirty="0"/>
              <a:t> </a:t>
            </a:r>
            <a:r>
              <a:rPr lang="de-DE" dirty="0" err="1"/>
              <a:t>individually</a:t>
            </a:r>
            <a:r>
              <a:rPr lang="de-DE" dirty="0"/>
              <a:t> in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control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stability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vehicle</a:t>
            </a:r>
            <a:r>
              <a:rPr lang="de-DE" dirty="0"/>
              <a:t>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1D884D2-9D38-7C20-B19E-38B04501EF36}"/>
              </a:ext>
            </a:extLst>
          </p:cNvPr>
          <p:cNvSpPr/>
          <p:nvPr/>
        </p:nvSpPr>
        <p:spPr>
          <a:xfrm>
            <a:off x="2951645" y="914396"/>
            <a:ext cx="4100122" cy="17302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36575" indent="-536575" algn="ctr"/>
            <a:r>
              <a:rPr lang="de-DE" dirty="0"/>
              <a:t>Alternative A</a:t>
            </a:r>
            <a:br>
              <a:rPr lang="de-DE" dirty="0"/>
            </a:br>
            <a:endParaRPr lang="de-DE" dirty="0"/>
          </a:p>
          <a:p>
            <a:pPr algn="just"/>
            <a:r>
              <a:rPr lang="de-DE" dirty="0"/>
              <a:t>The </a:t>
            </a:r>
            <a:r>
              <a:rPr lang="de-DE" dirty="0" err="1"/>
              <a:t>Automated</a:t>
            </a:r>
            <a:r>
              <a:rPr lang="de-DE" dirty="0"/>
              <a:t> Vehicle </a:t>
            </a:r>
            <a:r>
              <a:rPr lang="de-DE" dirty="0" err="1"/>
              <a:t>makes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an ESC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today</a:t>
            </a:r>
            <a:r>
              <a:rPr lang="de-DE" dirty="0"/>
              <a:t>, 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ESC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providing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stability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vehicle</a:t>
            </a:r>
            <a:r>
              <a:rPr lang="de-DE" dirty="0"/>
              <a:t>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98EA9D4-0FB5-82E2-9C43-5F21641818CA}"/>
              </a:ext>
            </a:extLst>
          </p:cNvPr>
          <p:cNvSpPr/>
          <p:nvPr/>
        </p:nvSpPr>
        <p:spPr>
          <a:xfrm>
            <a:off x="2951644" y="3136651"/>
            <a:ext cx="4100122" cy="15013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Assessment/</a:t>
            </a:r>
            <a:r>
              <a:rPr lang="de-DE" dirty="0" err="1"/>
              <a:t>testing</a:t>
            </a:r>
            <a:r>
              <a:rPr lang="de-DE" dirty="0"/>
              <a:t>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ESC </a:t>
            </a:r>
            <a:r>
              <a:rPr lang="de-DE" dirty="0" err="1"/>
              <a:t>requirements</a:t>
            </a:r>
            <a:r>
              <a:rPr lang="de-DE" dirty="0"/>
              <a:t> in UN R140 / UN R13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1ADA64-53C5-6FF9-691D-1D45A6E3209D}"/>
              </a:ext>
            </a:extLst>
          </p:cNvPr>
          <p:cNvSpPr/>
          <p:nvPr/>
        </p:nvSpPr>
        <p:spPr>
          <a:xfrm>
            <a:off x="7398322" y="3136650"/>
            <a:ext cx="4100122" cy="15013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Assessment/</a:t>
            </a:r>
            <a:r>
              <a:rPr lang="de-DE" dirty="0" err="1"/>
              <a:t>testing</a:t>
            </a:r>
            <a:r>
              <a:rPr lang="de-DE" dirty="0"/>
              <a:t> via </a:t>
            </a:r>
            <a:r>
              <a:rPr lang="de-DE" dirty="0" err="1"/>
              <a:t>safety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assessment</a:t>
            </a:r>
            <a:r>
              <a:rPr lang="de-DE" dirty="0"/>
              <a:t>, incl. a </a:t>
            </a:r>
            <a:r>
              <a:rPr lang="de-DE" dirty="0" err="1"/>
              <a:t>demonstration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ADS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control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brakes</a:t>
            </a:r>
            <a:r>
              <a:rPr lang="de-DE" dirty="0"/>
              <a:t> </a:t>
            </a:r>
            <a:r>
              <a:rPr lang="de-DE" dirty="0" err="1"/>
              <a:t>individually</a:t>
            </a:r>
            <a:r>
              <a:rPr lang="de-DE" dirty="0"/>
              <a:t> in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ensure</a:t>
            </a:r>
            <a:r>
              <a:rPr lang="de-DE" dirty="0"/>
              <a:t> </a:t>
            </a:r>
            <a:r>
              <a:rPr lang="de-DE" dirty="0" err="1"/>
              <a:t>vehicle</a:t>
            </a:r>
            <a:r>
              <a:rPr lang="de-DE" dirty="0"/>
              <a:t> </a:t>
            </a:r>
            <a:r>
              <a:rPr lang="de-DE" dirty="0" err="1"/>
              <a:t>stability</a:t>
            </a:r>
            <a:endParaRPr lang="de-DE" dirty="0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C9AA52BF-E958-87D5-17F8-2CAB94F3762B}"/>
              </a:ext>
            </a:extLst>
          </p:cNvPr>
          <p:cNvSpPr/>
          <p:nvPr/>
        </p:nvSpPr>
        <p:spPr>
          <a:xfrm rot="10800000">
            <a:off x="4311603" y="2736955"/>
            <a:ext cx="1380202" cy="307423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46540AA5-FAC4-FBB2-EB3D-033476F9BE7B}"/>
              </a:ext>
            </a:extLst>
          </p:cNvPr>
          <p:cNvSpPr/>
          <p:nvPr/>
        </p:nvSpPr>
        <p:spPr>
          <a:xfrm rot="10800000">
            <a:off x="8758281" y="2736955"/>
            <a:ext cx="1380202" cy="307423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ECD2CEE-88F0-C6BC-0DE6-5C5294175D9F}"/>
              </a:ext>
            </a:extLst>
          </p:cNvPr>
          <p:cNvSpPr/>
          <p:nvPr/>
        </p:nvSpPr>
        <p:spPr>
          <a:xfrm rot="10800000">
            <a:off x="4546745" y="4750172"/>
            <a:ext cx="909916" cy="247212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2308DA-3829-34BD-5235-BF82F3206179}"/>
              </a:ext>
            </a:extLst>
          </p:cNvPr>
          <p:cNvSpPr/>
          <p:nvPr/>
        </p:nvSpPr>
        <p:spPr>
          <a:xfrm>
            <a:off x="2951641" y="5094290"/>
            <a:ext cx="4100122" cy="150483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Requires</a:t>
            </a:r>
            <a:r>
              <a:rPr lang="de-DE" dirty="0"/>
              <a:t> UN R140 /UN R13 (ESC) </a:t>
            </a:r>
            <a:r>
              <a:rPr lang="de-DE" dirty="0" err="1"/>
              <a:t>requriements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worded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allow</a:t>
            </a:r>
            <a:r>
              <a:rPr lang="de-DE" dirty="0"/>
              <a:t> </a:t>
            </a:r>
            <a:r>
              <a:rPr lang="de-DE" dirty="0" err="1"/>
              <a:t>assessment</a:t>
            </a:r>
            <a:r>
              <a:rPr lang="de-DE" dirty="0"/>
              <a:t> </a:t>
            </a:r>
            <a:r>
              <a:rPr lang="de-DE" dirty="0" err="1"/>
              <a:t>while</a:t>
            </a:r>
            <a:r>
              <a:rPr lang="de-DE" dirty="0"/>
              <a:t> ADS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active</a:t>
            </a:r>
            <a:endParaRPr lang="de-D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FF2BBB-4FF2-894C-5C8B-59BFBD09C8D6}"/>
              </a:ext>
            </a:extLst>
          </p:cNvPr>
          <p:cNvSpPr txBox="1"/>
          <p:nvPr/>
        </p:nvSpPr>
        <p:spPr>
          <a:xfrm>
            <a:off x="1206231" y="3136650"/>
            <a:ext cx="15484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Performance </a:t>
            </a:r>
            <a:br>
              <a:rPr lang="de-DE" dirty="0"/>
            </a:br>
            <a:r>
              <a:rPr lang="de-DE" dirty="0" err="1"/>
              <a:t>assessment</a:t>
            </a:r>
            <a:r>
              <a:rPr lang="de-DE" dirty="0"/>
              <a:t>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422F15-2DD6-B7A0-BAAD-B5D755ECCF39}"/>
              </a:ext>
            </a:extLst>
          </p:cNvPr>
          <p:cNvSpPr txBox="1"/>
          <p:nvPr/>
        </p:nvSpPr>
        <p:spPr>
          <a:xfrm>
            <a:off x="1206231" y="914396"/>
            <a:ext cx="15484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Alternatives: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64FFF6F-0D87-732F-659A-31819C3C3F6E}"/>
              </a:ext>
            </a:extLst>
          </p:cNvPr>
          <p:cNvSpPr txBox="1"/>
          <p:nvPr/>
        </p:nvSpPr>
        <p:spPr>
          <a:xfrm>
            <a:off x="1206231" y="5094290"/>
            <a:ext cx="15484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actions</a:t>
            </a:r>
            <a:r>
              <a:rPr lang="de-DE" dirty="0"/>
              <a:t>:</a:t>
            </a:r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95055018-6F87-81B1-9F84-876E6356022A}"/>
              </a:ext>
            </a:extLst>
          </p:cNvPr>
          <p:cNvSpPr/>
          <p:nvPr/>
        </p:nvSpPr>
        <p:spPr>
          <a:xfrm rot="10800000">
            <a:off x="8993424" y="4743905"/>
            <a:ext cx="909916" cy="247212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550D045-3D02-C1E8-DA71-8BDDB4264365}"/>
              </a:ext>
            </a:extLst>
          </p:cNvPr>
          <p:cNvSpPr/>
          <p:nvPr/>
        </p:nvSpPr>
        <p:spPr>
          <a:xfrm>
            <a:off x="7398322" y="5097040"/>
            <a:ext cx="4100122" cy="1501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de-DE" dirty="0"/>
              <a:t>Text </a:t>
            </a:r>
            <a:r>
              <a:rPr lang="de-DE" dirty="0" err="1"/>
              <a:t>for</a:t>
            </a:r>
            <a:r>
              <a:rPr lang="de-DE" dirty="0"/>
              <a:t> alternative </a:t>
            </a:r>
            <a:r>
              <a:rPr lang="de-DE" dirty="0" err="1"/>
              <a:t>assessment</a:t>
            </a:r>
            <a:r>
              <a:rPr lang="de-DE" dirty="0"/>
              <a:t> in ADS Regulation</a:t>
            </a:r>
          </a:p>
          <a:p>
            <a:pPr marL="285750" indent="-285750">
              <a:buFontTx/>
              <a:buChar char="-"/>
            </a:pPr>
            <a:r>
              <a:rPr lang="de-DE" dirty="0" err="1"/>
              <a:t>Scope</a:t>
            </a:r>
            <a:r>
              <a:rPr lang="de-DE" dirty="0"/>
              <a:t> </a:t>
            </a:r>
            <a:r>
              <a:rPr lang="de-DE" dirty="0" err="1"/>
              <a:t>exemptions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included</a:t>
            </a:r>
            <a:r>
              <a:rPr lang="de-DE" dirty="0"/>
              <a:t> in R140 / </a:t>
            </a:r>
            <a:r>
              <a:rPr lang="de-DE" dirty="0" err="1"/>
              <a:t>req</a:t>
            </a:r>
            <a:r>
              <a:rPr lang="de-DE" dirty="0"/>
              <a:t> </a:t>
            </a:r>
            <a:r>
              <a:rPr lang="de-DE" dirty="0" err="1"/>
              <a:t>exempt</a:t>
            </a:r>
            <a:r>
              <a:rPr lang="de-DE" dirty="0"/>
              <a:t> R13</a:t>
            </a:r>
          </a:p>
        </p:txBody>
      </p:sp>
    </p:spTree>
    <p:extLst>
      <p:ext uri="{BB962C8B-B14F-4D97-AF65-F5344CB8AC3E}">
        <p14:creationId xmlns:p14="http://schemas.microsoft.com/office/powerpoint/2010/main" val="1734259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79D4A2-67CE-BD24-5E4E-5934A95CFA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A2FE88-9860-EC21-A3A6-F68F985F378F}"/>
              </a:ext>
            </a:extLst>
          </p:cNvPr>
          <p:cNvSpPr txBox="1"/>
          <p:nvPr/>
        </p:nvSpPr>
        <p:spPr>
          <a:xfrm>
            <a:off x="1206230" y="334848"/>
            <a:ext cx="1037931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1825" indent="-631825"/>
            <a:r>
              <a:rPr lang="de-DE" dirty="0"/>
              <a:t>Reg ADS</a:t>
            </a:r>
          </a:p>
          <a:p>
            <a:pPr marL="631825" indent="-631825"/>
            <a:endParaRPr lang="de-DE" dirty="0"/>
          </a:p>
          <a:p>
            <a:pPr marL="631825" indent="-631825"/>
            <a:r>
              <a:rPr lang="de-DE" dirty="0"/>
              <a:t>X.X 	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demonstrated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safety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assessment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ADS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ADS </a:t>
            </a:r>
            <a:r>
              <a:rPr lang="de-DE" dirty="0" err="1"/>
              <a:t>incorporates</a:t>
            </a:r>
            <a:r>
              <a:rPr lang="de-DE" dirty="0"/>
              <a:t> </a:t>
            </a:r>
            <a:r>
              <a:rPr lang="en-US" dirty="0"/>
              <a:t>control strategies to induce a correcting yaw moment and where relevant preventing roll-over based on the evaluation of actual vehicle </a:t>
            </a:r>
            <a:r>
              <a:rPr lang="en-US" dirty="0" err="1"/>
              <a:t>behaviour</a:t>
            </a:r>
            <a:r>
              <a:rPr lang="en-US" dirty="0"/>
              <a:t> in comparison with a determination of vehicle </a:t>
            </a:r>
            <a:r>
              <a:rPr lang="en-US" dirty="0" err="1"/>
              <a:t>behaviour</a:t>
            </a:r>
            <a:r>
              <a:rPr lang="en-US" dirty="0"/>
              <a:t> demanded by the ADS, the requirements for ESC according to UN R 140 / R13 are deemed to be met.</a:t>
            </a:r>
            <a:r>
              <a:rPr lang="de-DE" dirty="0"/>
              <a:t> Such </a:t>
            </a:r>
            <a:r>
              <a:rPr lang="de-DE" dirty="0" err="1"/>
              <a:t>stability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may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steering</a:t>
            </a:r>
            <a:r>
              <a:rPr lang="de-DE" dirty="0"/>
              <a:t> </a:t>
            </a:r>
            <a:r>
              <a:rPr lang="de-DE" dirty="0" err="1"/>
              <a:t>actuation</a:t>
            </a:r>
            <a:r>
              <a:rPr lang="de-DE" dirty="0"/>
              <a:t>.</a:t>
            </a:r>
          </a:p>
          <a:p>
            <a:endParaRPr lang="de-DE" dirty="0"/>
          </a:p>
          <a:p>
            <a:r>
              <a:rPr lang="de-DE" dirty="0"/>
              <a:t>R140 (</a:t>
            </a:r>
            <a:r>
              <a:rPr lang="de-DE" dirty="0" err="1"/>
              <a:t>Scope</a:t>
            </a:r>
            <a:r>
              <a:rPr lang="de-DE" dirty="0"/>
              <a:t> </a:t>
            </a:r>
            <a:r>
              <a:rPr lang="de-DE" dirty="0" err="1"/>
              <a:t>exclusion</a:t>
            </a:r>
            <a:r>
              <a:rPr lang="de-DE" dirty="0"/>
              <a:t>):</a:t>
            </a:r>
          </a:p>
          <a:p>
            <a:endParaRPr lang="de-DE" dirty="0"/>
          </a:p>
          <a:p>
            <a:pPr marL="623888" indent="-623888"/>
            <a:r>
              <a:rPr lang="de-DE" dirty="0"/>
              <a:t>1.X 	This Regulation </a:t>
            </a:r>
            <a:r>
              <a:rPr lang="de-DE" dirty="0" err="1"/>
              <a:t>does</a:t>
            </a:r>
            <a:r>
              <a:rPr lang="de-DE" dirty="0"/>
              <a:t> not </a:t>
            </a:r>
            <a:r>
              <a:rPr lang="de-DE" dirty="0" err="1"/>
              <a:t>apply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automated</a:t>
            </a:r>
            <a:r>
              <a:rPr lang="de-DE" dirty="0"/>
              <a:t> </a:t>
            </a:r>
            <a:r>
              <a:rPr lang="de-DE" dirty="0" err="1"/>
              <a:t>vehicles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ADS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capable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controlling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dynamic</a:t>
            </a:r>
            <a:r>
              <a:rPr lang="de-DE" dirty="0"/>
              <a:t> </a:t>
            </a:r>
            <a:r>
              <a:rPr lang="de-DE" dirty="0" err="1"/>
              <a:t>vehicle</a:t>
            </a:r>
            <a:r>
              <a:rPr lang="de-DE" dirty="0"/>
              <a:t> </a:t>
            </a:r>
            <a:r>
              <a:rPr lang="de-DE" dirty="0" err="1"/>
              <a:t>stability</a:t>
            </a:r>
            <a:r>
              <a:rPr lang="de-DE" dirty="0"/>
              <a:t> in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an ESC (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defined</a:t>
            </a:r>
            <a:r>
              <a:rPr lang="de-DE" dirty="0"/>
              <a:t> in </a:t>
            </a:r>
            <a:r>
              <a:rPr lang="de-DE" dirty="0" err="1"/>
              <a:t>paragraph</a:t>
            </a:r>
            <a:r>
              <a:rPr lang="de-DE" dirty="0"/>
              <a:t> 2.7.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Regulation),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functionality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 </a:t>
            </a:r>
            <a:r>
              <a:rPr lang="de-DE" dirty="0" err="1"/>
              <a:t>assessed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safety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assessment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ADS.</a:t>
            </a:r>
          </a:p>
          <a:p>
            <a:pPr marL="623888" indent="-623888"/>
            <a:endParaRPr lang="de-DE" dirty="0"/>
          </a:p>
          <a:p>
            <a:r>
              <a:rPr lang="de-DE" dirty="0"/>
              <a:t>R13 (</a:t>
            </a:r>
            <a:r>
              <a:rPr lang="de-DE" dirty="0" err="1"/>
              <a:t>Requirement</a:t>
            </a:r>
            <a:r>
              <a:rPr lang="de-DE" dirty="0"/>
              <a:t> </a:t>
            </a:r>
            <a:r>
              <a:rPr lang="de-DE" dirty="0" err="1"/>
              <a:t>exclusion</a:t>
            </a:r>
            <a:r>
              <a:rPr lang="de-DE" dirty="0"/>
              <a:t>): </a:t>
            </a:r>
          </a:p>
          <a:p>
            <a:pPr marL="623888" indent="-623888"/>
            <a:endParaRPr lang="de-DE" dirty="0"/>
          </a:p>
          <a:p>
            <a:pPr marL="623888" indent="-623888"/>
            <a:r>
              <a:rPr lang="de-DE" dirty="0"/>
              <a:t>5.X 	The </a:t>
            </a:r>
            <a:r>
              <a:rPr lang="de-DE" dirty="0" err="1"/>
              <a:t>requirements</a:t>
            </a:r>
            <a:r>
              <a:rPr lang="de-DE" dirty="0"/>
              <a:t> </a:t>
            </a:r>
            <a:r>
              <a:rPr lang="de-DE" dirty="0" err="1"/>
              <a:t>regarding</a:t>
            </a:r>
            <a:r>
              <a:rPr lang="de-DE" dirty="0"/>
              <a:t> Vehicle </a:t>
            </a:r>
            <a:r>
              <a:rPr lang="de-DE" dirty="0" err="1"/>
              <a:t>Stability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(VSF)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automated</a:t>
            </a:r>
            <a:r>
              <a:rPr lang="de-DE" dirty="0"/>
              <a:t> </a:t>
            </a:r>
            <a:r>
              <a:rPr lang="de-DE" dirty="0" err="1"/>
              <a:t>vehicles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ADS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capable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performing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directional</a:t>
            </a:r>
            <a:r>
              <a:rPr lang="de-DE" dirty="0"/>
              <a:t> </a:t>
            </a:r>
            <a:r>
              <a:rPr lang="de-DE" dirty="0" err="1"/>
              <a:t>control</a:t>
            </a:r>
            <a:r>
              <a:rPr lang="de-DE" dirty="0"/>
              <a:t> and/</a:t>
            </a:r>
            <a:r>
              <a:rPr lang="de-DE" dirty="0" err="1"/>
              <a:t>or</a:t>
            </a:r>
            <a:r>
              <a:rPr lang="de-DE" dirty="0"/>
              <a:t> roll-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control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improve</a:t>
            </a:r>
            <a:r>
              <a:rPr lang="de-DE" dirty="0"/>
              <a:t> </a:t>
            </a:r>
            <a:r>
              <a:rPr lang="de-DE" dirty="0" err="1"/>
              <a:t>dynamic</a:t>
            </a:r>
            <a:r>
              <a:rPr lang="de-DE" dirty="0"/>
              <a:t> </a:t>
            </a:r>
            <a:r>
              <a:rPr lang="de-DE" dirty="0" err="1"/>
              <a:t>vehicle</a:t>
            </a:r>
            <a:r>
              <a:rPr lang="de-DE" dirty="0"/>
              <a:t> </a:t>
            </a:r>
            <a:r>
              <a:rPr lang="de-DE" dirty="0" err="1"/>
              <a:t>stability</a:t>
            </a:r>
            <a:r>
              <a:rPr lang="de-DE" dirty="0"/>
              <a:t> </a:t>
            </a:r>
            <a:r>
              <a:rPr lang="de-DE" dirty="0" err="1"/>
              <a:t>may</a:t>
            </a:r>
            <a:r>
              <a:rPr lang="de-DE" dirty="0"/>
              <a:t>, at </a:t>
            </a:r>
            <a:r>
              <a:rPr lang="de-DE" dirty="0" err="1"/>
              <a:t>request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manufacturer</a:t>
            </a:r>
            <a:r>
              <a:rPr lang="de-DE" dirty="0"/>
              <a:t>,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assessed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safety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assessment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ADS. In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vehicle</a:t>
            </a:r>
            <a:r>
              <a:rPr lang="de-DE" dirty="0"/>
              <a:t> </a:t>
            </a:r>
            <a:r>
              <a:rPr lang="de-DE" dirty="0" err="1"/>
              <a:t>shall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deemed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comply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requirements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para</a:t>
            </a:r>
            <a:r>
              <a:rPr lang="de-DE" dirty="0"/>
              <a:t> X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Regulation. The </a:t>
            </a:r>
            <a:r>
              <a:rPr lang="de-DE" dirty="0" err="1"/>
              <a:t>exemption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vehicles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VSF </a:t>
            </a:r>
            <a:r>
              <a:rPr lang="de-DE" dirty="0" err="1"/>
              <a:t>requirements</a:t>
            </a:r>
            <a:r>
              <a:rPr lang="de-DE" dirty="0"/>
              <a:t>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5.2.1.32. </a:t>
            </a:r>
            <a:r>
              <a:rPr lang="de-DE" dirty="0" err="1"/>
              <a:t>remains</a:t>
            </a:r>
            <a:r>
              <a:rPr lang="de-DE" dirty="0"/>
              <a:t> </a:t>
            </a:r>
            <a:r>
              <a:rPr lang="de-DE" dirty="0" err="1"/>
              <a:t>unchanged</a:t>
            </a:r>
            <a:r>
              <a:rPr lang="de-DE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8B0B35-8072-B0B3-6246-5C3B9C635608}"/>
              </a:ext>
            </a:extLst>
          </p:cNvPr>
          <p:cNvSpPr txBox="1"/>
          <p:nvPr/>
        </p:nvSpPr>
        <p:spPr>
          <a:xfrm>
            <a:off x="2736131" y="4737217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1048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55da706b-7baf-417f-824a-8d6d03ee3e01}" enabled="1" method="Privileged" siteId="{7bed5601-97bf-4483-9b1a-0307a2fd81b2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377</Words>
  <Application>Microsoft Office PowerPoint</Application>
  <PresentationFormat>Widescreen</PresentationFormat>
  <Paragraphs>32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Schenkenberger, Jens</dc:creator>
  <cp:lastModifiedBy>Schenkenberger, Jens</cp:lastModifiedBy>
  <cp:revision>21</cp:revision>
  <dcterms:created xsi:type="dcterms:W3CDTF">2025-07-16T06:31:49Z</dcterms:created>
  <dcterms:modified xsi:type="dcterms:W3CDTF">2025-09-11T07:28:26Z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df37b35-8c7b-4a5f-801c-8d33a587454d_SiteId">
    <vt:lpwstr>7bed5601-97bf-4483-9b1a-0307a2fd81b2</vt:lpwstr>
  </property>
  <property fmtid="{D5CDD505-2E9C-101B-9397-08002B2CF9AE}" pid="3" name="MSIP_Label_8df37b35-8c7b-4a5f-801c-8d33a587454d_SetDate">
    <vt:lpwstr>2025-09-01T11:42:19Z</vt:lpwstr>
  </property>
  <property fmtid="{D5CDD505-2E9C-101B-9397-08002B2CF9AE}" pid="4" name="MSIP_Label_8df37b35-8c7b-4a5f-801c-8d33a587454d_Name">
    <vt:lpwstr>Employee Only</vt:lpwstr>
  </property>
  <property fmtid="{D5CDD505-2E9C-101B-9397-08002B2CF9AE}" pid="5" name="MSIP_Label_8df37b35-8c7b-4a5f-801c-8d33a587454d_Method">
    <vt:lpwstr>Standard</vt:lpwstr>
  </property>
  <property fmtid="{D5CDD505-2E9C-101B-9397-08002B2CF9AE}" pid="6" name="MSIP_Label_8df37b35-8c7b-4a5f-801c-8d33a587454d_Enabled">
    <vt:lpwstr>true</vt:lpwstr>
  </property>
  <property fmtid="{D5CDD505-2E9C-101B-9397-08002B2CF9AE}" pid="7" name="MSIP_Label_8df37b35-8c7b-4a5f-801c-8d33a587454d_ContentBits">
    <vt:lpwstr>8</vt:lpwstr>
  </property>
</Properties>
</file>