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20"/>
  </p:notesMasterIdLst>
  <p:handoutMasterIdLst>
    <p:handoutMasterId r:id="rId21"/>
  </p:handoutMasterIdLst>
  <p:sldIdLst>
    <p:sldId id="256" r:id="rId5"/>
    <p:sldId id="848" r:id="rId6"/>
    <p:sldId id="843" r:id="rId7"/>
    <p:sldId id="853" r:id="rId8"/>
    <p:sldId id="854" r:id="rId9"/>
    <p:sldId id="855" r:id="rId10"/>
    <p:sldId id="849" r:id="rId11"/>
    <p:sldId id="850" r:id="rId12"/>
    <p:sldId id="851" r:id="rId13"/>
    <p:sldId id="859" r:id="rId14"/>
    <p:sldId id="860" r:id="rId15"/>
    <p:sldId id="844" r:id="rId16"/>
    <p:sldId id="856" r:id="rId17"/>
    <p:sldId id="841" r:id="rId18"/>
    <p:sldId id="857" r:id="rId19"/>
  </p:sldIdLst>
  <p:sldSz cx="12192000" cy="6858000"/>
  <p:notesSz cx="6797675" cy="987266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66FF"/>
    <a:srgbClr val="008000"/>
    <a:srgbClr val="996633"/>
    <a:srgbClr val="993300"/>
    <a:srgbClr val="990000"/>
    <a:srgbClr val="006600"/>
    <a:srgbClr val="FFCC00"/>
    <a:srgbClr val="FFFF66"/>
    <a:srgbClr val="152E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226DE02-10A1-4804-ABD9-CCAE525DBC66}" v="1" dt="2025-03-31T10:54:22.64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6234" autoAdjust="0"/>
  </p:normalViewPr>
  <p:slideViewPr>
    <p:cSldViewPr>
      <p:cViewPr varScale="1">
        <p:scale>
          <a:sx n="159" d="100"/>
          <a:sy n="159" d="100"/>
        </p:scale>
        <p:origin x="268" y="10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0" d="100"/>
          <a:sy n="80" d="100"/>
        </p:scale>
        <p:origin x="-2022" y="-90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.Fujita" userId="1ee2a6b3-f413-40b9-8aa8-71a9238a22e3" providerId="ADAL" clId="{8C152F6F-B185-4ED0-BA15-86CC7EEC6EB4}"/>
    <pc:docChg chg="undo custSel modSld modNotesMaster modHandout">
      <pc:chgData name="T.Fujita" userId="1ee2a6b3-f413-40b9-8aa8-71a9238a22e3" providerId="ADAL" clId="{8C152F6F-B185-4ED0-BA15-86CC7EEC6EB4}" dt="2025-03-31T10:38:34.197" v="328"/>
      <pc:docMkLst>
        <pc:docMk/>
      </pc:docMkLst>
      <pc:sldChg chg="modSp mod">
        <pc:chgData name="T.Fujita" userId="1ee2a6b3-f413-40b9-8aa8-71a9238a22e3" providerId="ADAL" clId="{8C152F6F-B185-4ED0-BA15-86CC7EEC6EB4}" dt="2025-03-31T10:37:39.239" v="322" actId="20577"/>
        <pc:sldMkLst>
          <pc:docMk/>
          <pc:sldMk cId="339689684" sldId="843"/>
        </pc:sldMkLst>
        <pc:spChg chg="mod">
          <ac:chgData name="T.Fujita" userId="1ee2a6b3-f413-40b9-8aa8-71a9238a22e3" providerId="ADAL" clId="{8C152F6F-B185-4ED0-BA15-86CC7EEC6EB4}" dt="2025-03-31T10:37:39.239" v="322" actId="20577"/>
          <ac:spMkLst>
            <pc:docMk/>
            <pc:sldMk cId="339689684" sldId="843"/>
            <ac:spMk id="5" creationId="{B1125FAF-B9DF-8031-65E5-54A6AA946D38}"/>
          </ac:spMkLst>
        </pc:spChg>
      </pc:sldChg>
      <pc:sldChg chg="modSp mod">
        <pc:chgData name="T.Fujita" userId="1ee2a6b3-f413-40b9-8aa8-71a9238a22e3" providerId="ADAL" clId="{8C152F6F-B185-4ED0-BA15-86CC7EEC6EB4}" dt="2025-03-31T10:04:28.774" v="291" actId="20577"/>
        <pc:sldMkLst>
          <pc:docMk/>
          <pc:sldMk cId="568286885" sldId="848"/>
        </pc:sldMkLst>
        <pc:spChg chg="mod">
          <ac:chgData name="T.Fujita" userId="1ee2a6b3-f413-40b9-8aa8-71a9238a22e3" providerId="ADAL" clId="{8C152F6F-B185-4ED0-BA15-86CC7EEC6EB4}" dt="2025-03-31T10:04:28.774" v="291" actId="20577"/>
          <ac:spMkLst>
            <pc:docMk/>
            <pc:sldMk cId="568286885" sldId="848"/>
            <ac:spMk id="4" creationId="{2201399B-1A96-7853-5CFB-9F3D571462D6}"/>
          </ac:spMkLst>
        </pc:spChg>
      </pc:sldChg>
      <pc:sldChg chg="modSp mod">
        <pc:chgData name="T.Fujita" userId="1ee2a6b3-f413-40b9-8aa8-71a9238a22e3" providerId="ADAL" clId="{8C152F6F-B185-4ED0-BA15-86CC7EEC6EB4}" dt="2025-03-31T10:38:09.497" v="326"/>
        <pc:sldMkLst>
          <pc:docMk/>
          <pc:sldMk cId="3719857877" sldId="849"/>
        </pc:sldMkLst>
        <pc:spChg chg="mod">
          <ac:chgData name="T.Fujita" userId="1ee2a6b3-f413-40b9-8aa8-71a9238a22e3" providerId="ADAL" clId="{8C152F6F-B185-4ED0-BA15-86CC7EEC6EB4}" dt="2025-03-31T10:38:09.497" v="326"/>
          <ac:spMkLst>
            <pc:docMk/>
            <pc:sldMk cId="3719857877" sldId="849"/>
            <ac:spMk id="5" creationId="{B1125FAF-B9DF-8031-65E5-54A6AA946D38}"/>
          </ac:spMkLst>
        </pc:spChg>
      </pc:sldChg>
      <pc:sldChg chg="modSp mod">
        <pc:chgData name="T.Fujita" userId="1ee2a6b3-f413-40b9-8aa8-71a9238a22e3" providerId="ADAL" clId="{8C152F6F-B185-4ED0-BA15-86CC7EEC6EB4}" dt="2025-03-31T10:38:19.900" v="327"/>
        <pc:sldMkLst>
          <pc:docMk/>
          <pc:sldMk cId="1805162242" sldId="850"/>
        </pc:sldMkLst>
        <pc:spChg chg="mod">
          <ac:chgData name="T.Fujita" userId="1ee2a6b3-f413-40b9-8aa8-71a9238a22e3" providerId="ADAL" clId="{8C152F6F-B185-4ED0-BA15-86CC7EEC6EB4}" dt="2025-03-31T10:38:19.900" v="327"/>
          <ac:spMkLst>
            <pc:docMk/>
            <pc:sldMk cId="1805162242" sldId="850"/>
            <ac:spMk id="5" creationId="{B1125FAF-B9DF-8031-65E5-54A6AA946D38}"/>
          </ac:spMkLst>
        </pc:spChg>
      </pc:sldChg>
      <pc:sldChg chg="modSp mod">
        <pc:chgData name="T.Fujita" userId="1ee2a6b3-f413-40b9-8aa8-71a9238a22e3" providerId="ADAL" clId="{8C152F6F-B185-4ED0-BA15-86CC7EEC6EB4}" dt="2025-03-31T10:38:34.197" v="328"/>
        <pc:sldMkLst>
          <pc:docMk/>
          <pc:sldMk cId="1028704173" sldId="851"/>
        </pc:sldMkLst>
        <pc:spChg chg="mod">
          <ac:chgData name="T.Fujita" userId="1ee2a6b3-f413-40b9-8aa8-71a9238a22e3" providerId="ADAL" clId="{8C152F6F-B185-4ED0-BA15-86CC7EEC6EB4}" dt="2025-03-31T10:38:34.197" v="328"/>
          <ac:spMkLst>
            <pc:docMk/>
            <pc:sldMk cId="1028704173" sldId="851"/>
            <ac:spMk id="5" creationId="{B1125FAF-B9DF-8031-65E5-54A6AA946D38}"/>
          </ac:spMkLst>
        </pc:spChg>
      </pc:sldChg>
      <pc:sldChg chg="modSp mod">
        <pc:chgData name="T.Fujita" userId="1ee2a6b3-f413-40b9-8aa8-71a9238a22e3" providerId="ADAL" clId="{8C152F6F-B185-4ED0-BA15-86CC7EEC6EB4}" dt="2025-03-31T10:37:52.421" v="323"/>
        <pc:sldMkLst>
          <pc:docMk/>
          <pc:sldMk cId="2857782297" sldId="853"/>
        </pc:sldMkLst>
        <pc:spChg chg="mod">
          <ac:chgData name="T.Fujita" userId="1ee2a6b3-f413-40b9-8aa8-71a9238a22e3" providerId="ADAL" clId="{8C152F6F-B185-4ED0-BA15-86CC7EEC6EB4}" dt="2025-03-31T10:37:52.421" v="323"/>
          <ac:spMkLst>
            <pc:docMk/>
            <pc:sldMk cId="2857782297" sldId="853"/>
            <ac:spMk id="5" creationId="{B1125FAF-B9DF-8031-65E5-54A6AA946D38}"/>
          </ac:spMkLst>
        </pc:spChg>
      </pc:sldChg>
      <pc:sldChg chg="modSp mod">
        <pc:chgData name="T.Fujita" userId="1ee2a6b3-f413-40b9-8aa8-71a9238a22e3" providerId="ADAL" clId="{8C152F6F-B185-4ED0-BA15-86CC7EEC6EB4}" dt="2025-03-31T10:37:58.288" v="324"/>
        <pc:sldMkLst>
          <pc:docMk/>
          <pc:sldMk cId="3404787126" sldId="854"/>
        </pc:sldMkLst>
        <pc:spChg chg="mod">
          <ac:chgData name="T.Fujita" userId="1ee2a6b3-f413-40b9-8aa8-71a9238a22e3" providerId="ADAL" clId="{8C152F6F-B185-4ED0-BA15-86CC7EEC6EB4}" dt="2025-03-31T10:37:58.288" v="324"/>
          <ac:spMkLst>
            <pc:docMk/>
            <pc:sldMk cId="3404787126" sldId="854"/>
            <ac:spMk id="5" creationId="{B1125FAF-B9DF-8031-65E5-54A6AA946D38}"/>
          </ac:spMkLst>
        </pc:spChg>
      </pc:sldChg>
      <pc:sldChg chg="modSp mod">
        <pc:chgData name="T.Fujita" userId="1ee2a6b3-f413-40b9-8aa8-71a9238a22e3" providerId="ADAL" clId="{8C152F6F-B185-4ED0-BA15-86CC7EEC6EB4}" dt="2025-03-31T10:38:03.414" v="325"/>
        <pc:sldMkLst>
          <pc:docMk/>
          <pc:sldMk cId="1714534957" sldId="855"/>
        </pc:sldMkLst>
        <pc:spChg chg="mod">
          <ac:chgData name="T.Fujita" userId="1ee2a6b3-f413-40b9-8aa8-71a9238a22e3" providerId="ADAL" clId="{8C152F6F-B185-4ED0-BA15-86CC7EEC6EB4}" dt="2025-03-31T10:38:03.414" v="325"/>
          <ac:spMkLst>
            <pc:docMk/>
            <pc:sldMk cId="1714534957" sldId="855"/>
            <ac:spMk id="5" creationId="{B1125FAF-B9DF-8031-65E5-54A6AA946D38}"/>
          </ac:spMkLst>
        </pc:spChg>
      </pc:sldChg>
      <pc:sldChg chg="modSp mod">
        <pc:chgData name="T.Fujita" userId="1ee2a6b3-f413-40b9-8aa8-71a9238a22e3" providerId="ADAL" clId="{8C152F6F-B185-4ED0-BA15-86CC7EEC6EB4}" dt="2025-03-17T09:07:14.276" v="262" actId="1036"/>
        <pc:sldMkLst>
          <pc:docMk/>
          <pc:sldMk cId="3047447063" sldId="856"/>
        </pc:sldMkLst>
        <pc:spChg chg="mod">
          <ac:chgData name="T.Fujita" userId="1ee2a6b3-f413-40b9-8aa8-71a9238a22e3" providerId="ADAL" clId="{8C152F6F-B185-4ED0-BA15-86CC7EEC6EB4}" dt="2025-03-17T09:07:14.276" v="262" actId="1036"/>
          <ac:spMkLst>
            <pc:docMk/>
            <pc:sldMk cId="3047447063" sldId="856"/>
            <ac:spMk id="2" creationId="{79EB2C90-BD99-A9DD-2A8A-E63582B6D726}"/>
          </ac:spMkLst>
        </pc:spChg>
        <pc:picChg chg="mod">
          <ac:chgData name="T.Fujita" userId="1ee2a6b3-f413-40b9-8aa8-71a9238a22e3" providerId="ADAL" clId="{8C152F6F-B185-4ED0-BA15-86CC7EEC6EB4}" dt="2025-03-17T09:07:14.276" v="262" actId="1036"/>
          <ac:picMkLst>
            <pc:docMk/>
            <pc:sldMk cId="3047447063" sldId="856"/>
            <ac:picMk id="4" creationId="{51F99B38-5ED3-F546-D235-E8EA4ACAD910}"/>
          </ac:picMkLst>
        </pc:picChg>
        <pc:picChg chg="mod">
          <ac:chgData name="T.Fujita" userId="1ee2a6b3-f413-40b9-8aa8-71a9238a22e3" providerId="ADAL" clId="{8C152F6F-B185-4ED0-BA15-86CC7EEC6EB4}" dt="2025-03-17T09:07:14.276" v="262" actId="1036"/>
          <ac:picMkLst>
            <pc:docMk/>
            <pc:sldMk cId="3047447063" sldId="856"/>
            <ac:picMk id="5" creationId="{64ACEB0E-339F-F438-D570-A45E4FA6F342}"/>
          </ac:picMkLst>
        </pc:picChg>
        <pc:picChg chg="mod">
          <ac:chgData name="T.Fujita" userId="1ee2a6b3-f413-40b9-8aa8-71a9238a22e3" providerId="ADAL" clId="{8C152F6F-B185-4ED0-BA15-86CC7EEC6EB4}" dt="2025-03-17T09:07:14.276" v="262" actId="1036"/>
          <ac:picMkLst>
            <pc:docMk/>
            <pc:sldMk cId="3047447063" sldId="856"/>
            <ac:picMk id="6" creationId="{9F11D212-A626-68F4-9C89-AD679C9712A0}"/>
          </ac:picMkLst>
        </pc:picChg>
        <pc:picChg chg="mod">
          <ac:chgData name="T.Fujita" userId="1ee2a6b3-f413-40b9-8aa8-71a9238a22e3" providerId="ADAL" clId="{8C152F6F-B185-4ED0-BA15-86CC7EEC6EB4}" dt="2025-03-17T09:07:14.276" v="262" actId="1036"/>
          <ac:picMkLst>
            <pc:docMk/>
            <pc:sldMk cId="3047447063" sldId="856"/>
            <ac:picMk id="7" creationId="{3C70CF5B-8B26-2228-EEA2-E26C36C27144}"/>
          </ac:picMkLst>
        </pc:picChg>
        <pc:picChg chg="mod">
          <ac:chgData name="T.Fujita" userId="1ee2a6b3-f413-40b9-8aa8-71a9238a22e3" providerId="ADAL" clId="{8C152F6F-B185-4ED0-BA15-86CC7EEC6EB4}" dt="2025-03-17T09:07:14.276" v="262" actId="1036"/>
          <ac:picMkLst>
            <pc:docMk/>
            <pc:sldMk cId="3047447063" sldId="856"/>
            <ac:picMk id="9" creationId="{FB9585AC-0780-30D0-EEC0-6EE1BCF1537A}"/>
          </ac:picMkLst>
        </pc:picChg>
        <pc:picChg chg="mod">
          <ac:chgData name="T.Fujita" userId="1ee2a6b3-f413-40b9-8aa8-71a9238a22e3" providerId="ADAL" clId="{8C152F6F-B185-4ED0-BA15-86CC7EEC6EB4}" dt="2025-03-17T09:07:14.276" v="262" actId="1036"/>
          <ac:picMkLst>
            <pc:docMk/>
            <pc:sldMk cId="3047447063" sldId="856"/>
            <ac:picMk id="10" creationId="{2C3BC125-0D77-CBE7-49B1-DCE0EA8D9C68}"/>
          </ac:picMkLst>
        </pc:picChg>
        <pc:picChg chg="mod">
          <ac:chgData name="T.Fujita" userId="1ee2a6b3-f413-40b9-8aa8-71a9238a22e3" providerId="ADAL" clId="{8C152F6F-B185-4ED0-BA15-86CC7EEC6EB4}" dt="2025-03-17T09:07:14.276" v="262" actId="1036"/>
          <ac:picMkLst>
            <pc:docMk/>
            <pc:sldMk cId="3047447063" sldId="856"/>
            <ac:picMk id="11" creationId="{E6E8DB01-E60B-3019-D425-07CBC353B195}"/>
          </ac:picMkLst>
        </pc:picChg>
        <pc:picChg chg="mod">
          <ac:chgData name="T.Fujita" userId="1ee2a6b3-f413-40b9-8aa8-71a9238a22e3" providerId="ADAL" clId="{8C152F6F-B185-4ED0-BA15-86CC7EEC6EB4}" dt="2025-03-17T09:07:14.276" v="262" actId="1036"/>
          <ac:picMkLst>
            <pc:docMk/>
            <pc:sldMk cId="3047447063" sldId="856"/>
            <ac:picMk id="12" creationId="{8E9CFA9F-1824-E99B-87B1-44366813F3FE}"/>
          </ac:picMkLst>
        </pc:picChg>
      </pc:sldChg>
      <pc:sldChg chg="modSp mod">
        <pc:chgData name="T.Fujita" userId="1ee2a6b3-f413-40b9-8aa8-71a9238a22e3" providerId="ADAL" clId="{8C152F6F-B185-4ED0-BA15-86CC7EEC6EB4}" dt="2025-03-31T10:11:24.732" v="302" actId="20577"/>
        <pc:sldMkLst>
          <pc:docMk/>
          <pc:sldMk cId="487339299" sldId="859"/>
        </pc:sldMkLst>
        <pc:spChg chg="mod">
          <ac:chgData name="T.Fujita" userId="1ee2a6b3-f413-40b9-8aa8-71a9238a22e3" providerId="ADAL" clId="{8C152F6F-B185-4ED0-BA15-86CC7EEC6EB4}" dt="2025-03-31T10:11:24.732" v="302" actId="20577"/>
          <ac:spMkLst>
            <pc:docMk/>
            <pc:sldMk cId="487339299" sldId="859"/>
            <ac:spMk id="5" creationId="{DF580B89-F6AE-C064-9C7B-28ED91523CE9}"/>
          </ac:spMkLst>
        </pc:spChg>
      </pc:sldChg>
      <pc:sldChg chg="modSp mod">
        <pc:chgData name="T.Fujita" userId="1ee2a6b3-f413-40b9-8aa8-71a9238a22e3" providerId="ADAL" clId="{8C152F6F-B185-4ED0-BA15-86CC7EEC6EB4}" dt="2025-03-31T10:11:45.690" v="303"/>
        <pc:sldMkLst>
          <pc:docMk/>
          <pc:sldMk cId="2242879683" sldId="860"/>
        </pc:sldMkLst>
        <pc:spChg chg="mod">
          <ac:chgData name="T.Fujita" userId="1ee2a6b3-f413-40b9-8aa8-71a9238a22e3" providerId="ADAL" clId="{8C152F6F-B185-4ED0-BA15-86CC7EEC6EB4}" dt="2025-03-31T10:11:45.690" v="303"/>
          <ac:spMkLst>
            <pc:docMk/>
            <pc:sldMk cId="2242879683" sldId="860"/>
            <ac:spMk id="5" creationId="{084586BF-5BD3-AB8F-E89A-1D68B9DA85F4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6DAE5B-4107-42E0-AE6C-7DCF593E2ECE}" type="datetimeFigureOut">
              <a:rPr kumimoji="1" lang="ja-JP" altLang="en-US" smtClean="0"/>
              <a:t>2025/4/1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8E847A-F82F-4057-B92E-6579F81F8C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90229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62C0A7-0A5B-4E5B-9956-2CF01C17D1F1}" type="datetimeFigureOut">
              <a:rPr kumimoji="1" lang="ja-JP" altLang="en-US" smtClean="0"/>
              <a:t>2025/4/1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7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689516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9E3FFF-1CCD-423A-A624-3BD354B71F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0632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noFill/>
          <a:effectLst/>
        </p:spPr>
        <p:txBody>
          <a:bodyPr>
            <a:normAutofit/>
          </a:bodyPr>
          <a:lstStyle>
            <a:lvl1pPr algn="ctr">
              <a:defRPr sz="3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828800" y="3789041"/>
            <a:ext cx="8534400" cy="677863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dirty="0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7A2AC-A7BD-442F-AACE-5656494C77C8}" type="datetime1">
              <a:rPr kumimoji="1" lang="ja-JP" altLang="en-US" smtClean="0"/>
              <a:t>2025/4/1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83851B3-B5FA-4CE8-9121-B2E7106A4B41}" type="slidenum">
              <a:rPr lang="ja-JP" altLang="en-US" smtClean="0"/>
              <a:pPr/>
              <a:t>‹#›</a:t>
            </a:fld>
            <a:endParaRPr lang="ja-JP" altLang="en-US"/>
          </a:p>
        </p:txBody>
      </p:sp>
      <p:pic>
        <p:nvPicPr>
          <p:cNvPr id="7" name="Picture 7" descr="修正後2"/>
          <p:cNvPicPr>
            <a:picLocks noChangeAspect="1" noChangeArrowheads="1"/>
          </p:cNvPicPr>
          <p:nvPr userDrawn="1"/>
        </p:nvPicPr>
        <p:blipFill>
          <a:blip r:embed="rId2" cstate="email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19937" y="4564064"/>
            <a:ext cx="113030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8"/>
          <p:cNvSpPr>
            <a:spLocks noChangeArrowheads="1"/>
          </p:cNvSpPr>
          <p:nvPr userDrawn="1"/>
        </p:nvSpPr>
        <p:spPr bwMode="auto">
          <a:xfrm>
            <a:off x="3646757" y="5452239"/>
            <a:ext cx="4876656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>
              <a:tabLst>
                <a:tab pos="2700338" algn="ctr"/>
                <a:tab pos="5400675" algn="r"/>
              </a:tabLst>
            </a:pPr>
            <a:r>
              <a:rPr lang="en-US" altLang="ja-JP" sz="14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J</a:t>
            </a:r>
            <a:r>
              <a:rPr lang="en-US" altLang="ja-JP" sz="1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APAN</a:t>
            </a:r>
            <a:r>
              <a:rPr lang="en-US" altLang="ja-JP" sz="2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</a:t>
            </a:r>
            <a:r>
              <a:rPr lang="en-US" altLang="ja-JP" sz="14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A</a:t>
            </a:r>
            <a:r>
              <a:rPr lang="en-US" altLang="ja-JP" sz="1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UTOMOBILE</a:t>
            </a:r>
            <a:r>
              <a:rPr lang="en-US" altLang="ja-JP" sz="2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</a:t>
            </a:r>
            <a:r>
              <a:rPr lang="en-US" altLang="ja-JP" sz="14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S</a:t>
            </a:r>
            <a:r>
              <a:rPr lang="en-US" altLang="ja-JP" sz="1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TANDARDS</a:t>
            </a:r>
            <a:r>
              <a:rPr lang="en-US" altLang="ja-JP" sz="2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</a:t>
            </a:r>
            <a:r>
              <a:rPr lang="en-US" altLang="ja-JP" sz="14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I</a:t>
            </a:r>
            <a:r>
              <a:rPr lang="en-US" altLang="ja-JP" sz="1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NTERNATIONALIZATION</a:t>
            </a:r>
            <a:r>
              <a:rPr lang="en-US" altLang="ja-JP" sz="2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</a:t>
            </a:r>
            <a:r>
              <a:rPr lang="en-US" altLang="ja-JP" sz="14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C</a:t>
            </a:r>
            <a:r>
              <a:rPr lang="en-US" altLang="ja-JP" sz="1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ENTER</a:t>
            </a:r>
          </a:p>
        </p:txBody>
      </p:sp>
    </p:spTree>
    <p:extLst>
      <p:ext uri="{BB962C8B-B14F-4D97-AF65-F5344CB8AC3E}">
        <p14:creationId xmlns:p14="http://schemas.microsoft.com/office/powerpoint/2010/main" val="37053646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DDFBA-1654-40D7-8C4F-FADCF61981E9}" type="datetime1">
              <a:rPr kumimoji="1" lang="ja-JP" altLang="en-US" smtClean="0"/>
              <a:t>2025/4/1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Picture 7" descr="修正後2"/>
          <p:cNvPicPr>
            <a:picLocks noChangeAspect="1" noChangeArrowheads="1"/>
          </p:cNvPicPr>
          <p:nvPr userDrawn="1"/>
        </p:nvPicPr>
        <p:blipFill>
          <a:blip r:embed="rId2" cstate="email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86927" y="1564"/>
            <a:ext cx="735917" cy="403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471208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CFB22-D820-48F3-B5BA-3A2232FE40EA}" type="datetime1">
              <a:rPr kumimoji="1" lang="ja-JP" altLang="en-US" smtClean="0"/>
              <a:t>2025/4/1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66866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10E94-5E85-4F52-873F-8CC9D78AFCCC}" type="datetime1">
              <a:rPr kumimoji="1" lang="ja-JP" altLang="en-US" smtClean="0"/>
              <a:t>2025/4/1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+mn-lt"/>
              </a:defRPr>
            </a:lvl1pPr>
          </a:lstStyle>
          <a:p>
            <a:fld id="{983851B3-B5FA-4CE8-9121-B2E7106A4B41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pic>
        <p:nvPicPr>
          <p:cNvPr id="7" name="Picture 7" descr="修正後2"/>
          <p:cNvPicPr>
            <a:picLocks noChangeAspect="1" noChangeArrowheads="1"/>
          </p:cNvPicPr>
          <p:nvPr userDrawn="1"/>
        </p:nvPicPr>
        <p:blipFill>
          <a:blip r:embed="rId2" cstate="email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86927" y="70913"/>
            <a:ext cx="735917" cy="403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正方形/長方形 7"/>
          <p:cNvSpPr/>
          <p:nvPr userDrawn="1"/>
        </p:nvSpPr>
        <p:spPr>
          <a:xfrm>
            <a:off x="1" y="1"/>
            <a:ext cx="11386927" cy="546021"/>
          </a:xfrm>
          <a:prstGeom prst="rect">
            <a:avLst/>
          </a:prstGeom>
          <a:gradFill>
            <a:gsLst>
              <a:gs pos="0">
                <a:schemeClr val="accent1">
                  <a:shade val="51000"/>
                  <a:satMod val="130000"/>
                </a:schemeClr>
              </a:gs>
              <a:gs pos="90000">
                <a:schemeClr val="accent1">
                  <a:shade val="93000"/>
                  <a:satMod val="130000"/>
                </a:schemeClr>
              </a:gs>
              <a:gs pos="100000">
                <a:schemeClr val="bg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" y="0"/>
            <a:ext cx="11386927" cy="548680"/>
          </a:xfrm>
          <a:noFill/>
          <a:effectLst/>
        </p:spPr>
        <p:txBody>
          <a:bodyPr/>
          <a:lstStyle/>
          <a:p>
            <a:r>
              <a:rPr kumimoji="1" lang="ja-JP" altLang="en-US" dirty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9767939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35360" y="1988841"/>
            <a:ext cx="11521280" cy="1362075"/>
          </a:xfrm>
          <a:noFill/>
          <a:effectLst/>
        </p:spPr>
        <p:txBody>
          <a:bodyPr anchor="t">
            <a:normAutofit/>
          </a:bodyPr>
          <a:lstStyle>
            <a:lvl1pPr algn="ctr">
              <a:defRPr sz="3600" b="0" cap="all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D8B14-C155-41D7-8C51-1B8929EFDE1F}" type="datetime1">
              <a:rPr kumimoji="1" lang="ja-JP" altLang="en-US" smtClean="0"/>
              <a:t>2025/4/1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1245342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FF326-624B-4033-884D-0D3E535DB7E6}" type="datetime1">
              <a:rPr kumimoji="1" lang="ja-JP" altLang="en-US" smtClean="0"/>
              <a:t>2025/4/1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8" name="Picture 7" descr="修正後2"/>
          <p:cNvPicPr>
            <a:picLocks noChangeAspect="1" noChangeArrowheads="1"/>
          </p:cNvPicPr>
          <p:nvPr userDrawn="1"/>
        </p:nvPicPr>
        <p:blipFill>
          <a:blip r:embed="rId2" cstate="email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86927" y="1564"/>
            <a:ext cx="735917" cy="403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80246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491B4-3819-43F6-B403-2FAD10971C9E}" type="datetime1">
              <a:rPr kumimoji="1" lang="ja-JP" altLang="en-US" smtClean="0"/>
              <a:t>2025/4/1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10" name="Picture 7" descr="修正後2"/>
          <p:cNvPicPr>
            <a:picLocks noChangeAspect="1" noChangeArrowheads="1"/>
          </p:cNvPicPr>
          <p:nvPr userDrawn="1"/>
        </p:nvPicPr>
        <p:blipFill>
          <a:blip r:embed="rId2" cstate="email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86927" y="1564"/>
            <a:ext cx="735917" cy="403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086156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DD658-CBAA-442C-98F3-C3837E39FC9D}" type="datetime1">
              <a:rPr kumimoji="1" lang="ja-JP" altLang="en-US" smtClean="0"/>
              <a:t>2025/4/1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6" name="Picture 7" descr="修正後2"/>
          <p:cNvPicPr>
            <a:picLocks noChangeAspect="1" noChangeArrowheads="1"/>
          </p:cNvPicPr>
          <p:nvPr userDrawn="1"/>
        </p:nvPicPr>
        <p:blipFill>
          <a:blip r:embed="rId2" cstate="email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86927" y="1564"/>
            <a:ext cx="735917" cy="403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73250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9CFEC-45C9-4B31-BED1-13CAACEFBB4B}" type="datetime1">
              <a:rPr kumimoji="1" lang="ja-JP" altLang="en-US" smtClean="0"/>
              <a:t>2025/4/1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443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3467C-43FA-4156-9E93-0F4BA7685E66}" type="datetime1">
              <a:rPr kumimoji="1" lang="ja-JP" altLang="en-US" smtClean="0"/>
              <a:t>2025/4/1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22320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37DDD-9303-47A6-8BAF-AF7F02EE8657}" type="datetime1">
              <a:rPr kumimoji="1" lang="ja-JP" altLang="en-US" smtClean="0"/>
              <a:t>2025/4/1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17075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404664"/>
          </a:xfrm>
          <a:prstGeom prst="rect">
            <a:avLst/>
          </a:prstGeom>
          <a:gradFill>
            <a:gsLst>
              <a:gs pos="0">
                <a:schemeClr val="accent1">
                  <a:shade val="51000"/>
                  <a:satMod val="130000"/>
                </a:schemeClr>
              </a:gs>
              <a:gs pos="75000">
                <a:schemeClr val="accent1">
                  <a:shade val="93000"/>
                  <a:satMod val="130000"/>
                </a:schemeClr>
              </a:gs>
              <a:gs pos="90000">
                <a:schemeClr val="bg1"/>
              </a:gs>
            </a:gsLst>
            <a:lin ang="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none"/>
        </p:style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A86EF2-52B6-49BB-95CA-F9E0B9EC395A}" type="datetime1">
              <a:rPr kumimoji="1" lang="ja-JP" altLang="en-US" smtClean="0"/>
              <a:t>2025/4/1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9347200" y="649287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 i="1">
                <a:solidFill>
                  <a:schemeClr val="tx1">
                    <a:tint val="75000"/>
                  </a:schemeClr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fld id="{983851B3-B5FA-4CE8-9121-B2E7106A4B41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898829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kumimoji="1" sz="2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jasic@jasic.org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29.jpeg"/><Relationship Id="rId7" Type="http://schemas.openxmlformats.org/officeDocument/2006/relationships/image" Target="../media/image3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10" Type="http://schemas.openxmlformats.org/officeDocument/2006/relationships/image" Target="../media/image36.jpeg"/><Relationship Id="rId4" Type="http://schemas.openxmlformats.org/officeDocument/2006/relationships/image" Target="../media/image30.jpeg"/><Relationship Id="rId9" Type="http://schemas.openxmlformats.org/officeDocument/2006/relationships/image" Target="../media/image3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sv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candeohotels.com/en/tokyo-shimbashi/" TargetMode="External"/><Relationship Id="rId3" Type="http://schemas.openxmlformats.org/officeDocument/2006/relationships/hyperlink" Target="https://www.thetokyostationhotel.jp/" TargetMode="External"/><Relationship Id="rId7" Type="http://schemas.openxmlformats.org/officeDocument/2006/relationships/hyperlink" Target="https://www.daiwaroynet.jp/en/shinbashi/" TargetMode="External"/><Relationship Id="rId2" Type="http://schemas.openxmlformats.org/officeDocument/2006/relationships/hyperlink" Target="https://www.imperialhotel.co.jp/en?stt_lang=en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hankyu-hotel.com/en/hotel/dh/dhtokyo" TargetMode="External"/><Relationship Id="rId5" Type="http://schemas.openxmlformats.org/officeDocument/2006/relationships/hyperlink" Target="https://www.marunouchi-hotel.co.jp/" TargetMode="External"/><Relationship Id="rId4" Type="http://schemas.openxmlformats.org/officeDocument/2006/relationships/hyperlink" Target="https://theokuratokyo.jp/en/" TargetMode="External"/><Relationship Id="rId9" Type="http://schemas.openxmlformats.org/officeDocument/2006/relationships/hyperlink" Target="https://sotetsu-hotels.com/en/fresa-inn/shimbashi/" TargetMode="Externa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jnto.go.jp/eng/" TargetMode="External"/><Relationship Id="rId13" Type="http://schemas.openxmlformats.org/officeDocument/2006/relationships/image" Target="../media/image39.svg"/><Relationship Id="rId3" Type="http://schemas.openxmlformats.org/officeDocument/2006/relationships/hyperlink" Target="https://www.narita-airport.jp/en/" TargetMode="External"/><Relationship Id="rId7" Type="http://schemas.openxmlformats.org/officeDocument/2006/relationships/hyperlink" Target="https://world.jorudan.co.jp/mln/en/" TargetMode="External"/><Relationship Id="rId12" Type="http://schemas.openxmlformats.org/officeDocument/2006/relationships/image" Target="../media/image38.png"/><Relationship Id="rId17" Type="http://schemas.openxmlformats.org/officeDocument/2006/relationships/image" Target="../media/image45.svg"/><Relationship Id="rId2" Type="http://schemas.openxmlformats.org/officeDocument/2006/relationships/hyperlink" Target="http://www.jasic.org/e/03_location/location_jasic.htm" TargetMode="External"/><Relationship Id="rId16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tokyometro.jp/en/index.html" TargetMode="External"/><Relationship Id="rId11" Type="http://schemas.openxmlformats.org/officeDocument/2006/relationships/image" Target="../media/image41.svg"/><Relationship Id="rId5" Type="http://schemas.openxmlformats.org/officeDocument/2006/relationships/hyperlink" Target="https://www.jreast.co.jp/e/downloads/" TargetMode="External"/><Relationship Id="rId15" Type="http://schemas.openxmlformats.org/officeDocument/2006/relationships/image" Target="../media/image43.svg"/><Relationship Id="rId10" Type="http://schemas.openxmlformats.org/officeDocument/2006/relationships/image" Target="../media/image40.png"/><Relationship Id="rId4" Type="http://schemas.openxmlformats.org/officeDocument/2006/relationships/hyperlink" Target="https://tokyo-haneda.com/en/" TargetMode="External"/><Relationship Id="rId9" Type="http://schemas.openxmlformats.org/officeDocument/2006/relationships/hyperlink" Target="http://www.gotokyo.org/en/index.html" TargetMode="External"/><Relationship Id="rId14" Type="http://schemas.openxmlformats.org/officeDocument/2006/relationships/image" Target="../media/image4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tmp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mailto:fujita@jasic.org" TargetMode="External"/><Relationship Id="rId2" Type="http://schemas.openxmlformats.org/officeDocument/2006/relationships/hyperlink" Target="mailto:i-kato@jasic.or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svg"/><Relationship Id="rId4" Type="http://schemas.openxmlformats.org/officeDocument/2006/relationships/image" Target="../media/image4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maps.app.goo.gl/dQ8dke1XPTQjbUpj8" TargetMode="External"/><Relationship Id="rId2" Type="http://schemas.openxmlformats.org/officeDocument/2006/relationships/hyperlink" Target="https://www.google.com/maps/place/Hibiya+City/@35.6705924,139.7519574,17z/data=!3m2!4b1!5s0x60188beda8e5c8cf:0xb3442889687c24!4m6!3m5!1s0x60188ba77707b0f7:0xc7ee7c02d32a81a6!8m2!3d35.6705924!4d139.7545377!16s%2Fg%2F1235dv84?authuser=0&amp;hl=en&amp;entry=ttu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fujita@jasic.org" TargetMode="External"/><Relationship Id="rId5" Type="http://schemas.openxmlformats.org/officeDocument/2006/relationships/hyperlink" Target="mailto:i-kato@jasic.org" TargetMode="External"/><Relationship Id="rId4" Type="http://schemas.openxmlformats.org/officeDocument/2006/relationships/hyperlink" Target="https://www.surveymonkey.com/r/39th_IWG_PTI_meeting_Japan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hyperlink" Target="https://www.tokyometro.jp/lang_en/index.html" TargetMode="External"/><Relationship Id="rId7" Type="http://schemas.openxmlformats.org/officeDocument/2006/relationships/image" Target="../media/image5.png"/><Relationship Id="rId2" Type="http://schemas.openxmlformats.org/officeDocument/2006/relationships/hyperlink" Target="https://hibikoku.tokyo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hyperlink" Target="https://www.jreast.co.jp/multi/en/" TargetMode="External"/><Relationship Id="rId9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6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sz="4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Revised Logistic information for  </a:t>
            </a:r>
            <a:br>
              <a:rPr lang="en-US" altLang="ja-JP" sz="4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US" altLang="ja-JP" sz="4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#39 PTI-IWG-IWG in Tokyo</a:t>
            </a:r>
            <a:br>
              <a:rPr lang="en-US" altLang="ja-JP" sz="4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US" altLang="ja-JP" sz="4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(May 2025) </a:t>
            </a:r>
            <a:endParaRPr lang="ja-JP" altLang="en-US" sz="4000" b="1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7B46A5E-8352-662C-9C7D-5FE77DAB8260}"/>
              </a:ext>
            </a:extLst>
          </p:cNvPr>
          <p:cNvSpPr txBox="1"/>
          <p:nvPr/>
        </p:nvSpPr>
        <p:spPr>
          <a:xfrm>
            <a:off x="2135560" y="6381328"/>
            <a:ext cx="831393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Copyright 02/07/2024 JASIC,  all rights reserved. For reproduction permission and all other issues, please contact </a:t>
            </a:r>
            <a:r>
              <a:rPr lang="en-US" altLang="ja-JP" sz="1100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jasic@jasic.org</a:t>
            </a:r>
            <a:r>
              <a:rPr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 .</a:t>
            </a:r>
            <a:endParaRPr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FDED2C5-049C-53CE-EA60-09BA867B8846}"/>
              </a:ext>
            </a:extLst>
          </p:cNvPr>
          <p:cNvSpPr txBox="1"/>
          <p:nvPr/>
        </p:nvSpPr>
        <p:spPr>
          <a:xfrm>
            <a:off x="8256240" y="116632"/>
            <a:ext cx="3960440" cy="10387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700" marR="721995" algn="r">
              <a:spcBef>
                <a:spcPts val="80"/>
              </a:spcBef>
              <a:buNone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Informal</a:t>
            </a:r>
            <a:r>
              <a:rPr lang="en-US" sz="1800" spc="11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Document</a:t>
            </a:r>
            <a:r>
              <a:rPr lang="en-US" sz="1800" spc="1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PTI-38-</a:t>
            </a:r>
            <a:r>
              <a:rPr lang="en-US" sz="1800" b="1" spc="-25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07</a:t>
            </a:r>
            <a:endParaRPr lang="en-BE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51765" marR="721995" algn="r">
              <a:spcBef>
                <a:spcPts val="775"/>
              </a:spcBef>
              <a:buNone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38th</a:t>
            </a:r>
            <a:r>
              <a:rPr lang="en-US" sz="1800" spc="15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Meeting</a:t>
            </a:r>
            <a:r>
              <a:rPr lang="en-US" sz="1800" spc="3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of</a:t>
            </a:r>
            <a:r>
              <a:rPr lang="en-US" sz="1800" spc="4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IWG</a:t>
            </a:r>
            <a:r>
              <a:rPr lang="en-US" sz="1800" spc="2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on</a:t>
            </a:r>
            <a:r>
              <a:rPr lang="en-US" sz="1800" spc="6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800" spc="-2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PTI</a:t>
            </a:r>
            <a:endParaRPr lang="en-BE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212850" marR="721995" algn="r">
              <a:spcBef>
                <a:spcPts val="95"/>
              </a:spcBef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2</a:t>
            </a:r>
            <a:r>
              <a:rPr lang="en-US" sz="1800" baseline="300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nd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April</a:t>
            </a:r>
            <a:r>
              <a:rPr lang="en-US" sz="1800" spc="4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800" spc="-2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2025</a:t>
            </a:r>
            <a:endParaRPr lang="en-BE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33157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9B44DC-BEDB-FB4D-4A11-C2F51E3A7D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DF580B89-F6AE-C064-9C7B-28ED91523CE9}"/>
              </a:ext>
            </a:extLst>
          </p:cNvPr>
          <p:cNvSpPr txBox="1"/>
          <p:nvPr/>
        </p:nvSpPr>
        <p:spPr bwMode="auto">
          <a:xfrm>
            <a:off x="1524000" y="41141"/>
            <a:ext cx="9136116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ja-JP" sz="28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Access to</a:t>
            </a:r>
            <a:r>
              <a:rPr lang="ja-JP" altLang="en-US" sz="28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ja-JP" sz="28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venue (29</a:t>
            </a:r>
            <a:r>
              <a:rPr lang="en-US" altLang="ja-JP" sz="2800" b="1" baseline="300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</a:t>
            </a:r>
            <a:r>
              <a:rPr lang="en-US" altLang="ja-JP" sz="28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of</a:t>
            </a:r>
            <a:r>
              <a:rPr lang="ja-JP" altLang="en-US" sz="28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ja-JP" sz="28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May, Technical tour)</a:t>
            </a:r>
          </a:p>
          <a:p>
            <a:pPr algn="ctr"/>
            <a:endParaRPr lang="en-US" altLang="ja-JP" sz="2800" b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Text Box 8">
            <a:extLst>
              <a:ext uri="{FF2B5EF4-FFF2-40B4-BE49-F238E27FC236}">
                <a16:creationId xmlns:a16="http://schemas.microsoft.com/office/drawing/2014/main" id="{B4E391AC-4050-3A85-3E32-9D3C5577CC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336" y="620688"/>
            <a:ext cx="614636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en-US" altLang="ja-JP" sz="2800" b="1" dirty="0">
                <a:solidFill>
                  <a:srgbClr val="CC0066"/>
                </a:solidFill>
              </a:rPr>
              <a:t>JASIC OFFICE (since August 2014)</a:t>
            </a:r>
          </a:p>
        </p:txBody>
      </p:sp>
      <p:sp>
        <p:nvSpPr>
          <p:cNvPr id="4" name="テキスト ボックス 17">
            <a:extLst>
              <a:ext uri="{FF2B5EF4-FFF2-40B4-BE49-F238E27FC236}">
                <a16:creationId xmlns:a16="http://schemas.microsoft.com/office/drawing/2014/main" id="{0FBF389B-9C9D-2D45-4267-16199EA733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2944" y="995248"/>
            <a:ext cx="5972758" cy="60016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altLang="ja-JP" sz="1100" b="1" dirty="0"/>
              <a:t>7th floor, </a:t>
            </a:r>
            <a:r>
              <a:rPr lang="en-US" altLang="ja-JP" sz="1100" b="1" dirty="0" err="1"/>
              <a:t>Zennihon</a:t>
            </a:r>
            <a:r>
              <a:rPr lang="en-US" altLang="ja-JP" sz="1100" b="1" dirty="0"/>
              <a:t> Truck Sogo </a:t>
            </a:r>
            <a:r>
              <a:rPr lang="en-US" altLang="ja-JP" sz="1100" b="1" dirty="0" err="1"/>
              <a:t>Kaikan</a:t>
            </a:r>
            <a:r>
              <a:rPr lang="en-US" altLang="ja-JP" sz="1100" b="1" dirty="0"/>
              <a:t>., 3-2-5 </a:t>
            </a:r>
            <a:r>
              <a:rPr lang="en-US" altLang="ja-JP" sz="1100" b="1" dirty="0" err="1"/>
              <a:t>Yotsuya</a:t>
            </a:r>
            <a:r>
              <a:rPr lang="en-US" altLang="ja-JP" sz="1100" b="1" dirty="0"/>
              <a:t>, Shinjuku-</a:t>
            </a:r>
            <a:r>
              <a:rPr lang="en-US" altLang="ja-JP" sz="1100" b="1" dirty="0" err="1"/>
              <a:t>ku</a:t>
            </a:r>
            <a:r>
              <a:rPr lang="en-US" altLang="ja-JP" sz="1100" b="1" dirty="0"/>
              <a:t>, Tokyo 160-0004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ja-JP" altLang="en-US" sz="1100" b="1" dirty="0"/>
              <a:t>〒</a:t>
            </a:r>
            <a:r>
              <a:rPr lang="en-US" altLang="ja-JP" sz="1100" b="1" dirty="0"/>
              <a:t>160-0004 </a:t>
            </a:r>
            <a:r>
              <a:rPr lang="ja-JP" altLang="en-US" sz="1100" b="1" dirty="0"/>
              <a:t>東京都新宿区四谷三丁目２番５　全日本トラック総合会館７階</a:t>
            </a:r>
            <a:endParaRPr lang="en-US" altLang="ja-JP" sz="1100" b="1" dirty="0"/>
          </a:p>
          <a:p>
            <a:pPr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altLang="ja-JP" sz="1100" b="1" dirty="0"/>
              <a:t>PHONE +81-(0)3-5362-7751</a:t>
            </a:r>
          </a:p>
        </p:txBody>
      </p:sp>
      <p:pic>
        <p:nvPicPr>
          <p:cNvPr id="6" name="Picture 12">
            <a:extLst>
              <a:ext uri="{FF2B5EF4-FFF2-40B4-BE49-F238E27FC236}">
                <a16:creationId xmlns:a16="http://schemas.microsoft.com/office/drawing/2014/main" id="{2FC3EE5D-A727-F655-290C-214267FD6710}"/>
              </a:ext>
            </a:extLst>
          </p:cNvPr>
          <p:cNvPicPr>
            <a:picLocks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8" r="418"/>
          <a:stretch/>
        </p:blipFill>
        <p:spPr bwMode="auto">
          <a:xfrm>
            <a:off x="615027" y="1518468"/>
            <a:ext cx="5328592" cy="49178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76200" cmpd="tri" algn="ctr">
                <a:solidFill>
                  <a:srgbClr val="3366FF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 descr="\\JASICSV2\data_file\WP29_文書\ＧＲＢ\国際会議\QRTV UNR inf #1 10-11Dec 2014, Tokyo\ロジ関係準備\entrance2.jpg">
            <a:extLst>
              <a:ext uri="{FF2B5EF4-FFF2-40B4-BE49-F238E27FC236}">
                <a16:creationId xmlns:a16="http://schemas.microsoft.com/office/drawing/2014/main" id="{1729B29E-FAB1-E500-E8D3-3AF11B4219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9769" y="836002"/>
            <a:ext cx="2758231" cy="2013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 descr="\\JASICSV2\data_file\WP29_文書\ＧＲＢ\国際会議\QRTV UNR inf #1 10-11Dec 2014, Tokyo\ロジ関係準備\entrance1.jpg">
            <a:extLst>
              <a:ext uri="{FF2B5EF4-FFF2-40B4-BE49-F238E27FC236}">
                <a16:creationId xmlns:a16="http://schemas.microsoft.com/office/drawing/2014/main" id="{1D2B6982-D4AD-8EBC-0F08-D4BDDA8375D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22"/>
          <a:stretch/>
        </p:blipFill>
        <p:spPr bwMode="auto">
          <a:xfrm>
            <a:off x="7920565" y="2996952"/>
            <a:ext cx="2747435" cy="3716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テキスト ボックス 1">
            <a:extLst>
              <a:ext uri="{FF2B5EF4-FFF2-40B4-BE49-F238E27FC236}">
                <a16:creationId xmlns:a16="http://schemas.microsoft.com/office/drawing/2014/main" id="{8A348C4D-83AB-4FBB-ADC0-082FD96881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92344" y="6066711"/>
            <a:ext cx="2253216" cy="646331"/>
          </a:xfrm>
          <a:prstGeom prst="rect">
            <a:avLst/>
          </a:prstGeom>
          <a:solidFill>
            <a:schemeClr val="bg1"/>
          </a:solidFill>
          <a:ln w="63500" cap="rnd" cmpd="dbl">
            <a:solidFill>
              <a:srgbClr val="FFC000"/>
            </a:solidFill>
            <a:bevel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altLang="ja-JP" sz="1800" b="1" dirty="0">
                <a:solidFill>
                  <a:srgbClr val="CC0066"/>
                </a:solidFill>
              </a:rPr>
              <a:t>ENTRANCE OF </a:t>
            </a:r>
          </a:p>
          <a:p>
            <a:pPr algn="ctr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altLang="ja-JP" sz="1800" b="1" dirty="0">
                <a:solidFill>
                  <a:srgbClr val="CC0066"/>
                </a:solidFill>
              </a:rPr>
              <a:t>THE BUILDING</a:t>
            </a:r>
            <a:endParaRPr lang="ja-JP" altLang="en-US" sz="1800" b="1" dirty="0">
              <a:solidFill>
                <a:srgbClr val="CC0066"/>
              </a:solidFill>
            </a:endParaRPr>
          </a:p>
        </p:txBody>
      </p:sp>
      <p:sp>
        <p:nvSpPr>
          <p:cNvPr id="10" name="テキスト ボックス 16">
            <a:extLst>
              <a:ext uri="{FF2B5EF4-FFF2-40B4-BE49-F238E27FC236}">
                <a16:creationId xmlns:a16="http://schemas.microsoft.com/office/drawing/2014/main" id="{C11457DB-A7B2-C5BC-210C-5A7C33CB44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88288" y="3306247"/>
            <a:ext cx="138981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altLang="ja-JP" sz="1200" b="1" dirty="0">
                <a:solidFill>
                  <a:srgbClr val="FF0000"/>
                </a:solidFill>
              </a:rPr>
              <a:t>This building!</a:t>
            </a:r>
            <a:endParaRPr lang="ja-JP" altLang="en-US" sz="1200" b="1" dirty="0">
              <a:solidFill>
                <a:srgbClr val="FF0000"/>
              </a:solidFill>
            </a:endParaRPr>
          </a:p>
        </p:txBody>
      </p:sp>
      <p:sp>
        <p:nvSpPr>
          <p:cNvPr id="12" name="下矢印 4">
            <a:extLst>
              <a:ext uri="{FF2B5EF4-FFF2-40B4-BE49-F238E27FC236}">
                <a16:creationId xmlns:a16="http://schemas.microsoft.com/office/drawing/2014/main" id="{9B1F8142-C894-7263-52A8-0D7E1F0AB1FD}"/>
              </a:ext>
            </a:extLst>
          </p:cNvPr>
          <p:cNvSpPr/>
          <p:nvPr/>
        </p:nvSpPr>
        <p:spPr>
          <a:xfrm rot="2189771">
            <a:off x="9844699" y="2449978"/>
            <a:ext cx="265751" cy="799237"/>
          </a:xfrm>
          <a:prstGeom prst="downArrow">
            <a:avLst/>
          </a:prstGeom>
          <a:gradFill>
            <a:gsLst>
              <a:gs pos="0">
                <a:srgbClr val="0000FF"/>
              </a:gs>
              <a:gs pos="100000">
                <a:srgbClr val="0000FF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4" name="Picture 12" descr="\\JASICSV2\data_file\WP29_文書\ＧＲＢ\国際会議\QRTV UNR inf #1 10-11Dec 2014, Tokyo\ロジ関係準備\S03.JPG">
            <a:extLst>
              <a:ext uri="{FF2B5EF4-FFF2-40B4-BE49-F238E27FC236}">
                <a16:creationId xmlns:a16="http://schemas.microsoft.com/office/drawing/2014/main" id="{21633A25-8E3A-124C-AFF8-381CF769C57C}"/>
              </a:ext>
            </a:extLst>
          </p:cNvPr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5560" y="2265333"/>
            <a:ext cx="275167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5" descr="\\JASICSV2\data_file\WP29_文書\ＧＲＢ\国際会議\QRTV UNR inf #1 10-11Dec 2014, Tokyo\ロジ関係準備\M11.JPG">
            <a:extLst>
              <a:ext uri="{FF2B5EF4-FFF2-40B4-BE49-F238E27FC236}">
                <a16:creationId xmlns:a16="http://schemas.microsoft.com/office/drawing/2014/main" id="{5E6FB1B7-CBA6-F840-5CB1-2734EC3EA53E}"/>
              </a:ext>
            </a:extLst>
          </p:cNvPr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3444746"/>
            <a:ext cx="249767" cy="2382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1" descr="立ち入り禁止マーク">
            <a:extLst>
              <a:ext uri="{FF2B5EF4-FFF2-40B4-BE49-F238E27FC236}">
                <a16:creationId xmlns:a16="http://schemas.microsoft.com/office/drawing/2014/main" id="{E2AE102A-8B4E-C470-5DC0-D4CB208E3635}"/>
              </a:ext>
            </a:extLst>
          </p:cNvPr>
          <p:cNvPicPr>
            <a:picLocks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13" b="12621"/>
          <a:stretch>
            <a:fillRect/>
          </a:stretch>
        </p:blipFill>
        <p:spPr bwMode="auto">
          <a:xfrm>
            <a:off x="5303912" y="3563888"/>
            <a:ext cx="400050" cy="353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FA3F4B87-014B-B16F-85C2-703EA3EF4F91}"/>
              </a:ext>
            </a:extLst>
          </p:cNvPr>
          <p:cNvGrpSpPr/>
          <p:nvPr/>
        </p:nvGrpSpPr>
        <p:grpSpPr>
          <a:xfrm>
            <a:off x="5081061" y="3181346"/>
            <a:ext cx="228600" cy="390525"/>
            <a:chOff x="4907195" y="3106638"/>
            <a:chExt cx="228600" cy="390525"/>
          </a:xfrm>
        </p:grpSpPr>
        <p:pic>
          <p:nvPicPr>
            <p:cNvPr id="21" name="Picture 2" descr="\\JASICSRV\data_file\WP29_文書\ＧＲＢ\国際会議\R51-03ASEPinf #5 7-9 2017, Tokyo\ロジ\Yotsuya.JPG">
              <a:extLst>
                <a:ext uri="{FF2B5EF4-FFF2-40B4-BE49-F238E27FC236}">
                  <a16:creationId xmlns:a16="http://schemas.microsoft.com/office/drawing/2014/main" id="{18F9DBBA-B9A5-486F-8BBA-F233F3C7A3B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07195" y="3106638"/>
              <a:ext cx="228600" cy="3905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2" name="テキスト ボックス 21">
              <a:extLst>
                <a:ext uri="{FF2B5EF4-FFF2-40B4-BE49-F238E27FC236}">
                  <a16:creationId xmlns:a16="http://schemas.microsoft.com/office/drawing/2014/main" id="{A94EC1DD-564E-B369-F136-55AA5243224F}"/>
                </a:ext>
              </a:extLst>
            </p:cNvPr>
            <p:cNvSpPr txBox="1"/>
            <p:nvPr/>
          </p:nvSpPr>
          <p:spPr bwMode="auto">
            <a:xfrm>
              <a:off x="4946353" y="3154373"/>
              <a:ext cx="143418" cy="1282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lIns="0" tIns="0" rIns="0" bIns="0" rtlCol="0">
              <a:spAutoFit/>
            </a:bodyPr>
            <a:lstStyle/>
            <a:p>
              <a:pPr algn="ctr" eaLnBrk="1" hangingPunct="1">
                <a:lnSpc>
                  <a:spcPts val="500"/>
                </a:lnSpc>
                <a:spcBef>
                  <a:spcPct val="0"/>
                </a:spcBef>
                <a:buFont typeface="Wingdings" pitchFamily="2" charset="2"/>
                <a:buNone/>
              </a:pPr>
              <a:r>
                <a:rPr kumimoji="1" lang="en-US" altLang="ja-JP" sz="600" b="1" dirty="0"/>
                <a:t>JC</a:t>
              </a:r>
            </a:p>
            <a:p>
              <a:pPr algn="ctr" eaLnBrk="1" hangingPunct="1">
                <a:lnSpc>
                  <a:spcPts val="500"/>
                </a:lnSpc>
                <a:spcBef>
                  <a:spcPct val="0"/>
                </a:spcBef>
                <a:buFont typeface="Wingdings" pitchFamily="2" charset="2"/>
                <a:buNone/>
              </a:pPr>
              <a:r>
                <a:rPr kumimoji="1" lang="en-US" altLang="ja-JP" sz="600" b="1" dirty="0"/>
                <a:t>04</a:t>
              </a:r>
              <a:endParaRPr kumimoji="1" lang="ja-JP" altLang="en-US" sz="600" b="1" dirty="0"/>
            </a:p>
          </p:txBody>
        </p:sp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83337051-8C8D-6020-E92E-E15BFD683AB0}"/>
                </a:ext>
              </a:extLst>
            </p:cNvPr>
            <p:cNvSpPr txBox="1"/>
            <p:nvPr/>
          </p:nvSpPr>
          <p:spPr bwMode="auto">
            <a:xfrm>
              <a:off x="4946353" y="3337601"/>
              <a:ext cx="143418" cy="1282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lIns="0" tIns="0" rIns="0" bIns="0" rtlCol="0">
              <a:spAutoFit/>
            </a:bodyPr>
            <a:lstStyle/>
            <a:p>
              <a:pPr algn="ctr" eaLnBrk="1" hangingPunct="1">
                <a:lnSpc>
                  <a:spcPts val="500"/>
                </a:lnSpc>
                <a:spcBef>
                  <a:spcPct val="0"/>
                </a:spcBef>
                <a:buFont typeface="Wingdings" pitchFamily="2" charset="2"/>
                <a:buNone/>
              </a:pPr>
              <a:r>
                <a:rPr kumimoji="1" lang="en-US" altLang="ja-JP" sz="600" b="1" dirty="0"/>
                <a:t>JB</a:t>
              </a:r>
            </a:p>
            <a:p>
              <a:pPr algn="ctr" eaLnBrk="1" hangingPunct="1">
                <a:lnSpc>
                  <a:spcPts val="500"/>
                </a:lnSpc>
                <a:spcBef>
                  <a:spcPct val="0"/>
                </a:spcBef>
                <a:buFont typeface="Wingdings" pitchFamily="2" charset="2"/>
                <a:buNone/>
              </a:pPr>
              <a:r>
                <a:rPr kumimoji="1" lang="en-US" altLang="ja-JP" sz="600" b="1" dirty="0"/>
                <a:t>14</a:t>
              </a:r>
              <a:endParaRPr kumimoji="1" lang="ja-JP" altLang="en-US" sz="600" b="1" dirty="0"/>
            </a:p>
          </p:txBody>
        </p:sp>
      </p:grpSp>
      <p:pic>
        <p:nvPicPr>
          <p:cNvPr id="28" name="Picture 14" descr="\\JASICSV2\data_file\WP29_文書\ＧＲＢ\国際会議\QRTV UNR inf #1 10-11Dec 2014, Tokyo\ロジ関係準備\M12N08.JPG">
            <a:extLst>
              <a:ext uri="{FF2B5EF4-FFF2-40B4-BE49-F238E27FC236}">
                <a16:creationId xmlns:a16="http://schemas.microsoft.com/office/drawing/2014/main" id="{47034EAB-10A1-8185-AA64-8462D451FA7C}"/>
              </a:ext>
            </a:extLst>
          </p:cNvPr>
          <p:cNvPicPr>
            <a:picLocks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812" t="2540" r="2812" b="2540"/>
          <a:stretch/>
        </p:blipFill>
        <p:spPr bwMode="auto">
          <a:xfrm>
            <a:off x="4295800" y="4293096"/>
            <a:ext cx="528000" cy="205026"/>
          </a:xfrm>
          <a:prstGeom prst="rect">
            <a:avLst/>
          </a:prstGeom>
          <a:noFill/>
          <a:effectLst>
            <a:glow rad="127000">
              <a:schemeClr val="accent1">
                <a:alpha val="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>
            <a:extLst>
              <a:ext uri="{FF2B5EF4-FFF2-40B4-BE49-F238E27FC236}">
                <a16:creationId xmlns:a16="http://schemas.microsoft.com/office/drawing/2014/main" id="{4F9B8C6C-2904-AEB3-CAB3-6B582F10B1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2473" y="3137979"/>
            <a:ext cx="561949" cy="1155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Picture 15" descr="\\JASICSV2\data_file\WP29_文書\ＧＲＢ\国際会議\QRTV UNR inf #1 10-11Dec 2014, Tokyo\ロジ関係準備\M11.JPG">
            <a:extLst>
              <a:ext uri="{FF2B5EF4-FFF2-40B4-BE49-F238E27FC236}">
                <a16:creationId xmlns:a16="http://schemas.microsoft.com/office/drawing/2014/main" id="{96488431-465B-A0DA-F560-B208548D26C7}"/>
              </a:ext>
            </a:extLst>
          </p:cNvPr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4170" y="5339532"/>
            <a:ext cx="249767" cy="19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1CE52A39-6524-5E8D-863B-10E17944A616}"/>
              </a:ext>
            </a:extLst>
          </p:cNvPr>
          <p:cNvGrpSpPr/>
          <p:nvPr/>
        </p:nvGrpSpPr>
        <p:grpSpPr>
          <a:xfrm>
            <a:off x="5254170" y="5534795"/>
            <a:ext cx="228600" cy="390525"/>
            <a:chOff x="4907195" y="3106638"/>
            <a:chExt cx="228600" cy="390525"/>
          </a:xfrm>
        </p:grpSpPr>
        <p:pic>
          <p:nvPicPr>
            <p:cNvPr id="35" name="Picture 2" descr="\\JASICSRV\data_file\WP29_文書\ＧＲＢ\国際会議\R51-03ASEPinf #5 7-9 2017, Tokyo\ロジ\Yotsuya.JPG">
              <a:extLst>
                <a:ext uri="{FF2B5EF4-FFF2-40B4-BE49-F238E27FC236}">
                  <a16:creationId xmlns:a16="http://schemas.microsoft.com/office/drawing/2014/main" id="{6D89E595-B872-91DE-C4F0-C2D86764482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07195" y="3106638"/>
              <a:ext cx="228600" cy="3905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6" name="テキスト ボックス 35">
              <a:extLst>
                <a:ext uri="{FF2B5EF4-FFF2-40B4-BE49-F238E27FC236}">
                  <a16:creationId xmlns:a16="http://schemas.microsoft.com/office/drawing/2014/main" id="{AD9EEA71-BDC8-B9C0-E75B-A7D1FC1E1876}"/>
                </a:ext>
              </a:extLst>
            </p:cNvPr>
            <p:cNvSpPr txBox="1"/>
            <p:nvPr/>
          </p:nvSpPr>
          <p:spPr bwMode="auto">
            <a:xfrm>
              <a:off x="4946353" y="3154373"/>
              <a:ext cx="143418" cy="1282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lIns="0" tIns="0" rIns="0" bIns="0" rtlCol="0">
              <a:spAutoFit/>
            </a:bodyPr>
            <a:lstStyle/>
            <a:p>
              <a:pPr algn="ctr" eaLnBrk="1" hangingPunct="1">
                <a:lnSpc>
                  <a:spcPts val="500"/>
                </a:lnSpc>
                <a:spcBef>
                  <a:spcPct val="0"/>
                </a:spcBef>
                <a:buFont typeface="Wingdings" pitchFamily="2" charset="2"/>
                <a:buNone/>
              </a:pPr>
              <a:r>
                <a:rPr kumimoji="1" lang="en-US" altLang="ja-JP" sz="600" b="1" dirty="0"/>
                <a:t>JC</a:t>
              </a:r>
            </a:p>
            <a:p>
              <a:pPr algn="ctr" eaLnBrk="1" hangingPunct="1">
                <a:lnSpc>
                  <a:spcPts val="500"/>
                </a:lnSpc>
                <a:spcBef>
                  <a:spcPct val="0"/>
                </a:spcBef>
                <a:buFont typeface="Wingdings" pitchFamily="2" charset="2"/>
                <a:buNone/>
              </a:pPr>
              <a:r>
                <a:rPr kumimoji="1" lang="en-US" altLang="ja-JP" sz="600" b="1" dirty="0"/>
                <a:t>04</a:t>
              </a:r>
              <a:endParaRPr kumimoji="1" lang="ja-JP" altLang="en-US" sz="600" b="1" dirty="0"/>
            </a:p>
          </p:txBody>
        </p:sp>
        <p:sp>
          <p:nvSpPr>
            <p:cNvPr id="37" name="テキスト ボックス 36">
              <a:extLst>
                <a:ext uri="{FF2B5EF4-FFF2-40B4-BE49-F238E27FC236}">
                  <a16:creationId xmlns:a16="http://schemas.microsoft.com/office/drawing/2014/main" id="{14BEDC80-2E40-2AD1-F09A-69F7339F1302}"/>
                </a:ext>
              </a:extLst>
            </p:cNvPr>
            <p:cNvSpPr txBox="1"/>
            <p:nvPr/>
          </p:nvSpPr>
          <p:spPr bwMode="auto">
            <a:xfrm>
              <a:off x="4946353" y="3337601"/>
              <a:ext cx="143418" cy="1282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lIns="0" tIns="0" rIns="0" bIns="0" rtlCol="0">
              <a:spAutoFit/>
            </a:bodyPr>
            <a:lstStyle/>
            <a:p>
              <a:pPr algn="ctr" eaLnBrk="1" hangingPunct="1">
                <a:lnSpc>
                  <a:spcPts val="500"/>
                </a:lnSpc>
                <a:spcBef>
                  <a:spcPct val="0"/>
                </a:spcBef>
                <a:buFont typeface="Wingdings" pitchFamily="2" charset="2"/>
                <a:buNone/>
              </a:pPr>
              <a:r>
                <a:rPr kumimoji="1" lang="en-US" altLang="ja-JP" sz="600" b="1" dirty="0"/>
                <a:t>JB</a:t>
              </a:r>
            </a:p>
            <a:p>
              <a:pPr algn="ctr" eaLnBrk="1" hangingPunct="1">
                <a:lnSpc>
                  <a:spcPts val="500"/>
                </a:lnSpc>
                <a:spcBef>
                  <a:spcPct val="0"/>
                </a:spcBef>
                <a:buFont typeface="Wingdings" pitchFamily="2" charset="2"/>
                <a:buNone/>
              </a:pPr>
              <a:r>
                <a:rPr kumimoji="1" lang="en-US" altLang="ja-JP" sz="600" b="1" dirty="0"/>
                <a:t>14</a:t>
              </a:r>
              <a:endParaRPr kumimoji="1" lang="ja-JP" altLang="en-US" sz="600" b="1" dirty="0"/>
            </a:p>
          </p:txBody>
        </p:sp>
      </p:grpSp>
      <p:pic>
        <p:nvPicPr>
          <p:cNvPr id="38" name="Picture 14" descr="\\JASICSV2\data_file\WP29_文書\ＧＲＢ\国際会議\QRTV UNR inf #1 10-11Dec 2014, Tokyo\ロジ関係準備\M12N08.JPG">
            <a:extLst>
              <a:ext uri="{FF2B5EF4-FFF2-40B4-BE49-F238E27FC236}">
                <a16:creationId xmlns:a16="http://schemas.microsoft.com/office/drawing/2014/main" id="{F78E7D36-F5FA-3A9E-9C46-E58979C58E47}"/>
              </a:ext>
            </a:extLst>
          </p:cNvPr>
          <p:cNvPicPr>
            <a:picLocks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812" t="2540" r="2812" b="2540"/>
          <a:stretch/>
        </p:blipFill>
        <p:spPr bwMode="auto">
          <a:xfrm>
            <a:off x="5191928" y="5934289"/>
            <a:ext cx="528000" cy="205026"/>
          </a:xfrm>
          <a:prstGeom prst="rect">
            <a:avLst/>
          </a:prstGeom>
          <a:noFill/>
          <a:effectLst>
            <a:glow rad="127000">
              <a:schemeClr val="accent1">
                <a:alpha val="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12" descr="\\JASICSV2\data_file\WP29_文書\ＧＲＢ\国際会議\QRTV UNR inf #1 10-11Dec 2014, Tokyo\ロジ関係準備\S03.JPG">
            <a:extLst>
              <a:ext uri="{FF2B5EF4-FFF2-40B4-BE49-F238E27FC236}">
                <a16:creationId xmlns:a16="http://schemas.microsoft.com/office/drawing/2014/main" id="{30A67341-14BD-58A7-8D62-8414E2AC7E6F}"/>
              </a:ext>
            </a:extLst>
          </p:cNvPr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7453" y="6199867"/>
            <a:ext cx="275167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" name="テキスト ボックス 5">
            <a:extLst>
              <a:ext uri="{FF2B5EF4-FFF2-40B4-BE49-F238E27FC236}">
                <a16:creationId xmlns:a16="http://schemas.microsoft.com/office/drawing/2014/main" id="{45FBE707-658C-FCF8-EAAB-80994AFFE0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20399" y="2954755"/>
            <a:ext cx="1074207" cy="226591"/>
          </a:xfrm>
          <a:prstGeom prst="rect">
            <a:avLst/>
          </a:pr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6000" tIns="36000" rIns="36000" bIns="3600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altLang="ja-JP" sz="1000" b="1" dirty="0">
                <a:solidFill>
                  <a:schemeClr val="bg1"/>
                </a:solidFill>
              </a:rPr>
              <a:t>7</a:t>
            </a:r>
            <a:r>
              <a:rPr lang="en-US" altLang="ja-JP" sz="1000" b="1" baseline="30000" dirty="0">
                <a:solidFill>
                  <a:schemeClr val="bg1"/>
                </a:solidFill>
              </a:rPr>
              <a:t>th</a:t>
            </a:r>
            <a:r>
              <a:rPr lang="en-US" altLang="ja-JP" sz="1000" b="1" dirty="0">
                <a:solidFill>
                  <a:schemeClr val="bg1"/>
                </a:solidFill>
              </a:rPr>
              <a:t> Floor</a:t>
            </a:r>
            <a:endParaRPr lang="ja-JP" altLang="en-US" sz="1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73392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3575D7-3A16-5BEB-E5B6-D4D78785BC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84586BF-5BD3-AB8F-E89A-1D68B9DA85F4}"/>
              </a:ext>
            </a:extLst>
          </p:cNvPr>
          <p:cNvSpPr txBox="1"/>
          <p:nvPr/>
        </p:nvSpPr>
        <p:spPr bwMode="auto">
          <a:xfrm>
            <a:off x="1524000" y="41141"/>
            <a:ext cx="9136116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ja-JP" sz="28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Access to</a:t>
            </a:r>
            <a:r>
              <a:rPr lang="ja-JP" altLang="en-US" sz="28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ja-JP" sz="28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venue (29</a:t>
            </a:r>
            <a:r>
              <a:rPr lang="en-US" altLang="ja-JP" sz="2800" b="1" baseline="300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</a:t>
            </a:r>
            <a:r>
              <a:rPr lang="en-US" altLang="ja-JP" sz="28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of</a:t>
            </a:r>
            <a:r>
              <a:rPr lang="ja-JP" altLang="en-US" sz="28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ja-JP" sz="28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May, Technical tour)</a:t>
            </a:r>
          </a:p>
          <a:p>
            <a:pPr algn="ctr"/>
            <a:endParaRPr lang="en-US" altLang="ja-JP" sz="2800" b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7A17037-B35F-B6E3-7C41-C7BB127E4321}"/>
              </a:ext>
            </a:extLst>
          </p:cNvPr>
          <p:cNvSpPr txBox="1"/>
          <p:nvPr/>
        </p:nvSpPr>
        <p:spPr bwMode="auto">
          <a:xfrm>
            <a:off x="1531884" y="656694"/>
            <a:ext cx="8543510" cy="338554"/>
          </a:xfrm>
          <a:prstGeom prst="rect">
            <a:avLst/>
          </a:prstGeom>
          <a:solidFill>
            <a:srgbClr val="CCECFF"/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altLang="ja-JP" sz="1600" b="1" dirty="0"/>
              <a:t>From </a:t>
            </a:r>
            <a:r>
              <a:rPr lang="en-US" altLang="ja-JP" sz="1600" b="1" dirty="0" err="1"/>
              <a:t>Yotsuya</a:t>
            </a:r>
            <a:r>
              <a:rPr lang="en-US" altLang="ja-JP" sz="1600" b="1" dirty="0"/>
              <a:t> Station (JR &amp; Metro) or </a:t>
            </a:r>
            <a:r>
              <a:rPr lang="en-US" altLang="ja-JP" sz="1600" b="1" dirty="0" err="1"/>
              <a:t>Yotsuya</a:t>
            </a:r>
            <a:r>
              <a:rPr lang="en-US" altLang="ja-JP" sz="1600" b="1" dirty="0"/>
              <a:t> </a:t>
            </a:r>
            <a:r>
              <a:rPr lang="en-US" altLang="ja-JP" sz="1600" b="1" dirty="0" err="1"/>
              <a:t>sanchome</a:t>
            </a:r>
            <a:r>
              <a:rPr lang="en-US" altLang="ja-JP" sz="1600" b="1" dirty="0"/>
              <a:t> Station (Metro) to JASIC on </a:t>
            </a:r>
            <a:r>
              <a:rPr kumimoji="1" lang="en-US" altLang="ja-JP" sz="1600" b="1" dirty="0"/>
              <a:t>Google Map</a:t>
            </a:r>
            <a:endParaRPr kumimoji="1" lang="ja-JP" altLang="en-US" sz="1600" b="1" dirty="0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FFB9DB61-B8EF-5992-C898-D600F259088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576" t="15118" r="13939" b="5152"/>
          <a:stretch/>
        </p:blipFill>
        <p:spPr>
          <a:xfrm>
            <a:off x="1536907" y="1007730"/>
            <a:ext cx="8543510" cy="5594864"/>
          </a:xfrm>
          <a:prstGeom prst="rect">
            <a:avLst/>
          </a:prstGeom>
        </p:spPr>
      </p:pic>
      <p:pic>
        <p:nvPicPr>
          <p:cNvPr id="6" name="グラフィックス 5" descr="電車">
            <a:extLst>
              <a:ext uri="{FF2B5EF4-FFF2-40B4-BE49-F238E27FC236}">
                <a16:creationId xmlns:a16="http://schemas.microsoft.com/office/drawing/2014/main" id="{71C6AA47-B2AB-B1FA-CCB7-56FDA9BA396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711624" y="4005064"/>
            <a:ext cx="393290" cy="393290"/>
          </a:xfrm>
          <a:prstGeom prst="rect">
            <a:avLst/>
          </a:prstGeom>
        </p:spPr>
      </p:pic>
      <p:sp>
        <p:nvSpPr>
          <p:cNvPr id="7" name="吹き出し: 四角形 6">
            <a:extLst>
              <a:ext uri="{FF2B5EF4-FFF2-40B4-BE49-F238E27FC236}">
                <a16:creationId xmlns:a16="http://schemas.microsoft.com/office/drawing/2014/main" id="{97F83A59-6827-C09E-9DAA-63F27F1B3D1C}"/>
              </a:ext>
            </a:extLst>
          </p:cNvPr>
          <p:cNvSpPr/>
          <p:nvPr/>
        </p:nvSpPr>
        <p:spPr>
          <a:xfrm>
            <a:off x="3935760" y="3206806"/>
            <a:ext cx="679354" cy="191819"/>
          </a:xfrm>
          <a:prstGeom prst="wedgeRectCallout">
            <a:avLst>
              <a:gd name="adj1" fmla="val -20117"/>
              <a:gd name="adj2" fmla="val 86351"/>
            </a:avLst>
          </a:prstGeom>
          <a:solidFill>
            <a:srgbClr val="CC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en-US" altLang="ja-JP" sz="1600" b="1" dirty="0">
                <a:solidFill>
                  <a:srgbClr val="FF0000"/>
                </a:solidFill>
              </a:rPr>
              <a:t>JASIC</a:t>
            </a:r>
          </a:p>
        </p:txBody>
      </p:sp>
      <p:pic>
        <p:nvPicPr>
          <p:cNvPr id="8" name="グラフィックス 7" descr="電車">
            <a:extLst>
              <a:ext uri="{FF2B5EF4-FFF2-40B4-BE49-F238E27FC236}">
                <a16:creationId xmlns:a16="http://schemas.microsoft.com/office/drawing/2014/main" id="{B9A09B28-2BE2-D7C0-19B5-00DCF137B4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328248" y="5301208"/>
            <a:ext cx="393290" cy="393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28796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1">
            <a:extLst>
              <a:ext uri="{FF2B5EF4-FFF2-40B4-BE49-F238E27FC236}">
                <a16:creationId xmlns:a16="http://schemas.microsoft.com/office/drawing/2014/main" id="{435C67BE-5444-757F-A0FE-1D6AD8AE9F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56563"/>
            <a:ext cx="9144000" cy="456515"/>
          </a:xfrm>
        </p:spPr>
        <p:txBody>
          <a:bodyPr>
            <a:noAutofit/>
          </a:bodyPr>
          <a:lstStyle/>
          <a:p>
            <a:pPr algn="ctr"/>
            <a:r>
              <a:rPr lang="en-US" altLang="ja-JP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Accommodations</a:t>
            </a:r>
            <a:endParaRPr lang="ja-JP" altLang="en-US" b="1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DF62DAAF-A0EA-05D9-0DD6-662B6CD9BB1D}"/>
              </a:ext>
            </a:extLst>
          </p:cNvPr>
          <p:cNvSpPr txBox="1"/>
          <p:nvPr/>
        </p:nvSpPr>
        <p:spPr bwMode="auto">
          <a:xfrm>
            <a:off x="1672886" y="980728"/>
            <a:ext cx="8846228" cy="4154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altLang="ja-JP" sz="2800" dirty="0"/>
              <a:t>Hotels that are close to the meeting location are: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2000" dirty="0"/>
              <a:t>Imperial Hotel : </a:t>
            </a:r>
            <a:r>
              <a:rPr lang="en-US" altLang="ja-JP" dirty="0">
                <a:solidFill>
                  <a:srgbClr val="0000FF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https://www.imperialhotel.co.jp/en?stt_lang=en</a:t>
            </a:r>
            <a:endParaRPr lang="en-US" altLang="ja-JP" dirty="0">
              <a:solidFill>
                <a:srgbClr val="0000FF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2000" dirty="0"/>
              <a:t>Tokyo Station Hotel : </a:t>
            </a:r>
            <a:r>
              <a:rPr lang="en-US" altLang="ja-JP" dirty="0">
                <a:hlinkClick r:id="rId3"/>
              </a:rPr>
              <a:t>https://www.thetokyostationhotel.jp/</a:t>
            </a:r>
            <a:endParaRPr lang="en-US" altLang="ja-JP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2000" dirty="0"/>
              <a:t>The Okura Tokyo : </a:t>
            </a:r>
            <a:r>
              <a:rPr lang="en-US" altLang="ja-JP" dirty="0">
                <a:hlinkClick r:id="rId4"/>
              </a:rPr>
              <a:t>https://theokuratokyo.jp/en/</a:t>
            </a:r>
            <a:endParaRPr lang="en-US" altLang="ja-JP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2000" dirty="0"/>
              <a:t>Marunouchi Hotel</a:t>
            </a:r>
            <a:r>
              <a:rPr lang="ja-JP" altLang="en-US" sz="2000" dirty="0"/>
              <a:t> </a:t>
            </a:r>
            <a:r>
              <a:rPr lang="en-US" altLang="ja-JP" sz="2000" dirty="0"/>
              <a:t>:</a:t>
            </a:r>
            <a:r>
              <a:rPr lang="ja-JP" altLang="en-US" sz="2000" dirty="0"/>
              <a:t> </a:t>
            </a:r>
            <a:r>
              <a:rPr lang="en-US" altLang="ja-JP" dirty="0">
                <a:hlinkClick r:id="rId5"/>
              </a:rPr>
              <a:t>https://www.marunouchi-hotel.co.jp/</a:t>
            </a:r>
            <a:endParaRPr lang="en-US" altLang="ja-JP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2000" dirty="0" err="1"/>
              <a:t>Dai-ichi</a:t>
            </a:r>
            <a:r>
              <a:rPr lang="en-US" altLang="ja-JP" sz="2000" dirty="0"/>
              <a:t> Hotel Tokyo : </a:t>
            </a:r>
            <a:r>
              <a:rPr lang="en-US" altLang="ja-JP" dirty="0">
                <a:hlinkClick r:id="rId6"/>
              </a:rPr>
              <a:t>https://www.hankyu-hotel.com/en/hotel/dh/dhtokyo</a:t>
            </a:r>
            <a:endParaRPr lang="en-US" altLang="ja-JP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2000" dirty="0"/>
              <a:t>Daiwa </a:t>
            </a:r>
            <a:r>
              <a:rPr lang="en-US" altLang="ja-JP" sz="2000" dirty="0" err="1"/>
              <a:t>Roynet</a:t>
            </a:r>
            <a:r>
              <a:rPr lang="en-US" altLang="ja-JP" sz="2000" dirty="0"/>
              <a:t> Hotel SHIMBASHI : </a:t>
            </a:r>
            <a:r>
              <a:rPr lang="en-US" altLang="ja-JP" dirty="0">
                <a:hlinkClick r:id="rId7"/>
              </a:rPr>
              <a:t>https://www.daiwaroynet.jp/en/shinbashi/</a:t>
            </a:r>
            <a:endParaRPr lang="en-US" altLang="ja-JP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2000" dirty="0"/>
              <a:t>CANDEO HOTELS TOKYO SHIMBASHI</a:t>
            </a:r>
            <a:r>
              <a:rPr lang="ja-JP" altLang="en-US" sz="2000" dirty="0"/>
              <a:t> </a:t>
            </a:r>
            <a:r>
              <a:rPr lang="en-US" altLang="ja-JP" sz="2000" dirty="0"/>
              <a:t>:</a:t>
            </a:r>
            <a:r>
              <a:rPr lang="ja-JP" altLang="en-US" sz="2000" dirty="0"/>
              <a:t> </a:t>
            </a:r>
            <a:r>
              <a:rPr lang="en-US" altLang="ja-JP" dirty="0">
                <a:hlinkClick r:id="rId8"/>
              </a:rPr>
              <a:t>https://www.candeohotels.com/en/tokyo-shimbashi/</a:t>
            </a:r>
            <a:endParaRPr lang="en-US" altLang="ja-JP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2000" dirty="0"/>
              <a:t>Sotetsu </a:t>
            </a:r>
            <a:r>
              <a:rPr lang="en-US" altLang="ja-JP" sz="2000" dirty="0" err="1"/>
              <a:t>Fresa</a:t>
            </a:r>
            <a:r>
              <a:rPr lang="en-US" altLang="ja-JP" sz="2000" dirty="0"/>
              <a:t> Inn </a:t>
            </a:r>
            <a:r>
              <a:rPr lang="en-US" altLang="ja-JP" sz="2000" dirty="0" err="1"/>
              <a:t>Shimbashi</a:t>
            </a:r>
            <a:r>
              <a:rPr lang="en-US" altLang="ja-JP" sz="2000" dirty="0"/>
              <a:t> </a:t>
            </a:r>
            <a:r>
              <a:rPr lang="en-US" altLang="ja-JP" sz="2000" dirty="0" err="1"/>
              <a:t>Hibiyaguchi</a:t>
            </a:r>
            <a:r>
              <a:rPr lang="en-US" altLang="ja-JP" sz="2000" dirty="0"/>
              <a:t> : </a:t>
            </a:r>
            <a:r>
              <a:rPr lang="en-US" altLang="ja-JP" dirty="0">
                <a:hlinkClick r:id="rId9"/>
              </a:rPr>
              <a:t>https://sotetsu-hotels.com/en/fresa-inn/shimbashi/</a:t>
            </a:r>
            <a:endParaRPr lang="en-US" altLang="ja-JP" dirty="0"/>
          </a:p>
          <a:p>
            <a:pPr algn="l"/>
            <a:endParaRPr lang="en-US" altLang="ja-JP" sz="2000" dirty="0"/>
          </a:p>
          <a:p>
            <a:pPr algn="l"/>
            <a:r>
              <a:rPr lang="en-US" altLang="ja-JP" sz="2000" dirty="0">
                <a:solidFill>
                  <a:schemeClr val="bg1">
                    <a:lumMod val="50000"/>
                  </a:schemeClr>
                </a:solidFill>
              </a:rPr>
              <a:t>Please also search by apps. (booking.com, etc.) for your preference.</a:t>
            </a:r>
          </a:p>
        </p:txBody>
      </p:sp>
    </p:spTree>
    <p:extLst>
      <p:ext uri="{BB962C8B-B14F-4D97-AF65-F5344CB8AC3E}">
        <p14:creationId xmlns:p14="http://schemas.microsoft.com/office/powerpoint/2010/main" val="39278625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1">
            <a:extLst>
              <a:ext uri="{FF2B5EF4-FFF2-40B4-BE49-F238E27FC236}">
                <a16:creationId xmlns:a16="http://schemas.microsoft.com/office/drawing/2014/main" id="{435C67BE-5444-757F-A0FE-1D6AD8AE9F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56563"/>
            <a:ext cx="9144000" cy="456515"/>
          </a:xfrm>
        </p:spPr>
        <p:txBody>
          <a:bodyPr>
            <a:noAutofit/>
          </a:bodyPr>
          <a:lstStyle/>
          <a:p>
            <a:pPr algn="ctr"/>
            <a:r>
              <a:rPr lang="en-US" altLang="ja-JP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Other Useful Information</a:t>
            </a:r>
            <a:endParaRPr lang="ja-JP" altLang="en-US" b="1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コンテンツ プレースホルダー 2">
            <a:extLst>
              <a:ext uri="{FF2B5EF4-FFF2-40B4-BE49-F238E27FC236}">
                <a16:creationId xmlns:a16="http://schemas.microsoft.com/office/drawing/2014/main" id="{79EB2C90-BD99-A9DD-2A8A-E63582B6D7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59495" y="1280698"/>
            <a:ext cx="10009113" cy="5532678"/>
          </a:xfrm>
        </p:spPr>
        <p:txBody>
          <a:bodyPr>
            <a:normAutofit fontScale="47500" lnSpcReduction="20000"/>
          </a:bodyPr>
          <a:lstStyle/>
          <a:p>
            <a:pPr>
              <a:lnSpc>
                <a:spcPct val="200000"/>
              </a:lnSpc>
              <a:buClr>
                <a:schemeClr val="bg1"/>
              </a:buClr>
            </a:pPr>
            <a:r>
              <a:rPr lang="en-US" altLang="ja-JP" sz="4200" dirty="0"/>
              <a:t>JASIC Website : </a:t>
            </a:r>
            <a:r>
              <a:rPr lang="en-US" altLang="ja-JP" sz="4200" dirty="0">
                <a:solidFill>
                  <a:srgbClr val="0000FF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http://www.jasic.org/e/03_location/location_jasic.htm </a:t>
            </a:r>
            <a:endParaRPr lang="en-US" altLang="ja-JP" sz="4200" dirty="0">
              <a:solidFill>
                <a:srgbClr val="0000FF"/>
              </a:solidFill>
            </a:endParaRPr>
          </a:p>
          <a:p>
            <a:pPr>
              <a:lnSpc>
                <a:spcPct val="200000"/>
              </a:lnSpc>
              <a:buClr>
                <a:schemeClr val="bg1"/>
              </a:buClr>
            </a:pPr>
            <a:r>
              <a:rPr lang="en-US" altLang="ja-JP" sz="4200" dirty="0"/>
              <a:t>Narita International Airport Website : </a:t>
            </a:r>
            <a:r>
              <a:rPr lang="en-US" altLang="ja-JP" sz="4200" dirty="0">
                <a:solidFill>
                  <a:srgbClr val="0000FF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https://www.narita-airport.jp/en/</a:t>
            </a:r>
            <a:endParaRPr lang="en-US" altLang="ja-JP" sz="4200" dirty="0">
              <a:solidFill>
                <a:srgbClr val="0000FF"/>
              </a:solidFill>
            </a:endParaRPr>
          </a:p>
          <a:p>
            <a:pPr>
              <a:lnSpc>
                <a:spcPct val="200000"/>
              </a:lnSpc>
              <a:buClr>
                <a:schemeClr val="bg1"/>
              </a:buClr>
            </a:pPr>
            <a:r>
              <a:rPr lang="en-US" altLang="ja-JP" sz="4200" dirty="0"/>
              <a:t>Haneda Airport International Passenger Terminal Website : </a:t>
            </a:r>
            <a:r>
              <a:rPr lang="en-US" altLang="ja-JP" sz="4200" dirty="0">
                <a:solidFill>
                  <a:srgbClr val="0000FF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https://tokyo-haneda.com/en/</a:t>
            </a:r>
            <a:endParaRPr lang="en-US" altLang="ja-JP" sz="4200" dirty="0">
              <a:solidFill>
                <a:srgbClr val="0000FF"/>
              </a:solidFill>
            </a:endParaRPr>
          </a:p>
          <a:p>
            <a:pPr>
              <a:lnSpc>
                <a:spcPct val="200000"/>
              </a:lnSpc>
              <a:buClr>
                <a:schemeClr val="bg1"/>
              </a:buClr>
            </a:pPr>
            <a:r>
              <a:rPr lang="en-US" altLang="ja-JP" sz="4200" dirty="0"/>
              <a:t>JR lines in the Tokyo area : </a:t>
            </a:r>
            <a:r>
              <a:rPr lang="en-US" altLang="ja-JP" sz="4200" dirty="0">
                <a:solidFill>
                  <a:srgbClr val="0000FF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https://www.jreast.co.jp/e/downloads/</a:t>
            </a:r>
            <a:endParaRPr lang="en-US" altLang="ja-JP" sz="4200" dirty="0">
              <a:solidFill>
                <a:srgbClr val="0000FF"/>
              </a:solidFill>
            </a:endParaRPr>
          </a:p>
          <a:p>
            <a:pPr>
              <a:lnSpc>
                <a:spcPct val="200000"/>
              </a:lnSpc>
              <a:buClr>
                <a:schemeClr val="bg1"/>
              </a:buClr>
            </a:pPr>
            <a:r>
              <a:rPr lang="en-US" altLang="ja-JP" sz="4200" dirty="0"/>
              <a:t>Tokyo Metro Guide : </a:t>
            </a:r>
            <a:r>
              <a:rPr lang="en-US" altLang="ja-JP" sz="4200" dirty="0">
                <a:solidFill>
                  <a:srgbClr val="0000FF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http://www.tokyometro.jp/en/index.html</a:t>
            </a:r>
            <a:endParaRPr lang="en-US" altLang="ja-JP" sz="4200" dirty="0">
              <a:solidFill>
                <a:srgbClr val="0000FF"/>
              </a:solidFill>
            </a:endParaRPr>
          </a:p>
          <a:p>
            <a:pPr>
              <a:lnSpc>
                <a:spcPct val="200000"/>
              </a:lnSpc>
              <a:buClr>
                <a:schemeClr val="bg1"/>
              </a:buClr>
            </a:pPr>
            <a:r>
              <a:rPr lang="en-US" altLang="ja-JP" sz="4200" dirty="0"/>
              <a:t>Japan Transit Planner : </a:t>
            </a:r>
            <a:r>
              <a:rPr lang="en-US" altLang="ja-JP" sz="4200" dirty="0">
                <a:solidFill>
                  <a:srgbClr val="0000FF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https://world.jorudan.co.jp/mln/en/</a:t>
            </a:r>
            <a:endParaRPr lang="en-US" altLang="ja-JP" sz="4200" dirty="0">
              <a:solidFill>
                <a:srgbClr val="0000FF"/>
              </a:solidFill>
            </a:endParaRPr>
          </a:p>
          <a:p>
            <a:pPr>
              <a:lnSpc>
                <a:spcPct val="200000"/>
              </a:lnSpc>
              <a:buClr>
                <a:schemeClr val="bg1"/>
              </a:buClr>
            </a:pPr>
            <a:r>
              <a:rPr lang="en-US" altLang="ja-JP" sz="4200" dirty="0"/>
              <a:t>Official Tourism Website of Japan : </a:t>
            </a:r>
            <a:r>
              <a:rPr lang="en-US" altLang="ja-JP" sz="4200" dirty="0">
                <a:solidFill>
                  <a:srgbClr val="0000FF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http://www.jnto.go.jp/eng/</a:t>
            </a:r>
            <a:endParaRPr lang="en-US" altLang="ja-JP" sz="4200" dirty="0">
              <a:solidFill>
                <a:srgbClr val="0000FF"/>
              </a:solidFill>
            </a:endParaRPr>
          </a:p>
          <a:p>
            <a:pPr>
              <a:lnSpc>
                <a:spcPct val="200000"/>
              </a:lnSpc>
              <a:buClr>
                <a:schemeClr val="bg1"/>
              </a:buClr>
            </a:pPr>
            <a:r>
              <a:rPr lang="en-US" altLang="ja-JP" sz="4200" dirty="0"/>
              <a:t>The Official Tokyo Travel Guide : </a:t>
            </a:r>
            <a:r>
              <a:rPr lang="en-US" altLang="ja-JP" sz="4200" dirty="0">
                <a:solidFill>
                  <a:srgbClr val="0000FF"/>
                </a:solidFill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http://www.gotokyo.org/en/index.html</a:t>
            </a:r>
            <a:endParaRPr lang="en-US" altLang="ja-JP" sz="4200" dirty="0">
              <a:solidFill>
                <a:srgbClr val="0000FF"/>
              </a:solidFill>
            </a:endParaRPr>
          </a:p>
          <a:p>
            <a:pPr marL="0" indent="0">
              <a:lnSpc>
                <a:spcPct val="200000"/>
              </a:lnSpc>
              <a:buNone/>
            </a:pPr>
            <a:endParaRPr lang="en-US" altLang="ja-JP" sz="1500" b="1" dirty="0"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en-US" altLang="ja-JP" sz="1500" dirty="0"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endParaRPr lang="en-US" altLang="ja-JP" sz="1500" dirty="0"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endParaRPr lang="en-US" altLang="ja-JP" sz="1500" dirty="0"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en-US" altLang="ja-JP" sz="1500" dirty="0"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ja-JP" altLang="en-US" sz="1500" dirty="0">
              <a:cs typeface="Tahoma" panose="020B0604030504040204" pitchFamily="34" charset="0"/>
            </a:endParaRPr>
          </a:p>
        </p:txBody>
      </p:sp>
      <p:pic>
        <p:nvPicPr>
          <p:cNvPr id="4" name="グラフィックス 3" descr="ファン">
            <a:extLst>
              <a:ext uri="{FF2B5EF4-FFF2-40B4-BE49-F238E27FC236}">
                <a16:creationId xmlns:a16="http://schemas.microsoft.com/office/drawing/2014/main" id="{51F99B38-5ED3-F546-D235-E8EA4ACAD91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839417" y="5012133"/>
            <a:ext cx="515483" cy="515483"/>
          </a:xfrm>
          <a:prstGeom prst="rect">
            <a:avLst/>
          </a:prstGeom>
        </p:spPr>
      </p:pic>
      <p:pic>
        <p:nvPicPr>
          <p:cNvPr id="5" name="グラフィックス 4" descr="ファン">
            <a:extLst>
              <a:ext uri="{FF2B5EF4-FFF2-40B4-BE49-F238E27FC236}">
                <a16:creationId xmlns:a16="http://schemas.microsoft.com/office/drawing/2014/main" id="{64ACEB0E-339F-F438-D570-A45E4FA6F34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839417" y="5680209"/>
            <a:ext cx="515483" cy="515483"/>
          </a:xfrm>
          <a:prstGeom prst="rect">
            <a:avLst/>
          </a:prstGeom>
        </p:spPr>
      </p:pic>
      <p:pic>
        <p:nvPicPr>
          <p:cNvPr id="6" name="グラフィックス 5" descr="電車">
            <a:extLst>
              <a:ext uri="{FF2B5EF4-FFF2-40B4-BE49-F238E27FC236}">
                <a16:creationId xmlns:a16="http://schemas.microsoft.com/office/drawing/2014/main" id="{9F11D212-A626-68F4-9C89-AD679C9712A0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900512" y="3345759"/>
            <a:ext cx="393290" cy="393290"/>
          </a:xfrm>
          <a:prstGeom prst="rect">
            <a:avLst/>
          </a:prstGeom>
        </p:spPr>
      </p:pic>
      <p:pic>
        <p:nvPicPr>
          <p:cNvPr id="7" name="グラフィックス 6" descr="電車">
            <a:extLst>
              <a:ext uri="{FF2B5EF4-FFF2-40B4-BE49-F238E27FC236}">
                <a16:creationId xmlns:a16="http://schemas.microsoft.com/office/drawing/2014/main" id="{3C70CF5B-8B26-2228-EEA2-E26C36C27144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891424" y="3891642"/>
            <a:ext cx="393290" cy="393290"/>
          </a:xfrm>
          <a:prstGeom prst="rect">
            <a:avLst/>
          </a:prstGeom>
        </p:spPr>
      </p:pic>
      <p:pic>
        <p:nvPicPr>
          <p:cNvPr id="9" name="グラフィックス 8" descr="電車">
            <a:extLst>
              <a:ext uri="{FF2B5EF4-FFF2-40B4-BE49-F238E27FC236}">
                <a16:creationId xmlns:a16="http://schemas.microsoft.com/office/drawing/2014/main" id="{FB9585AC-0780-30D0-EEC0-6EE1BCF1537A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891424" y="4451887"/>
            <a:ext cx="393290" cy="393290"/>
          </a:xfrm>
          <a:prstGeom prst="rect">
            <a:avLst/>
          </a:prstGeom>
        </p:spPr>
      </p:pic>
      <p:pic>
        <p:nvPicPr>
          <p:cNvPr id="10" name="グラフィックス 9" descr="飛行機">
            <a:extLst>
              <a:ext uri="{FF2B5EF4-FFF2-40B4-BE49-F238E27FC236}">
                <a16:creationId xmlns:a16="http://schemas.microsoft.com/office/drawing/2014/main" id="{2C3BC125-0D77-CBE7-49B1-DCE0EA8D9C68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902138" y="2690361"/>
            <a:ext cx="432620" cy="432620"/>
          </a:xfrm>
          <a:prstGeom prst="rect">
            <a:avLst/>
          </a:prstGeom>
        </p:spPr>
      </p:pic>
      <p:pic>
        <p:nvPicPr>
          <p:cNvPr id="11" name="グラフィックス 10" descr="飛行機">
            <a:extLst>
              <a:ext uri="{FF2B5EF4-FFF2-40B4-BE49-F238E27FC236}">
                <a16:creationId xmlns:a16="http://schemas.microsoft.com/office/drawing/2014/main" id="{E6E8DB01-E60B-3019-D425-07CBC353B195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922279" y="2105148"/>
            <a:ext cx="432620" cy="432620"/>
          </a:xfrm>
          <a:prstGeom prst="rect">
            <a:avLst/>
          </a:prstGeom>
        </p:spPr>
      </p:pic>
      <p:pic>
        <p:nvPicPr>
          <p:cNvPr id="12" name="グラフィックス 11" descr="建物">
            <a:extLst>
              <a:ext uri="{FF2B5EF4-FFF2-40B4-BE49-F238E27FC236}">
                <a16:creationId xmlns:a16="http://schemas.microsoft.com/office/drawing/2014/main" id="{8E9CFA9F-1824-E99B-87B1-44366813F3FE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913513" y="1496277"/>
            <a:ext cx="393292" cy="393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74470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39A8B48E-BBB6-A09A-BAF6-702EC5EEB20C}"/>
              </a:ext>
            </a:extLst>
          </p:cNvPr>
          <p:cNvSpPr txBox="1"/>
          <p:nvPr/>
        </p:nvSpPr>
        <p:spPr bwMode="auto">
          <a:xfrm>
            <a:off x="4632960" y="6545580"/>
            <a:ext cx="5798820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l" eaLnBrk="1" hangingPunct="1"/>
            <a:r>
              <a:rPr lang="en-US" altLang="ja-JP" sz="1050" dirty="0"/>
              <a:t>Link: Exemption of Visa (Short-Term Stay) https://www.mofa.go.jp/j_info/visit/visa/short/novisa.html</a:t>
            </a:r>
            <a:endParaRPr lang="ja-JP" altLang="en-US" sz="105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D336C932-7FC6-B46E-0549-7C05AF8C782F}"/>
              </a:ext>
            </a:extLst>
          </p:cNvPr>
          <p:cNvSpPr txBox="1"/>
          <p:nvPr/>
        </p:nvSpPr>
        <p:spPr bwMode="auto">
          <a:xfrm>
            <a:off x="1524000" y="58505"/>
            <a:ext cx="864108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eaLnBrk="1" hangingPunct="1"/>
            <a:r>
              <a:rPr lang="en-US" altLang="ja-JP" sz="24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VISA Information</a:t>
            </a:r>
            <a:endParaRPr lang="ja-JP" altLang="en-US" sz="2400" b="1" dirty="0">
              <a:solidFill>
                <a:schemeClr val="bg1"/>
              </a:solidFill>
              <a:latin typeface="Tahoma" panose="020B0604030504040204" pitchFamily="34" charset="0"/>
              <a:ea typeface="メイリオ" pitchFamily="50" charset="-128"/>
              <a:cs typeface="Tahoma" panose="020B0604030504040204" pitchFamily="34" charset="0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C11E41B-DE26-4A08-24FA-154932F71CE8}"/>
              </a:ext>
            </a:extLst>
          </p:cNvPr>
          <p:cNvSpPr txBox="1"/>
          <p:nvPr/>
        </p:nvSpPr>
        <p:spPr>
          <a:xfrm>
            <a:off x="2063553" y="541506"/>
            <a:ext cx="7488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b="1" dirty="0"/>
              <a:t>71 Countries and Regions for Visa Exemptions (3 March, 2025)</a:t>
            </a:r>
          </a:p>
        </p:txBody>
      </p:sp>
      <p:pic>
        <p:nvPicPr>
          <p:cNvPr id="4" name="図 3" descr="グラフィカル ユーザー インターフェイス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8E64608B-E6F0-CA83-ACB3-8E15E0CB99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2145" y="910838"/>
            <a:ext cx="5491647" cy="5564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62181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D336C932-7FC6-B46E-0549-7C05AF8C782F}"/>
              </a:ext>
            </a:extLst>
          </p:cNvPr>
          <p:cNvSpPr txBox="1"/>
          <p:nvPr/>
        </p:nvSpPr>
        <p:spPr bwMode="auto">
          <a:xfrm>
            <a:off x="1524000" y="58505"/>
            <a:ext cx="864108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eaLnBrk="1" hangingPunct="1"/>
            <a:r>
              <a:rPr lang="en-US" altLang="ja-JP" sz="24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Contact information</a:t>
            </a:r>
            <a:endParaRPr lang="ja-JP" altLang="en-US" sz="2400" b="1" dirty="0">
              <a:solidFill>
                <a:schemeClr val="bg1"/>
              </a:solidFill>
              <a:latin typeface="Tahoma" panose="020B0604030504040204" pitchFamily="34" charset="0"/>
              <a:ea typeface="メイリオ" pitchFamily="50" charset="-128"/>
              <a:cs typeface="Tahoma" panose="020B0604030504040204" pitchFamily="34" charset="0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03EE3FF-306F-880E-CD56-88F80EA8B8C9}"/>
              </a:ext>
            </a:extLst>
          </p:cNvPr>
          <p:cNvSpPr txBox="1"/>
          <p:nvPr/>
        </p:nvSpPr>
        <p:spPr>
          <a:xfrm>
            <a:off x="2445860" y="2022968"/>
            <a:ext cx="7300281" cy="4662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33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If you have any question,</a:t>
            </a:r>
          </a:p>
          <a:p>
            <a:pPr algn="ctr"/>
            <a:r>
              <a:rPr lang="en-US" altLang="ja-JP" sz="33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please contact</a:t>
            </a:r>
            <a:r>
              <a:rPr lang="ja-JP" altLang="en-US" sz="33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endParaRPr lang="en-US" altLang="ja-JP" sz="33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en-US" altLang="ja-JP" sz="33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Mr.KATO</a:t>
            </a:r>
            <a:r>
              <a:rPr lang="en-US" altLang="ja-JP" sz="33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</a:t>
            </a:r>
            <a:r>
              <a:rPr lang="en-US" altLang="ja-JP" sz="33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2"/>
              </a:rPr>
              <a:t>i-kato</a:t>
            </a:r>
            <a:r>
              <a:rPr lang="en-US" altLang="ja-JP" sz="33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2"/>
              </a:rPr>
              <a:t>@jasic.org</a:t>
            </a:r>
            <a:r>
              <a:rPr lang="en-US" altLang="ja-JP" sz="33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</a:t>
            </a:r>
          </a:p>
          <a:p>
            <a:pPr algn="ctr"/>
            <a:r>
              <a:rPr lang="en-US" altLang="ja-JP" sz="33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and</a:t>
            </a:r>
          </a:p>
          <a:p>
            <a:pPr algn="ctr"/>
            <a:r>
              <a:rPr lang="en-US" altLang="ja-JP" sz="33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ja-JP" sz="33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Mr.FUJITA</a:t>
            </a:r>
            <a:r>
              <a:rPr lang="en-US" altLang="ja-JP" sz="33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</a:t>
            </a:r>
            <a:r>
              <a:rPr lang="en-US" altLang="ja-JP" sz="33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3"/>
              </a:rPr>
              <a:t>fujita</a:t>
            </a:r>
            <a:r>
              <a:rPr lang="en-US" altLang="ja-JP" sz="33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3"/>
              </a:rPr>
              <a:t>@jasic.org</a:t>
            </a:r>
            <a:r>
              <a:rPr lang="en-US" altLang="ja-JP" sz="33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</a:t>
            </a:r>
          </a:p>
          <a:p>
            <a:pPr algn="ctr"/>
            <a:endParaRPr lang="en-US" altLang="ja-JP" sz="33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en-US" altLang="ja-JP" sz="33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	</a:t>
            </a:r>
          </a:p>
          <a:p>
            <a:pPr algn="ctr"/>
            <a:endParaRPr lang="en-US" altLang="ja-JP" sz="33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endParaRPr lang="en-US" altLang="ja-JP" sz="33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3" name="グラフィックス 2" descr="電子メール">
            <a:extLst>
              <a:ext uri="{FF2B5EF4-FFF2-40B4-BE49-F238E27FC236}">
                <a16:creationId xmlns:a16="http://schemas.microsoft.com/office/drawing/2014/main" id="{9388B7FE-A1D0-36AF-539B-A85FF4155F0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445859" y="2124382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58697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1A30D1B-F734-19B1-FC2E-7CE7745EC0BE}"/>
              </a:ext>
            </a:extLst>
          </p:cNvPr>
          <p:cNvSpPr txBox="1"/>
          <p:nvPr/>
        </p:nvSpPr>
        <p:spPr>
          <a:xfrm>
            <a:off x="1991545" y="3405"/>
            <a:ext cx="73757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PTI IWG Tokyo Meeting </a:t>
            </a:r>
            <a:r>
              <a:rPr lang="en-US" altLang="ja-JP" sz="24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(in hybrid format)</a:t>
            </a:r>
            <a:endParaRPr lang="en-US" altLang="ja-JP" sz="2400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201399B-1A96-7853-5CFB-9F3D571462D6}"/>
              </a:ext>
            </a:extLst>
          </p:cNvPr>
          <p:cNvSpPr txBox="1"/>
          <p:nvPr/>
        </p:nvSpPr>
        <p:spPr bwMode="auto">
          <a:xfrm>
            <a:off x="299356" y="836712"/>
            <a:ext cx="11593288" cy="560153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68288" indent="-268288">
              <a:buFont typeface="Wingdings" panose="05000000000000000000" pitchFamily="2" charset="2"/>
              <a:buChar char="Ø"/>
            </a:pPr>
            <a:r>
              <a:rPr lang="en-US" altLang="ja-JP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</a:t>
            </a:r>
            <a:r>
              <a:rPr lang="en-US" altLang="ja-JP" sz="2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Date</a:t>
            </a:r>
            <a:r>
              <a:rPr lang="ja-JP" altLang="en-US" sz="2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ja-JP" sz="2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and</a:t>
            </a:r>
            <a:r>
              <a:rPr lang="ja-JP" altLang="en-US" sz="2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ja-JP" sz="2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time:</a:t>
            </a:r>
            <a:r>
              <a:rPr lang="ja-JP" altLang="en-US" sz="2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ja-JP" sz="2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ja-JP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*time is in JST(UTC+09:00)</a:t>
            </a:r>
          </a:p>
          <a:p>
            <a:pPr indent="449263"/>
            <a:r>
              <a:rPr lang="en-US" altLang="ja-JP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Wed. 28 May. 9:30-12:30 and Reception starting at 18:00</a:t>
            </a:r>
            <a:endParaRPr lang="en-US" altLang="ja-JP" sz="1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indent="449263"/>
            <a:r>
              <a:rPr lang="en-US" altLang="ja-JP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Thu.  29 May. 9:00-16:00(tbc)</a:t>
            </a:r>
            <a:endParaRPr lang="en-US" altLang="ja-JP" sz="1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indent="449263"/>
            <a:endParaRPr lang="en-US" altLang="ja-JP" sz="1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536575" indent="-87313"/>
            <a:r>
              <a:rPr lang="en-US" altLang="ja-JP" sz="1000" b="1" dirty="0">
                <a:solidFill>
                  <a:srgbClr val="008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endParaRPr lang="en-US" altLang="ja-JP" sz="1000" dirty="0">
              <a:solidFill>
                <a:srgbClr val="008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68288" indent="-268288">
              <a:buFont typeface="Wingdings" panose="05000000000000000000" pitchFamily="2" charset="2"/>
              <a:buChar char="Ø"/>
            </a:pPr>
            <a:r>
              <a:rPr lang="en-US" altLang="ja-JP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</a:t>
            </a:r>
            <a:r>
              <a:rPr lang="en-US" altLang="ja-JP" sz="2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Venue:</a:t>
            </a:r>
            <a:br>
              <a:rPr lang="en-US" altLang="ja-JP" sz="2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US" altLang="ja-JP" sz="2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HIBIKOKU CONFERENCE SQUARE (28</a:t>
            </a:r>
            <a:r>
              <a:rPr lang="en-US" altLang="ja-JP" sz="2200" b="1" baseline="30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</a:t>
            </a:r>
            <a:r>
              <a:rPr lang="en-US" altLang="ja-JP" sz="2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IWG and Reception party)</a:t>
            </a:r>
            <a:endParaRPr lang="en-US" altLang="ja-JP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indent="449263"/>
            <a:r>
              <a:rPr lang="en-US" altLang="ja-JP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8</a:t>
            </a:r>
            <a:r>
              <a:rPr lang="en-US" altLang="ja-JP" sz="2000" baseline="30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</a:t>
            </a:r>
            <a:r>
              <a:rPr lang="en-US" altLang="ja-JP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Floor, </a:t>
            </a:r>
            <a:r>
              <a:rPr lang="en-US" altLang="ja-JP" sz="20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Hibiyakokusai</a:t>
            </a:r>
            <a:r>
              <a:rPr lang="en-US" altLang="ja-JP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Bldg., 2-2-3 </a:t>
            </a:r>
            <a:r>
              <a:rPr lang="en-US" altLang="ja-JP" sz="20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Uchisaiwaicho</a:t>
            </a:r>
            <a:r>
              <a:rPr lang="en-US" altLang="ja-JP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Chiyoda-</a:t>
            </a:r>
            <a:r>
              <a:rPr lang="en-US" altLang="ja-JP" sz="20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ku</a:t>
            </a:r>
            <a:r>
              <a:rPr lang="en-US" altLang="ja-JP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Tokyo 100-0011, Japan</a:t>
            </a:r>
          </a:p>
          <a:p>
            <a:pPr indent="449263"/>
            <a:r>
              <a:rPr lang="en-US" altLang="ja-JP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TEL: +81(0)3-5157-5039  FAX: +81(0)3-5157-5040</a:t>
            </a:r>
          </a:p>
          <a:p>
            <a:pPr marL="449263"/>
            <a:r>
              <a:rPr lang="en-US" altLang="ja-JP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2"/>
              </a:rPr>
              <a:t>Move to google map</a:t>
            </a:r>
            <a:endParaRPr lang="en-US" altLang="ja-JP" sz="1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49263"/>
            <a:endParaRPr lang="en-US" altLang="ja-JP" sz="1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US" altLang="ja-JP" sz="2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JASIC OFFICE (29</a:t>
            </a:r>
            <a:r>
              <a:rPr lang="en-US" altLang="ja-JP" sz="2200" b="1" baseline="30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</a:t>
            </a:r>
            <a:r>
              <a:rPr lang="en-US" altLang="ja-JP" sz="2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Technical tour)</a:t>
            </a:r>
            <a:endParaRPr lang="en-US" altLang="ja-JP" sz="2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indent="449263"/>
            <a:r>
              <a:rPr lang="en-US" altLang="ja-JP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7th floor, </a:t>
            </a:r>
            <a:r>
              <a:rPr lang="en-US" altLang="ja-JP" sz="20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Zennihon</a:t>
            </a:r>
            <a:r>
              <a:rPr lang="en-US" altLang="ja-JP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Truck Sogo Kaikan., 3-2-5 Yotsuya, Shinjuku-</a:t>
            </a:r>
            <a:r>
              <a:rPr lang="en-US" altLang="ja-JP" sz="20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ku</a:t>
            </a:r>
            <a:r>
              <a:rPr lang="en-US" altLang="ja-JP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Tokyo 160-0004</a:t>
            </a:r>
          </a:p>
          <a:p>
            <a:pPr indent="449263"/>
            <a:r>
              <a:rPr lang="en-US" altLang="ja-JP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TEL: +81-(0)3-5362-7751</a:t>
            </a:r>
          </a:p>
          <a:p>
            <a:pPr indent="449263"/>
            <a:r>
              <a:rPr lang="en-US" altLang="ja-JP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3"/>
              </a:rPr>
              <a:t>Move to google map</a:t>
            </a:r>
            <a:endParaRPr lang="en-US" altLang="ja-JP" sz="1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49263"/>
            <a:endParaRPr lang="en-US" altLang="ja-JP" sz="1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49263"/>
            <a:endParaRPr lang="en-US" altLang="ja-JP" sz="1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US" altLang="ja-JP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For registration,</a:t>
            </a:r>
            <a:r>
              <a:rPr lang="ja-JP" altLang="en-US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ja-JP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please</a:t>
            </a:r>
            <a:r>
              <a:rPr lang="ja-JP" altLang="en-US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ja-JP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access</a:t>
            </a:r>
            <a:r>
              <a:rPr lang="ja-JP" altLang="en-US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ja-JP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4"/>
              </a:rPr>
              <a:t>this online registration format </a:t>
            </a:r>
            <a:r>
              <a:rPr lang="en-US" altLang="ja-JP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ja-JP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 fill in the necessary information.</a:t>
            </a:r>
          </a:p>
          <a:p>
            <a:r>
              <a:rPr lang="en-US" altLang="ja-JP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For inquiry, </a:t>
            </a:r>
            <a:r>
              <a:rPr lang="en-US" altLang="ja-JP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please contact Mr.</a:t>
            </a:r>
            <a:r>
              <a:rPr lang="ja-JP" altLang="en-US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ja-JP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Issei</a:t>
            </a:r>
            <a:r>
              <a:rPr lang="ja-JP" altLang="en-US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ja-JP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KATO </a:t>
            </a:r>
            <a:r>
              <a:rPr lang="en-US" altLang="ja-JP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5"/>
              </a:rPr>
              <a:t>i-kato@jasic.org </a:t>
            </a:r>
            <a:r>
              <a:rPr lang="en-US" altLang="ja-JP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and Mr. </a:t>
            </a:r>
            <a:r>
              <a:rPr lang="en-US" altLang="ja-JP" sz="20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Tomoshi</a:t>
            </a:r>
            <a:r>
              <a:rPr lang="en-US" altLang="ja-JP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FUJITA </a:t>
            </a:r>
            <a:r>
              <a:rPr lang="en-US" altLang="ja-JP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6"/>
              </a:rPr>
              <a:t>fujita@jasic.org.</a:t>
            </a:r>
            <a:endParaRPr lang="en-US" altLang="ja-JP" sz="20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82868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1125FAF-B9DF-8031-65E5-54A6AA946D38}"/>
              </a:ext>
            </a:extLst>
          </p:cNvPr>
          <p:cNvSpPr txBox="1"/>
          <p:nvPr/>
        </p:nvSpPr>
        <p:spPr bwMode="auto">
          <a:xfrm>
            <a:off x="1524000" y="41141"/>
            <a:ext cx="913611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ja-JP" sz="28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Access to</a:t>
            </a:r>
            <a:r>
              <a:rPr lang="ja-JP" altLang="en-US" sz="28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ja-JP" sz="28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venue (28</a:t>
            </a:r>
            <a:r>
              <a:rPr lang="en-US" altLang="ja-JP" sz="2800" b="1" baseline="300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</a:t>
            </a:r>
            <a:r>
              <a:rPr lang="en-US" altLang="ja-JP" sz="28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of</a:t>
            </a:r>
            <a:r>
              <a:rPr lang="ja-JP" altLang="en-US" sz="28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ja-JP" sz="28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May, PTI IWG)</a:t>
            </a:r>
          </a:p>
        </p:txBody>
      </p:sp>
      <p:sp>
        <p:nvSpPr>
          <p:cNvPr id="7" name="テキスト ボックス 17">
            <a:extLst>
              <a:ext uri="{FF2B5EF4-FFF2-40B4-BE49-F238E27FC236}">
                <a16:creationId xmlns:a16="http://schemas.microsoft.com/office/drawing/2014/main" id="{5F828A27-0333-8EB5-9ED1-239326C178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57393" y="661478"/>
            <a:ext cx="8759087" cy="1015663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en-US" altLang="ja-JP" sz="1400" u="sng" dirty="0"/>
              <a:t>Venue: </a:t>
            </a:r>
            <a:r>
              <a:rPr lang="en-US" altLang="ja-JP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HIBIKOKU CONFERENCE SQUARE</a:t>
            </a:r>
            <a:r>
              <a:rPr lang="en-US" altLang="ja-JP" sz="1800" dirty="0"/>
              <a:t>(</a:t>
            </a:r>
            <a:r>
              <a:rPr lang="ja-JP" altLang="en-US" sz="1800" dirty="0"/>
              <a:t>日比谷国際ビルコンファレンススクエア</a:t>
            </a:r>
            <a:r>
              <a:rPr lang="en-US" altLang="ja-JP" sz="1800" dirty="0"/>
              <a:t>) </a:t>
            </a:r>
          </a:p>
          <a:p>
            <a:pPr algn="l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altLang="ja-JP" sz="1400" u="sng" dirty="0"/>
              <a:t>Address:</a:t>
            </a:r>
            <a:r>
              <a:rPr lang="en-US" altLang="ja-JP" sz="1400" dirty="0"/>
              <a:t> 8th Floor, </a:t>
            </a:r>
            <a:r>
              <a:rPr lang="en-US" altLang="ja-JP" sz="1400" dirty="0" err="1"/>
              <a:t>Hibiyakokusai</a:t>
            </a:r>
            <a:r>
              <a:rPr lang="en-US" altLang="ja-JP" sz="1400" dirty="0"/>
              <a:t> Bldg., 2-2-3 </a:t>
            </a:r>
            <a:r>
              <a:rPr lang="en-US" altLang="ja-JP" sz="1400" dirty="0" err="1"/>
              <a:t>Uchisaiwaicho</a:t>
            </a:r>
            <a:r>
              <a:rPr lang="en-US" altLang="ja-JP" sz="1400" dirty="0"/>
              <a:t>, </a:t>
            </a:r>
          </a:p>
          <a:p>
            <a:pPr indent="715963" eaLnBrk="1" hangingPunct="1">
              <a:spcBef>
                <a:spcPct val="0"/>
              </a:spcBef>
              <a:buNone/>
            </a:pPr>
            <a:r>
              <a:rPr lang="en-US" altLang="ja-JP" sz="1400" dirty="0"/>
              <a:t>Chiyoda-</a:t>
            </a:r>
            <a:r>
              <a:rPr lang="en-US" altLang="ja-JP" sz="1400" dirty="0" err="1"/>
              <a:t>ku</a:t>
            </a:r>
            <a:r>
              <a:rPr lang="en-US" altLang="ja-JP" sz="1400" dirty="0"/>
              <a:t>, Tokyo 100-0011, Japan (</a:t>
            </a:r>
            <a:r>
              <a:rPr lang="ja-JP" altLang="en-US" sz="1400" dirty="0"/>
              <a:t>東京都千代田区内幸町</a:t>
            </a:r>
            <a:r>
              <a:rPr lang="en-US" altLang="ja-JP" sz="1400" dirty="0"/>
              <a:t>2</a:t>
            </a:r>
            <a:r>
              <a:rPr lang="ja-JP" altLang="en-US" sz="1400" dirty="0"/>
              <a:t>丁目</a:t>
            </a:r>
            <a:r>
              <a:rPr lang="en-US" altLang="ja-JP" sz="1400" dirty="0"/>
              <a:t>2-3 </a:t>
            </a:r>
            <a:r>
              <a:rPr lang="ja-JP" altLang="en-US" sz="1400" dirty="0"/>
              <a:t>日比谷国際ビル</a:t>
            </a:r>
            <a:r>
              <a:rPr lang="en-US" altLang="ja-JP" sz="1400" dirty="0"/>
              <a:t>8F)</a:t>
            </a:r>
          </a:p>
          <a:p>
            <a:pPr indent="715963" eaLnBrk="1" hangingPunct="1">
              <a:spcBef>
                <a:spcPct val="0"/>
              </a:spcBef>
              <a:buNone/>
            </a:pPr>
            <a:r>
              <a:rPr lang="en-US" altLang="ja-JP" sz="1400" dirty="0"/>
              <a:t>TEL: +81(0)3-5157-5039  FAX: +81(0)3-5157-5040 </a:t>
            </a:r>
            <a:r>
              <a:rPr lang="en-US" altLang="ja-JP" sz="1400" dirty="0">
                <a:hlinkClick r:id="rId2"/>
              </a:rPr>
              <a:t>https://hibikoku.tokyo/</a:t>
            </a:r>
            <a:r>
              <a:rPr lang="en-US" altLang="ja-JP" sz="1400" dirty="0"/>
              <a:t> (in Japanese only)</a:t>
            </a:r>
            <a:endParaRPr lang="en-US" altLang="ja-JP" sz="1600" dirty="0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D107BC3B-BCB9-5CCF-AED0-6F08675D83ED}"/>
              </a:ext>
            </a:extLst>
          </p:cNvPr>
          <p:cNvSpPr txBox="1"/>
          <p:nvPr/>
        </p:nvSpPr>
        <p:spPr>
          <a:xfrm>
            <a:off x="6272528" y="6196524"/>
            <a:ext cx="367939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100" dirty="0">
                <a:hlinkClick r:id="rId3"/>
              </a:rPr>
              <a:t>https://www.tokyometro.jp/lang_en/index.html</a:t>
            </a:r>
            <a:endParaRPr lang="en-US" altLang="ja-JP" sz="1100" dirty="0"/>
          </a:p>
          <a:p>
            <a:r>
              <a:rPr lang="en-US" altLang="ja-JP" sz="1100" dirty="0">
                <a:hlinkClick r:id="rId4"/>
              </a:rPr>
              <a:t>https://www.jreast.co.jp/multi/en/</a:t>
            </a:r>
            <a:endParaRPr lang="ja-JP" altLang="en-US" sz="1100" dirty="0"/>
          </a:p>
        </p:txBody>
      </p:sp>
      <p:pic>
        <p:nvPicPr>
          <p:cNvPr id="14" name="図 13" descr="マップ&#10;&#10;自動的に生成された説明">
            <a:extLst>
              <a:ext uri="{FF2B5EF4-FFF2-40B4-BE49-F238E27FC236}">
                <a16:creationId xmlns:a16="http://schemas.microsoft.com/office/drawing/2014/main" id="{D106C0A1-E020-F9B3-C401-F3CDBCD2C17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0586" y="2276873"/>
            <a:ext cx="3973412" cy="3868247"/>
          </a:xfrm>
          <a:prstGeom prst="rect">
            <a:avLst/>
          </a:prstGeom>
        </p:spPr>
      </p:pic>
      <p:sp>
        <p:nvSpPr>
          <p:cNvPr id="9" name="楕円 8">
            <a:extLst>
              <a:ext uri="{FF2B5EF4-FFF2-40B4-BE49-F238E27FC236}">
                <a16:creationId xmlns:a16="http://schemas.microsoft.com/office/drawing/2014/main" id="{DE4AFEF5-7662-0F8E-45BA-692E115C6A7D}"/>
              </a:ext>
            </a:extLst>
          </p:cNvPr>
          <p:cNvSpPr/>
          <p:nvPr/>
        </p:nvSpPr>
        <p:spPr>
          <a:xfrm>
            <a:off x="7896200" y="4437112"/>
            <a:ext cx="1368152" cy="864096"/>
          </a:xfrm>
          <a:prstGeom prst="ellipse">
            <a:avLst/>
          </a:prstGeom>
          <a:noFill/>
          <a:ln w="44450">
            <a:solidFill>
              <a:srgbClr val="FFFF00">
                <a:alpha val="71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pic>
        <p:nvPicPr>
          <p:cNvPr id="19" name="図 18">
            <a:extLst>
              <a:ext uri="{FF2B5EF4-FFF2-40B4-BE49-F238E27FC236}">
                <a16:creationId xmlns:a16="http://schemas.microsoft.com/office/drawing/2014/main" id="{9DDF09E4-7F2B-CE69-AFFD-53455513EF1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1308" y="5660973"/>
            <a:ext cx="175275" cy="205758"/>
          </a:xfrm>
          <a:prstGeom prst="rect">
            <a:avLst/>
          </a:prstGeom>
        </p:spPr>
      </p:pic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A5B0E1E7-9317-F9E1-B899-7A917A41E697}"/>
              </a:ext>
            </a:extLst>
          </p:cNvPr>
          <p:cNvGrpSpPr/>
          <p:nvPr/>
        </p:nvGrpSpPr>
        <p:grpSpPr>
          <a:xfrm>
            <a:off x="1701868" y="3574879"/>
            <a:ext cx="4359017" cy="2556731"/>
            <a:chOff x="177867" y="3574878"/>
            <a:chExt cx="4359017" cy="2556731"/>
          </a:xfrm>
        </p:grpSpPr>
        <p:pic>
          <p:nvPicPr>
            <p:cNvPr id="12" name="図 11" descr="ダイアグラム&#10;&#10;自動的に生成された説明">
              <a:extLst>
                <a:ext uri="{FF2B5EF4-FFF2-40B4-BE49-F238E27FC236}">
                  <a16:creationId xmlns:a16="http://schemas.microsoft.com/office/drawing/2014/main" id="{F8838EC5-5570-DE9D-AE07-B79454518DA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7867" y="3574878"/>
              <a:ext cx="4359017" cy="2556731"/>
            </a:xfrm>
            <a:prstGeom prst="rect">
              <a:avLst/>
            </a:prstGeom>
          </p:spPr>
        </p:pic>
        <p:pic>
          <p:nvPicPr>
            <p:cNvPr id="17" name="図 16">
              <a:extLst>
                <a:ext uri="{FF2B5EF4-FFF2-40B4-BE49-F238E27FC236}">
                  <a16:creationId xmlns:a16="http://schemas.microsoft.com/office/drawing/2014/main" id="{EB400D0B-943D-DF3C-D0E3-23F37C94AA6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70973" y="4093955"/>
              <a:ext cx="518205" cy="265946"/>
            </a:xfrm>
            <a:prstGeom prst="rect">
              <a:avLst/>
            </a:prstGeom>
          </p:spPr>
        </p:pic>
        <p:pic>
          <p:nvPicPr>
            <p:cNvPr id="21" name="図 20">
              <a:extLst>
                <a:ext uri="{FF2B5EF4-FFF2-40B4-BE49-F238E27FC236}">
                  <a16:creationId xmlns:a16="http://schemas.microsoft.com/office/drawing/2014/main" id="{3A888546-8F3C-B22B-FEDB-42F580C1185A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5145" y="5134374"/>
              <a:ext cx="350550" cy="205758"/>
            </a:xfrm>
            <a:prstGeom prst="rect">
              <a:avLst/>
            </a:prstGeom>
          </p:spPr>
        </p:pic>
        <p:sp>
          <p:nvSpPr>
            <p:cNvPr id="22" name="テキスト ボックス 21">
              <a:extLst>
                <a:ext uri="{FF2B5EF4-FFF2-40B4-BE49-F238E27FC236}">
                  <a16:creationId xmlns:a16="http://schemas.microsoft.com/office/drawing/2014/main" id="{EF9BCF78-D001-521D-501A-54AB079574CD}"/>
                </a:ext>
              </a:extLst>
            </p:cNvPr>
            <p:cNvSpPr txBox="1"/>
            <p:nvPr/>
          </p:nvSpPr>
          <p:spPr>
            <a:xfrm rot="1422673">
              <a:off x="872889" y="5537336"/>
              <a:ext cx="1080120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050" b="1" dirty="0" err="1">
                  <a:solidFill>
                    <a:srgbClr val="996633"/>
                  </a:solidFill>
                </a:rPr>
                <a:t>Toranomon</a:t>
              </a:r>
              <a:r>
                <a:rPr lang="en-US" altLang="ja-JP" sz="1050" b="1" dirty="0">
                  <a:solidFill>
                    <a:srgbClr val="996633"/>
                  </a:solidFill>
                </a:rPr>
                <a:t> Sta.</a:t>
              </a:r>
              <a:endParaRPr lang="ja-JP" altLang="en-US" sz="1050" b="1" dirty="0">
                <a:solidFill>
                  <a:srgbClr val="996633"/>
                </a:solidFill>
              </a:endParaRPr>
            </a:p>
          </p:txBody>
        </p:sp>
        <p:sp>
          <p:nvSpPr>
            <p:cNvPr id="23" name="テキスト ボックス 22">
              <a:extLst>
                <a:ext uri="{FF2B5EF4-FFF2-40B4-BE49-F238E27FC236}">
                  <a16:creationId xmlns:a16="http://schemas.microsoft.com/office/drawing/2014/main" id="{0ECA8C0C-2A5E-B0FB-6411-6EF949C05B5C}"/>
                </a:ext>
              </a:extLst>
            </p:cNvPr>
            <p:cNvSpPr txBox="1"/>
            <p:nvPr/>
          </p:nvSpPr>
          <p:spPr>
            <a:xfrm>
              <a:off x="1046384" y="3910036"/>
              <a:ext cx="117534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050" b="1" dirty="0">
                  <a:solidFill>
                    <a:srgbClr val="006600"/>
                  </a:solidFill>
                </a:rPr>
                <a:t>Kasumigaseki Sta.</a:t>
              </a:r>
              <a:endParaRPr lang="ja-JP" altLang="en-US" sz="1050" b="1" dirty="0">
                <a:solidFill>
                  <a:srgbClr val="006600"/>
                </a:solidFill>
              </a:endParaRPr>
            </a:p>
          </p:txBody>
        </p:sp>
        <p:sp>
          <p:nvSpPr>
            <p:cNvPr id="24" name="テキスト ボックス 23">
              <a:extLst>
                <a:ext uri="{FF2B5EF4-FFF2-40B4-BE49-F238E27FC236}">
                  <a16:creationId xmlns:a16="http://schemas.microsoft.com/office/drawing/2014/main" id="{4A5F5541-E992-024E-A25E-127938179E36}"/>
                </a:ext>
              </a:extLst>
            </p:cNvPr>
            <p:cNvSpPr txBox="1"/>
            <p:nvPr/>
          </p:nvSpPr>
          <p:spPr>
            <a:xfrm>
              <a:off x="3141906" y="5498032"/>
              <a:ext cx="128607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050" b="1" dirty="0" err="1">
                  <a:solidFill>
                    <a:srgbClr val="002060"/>
                  </a:solidFill>
                </a:rPr>
                <a:t>Uchisaiwaicho</a:t>
              </a:r>
              <a:r>
                <a:rPr lang="en-US" altLang="ja-JP" sz="1050" b="1" dirty="0">
                  <a:solidFill>
                    <a:srgbClr val="002060"/>
                  </a:solidFill>
                </a:rPr>
                <a:t> Sta.</a:t>
              </a:r>
              <a:endParaRPr lang="ja-JP" altLang="en-US" sz="1050" b="1" dirty="0">
                <a:solidFill>
                  <a:srgbClr val="002060"/>
                </a:solidFill>
              </a:endParaRPr>
            </a:p>
          </p:txBody>
        </p:sp>
      </p:grp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60E66C36-8D04-D31B-FCF1-12F5261EF707}"/>
              </a:ext>
            </a:extLst>
          </p:cNvPr>
          <p:cNvSpPr txBox="1"/>
          <p:nvPr/>
        </p:nvSpPr>
        <p:spPr>
          <a:xfrm>
            <a:off x="2706036" y="6093297"/>
            <a:ext cx="20938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b="1" dirty="0" err="1"/>
              <a:t>Hibikoku</a:t>
            </a:r>
            <a:r>
              <a:rPr lang="en-US" altLang="ja-JP" sz="1200" b="1" dirty="0"/>
              <a:t> Conference Square</a:t>
            </a:r>
            <a:endParaRPr lang="ja-JP" altLang="en-US" sz="1200" b="1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DCF28EB-ADE4-F3EB-5F6D-8FA986569B34}"/>
              </a:ext>
            </a:extLst>
          </p:cNvPr>
          <p:cNvSpPr txBox="1"/>
          <p:nvPr/>
        </p:nvSpPr>
        <p:spPr>
          <a:xfrm>
            <a:off x="1565653" y="1713462"/>
            <a:ext cx="511256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Nearest Metro Stations:</a:t>
            </a:r>
          </a:p>
          <a:p>
            <a:pPr marL="171450" indent="-171450">
              <a:buFont typeface="Wingdings" panose="05000000000000000000" pitchFamily="2" charset="2"/>
              <a:buChar char="u"/>
            </a:pPr>
            <a:r>
              <a:rPr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Kasumigaseki Sta.</a:t>
            </a:r>
          </a:p>
          <a:p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(Tokyo Metro Chiyoda Line, Hibiya Line, Marunouchi Line)</a:t>
            </a:r>
          </a:p>
          <a:p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  3 mins. from C4 Exit (both ground/underground* routes are available)</a:t>
            </a:r>
          </a:p>
          <a:p>
            <a:pPr marL="171450" indent="-171450">
              <a:buFont typeface="Wingdings" panose="05000000000000000000" pitchFamily="2" charset="2"/>
              <a:buChar char="u"/>
            </a:pPr>
            <a:r>
              <a:rPr lang="en-US" altLang="ja-JP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Uchisaiwaicho</a:t>
            </a:r>
            <a:r>
              <a:rPr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 Sta. </a:t>
            </a:r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(Toei </a:t>
            </a:r>
            <a:r>
              <a:rPr lang="en-US" altLang="ja-JP" sz="1200" dirty="0" err="1">
                <a:latin typeface="Arial" panose="020B0604020202020204" pitchFamily="34" charset="0"/>
                <a:cs typeface="Arial" panose="020B0604020202020204" pitchFamily="34" charset="0"/>
              </a:rPr>
              <a:t>Mita</a:t>
            </a:r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 Line)</a:t>
            </a:r>
          </a:p>
          <a:p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  1min.from A6 Exit(underground route*) or</a:t>
            </a:r>
          </a:p>
          <a:p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  1 min from A7 Exit (ground route)</a:t>
            </a:r>
          </a:p>
          <a:p>
            <a:endParaRPr lang="en-US" altLang="ja-JP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*The underground route is recommended on a rainy day!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81DE2C71-3DBB-8ACA-AA3A-AC0D3AD44B1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1552" y="1888088"/>
            <a:ext cx="518205" cy="265946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39071E3A-E7CF-CA8B-D68D-B6A01E11107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7997" y="2487747"/>
            <a:ext cx="175275" cy="205758"/>
          </a:xfrm>
          <a:prstGeom prst="rect">
            <a:avLst/>
          </a:prstGeom>
        </p:spPr>
      </p:pic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4EDEF734-E375-3E2B-DE12-8B4E2585F745}"/>
              </a:ext>
            </a:extLst>
          </p:cNvPr>
          <p:cNvSpPr/>
          <p:nvPr/>
        </p:nvSpPr>
        <p:spPr>
          <a:xfrm>
            <a:off x="4763988" y="1713792"/>
            <a:ext cx="4320481" cy="38222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Please see the following pages for detail!</a:t>
            </a:r>
          </a:p>
        </p:txBody>
      </p:sp>
    </p:spTree>
    <p:extLst>
      <p:ext uri="{BB962C8B-B14F-4D97-AF65-F5344CB8AC3E}">
        <p14:creationId xmlns:p14="http://schemas.microsoft.com/office/powerpoint/2010/main" val="3396896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1125FAF-B9DF-8031-65E5-54A6AA946D38}"/>
              </a:ext>
            </a:extLst>
          </p:cNvPr>
          <p:cNvSpPr txBox="1"/>
          <p:nvPr/>
        </p:nvSpPr>
        <p:spPr bwMode="auto">
          <a:xfrm>
            <a:off x="1524000" y="41141"/>
            <a:ext cx="913611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ja-JP" sz="28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Access to</a:t>
            </a:r>
            <a:r>
              <a:rPr lang="ja-JP" altLang="en-US" sz="28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ja-JP" sz="28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venue (28</a:t>
            </a:r>
            <a:r>
              <a:rPr lang="en-US" altLang="ja-JP" sz="2800" b="1" baseline="300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</a:t>
            </a:r>
            <a:r>
              <a:rPr lang="en-US" altLang="ja-JP" sz="28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of</a:t>
            </a:r>
            <a:r>
              <a:rPr lang="ja-JP" altLang="en-US" sz="28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ja-JP" sz="28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May, PTI IWG)</a:t>
            </a: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601AD0A3-A581-6522-F7F7-955557D3F1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920" y="1806543"/>
            <a:ext cx="4496130" cy="3055657"/>
          </a:xfrm>
          <a:prstGeom prst="rect">
            <a:avLst/>
          </a:prstGeom>
        </p:spPr>
      </p:pic>
      <p:pic>
        <p:nvPicPr>
          <p:cNvPr id="18" name="図 17">
            <a:extLst>
              <a:ext uri="{FF2B5EF4-FFF2-40B4-BE49-F238E27FC236}">
                <a16:creationId xmlns:a16="http://schemas.microsoft.com/office/drawing/2014/main" id="{069D6C77-98D4-7E35-2AE0-212BD01BB7C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06042" y="4166397"/>
            <a:ext cx="2235002" cy="1668720"/>
          </a:xfrm>
          <a:prstGeom prst="rect">
            <a:avLst/>
          </a:prstGeom>
        </p:spPr>
      </p:pic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52A563B6-834F-7D83-591C-18762FF525A7}"/>
              </a:ext>
            </a:extLst>
          </p:cNvPr>
          <p:cNvSpPr/>
          <p:nvPr/>
        </p:nvSpPr>
        <p:spPr>
          <a:xfrm>
            <a:off x="7074948" y="4704331"/>
            <a:ext cx="654409" cy="6767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34565182-9CA4-BFCC-D1CB-6A5A2891A023}"/>
              </a:ext>
            </a:extLst>
          </p:cNvPr>
          <p:cNvSpPr/>
          <p:nvPr/>
        </p:nvSpPr>
        <p:spPr>
          <a:xfrm>
            <a:off x="7842943" y="4701159"/>
            <a:ext cx="124449" cy="15851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0E59D612-352B-EE4F-8C1E-F4998322F37D}"/>
              </a:ext>
            </a:extLst>
          </p:cNvPr>
          <p:cNvSpPr txBox="1"/>
          <p:nvPr/>
        </p:nvSpPr>
        <p:spPr>
          <a:xfrm>
            <a:off x="6602449" y="5489476"/>
            <a:ext cx="201051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200" b="1" dirty="0">
                <a:solidFill>
                  <a:srgbClr val="FF0000"/>
                </a:solidFill>
              </a:rPr>
              <a:t>Tenant</a:t>
            </a:r>
            <a:r>
              <a:rPr lang="ja-JP" altLang="en-US" sz="1200" b="1" dirty="0">
                <a:solidFill>
                  <a:srgbClr val="FF0000"/>
                </a:solidFill>
              </a:rPr>
              <a:t> </a:t>
            </a:r>
            <a:r>
              <a:rPr lang="en-US" altLang="ja-JP" sz="1200" b="1" dirty="0">
                <a:solidFill>
                  <a:srgbClr val="FF0000"/>
                </a:solidFill>
              </a:rPr>
              <a:t>information</a:t>
            </a:r>
            <a:r>
              <a:rPr lang="en-US" altLang="ja-JP" sz="1200" dirty="0">
                <a:solidFill>
                  <a:srgbClr val="FF0000"/>
                </a:solidFill>
              </a:rPr>
              <a:t> </a:t>
            </a:r>
            <a:r>
              <a:rPr lang="en-US" altLang="ja-JP" sz="1200" b="1" dirty="0">
                <a:solidFill>
                  <a:srgbClr val="FF0000"/>
                </a:solidFill>
              </a:rPr>
              <a:t>board</a:t>
            </a:r>
            <a:endParaRPr lang="ja-JP" altLang="en-US" sz="1200" b="1" dirty="0">
              <a:solidFill>
                <a:srgbClr val="FF0000"/>
              </a:solidFill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D9FBD58B-58BF-52CE-1B7F-655269174C6C}"/>
              </a:ext>
            </a:extLst>
          </p:cNvPr>
          <p:cNvSpPr txBox="1"/>
          <p:nvPr/>
        </p:nvSpPr>
        <p:spPr>
          <a:xfrm>
            <a:off x="7761445" y="4474261"/>
            <a:ext cx="2226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b="1" dirty="0">
                <a:solidFill>
                  <a:srgbClr val="FF0000"/>
                </a:solidFill>
              </a:rPr>
              <a:t>D</a:t>
            </a:r>
            <a:endParaRPr lang="ja-JP" altLang="en-US" sz="1200" b="1" dirty="0">
              <a:solidFill>
                <a:srgbClr val="FF0000"/>
              </a:solidFill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D433F949-4174-5613-BADA-3C2FAF693E77}"/>
              </a:ext>
            </a:extLst>
          </p:cNvPr>
          <p:cNvSpPr txBox="1"/>
          <p:nvPr/>
        </p:nvSpPr>
        <p:spPr>
          <a:xfrm>
            <a:off x="8316924" y="3995678"/>
            <a:ext cx="2327157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/>
              <a:t>Passing the tenant information board, turn left and take “C” Elevator to the 8</a:t>
            </a:r>
            <a:r>
              <a:rPr lang="en-US" altLang="ja-JP" baseline="30000" dirty="0"/>
              <a:t>th</a:t>
            </a:r>
            <a:r>
              <a:rPr lang="en-US" altLang="ja-JP" dirty="0"/>
              <a:t> Floor.</a:t>
            </a:r>
          </a:p>
          <a:p>
            <a:r>
              <a:rPr lang="en-US" altLang="ja-JP" i="1" dirty="0"/>
              <a:t>Be careful! The nearest </a:t>
            </a:r>
            <a:r>
              <a:rPr lang="ja-JP" altLang="en-US" i="1" dirty="0"/>
              <a:t>“</a:t>
            </a:r>
            <a:r>
              <a:rPr lang="en-US" altLang="ja-JP" i="1" dirty="0"/>
              <a:t>D”</a:t>
            </a:r>
            <a:r>
              <a:rPr lang="ja-JP" altLang="en-US" i="1" dirty="0"/>
              <a:t> </a:t>
            </a:r>
            <a:r>
              <a:rPr lang="en-US" altLang="ja-JP" i="1" dirty="0"/>
              <a:t>Elevator does not stop at 8</a:t>
            </a:r>
            <a:r>
              <a:rPr lang="en-US" altLang="ja-JP" i="1" baseline="30000" dirty="0"/>
              <a:t>th</a:t>
            </a:r>
            <a:r>
              <a:rPr lang="en-US" altLang="ja-JP" i="1" dirty="0"/>
              <a:t> Floor.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69F96A27-BA9E-DD04-7EA7-A5E8A27E9E3B}"/>
              </a:ext>
            </a:extLst>
          </p:cNvPr>
          <p:cNvSpPr txBox="1"/>
          <p:nvPr/>
        </p:nvSpPr>
        <p:spPr>
          <a:xfrm>
            <a:off x="2065702" y="4417573"/>
            <a:ext cx="2241448" cy="64633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</a:rPr>
              <a:t>Please take C ELV to the 8th Floor.</a:t>
            </a:r>
            <a:endParaRPr lang="ja-JP" altLang="en-US" b="1" dirty="0">
              <a:solidFill>
                <a:schemeClr val="bg1"/>
              </a:solidFill>
            </a:endParaRP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401F3169-CA7F-16F3-3F2A-367727080A68}"/>
              </a:ext>
            </a:extLst>
          </p:cNvPr>
          <p:cNvSpPr txBox="1"/>
          <p:nvPr/>
        </p:nvSpPr>
        <p:spPr>
          <a:xfrm>
            <a:off x="1682998" y="1453654"/>
            <a:ext cx="208823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2000" b="1" dirty="0"/>
              <a:t>#1 Ground route</a:t>
            </a:r>
            <a:endParaRPr lang="ja-JP" altLang="en-US" sz="2000" b="1" dirty="0"/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D16B9EBB-6252-3F6B-2B4A-79C1C3D64283}"/>
              </a:ext>
            </a:extLst>
          </p:cNvPr>
          <p:cNvSpPr txBox="1"/>
          <p:nvPr/>
        </p:nvSpPr>
        <p:spPr>
          <a:xfrm>
            <a:off x="1515169" y="5353602"/>
            <a:ext cx="45178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Please take A7 Exit at </a:t>
            </a:r>
            <a:r>
              <a:rPr lang="en-US" altLang="ja-JP" dirty="0" err="1"/>
              <a:t>Uchisaiwaicho</a:t>
            </a:r>
            <a:r>
              <a:rPr lang="en-US" altLang="ja-JP" dirty="0"/>
              <a:t> Station</a:t>
            </a:r>
            <a:r>
              <a:rPr lang="en-US" altLang="ja-JP" dirty="0">
                <a:solidFill>
                  <a:srgbClr val="3C4043"/>
                </a:solidFill>
              </a:rPr>
              <a:t>.</a:t>
            </a:r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9BAAE50-60A5-12B2-B097-B2D5F2BA65BD}"/>
              </a:ext>
            </a:extLst>
          </p:cNvPr>
          <p:cNvSpPr txBox="1"/>
          <p:nvPr/>
        </p:nvSpPr>
        <p:spPr>
          <a:xfrm>
            <a:off x="1631504" y="544056"/>
            <a:ext cx="4320480" cy="9848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2400" b="1" dirty="0"/>
              <a:t>From </a:t>
            </a:r>
            <a:r>
              <a:rPr lang="en-US" altLang="ja-JP" sz="2400" b="1" dirty="0">
                <a:highlight>
                  <a:srgbClr val="FFFFFF"/>
                </a:highlight>
              </a:rPr>
              <a:t>Kasumigaseki</a:t>
            </a:r>
            <a:r>
              <a:rPr lang="en-US" altLang="ja-JP" sz="2400" b="1" dirty="0"/>
              <a:t> Station</a:t>
            </a:r>
          </a:p>
          <a:p>
            <a:r>
              <a:rPr lang="en-US" altLang="ja-JP" dirty="0"/>
              <a:t> </a:t>
            </a:r>
            <a:r>
              <a:rPr lang="en-US" altLang="ja-JP" sz="1600" dirty="0"/>
              <a:t>(Tokyo Metro Chiyoda Line, Hibiya Line, or Marunouchi Line)</a:t>
            </a:r>
            <a:endParaRPr lang="ja-JP" altLang="en-US" sz="1600" strike="sngStrike" dirty="0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DCF740CC-A3E3-EB57-5141-17D5EB5E3E8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620688"/>
            <a:ext cx="2244776" cy="1677548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F7EE57F6-AC01-FA45-F9A6-39744B253E9E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06042" y="2380437"/>
            <a:ext cx="2234735" cy="1677549"/>
          </a:xfrm>
          <a:prstGeom prst="rect">
            <a:avLst/>
          </a:prstGeom>
        </p:spPr>
      </p:pic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AA7952BF-6859-735A-EC40-96B917248F57}"/>
              </a:ext>
            </a:extLst>
          </p:cNvPr>
          <p:cNvSpPr/>
          <p:nvPr/>
        </p:nvSpPr>
        <p:spPr>
          <a:xfrm>
            <a:off x="7209390" y="2679405"/>
            <a:ext cx="1016802" cy="85802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F611E9E8-8C48-5FB8-7269-60DDDCD5A876}"/>
              </a:ext>
            </a:extLst>
          </p:cNvPr>
          <p:cNvSpPr txBox="1"/>
          <p:nvPr/>
        </p:nvSpPr>
        <p:spPr>
          <a:xfrm>
            <a:off x="8326321" y="699717"/>
            <a:ext cx="217749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/>
              <a:t>Go along “</a:t>
            </a:r>
            <a:r>
              <a:rPr lang="ja-JP" altLang="en-US" sz="1600" dirty="0"/>
              <a:t>国会通り</a:t>
            </a:r>
            <a:r>
              <a:rPr lang="en-US" altLang="ja-JP" dirty="0" err="1"/>
              <a:t>Kokkai-dori</a:t>
            </a:r>
            <a:r>
              <a:rPr lang="en-US" altLang="ja-JP" dirty="0"/>
              <a:t> St.” to the right.</a:t>
            </a:r>
            <a:endParaRPr lang="ja-JP" altLang="en-US" strike="sngStrike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42CB3263-C393-C995-B803-F12165FC1DEC}"/>
              </a:ext>
            </a:extLst>
          </p:cNvPr>
          <p:cNvSpPr txBox="1"/>
          <p:nvPr/>
        </p:nvSpPr>
        <p:spPr>
          <a:xfrm>
            <a:off x="8363428" y="2305420"/>
            <a:ext cx="2304572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/>
              <a:t>When you see the sign “HIBIYA CITY“ (red brick building), turn right and enter the Hibiya Kokusai Bldg. </a:t>
            </a:r>
            <a:endParaRPr lang="ja-JP" altLang="en-US" dirty="0"/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4A5BD753-32C4-474B-D590-51CCAFBDDAC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6686" y="640844"/>
            <a:ext cx="518205" cy="243861"/>
          </a:xfrm>
          <a:prstGeom prst="rect">
            <a:avLst/>
          </a:prstGeom>
        </p:spPr>
      </p:pic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8BC0372B-38B5-15AD-1B1F-21AB257726AC}"/>
              </a:ext>
            </a:extLst>
          </p:cNvPr>
          <p:cNvSpPr/>
          <p:nvPr/>
        </p:nvSpPr>
        <p:spPr>
          <a:xfrm>
            <a:off x="6163278" y="1161194"/>
            <a:ext cx="724810" cy="5232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577822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1125FAF-B9DF-8031-65E5-54A6AA946D38}"/>
              </a:ext>
            </a:extLst>
          </p:cNvPr>
          <p:cNvSpPr txBox="1"/>
          <p:nvPr/>
        </p:nvSpPr>
        <p:spPr bwMode="auto">
          <a:xfrm>
            <a:off x="1524000" y="41141"/>
            <a:ext cx="913611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ja-JP" sz="28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Access to</a:t>
            </a:r>
            <a:r>
              <a:rPr lang="ja-JP" altLang="en-US" sz="28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ja-JP" sz="28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venue (28</a:t>
            </a:r>
            <a:r>
              <a:rPr lang="en-US" altLang="ja-JP" sz="2800" b="1" baseline="300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</a:t>
            </a:r>
            <a:r>
              <a:rPr lang="en-US" altLang="ja-JP" sz="28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of</a:t>
            </a:r>
            <a:r>
              <a:rPr lang="ja-JP" altLang="en-US" sz="28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ja-JP" sz="28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May, PTI IWG)</a:t>
            </a:r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1CA39571-8633-650F-F35A-7C6937862B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1679" y="2220260"/>
            <a:ext cx="4313158" cy="2291820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3DED2696-8DB6-7D60-6297-71984922B0EA}"/>
              </a:ext>
            </a:extLst>
          </p:cNvPr>
          <p:cNvSpPr txBox="1"/>
          <p:nvPr/>
        </p:nvSpPr>
        <p:spPr>
          <a:xfrm>
            <a:off x="1592288" y="596339"/>
            <a:ext cx="3927649" cy="9848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2400" b="1" dirty="0"/>
              <a:t>From </a:t>
            </a:r>
            <a:r>
              <a:rPr lang="en-US" altLang="ja-JP" sz="2400" b="1" dirty="0">
                <a:highlight>
                  <a:srgbClr val="FFFFFF"/>
                </a:highlight>
              </a:rPr>
              <a:t>Kasumigaseki</a:t>
            </a:r>
            <a:r>
              <a:rPr lang="en-US" altLang="ja-JP" sz="2400" b="1" dirty="0"/>
              <a:t> Station</a:t>
            </a:r>
          </a:p>
          <a:p>
            <a:r>
              <a:rPr lang="en-US" altLang="ja-JP" b="1" dirty="0"/>
              <a:t> </a:t>
            </a:r>
            <a:r>
              <a:rPr lang="en-US" altLang="ja-JP" sz="1600" dirty="0"/>
              <a:t>(Tokyo Metro Chiyoda Line, Hibiya Line, Marunouchi Line)</a:t>
            </a:r>
            <a:endParaRPr lang="ja-JP" altLang="en-US" sz="1600" strike="sngStrike" dirty="0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7E9712E-D3EF-7E5F-9821-1089BBCB27F2}"/>
              </a:ext>
            </a:extLst>
          </p:cNvPr>
          <p:cNvSpPr txBox="1"/>
          <p:nvPr/>
        </p:nvSpPr>
        <p:spPr>
          <a:xfrm>
            <a:off x="1621680" y="1543152"/>
            <a:ext cx="3326889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b="1" dirty="0"/>
              <a:t>#2 Underground route</a:t>
            </a:r>
          </a:p>
          <a:p>
            <a:r>
              <a:rPr lang="en-US" altLang="ja-JP" b="1" dirty="0"/>
              <a:t> </a:t>
            </a:r>
            <a:r>
              <a:rPr lang="en-US" altLang="ja-JP" dirty="0"/>
              <a:t>(recommended on a rainy day!)</a:t>
            </a:r>
            <a:endParaRPr lang="ja-JP" altLang="en-US" dirty="0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F364CF00-B319-C32A-61C5-0336F67F2962}"/>
              </a:ext>
            </a:extLst>
          </p:cNvPr>
          <p:cNvSpPr txBox="1"/>
          <p:nvPr/>
        </p:nvSpPr>
        <p:spPr>
          <a:xfrm>
            <a:off x="1564838" y="4622373"/>
            <a:ext cx="43901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srgbClr val="3C4043"/>
                </a:solidFill>
              </a:rPr>
              <a:t>This page shows the route from the automatic gate ticket closest to Exit C4 of Chiyoda Line.</a:t>
            </a:r>
            <a:endParaRPr lang="ja-JP" altLang="en-US" dirty="0"/>
          </a:p>
        </p:txBody>
      </p:sp>
      <p:pic>
        <p:nvPicPr>
          <p:cNvPr id="14" name="図 13">
            <a:extLst>
              <a:ext uri="{FF2B5EF4-FFF2-40B4-BE49-F238E27FC236}">
                <a16:creationId xmlns:a16="http://schemas.microsoft.com/office/drawing/2014/main" id="{01258D0E-01C8-79DF-AA4E-B4AC5A1D095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88257" y="612495"/>
            <a:ext cx="2249623" cy="1694838"/>
          </a:xfrm>
          <a:prstGeom prst="rect">
            <a:avLst/>
          </a:prstGeom>
        </p:spPr>
      </p:pic>
      <p:pic>
        <p:nvPicPr>
          <p:cNvPr id="15" name="図 14">
            <a:extLst>
              <a:ext uri="{FF2B5EF4-FFF2-40B4-BE49-F238E27FC236}">
                <a16:creationId xmlns:a16="http://schemas.microsoft.com/office/drawing/2014/main" id="{E0A4889D-63AA-2DAD-C62B-F6E8A392A24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3936" y="3558328"/>
            <a:ext cx="2272065" cy="1694838"/>
          </a:xfrm>
          <a:prstGeom prst="rect">
            <a:avLst/>
          </a:prstGeom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A1B3300C-3152-C57D-FDC8-E20BD2C88ADA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34668" y="612495"/>
            <a:ext cx="2286490" cy="1694838"/>
          </a:xfrm>
          <a:prstGeom prst="rect">
            <a:avLst/>
          </a:prstGeom>
        </p:spPr>
      </p:pic>
      <p:pic>
        <p:nvPicPr>
          <p:cNvPr id="17" name="図 16">
            <a:extLst>
              <a:ext uri="{FF2B5EF4-FFF2-40B4-BE49-F238E27FC236}">
                <a16:creationId xmlns:a16="http://schemas.microsoft.com/office/drawing/2014/main" id="{592889E1-34BC-E00F-5660-F0A188AA8D6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49127" y="3552595"/>
            <a:ext cx="2278363" cy="1694838"/>
          </a:xfrm>
          <a:prstGeom prst="rect">
            <a:avLst/>
          </a:prstGeom>
        </p:spPr>
      </p:pic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B105E2F7-A275-85B5-A535-F3B565F10863}"/>
              </a:ext>
            </a:extLst>
          </p:cNvPr>
          <p:cNvSpPr/>
          <p:nvPr/>
        </p:nvSpPr>
        <p:spPr>
          <a:xfrm>
            <a:off x="6674348" y="934705"/>
            <a:ext cx="408991" cy="33405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5F6FAB0F-029D-89F0-6983-AB2132D05545}"/>
              </a:ext>
            </a:extLst>
          </p:cNvPr>
          <p:cNvSpPr/>
          <p:nvPr/>
        </p:nvSpPr>
        <p:spPr>
          <a:xfrm>
            <a:off x="6899290" y="3882571"/>
            <a:ext cx="127009" cy="11798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1D76B9C0-1951-2FC7-7385-48F800D45CAB}"/>
              </a:ext>
            </a:extLst>
          </p:cNvPr>
          <p:cNvSpPr/>
          <p:nvPr/>
        </p:nvSpPr>
        <p:spPr>
          <a:xfrm>
            <a:off x="7336016" y="3823059"/>
            <a:ext cx="127333" cy="12467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cxnSp>
        <p:nvCxnSpPr>
          <p:cNvPr id="22" name="直線矢印コネクタ 21">
            <a:extLst>
              <a:ext uri="{FF2B5EF4-FFF2-40B4-BE49-F238E27FC236}">
                <a16:creationId xmlns:a16="http://schemas.microsoft.com/office/drawing/2014/main" id="{0C953860-43F1-8F7F-8C6B-74918319DD7A}"/>
              </a:ext>
            </a:extLst>
          </p:cNvPr>
          <p:cNvCxnSpPr>
            <a:cxnSpLocks/>
          </p:cNvCxnSpPr>
          <p:nvPr/>
        </p:nvCxnSpPr>
        <p:spPr>
          <a:xfrm flipH="1" flipV="1">
            <a:off x="6744073" y="3879225"/>
            <a:ext cx="134771" cy="12467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直線矢印コネクタ 22">
            <a:extLst>
              <a:ext uri="{FF2B5EF4-FFF2-40B4-BE49-F238E27FC236}">
                <a16:creationId xmlns:a16="http://schemas.microsoft.com/office/drawing/2014/main" id="{DE33CBB9-9EF2-F2FA-BBA7-B673C2EF32C4}"/>
              </a:ext>
            </a:extLst>
          </p:cNvPr>
          <p:cNvCxnSpPr>
            <a:cxnSpLocks/>
          </p:cNvCxnSpPr>
          <p:nvPr/>
        </p:nvCxnSpPr>
        <p:spPr>
          <a:xfrm flipH="1" flipV="1">
            <a:off x="7188560" y="3823060"/>
            <a:ext cx="108746" cy="12467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63B0EA04-5590-CBEA-8B5A-55FD9FD6FD56}"/>
              </a:ext>
            </a:extLst>
          </p:cNvPr>
          <p:cNvSpPr txBox="1"/>
          <p:nvPr/>
        </p:nvSpPr>
        <p:spPr>
          <a:xfrm>
            <a:off x="5954962" y="2355467"/>
            <a:ext cx="237970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/>
              <a:t>Proceed to the direction marked Exit C2-C4.</a:t>
            </a:r>
            <a:endParaRPr lang="ja-JP" altLang="en-US" dirty="0"/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AB3C20AB-1741-768C-635B-C42A8CB64AD3}"/>
              </a:ext>
            </a:extLst>
          </p:cNvPr>
          <p:cNvSpPr txBox="1"/>
          <p:nvPr/>
        </p:nvSpPr>
        <p:spPr>
          <a:xfrm>
            <a:off x="5954962" y="5380672"/>
            <a:ext cx="2379706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/>
              <a:t>Proceed to the direction of the arrow on the sign above.  You will see Café de CRIE on your right.</a:t>
            </a:r>
            <a:endParaRPr lang="ja-JP" altLang="en-US" dirty="0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BCBB88DD-62F5-CC86-C6AA-27A8FC3DF98A}"/>
              </a:ext>
            </a:extLst>
          </p:cNvPr>
          <p:cNvSpPr txBox="1"/>
          <p:nvPr/>
        </p:nvSpPr>
        <p:spPr>
          <a:xfrm>
            <a:off x="8326731" y="2434840"/>
            <a:ext cx="239481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/>
              <a:t>Go straight passing the 7-Eleven on your right.</a:t>
            </a:r>
            <a:endParaRPr lang="ja-JP" altLang="en-US" dirty="0"/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C31E9E43-24D8-048A-2736-E06831EE0BD7}"/>
              </a:ext>
            </a:extLst>
          </p:cNvPr>
          <p:cNvSpPr txBox="1"/>
          <p:nvPr/>
        </p:nvSpPr>
        <p:spPr>
          <a:xfrm>
            <a:off x="8460568" y="5380672"/>
            <a:ext cx="219954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/>
              <a:t>Take the escalator near Starbucks from B1F to 1F.</a:t>
            </a:r>
            <a:endParaRPr lang="ja-JP" altLang="en-US" dirty="0"/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38A08826-DA50-2800-1577-436A5BFB65D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2555" y="690844"/>
            <a:ext cx="518205" cy="243861"/>
          </a:xfrm>
          <a:prstGeom prst="rect">
            <a:avLst/>
          </a:prstGeom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6CBD7044-6F86-5711-5B26-D531798A4891}"/>
              </a:ext>
            </a:extLst>
          </p:cNvPr>
          <p:cNvSpPr txBox="1"/>
          <p:nvPr/>
        </p:nvSpPr>
        <p:spPr>
          <a:xfrm>
            <a:off x="2283669" y="6334780"/>
            <a:ext cx="29891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(continued to the next page)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047871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1125FAF-B9DF-8031-65E5-54A6AA946D38}"/>
              </a:ext>
            </a:extLst>
          </p:cNvPr>
          <p:cNvSpPr txBox="1"/>
          <p:nvPr/>
        </p:nvSpPr>
        <p:spPr bwMode="auto">
          <a:xfrm>
            <a:off x="1524000" y="41141"/>
            <a:ext cx="913611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ja-JP" sz="28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Access to</a:t>
            </a:r>
            <a:r>
              <a:rPr lang="ja-JP" altLang="en-US" sz="28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ja-JP" sz="28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venue (28</a:t>
            </a:r>
            <a:r>
              <a:rPr lang="en-US" altLang="ja-JP" sz="2800" b="1" baseline="300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</a:t>
            </a:r>
            <a:r>
              <a:rPr lang="en-US" altLang="ja-JP" sz="28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of</a:t>
            </a:r>
            <a:r>
              <a:rPr lang="ja-JP" altLang="en-US" sz="28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ja-JP" sz="28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May, PTI IWG)</a:t>
            </a: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C8F50D08-BBAA-A86A-3F03-C3BF33A64B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6985" y="2326460"/>
            <a:ext cx="4335000" cy="2360524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AD62CBB5-A98F-8BFF-C295-550CA8F781D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01454" y="662830"/>
            <a:ext cx="2254786" cy="1737633"/>
          </a:xfrm>
          <a:prstGeom prst="rect">
            <a:avLst/>
          </a:prstGeom>
        </p:spPr>
      </p:pic>
      <p:pic>
        <p:nvPicPr>
          <p:cNvPr id="15" name="図 14">
            <a:extLst>
              <a:ext uri="{FF2B5EF4-FFF2-40B4-BE49-F238E27FC236}">
                <a16:creationId xmlns:a16="http://schemas.microsoft.com/office/drawing/2014/main" id="{5AB09F44-063B-62DB-D9F1-0911AC05A3DB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1454" y="2892222"/>
            <a:ext cx="2254786" cy="1696122"/>
          </a:xfrm>
          <a:prstGeom prst="rect">
            <a:avLst/>
          </a:prstGeom>
        </p:spPr>
      </p:pic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93B23840-CFD2-4968-E32E-2904B72FC7C0}"/>
              </a:ext>
            </a:extLst>
          </p:cNvPr>
          <p:cNvSpPr txBox="1"/>
          <p:nvPr/>
        </p:nvSpPr>
        <p:spPr>
          <a:xfrm>
            <a:off x="8359016" y="1170919"/>
            <a:ext cx="23840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Make a U-turn and go straight.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8837DD02-0576-6F58-72F8-652833E91ACB}"/>
              </a:ext>
            </a:extLst>
          </p:cNvPr>
          <p:cNvSpPr/>
          <p:nvPr/>
        </p:nvSpPr>
        <p:spPr>
          <a:xfrm>
            <a:off x="6960097" y="3471465"/>
            <a:ext cx="694707" cy="61086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4B935790-049F-E7D8-C70E-C1556C17F67B}"/>
              </a:ext>
            </a:extLst>
          </p:cNvPr>
          <p:cNvSpPr/>
          <p:nvPr/>
        </p:nvSpPr>
        <p:spPr>
          <a:xfrm>
            <a:off x="7741276" y="3410347"/>
            <a:ext cx="132112" cy="14308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AC98B9B7-9035-228D-9B0B-3464CA213D90}"/>
              </a:ext>
            </a:extLst>
          </p:cNvPr>
          <p:cNvSpPr txBox="1"/>
          <p:nvPr/>
        </p:nvSpPr>
        <p:spPr>
          <a:xfrm>
            <a:off x="7674405" y="3153550"/>
            <a:ext cx="2363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b="1" dirty="0">
                <a:solidFill>
                  <a:srgbClr val="FF0000"/>
                </a:solidFill>
              </a:rPr>
              <a:t>D</a:t>
            </a:r>
            <a:endParaRPr lang="ja-JP" altLang="en-US" sz="1200" b="1" dirty="0">
              <a:solidFill>
                <a:srgbClr val="FF0000"/>
              </a:solidFill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4E5C9C17-6804-9138-04BE-5C74236880A4}"/>
              </a:ext>
            </a:extLst>
          </p:cNvPr>
          <p:cNvSpPr txBox="1"/>
          <p:nvPr/>
        </p:nvSpPr>
        <p:spPr>
          <a:xfrm>
            <a:off x="8305709" y="2892223"/>
            <a:ext cx="2254786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/>
              <a:t>Passing the tenant information board, turn left and take “C” Elevator to the 8</a:t>
            </a:r>
            <a:r>
              <a:rPr lang="en-US" altLang="ja-JP" baseline="30000" dirty="0"/>
              <a:t>th</a:t>
            </a:r>
            <a:r>
              <a:rPr lang="en-US" altLang="ja-JP" dirty="0"/>
              <a:t> Floor.</a:t>
            </a:r>
          </a:p>
          <a:p>
            <a:r>
              <a:rPr lang="en-US" altLang="ja-JP" i="1" dirty="0"/>
              <a:t>Be careful! The nearest </a:t>
            </a:r>
            <a:r>
              <a:rPr lang="ja-JP" altLang="en-US" i="1" dirty="0"/>
              <a:t>“</a:t>
            </a:r>
            <a:r>
              <a:rPr lang="en-US" altLang="ja-JP" i="1" dirty="0"/>
              <a:t>D”</a:t>
            </a:r>
            <a:r>
              <a:rPr lang="ja-JP" altLang="en-US" i="1" dirty="0"/>
              <a:t> </a:t>
            </a:r>
            <a:r>
              <a:rPr lang="en-US" altLang="ja-JP" i="1" dirty="0"/>
              <a:t>Elevator does not stop at 8</a:t>
            </a:r>
            <a:r>
              <a:rPr lang="en-US" altLang="ja-JP" i="1" baseline="30000" dirty="0"/>
              <a:t>th</a:t>
            </a:r>
            <a:r>
              <a:rPr lang="en-US" altLang="ja-JP" i="1" dirty="0"/>
              <a:t> Floor.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CA273069-66C6-4E43-9373-B1C07F915513}"/>
              </a:ext>
            </a:extLst>
          </p:cNvPr>
          <p:cNvSpPr txBox="1"/>
          <p:nvPr/>
        </p:nvSpPr>
        <p:spPr>
          <a:xfrm>
            <a:off x="1919537" y="4287431"/>
            <a:ext cx="2379477" cy="64633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</a:rPr>
              <a:t>Please take C ELV to the 8th floor.</a:t>
            </a:r>
            <a:endParaRPr lang="ja-JP" altLang="en-US" b="1" dirty="0">
              <a:solidFill>
                <a:schemeClr val="bg1"/>
              </a:solidFill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2DAB64B0-17BA-D71E-39F0-30B99C05973E}"/>
              </a:ext>
            </a:extLst>
          </p:cNvPr>
          <p:cNvSpPr txBox="1"/>
          <p:nvPr/>
        </p:nvSpPr>
        <p:spPr>
          <a:xfrm>
            <a:off x="6411417" y="4297087"/>
            <a:ext cx="199194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200" b="1" dirty="0">
                <a:solidFill>
                  <a:srgbClr val="FF0000"/>
                </a:solidFill>
              </a:rPr>
              <a:t>Tenant</a:t>
            </a:r>
            <a:r>
              <a:rPr lang="ja-JP" altLang="en-US" sz="1200" b="1" dirty="0">
                <a:solidFill>
                  <a:srgbClr val="FF0000"/>
                </a:solidFill>
              </a:rPr>
              <a:t> </a:t>
            </a:r>
            <a:r>
              <a:rPr lang="en-US" altLang="ja-JP" sz="1200" b="1" dirty="0">
                <a:solidFill>
                  <a:srgbClr val="FF0000"/>
                </a:solidFill>
              </a:rPr>
              <a:t>information</a:t>
            </a:r>
            <a:r>
              <a:rPr lang="en-US" altLang="ja-JP" sz="1200" dirty="0">
                <a:solidFill>
                  <a:srgbClr val="FF0000"/>
                </a:solidFill>
              </a:rPr>
              <a:t> </a:t>
            </a:r>
            <a:r>
              <a:rPr lang="en-US" altLang="ja-JP" sz="1200" b="1" dirty="0">
                <a:solidFill>
                  <a:srgbClr val="FF0000"/>
                </a:solidFill>
              </a:rPr>
              <a:t>board</a:t>
            </a:r>
            <a:endParaRPr lang="ja-JP" altLang="en-US" sz="1200" b="1" dirty="0">
              <a:solidFill>
                <a:srgbClr val="FF000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CA0A7D2-651D-F342-FB21-2ECA3400315F}"/>
              </a:ext>
            </a:extLst>
          </p:cNvPr>
          <p:cNvSpPr txBox="1"/>
          <p:nvPr/>
        </p:nvSpPr>
        <p:spPr>
          <a:xfrm>
            <a:off x="1659143" y="602098"/>
            <a:ext cx="3765361" cy="9848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2400" b="1" dirty="0"/>
              <a:t>From </a:t>
            </a:r>
            <a:r>
              <a:rPr lang="en-US" altLang="ja-JP" sz="2400" b="1" dirty="0">
                <a:highlight>
                  <a:srgbClr val="FFFFFF"/>
                </a:highlight>
              </a:rPr>
              <a:t>Kasumigaseki</a:t>
            </a:r>
            <a:r>
              <a:rPr lang="en-US" altLang="ja-JP" sz="2400" b="1" dirty="0"/>
              <a:t> Station</a:t>
            </a:r>
          </a:p>
          <a:p>
            <a:r>
              <a:rPr lang="en-US" altLang="ja-JP" dirty="0"/>
              <a:t> </a:t>
            </a:r>
            <a:r>
              <a:rPr lang="en-US" altLang="ja-JP" sz="1600" dirty="0"/>
              <a:t>(Tokyo Metro Chiyoda Line, Hibiya Line, </a:t>
            </a:r>
          </a:p>
          <a:p>
            <a:r>
              <a:rPr lang="en-US" altLang="ja-JP" sz="1600" dirty="0"/>
              <a:t>Marunouchi Line)</a:t>
            </a:r>
            <a:endParaRPr lang="ja-JP" altLang="en-US" sz="1600" strike="sngStrike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01492F52-9F19-17F5-0788-C162BE09952E}"/>
              </a:ext>
            </a:extLst>
          </p:cNvPr>
          <p:cNvSpPr txBox="1"/>
          <p:nvPr/>
        </p:nvSpPr>
        <p:spPr>
          <a:xfrm>
            <a:off x="1634951" y="1584937"/>
            <a:ext cx="37653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b="1" dirty="0"/>
              <a:t>#2 Underground route (cont’d)</a:t>
            </a:r>
            <a:endParaRPr lang="ja-JP" altLang="en-US" sz="2000" b="1" dirty="0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653B2B6D-F36F-3435-69B9-E1DB598C734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9287" y="709729"/>
            <a:ext cx="518205" cy="243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45349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1125FAF-B9DF-8031-65E5-54A6AA946D38}"/>
              </a:ext>
            </a:extLst>
          </p:cNvPr>
          <p:cNvSpPr txBox="1"/>
          <p:nvPr/>
        </p:nvSpPr>
        <p:spPr bwMode="auto">
          <a:xfrm>
            <a:off x="1524000" y="41141"/>
            <a:ext cx="913611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ja-JP" sz="28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Access to</a:t>
            </a:r>
            <a:r>
              <a:rPr lang="ja-JP" altLang="en-US" sz="28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ja-JP" sz="28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venue (28</a:t>
            </a:r>
            <a:r>
              <a:rPr lang="en-US" altLang="ja-JP" sz="2800" b="1" baseline="300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</a:t>
            </a:r>
            <a:r>
              <a:rPr lang="en-US" altLang="ja-JP" sz="28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of</a:t>
            </a:r>
            <a:r>
              <a:rPr lang="ja-JP" altLang="en-US" sz="28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ja-JP" sz="28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May, PTI IWG)</a:t>
            </a: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601AD0A3-A581-6522-F7F7-955557D3F1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920" y="1806543"/>
            <a:ext cx="4614252" cy="3135935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1A81B4F8-5444-418A-B56C-3A7A4785FAC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12024" y="569465"/>
            <a:ext cx="2315884" cy="1733839"/>
          </a:xfrm>
          <a:prstGeom prst="rect">
            <a:avLst/>
          </a:prstGeom>
        </p:spPr>
      </p:pic>
      <p:pic>
        <p:nvPicPr>
          <p:cNvPr id="15" name="図 14">
            <a:extLst>
              <a:ext uri="{FF2B5EF4-FFF2-40B4-BE49-F238E27FC236}">
                <a16:creationId xmlns:a16="http://schemas.microsoft.com/office/drawing/2014/main" id="{D54A6651-3E04-7BEF-8BD4-D41352EE61F0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3921" y="2343234"/>
            <a:ext cx="2313863" cy="1733839"/>
          </a:xfrm>
          <a:prstGeom prst="rect">
            <a:avLst/>
          </a:prstGeom>
        </p:spPr>
      </p:pic>
      <p:pic>
        <p:nvPicPr>
          <p:cNvPr id="18" name="図 17">
            <a:extLst>
              <a:ext uri="{FF2B5EF4-FFF2-40B4-BE49-F238E27FC236}">
                <a16:creationId xmlns:a16="http://schemas.microsoft.com/office/drawing/2014/main" id="{069D6C77-98D4-7E35-2AE0-212BD01BB7CC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1906" y="4238852"/>
            <a:ext cx="2322219" cy="1733839"/>
          </a:xfrm>
          <a:prstGeom prst="rect">
            <a:avLst/>
          </a:prstGeom>
        </p:spPr>
      </p:pic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4C632C7D-B9A3-47F2-FDC4-70CFA0FB7D92}"/>
              </a:ext>
            </a:extLst>
          </p:cNvPr>
          <p:cNvSpPr/>
          <p:nvPr/>
        </p:nvSpPr>
        <p:spPr>
          <a:xfrm>
            <a:off x="8055490" y="1067078"/>
            <a:ext cx="272759" cy="48162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1614A038-A33A-C69C-8D55-6433FC7CB80F}"/>
              </a:ext>
            </a:extLst>
          </p:cNvPr>
          <p:cNvSpPr/>
          <p:nvPr/>
        </p:nvSpPr>
        <p:spPr>
          <a:xfrm>
            <a:off x="7628944" y="3043266"/>
            <a:ext cx="671403" cy="59277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52A563B6-834F-7D83-591C-18762FF525A7}"/>
              </a:ext>
            </a:extLst>
          </p:cNvPr>
          <p:cNvSpPr/>
          <p:nvPr/>
        </p:nvSpPr>
        <p:spPr>
          <a:xfrm>
            <a:off x="7304657" y="4862853"/>
            <a:ext cx="675076" cy="67854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34565182-9CA4-BFCC-D1CB-6A5A2891A023}"/>
              </a:ext>
            </a:extLst>
          </p:cNvPr>
          <p:cNvSpPr/>
          <p:nvPr/>
        </p:nvSpPr>
        <p:spPr>
          <a:xfrm>
            <a:off x="8085146" y="4814681"/>
            <a:ext cx="128380" cy="15893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0E59D612-352B-EE4F-8C1E-F4998322F37D}"/>
              </a:ext>
            </a:extLst>
          </p:cNvPr>
          <p:cNvSpPr txBox="1"/>
          <p:nvPr/>
        </p:nvSpPr>
        <p:spPr>
          <a:xfrm>
            <a:off x="6777137" y="5621470"/>
            <a:ext cx="2074007" cy="2823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200" b="1" dirty="0">
                <a:solidFill>
                  <a:srgbClr val="FF0000"/>
                </a:solidFill>
              </a:rPr>
              <a:t>Tenant</a:t>
            </a:r>
            <a:r>
              <a:rPr lang="ja-JP" altLang="en-US" sz="1200" b="1" dirty="0">
                <a:solidFill>
                  <a:srgbClr val="FF0000"/>
                </a:solidFill>
              </a:rPr>
              <a:t> </a:t>
            </a:r>
            <a:r>
              <a:rPr lang="en-US" altLang="ja-JP" sz="1200" b="1" dirty="0">
                <a:solidFill>
                  <a:srgbClr val="FF0000"/>
                </a:solidFill>
              </a:rPr>
              <a:t>information</a:t>
            </a:r>
            <a:r>
              <a:rPr lang="en-US" altLang="ja-JP" sz="1200" dirty="0">
                <a:solidFill>
                  <a:srgbClr val="FF0000"/>
                </a:solidFill>
              </a:rPr>
              <a:t> </a:t>
            </a:r>
            <a:r>
              <a:rPr lang="en-US" altLang="ja-JP" sz="1200" b="1" dirty="0">
                <a:solidFill>
                  <a:srgbClr val="FF0000"/>
                </a:solidFill>
              </a:rPr>
              <a:t>board</a:t>
            </a:r>
            <a:endParaRPr lang="ja-JP" altLang="en-US" sz="1200" b="1" dirty="0">
              <a:solidFill>
                <a:srgbClr val="FF0000"/>
              </a:solidFill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D9FBD58B-58BF-52CE-1B7F-655269174C6C}"/>
              </a:ext>
            </a:extLst>
          </p:cNvPr>
          <p:cNvSpPr txBox="1"/>
          <p:nvPr/>
        </p:nvSpPr>
        <p:spPr>
          <a:xfrm>
            <a:off x="8001747" y="4589713"/>
            <a:ext cx="229650" cy="2823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b="1" dirty="0">
                <a:solidFill>
                  <a:srgbClr val="FF0000"/>
                </a:solidFill>
              </a:rPr>
              <a:t>D</a:t>
            </a:r>
            <a:endParaRPr lang="ja-JP" altLang="en-US" sz="1200" b="1" dirty="0">
              <a:solidFill>
                <a:srgbClr val="FF0000"/>
              </a:solidFill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D433F949-4174-5613-BADA-3C2FAF693E77}"/>
              </a:ext>
            </a:extLst>
          </p:cNvPr>
          <p:cNvSpPr txBox="1"/>
          <p:nvPr/>
        </p:nvSpPr>
        <p:spPr>
          <a:xfrm>
            <a:off x="8612962" y="3677539"/>
            <a:ext cx="2047155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/>
              <a:t>Enter the Hibiya Kokusai Bldg. Passing the tenant information board, turn left and take “C” Elevator to the 8</a:t>
            </a:r>
            <a:r>
              <a:rPr lang="en-US" altLang="ja-JP" baseline="30000" dirty="0"/>
              <a:t>th</a:t>
            </a:r>
            <a:r>
              <a:rPr lang="en-US" altLang="ja-JP" dirty="0"/>
              <a:t> Floor.</a:t>
            </a:r>
          </a:p>
          <a:p>
            <a:r>
              <a:rPr lang="en-US" altLang="ja-JP" i="1" dirty="0"/>
              <a:t>Be careful! The nearest </a:t>
            </a:r>
            <a:r>
              <a:rPr lang="ja-JP" altLang="en-US" i="1" dirty="0"/>
              <a:t>“</a:t>
            </a:r>
            <a:r>
              <a:rPr lang="en-US" altLang="ja-JP" i="1" dirty="0"/>
              <a:t>D”</a:t>
            </a:r>
            <a:r>
              <a:rPr lang="ja-JP" altLang="en-US" i="1" dirty="0"/>
              <a:t> </a:t>
            </a:r>
            <a:r>
              <a:rPr lang="en-US" altLang="ja-JP" i="1" dirty="0"/>
              <a:t>Elevator does not stop at 8</a:t>
            </a:r>
            <a:r>
              <a:rPr lang="en-US" altLang="ja-JP" i="1" baseline="30000" dirty="0"/>
              <a:t>th</a:t>
            </a:r>
            <a:r>
              <a:rPr lang="en-US" altLang="ja-JP" i="1" dirty="0"/>
              <a:t> Floor.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A931B4B2-8968-C91F-869E-355F2050ADE8}"/>
              </a:ext>
            </a:extLst>
          </p:cNvPr>
          <p:cNvSpPr txBox="1"/>
          <p:nvPr/>
        </p:nvSpPr>
        <p:spPr>
          <a:xfrm>
            <a:off x="8554423" y="2312457"/>
            <a:ext cx="201467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/>
              <a:t>Turn left just before "HIBIYA CITY" (the red brick building)</a:t>
            </a:r>
            <a:endParaRPr lang="ja-JP" altLang="en-US" dirty="0"/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69F96A27-BA9E-DD04-7EA7-A5E8A27E9E3B}"/>
              </a:ext>
            </a:extLst>
          </p:cNvPr>
          <p:cNvSpPr txBox="1"/>
          <p:nvPr/>
        </p:nvSpPr>
        <p:spPr>
          <a:xfrm>
            <a:off x="2065702" y="4488933"/>
            <a:ext cx="2241448" cy="64633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</a:rPr>
              <a:t>Please take C ELV to the 8th floor.</a:t>
            </a:r>
            <a:endParaRPr lang="ja-JP" altLang="en-US" b="1" dirty="0">
              <a:solidFill>
                <a:schemeClr val="bg1"/>
              </a:solidFill>
            </a:endParaRPr>
          </a:p>
        </p:txBody>
      </p:sp>
      <p:cxnSp>
        <p:nvCxnSpPr>
          <p:cNvPr id="34" name="直線コネクタ 33">
            <a:extLst>
              <a:ext uri="{FF2B5EF4-FFF2-40B4-BE49-F238E27FC236}">
                <a16:creationId xmlns:a16="http://schemas.microsoft.com/office/drawing/2014/main" id="{4C548C4A-1935-FF6F-F0EE-1909DDE52602}"/>
              </a:ext>
            </a:extLst>
          </p:cNvPr>
          <p:cNvCxnSpPr>
            <a:cxnSpLocks/>
          </p:cNvCxnSpPr>
          <p:nvPr/>
        </p:nvCxnSpPr>
        <p:spPr>
          <a:xfrm>
            <a:off x="8079089" y="1390942"/>
            <a:ext cx="22588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058263D7-C5A9-27E7-0409-349A991809B4}"/>
              </a:ext>
            </a:extLst>
          </p:cNvPr>
          <p:cNvSpPr txBox="1"/>
          <p:nvPr/>
        </p:nvSpPr>
        <p:spPr>
          <a:xfrm>
            <a:off x="8611210" y="686756"/>
            <a:ext cx="189924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Follow the arrow on the P sign. (It says Hibiya Kokusai </a:t>
            </a:r>
            <a:r>
              <a:rPr lang="en-US" altLang="ja-JP" dirty="0" err="1"/>
              <a:t>Bldg</a:t>
            </a:r>
            <a:r>
              <a:rPr lang="en-US" altLang="ja-JP" dirty="0"/>
              <a:t> in small letters.)</a:t>
            </a:r>
            <a:endParaRPr lang="ja-JP" altLang="en-US" dirty="0"/>
          </a:p>
        </p:txBody>
      </p:sp>
      <p:sp>
        <p:nvSpPr>
          <p:cNvPr id="36" name="楕円 35">
            <a:extLst>
              <a:ext uri="{FF2B5EF4-FFF2-40B4-BE49-F238E27FC236}">
                <a16:creationId xmlns:a16="http://schemas.microsoft.com/office/drawing/2014/main" id="{4335842F-8ADA-1AF8-1D09-F929A2BC2297}"/>
              </a:ext>
            </a:extLst>
          </p:cNvPr>
          <p:cNvSpPr/>
          <p:nvPr/>
        </p:nvSpPr>
        <p:spPr>
          <a:xfrm>
            <a:off x="8169455" y="1401815"/>
            <a:ext cx="114824" cy="13522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401F3169-CA7F-16F3-3F2A-367727080A68}"/>
              </a:ext>
            </a:extLst>
          </p:cNvPr>
          <p:cNvSpPr txBox="1"/>
          <p:nvPr/>
        </p:nvSpPr>
        <p:spPr>
          <a:xfrm>
            <a:off x="1624170" y="1371647"/>
            <a:ext cx="224144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2000" b="1" dirty="0"/>
              <a:t>#1 Ground route</a:t>
            </a:r>
            <a:endParaRPr lang="ja-JP" altLang="en-US" sz="2000" b="1" dirty="0"/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D16B9EBB-6252-3F6B-2B4A-79C1C3D64283}"/>
              </a:ext>
            </a:extLst>
          </p:cNvPr>
          <p:cNvSpPr txBox="1"/>
          <p:nvPr/>
        </p:nvSpPr>
        <p:spPr>
          <a:xfrm>
            <a:off x="1515169" y="5353602"/>
            <a:ext cx="45178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latin typeface="+mn-ea"/>
              </a:rPr>
              <a:t>Please take A7 Exit at </a:t>
            </a:r>
            <a:r>
              <a:rPr lang="en-US" altLang="ja-JP" dirty="0" err="1">
                <a:latin typeface="+mn-ea"/>
              </a:rPr>
              <a:t>Uchisaiwaicho</a:t>
            </a:r>
            <a:r>
              <a:rPr lang="en-US" altLang="ja-JP" dirty="0">
                <a:latin typeface="+mn-ea"/>
              </a:rPr>
              <a:t> Station</a:t>
            </a:r>
            <a:r>
              <a:rPr lang="en-US" altLang="ja-JP" dirty="0">
                <a:solidFill>
                  <a:srgbClr val="3C4043"/>
                </a:solidFill>
                <a:latin typeface="+mn-ea"/>
              </a:rPr>
              <a:t>.</a:t>
            </a:r>
            <a:endParaRPr lang="ja-JP" altLang="en-US" dirty="0">
              <a:latin typeface="+mn-ea"/>
            </a:endParaRP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AA8352D0-16F7-4390-BCA6-4E19263796CB}"/>
              </a:ext>
            </a:extLst>
          </p:cNvPr>
          <p:cNvSpPr txBox="1"/>
          <p:nvPr/>
        </p:nvSpPr>
        <p:spPr>
          <a:xfrm>
            <a:off x="1547921" y="628977"/>
            <a:ext cx="4188039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2400" b="1" dirty="0"/>
              <a:t>From </a:t>
            </a:r>
            <a:r>
              <a:rPr lang="en-US" altLang="ja-JP" sz="2400" b="1" dirty="0" err="1"/>
              <a:t>Uchisaiwaicho</a:t>
            </a:r>
            <a:r>
              <a:rPr lang="en-US" altLang="ja-JP" sz="2400" b="1" dirty="0"/>
              <a:t> Station</a:t>
            </a:r>
          </a:p>
          <a:p>
            <a:r>
              <a:rPr lang="en-US" altLang="ja-JP" sz="2000" b="1" dirty="0"/>
              <a:t> </a:t>
            </a:r>
            <a:r>
              <a:rPr lang="en-US" altLang="ja-JP" dirty="0"/>
              <a:t>(Toei </a:t>
            </a:r>
            <a:r>
              <a:rPr lang="en-US" altLang="ja-JP" dirty="0" err="1"/>
              <a:t>Mita</a:t>
            </a:r>
            <a:r>
              <a:rPr lang="en-US" altLang="ja-JP" dirty="0"/>
              <a:t> Line)</a:t>
            </a:r>
            <a:endParaRPr lang="ja-JP" altLang="en-US" dirty="0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FA254A89-E56D-5D48-F943-7C93BD8F3E2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9896" y="706244"/>
            <a:ext cx="226798" cy="266242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936225D2-451B-D078-3093-9BF803AFC8E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8363" y="3326121"/>
            <a:ext cx="175275" cy="205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98578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1125FAF-B9DF-8031-65E5-54A6AA946D38}"/>
              </a:ext>
            </a:extLst>
          </p:cNvPr>
          <p:cNvSpPr txBox="1"/>
          <p:nvPr/>
        </p:nvSpPr>
        <p:spPr bwMode="auto">
          <a:xfrm>
            <a:off x="1524000" y="41141"/>
            <a:ext cx="913611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ja-JP" sz="28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Access to</a:t>
            </a:r>
            <a:r>
              <a:rPr lang="ja-JP" altLang="en-US" sz="28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ja-JP" sz="28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venue (28</a:t>
            </a:r>
            <a:r>
              <a:rPr lang="en-US" altLang="ja-JP" sz="2800" b="1" baseline="300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</a:t>
            </a:r>
            <a:r>
              <a:rPr lang="en-US" altLang="ja-JP" sz="28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of</a:t>
            </a:r>
            <a:r>
              <a:rPr lang="ja-JP" altLang="en-US" sz="28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ja-JP" sz="28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May, PTI IWG)</a:t>
            </a: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8D9F8717-16F7-F937-2043-BEB7F13BF2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1504" y="1922418"/>
            <a:ext cx="4174542" cy="2802726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769E13E8-02F4-7788-5DE9-343318F6E48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31857" y="587421"/>
            <a:ext cx="2232928" cy="1676259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96E260C7-81C5-DDCE-A9AC-8A9CFD9BD62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31857" y="3803586"/>
            <a:ext cx="2237112" cy="1676259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0DC0BA31-671C-9773-2842-9D56AB05B631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49896" y="587420"/>
            <a:ext cx="2232927" cy="1690464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FE694693-6911-7334-D82D-037A446F0734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49895" y="3796483"/>
            <a:ext cx="2237192" cy="1690463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652B7A1C-8D45-BEEE-00A8-0775DBCD4B77}"/>
              </a:ext>
            </a:extLst>
          </p:cNvPr>
          <p:cNvSpPr txBox="1"/>
          <p:nvPr/>
        </p:nvSpPr>
        <p:spPr>
          <a:xfrm>
            <a:off x="1629581" y="4833514"/>
            <a:ext cx="38551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latin typeface="+mn-ea"/>
              </a:rPr>
              <a:t>Please take A6 Exit at </a:t>
            </a:r>
            <a:r>
              <a:rPr lang="en-US" altLang="ja-JP" dirty="0" err="1">
                <a:latin typeface="+mn-ea"/>
              </a:rPr>
              <a:t>Uchisaiwaicho</a:t>
            </a:r>
            <a:r>
              <a:rPr lang="en-US" altLang="ja-JP" dirty="0">
                <a:latin typeface="+mn-ea"/>
              </a:rPr>
              <a:t> Station</a:t>
            </a:r>
            <a:r>
              <a:rPr lang="en-US" altLang="ja-JP" dirty="0">
                <a:solidFill>
                  <a:srgbClr val="3C4043"/>
                </a:solidFill>
                <a:latin typeface="+mn-ea"/>
              </a:rPr>
              <a:t>.</a:t>
            </a:r>
            <a:endParaRPr lang="ja-JP" altLang="en-US" dirty="0">
              <a:latin typeface="+mn-ea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7C565F5C-4582-770A-52E1-79B3B9252173}"/>
              </a:ext>
            </a:extLst>
          </p:cNvPr>
          <p:cNvSpPr txBox="1"/>
          <p:nvPr/>
        </p:nvSpPr>
        <p:spPr>
          <a:xfrm>
            <a:off x="1605088" y="1196000"/>
            <a:ext cx="3338784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 </a:t>
            </a:r>
            <a:r>
              <a:rPr lang="en-US" altLang="ja-JP" sz="2000" b="1" dirty="0"/>
              <a:t>#2 Underground route</a:t>
            </a:r>
          </a:p>
          <a:p>
            <a:r>
              <a:rPr lang="en-US" altLang="ja-JP" b="1" dirty="0"/>
              <a:t> </a:t>
            </a:r>
            <a:r>
              <a:rPr lang="en-US" altLang="ja-JP" dirty="0"/>
              <a:t>(recommended on a rainy day!)</a:t>
            </a:r>
            <a:endParaRPr lang="ja-JP" altLang="en-US" dirty="0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0740CBD4-7B34-1A70-69DA-A2D59B430590}"/>
              </a:ext>
            </a:extLst>
          </p:cNvPr>
          <p:cNvSpPr txBox="1"/>
          <p:nvPr/>
        </p:nvSpPr>
        <p:spPr>
          <a:xfrm>
            <a:off x="5842122" y="2286212"/>
            <a:ext cx="241411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After exiting A6, </a:t>
            </a:r>
          </a:p>
          <a:p>
            <a:r>
              <a:rPr lang="en-US" altLang="ja-JP" dirty="0"/>
              <a:t>follow this yellow arrow </a:t>
            </a:r>
          </a:p>
          <a:p>
            <a:r>
              <a:rPr lang="en-US" altLang="ja-JP" dirty="0"/>
              <a:t>sign to enter </a:t>
            </a:r>
            <a:r>
              <a:rPr lang="en-US" altLang="ja-JP" dirty="0" err="1"/>
              <a:t>Fukokuseimei</a:t>
            </a:r>
            <a:r>
              <a:rPr lang="en-US" altLang="ja-JP" dirty="0"/>
              <a:t> </a:t>
            </a:r>
          </a:p>
          <a:p>
            <a:r>
              <a:rPr lang="en-US" altLang="ja-JP" dirty="0"/>
              <a:t>building and go straight.</a:t>
            </a:r>
            <a:endParaRPr lang="ja-JP" altLang="en-US" dirty="0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956CF347-C869-2462-5C5F-7715EA100D61}"/>
              </a:ext>
            </a:extLst>
          </p:cNvPr>
          <p:cNvSpPr txBox="1"/>
          <p:nvPr/>
        </p:nvSpPr>
        <p:spPr>
          <a:xfrm>
            <a:off x="5976436" y="5587908"/>
            <a:ext cx="214376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/>
              <a:t>Turn left. Proceed to the direction of</a:t>
            </a:r>
            <a:r>
              <a:rPr lang="ja-JP" altLang="en-US" dirty="0"/>
              <a:t> </a:t>
            </a:r>
            <a:r>
              <a:rPr lang="en-US" altLang="ja-JP" dirty="0"/>
              <a:t>Hibiya Kokusai Bldg. (See the sign above)</a:t>
            </a:r>
            <a:endParaRPr lang="ja-JP" altLang="en-US" dirty="0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9A659EFA-102C-FE62-B5C1-2030EEB1EA5B}"/>
              </a:ext>
            </a:extLst>
          </p:cNvPr>
          <p:cNvSpPr txBox="1"/>
          <p:nvPr/>
        </p:nvSpPr>
        <p:spPr>
          <a:xfrm>
            <a:off x="8349895" y="2301246"/>
            <a:ext cx="222856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/>
              <a:t>Turn right at the corner.</a:t>
            </a:r>
            <a:endParaRPr lang="ja-JP" altLang="en-US" dirty="0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664DF7DA-3BDD-E417-0283-000158C1ADD4}"/>
              </a:ext>
            </a:extLst>
          </p:cNvPr>
          <p:cNvSpPr txBox="1"/>
          <p:nvPr/>
        </p:nvSpPr>
        <p:spPr>
          <a:xfrm>
            <a:off x="8349896" y="5577363"/>
            <a:ext cx="222856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/>
              <a:t>Take the escalator on your right from B2F up to 1F.</a:t>
            </a:r>
            <a:endParaRPr lang="ja-JP" altLang="en-US" dirty="0"/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018CFC07-4502-1D8B-E28C-21BE28518E6E}"/>
              </a:ext>
            </a:extLst>
          </p:cNvPr>
          <p:cNvSpPr/>
          <p:nvPr/>
        </p:nvSpPr>
        <p:spPr>
          <a:xfrm>
            <a:off x="6168009" y="906128"/>
            <a:ext cx="945323" cy="21530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5307E69A-E87A-EAD9-512F-2154F838CFC4}"/>
              </a:ext>
            </a:extLst>
          </p:cNvPr>
          <p:cNvSpPr/>
          <p:nvPr/>
        </p:nvSpPr>
        <p:spPr>
          <a:xfrm>
            <a:off x="6252665" y="4365104"/>
            <a:ext cx="973337" cy="16535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484C59AF-32CD-A232-659F-AB746D0CB589}"/>
              </a:ext>
            </a:extLst>
          </p:cNvPr>
          <p:cNvSpPr txBox="1"/>
          <p:nvPr/>
        </p:nvSpPr>
        <p:spPr>
          <a:xfrm>
            <a:off x="2135561" y="6316027"/>
            <a:ext cx="29891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(continued to the next page)</a:t>
            </a:r>
            <a:endParaRPr lang="ja-JP" altLang="en-US" dirty="0"/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827B6790-3EB7-D97C-DB12-274761314524}"/>
              </a:ext>
            </a:extLst>
          </p:cNvPr>
          <p:cNvSpPr txBox="1"/>
          <p:nvPr/>
        </p:nvSpPr>
        <p:spPr>
          <a:xfrm>
            <a:off x="1547921" y="527811"/>
            <a:ext cx="3936859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2400" b="1" dirty="0"/>
              <a:t>From </a:t>
            </a:r>
            <a:r>
              <a:rPr lang="en-US" altLang="ja-JP" sz="2400" b="1" dirty="0" err="1"/>
              <a:t>Uchisaiwaicho</a:t>
            </a:r>
            <a:r>
              <a:rPr lang="en-US" altLang="ja-JP" sz="2400" b="1" dirty="0"/>
              <a:t> Station </a:t>
            </a:r>
          </a:p>
          <a:p>
            <a:r>
              <a:rPr lang="en-US" altLang="ja-JP" dirty="0"/>
              <a:t>(Toei </a:t>
            </a:r>
            <a:r>
              <a:rPr lang="en-US" altLang="ja-JP" dirty="0" err="1"/>
              <a:t>Mita</a:t>
            </a:r>
            <a:r>
              <a:rPr lang="en-US" altLang="ja-JP" dirty="0"/>
              <a:t> Line)</a:t>
            </a:r>
            <a:endParaRPr lang="ja-JP" altLang="en-US" dirty="0"/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8798A186-2E29-8D0C-C6F1-D531E7D340F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4953" y="661919"/>
            <a:ext cx="175275" cy="205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51622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1125FAF-B9DF-8031-65E5-54A6AA946D38}"/>
              </a:ext>
            </a:extLst>
          </p:cNvPr>
          <p:cNvSpPr txBox="1"/>
          <p:nvPr/>
        </p:nvSpPr>
        <p:spPr bwMode="auto">
          <a:xfrm>
            <a:off x="1524000" y="41141"/>
            <a:ext cx="913611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ja-JP" sz="28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Access to</a:t>
            </a:r>
            <a:r>
              <a:rPr lang="ja-JP" altLang="en-US" sz="28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ja-JP" sz="28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venue (28</a:t>
            </a:r>
            <a:r>
              <a:rPr lang="en-US" altLang="ja-JP" sz="2800" b="1" baseline="300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</a:t>
            </a:r>
            <a:r>
              <a:rPr lang="en-US" altLang="ja-JP" sz="28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of</a:t>
            </a:r>
            <a:r>
              <a:rPr lang="ja-JP" altLang="en-US" sz="28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ja-JP" sz="28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May, PTI IWG)</a:t>
            </a: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C8F50D08-BBAA-A86A-3F03-C3BF33A64B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1505" y="2334367"/>
            <a:ext cx="4320480" cy="2352617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AD62CBB5-A98F-8BFF-C295-550CA8F781D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01454" y="662830"/>
            <a:ext cx="2254786" cy="1737633"/>
          </a:xfrm>
          <a:prstGeom prst="rect">
            <a:avLst/>
          </a:prstGeom>
        </p:spPr>
      </p:pic>
      <p:pic>
        <p:nvPicPr>
          <p:cNvPr id="15" name="図 14">
            <a:extLst>
              <a:ext uri="{FF2B5EF4-FFF2-40B4-BE49-F238E27FC236}">
                <a16:creationId xmlns:a16="http://schemas.microsoft.com/office/drawing/2014/main" id="{5AB09F44-063B-62DB-D9F1-0911AC05A3DB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1454" y="2892222"/>
            <a:ext cx="2254786" cy="1696122"/>
          </a:xfrm>
          <a:prstGeom prst="rect">
            <a:avLst/>
          </a:prstGeom>
        </p:spPr>
      </p:pic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93B23840-CFD2-4968-E32E-2904B72FC7C0}"/>
              </a:ext>
            </a:extLst>
          </p:cNvPr>
          <p:cNvSpPr txBox="1"/>
          <p:nvPr/>
        </p:nvSpPr>
        <p:spPr>
          <a:xfrm>
            <a:off x="8359016" y="1170919"/>
            <a:ext cx="23840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Make a U-turn and go straight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8837DD02-0576-6F58-72F8-652833E91ACB}"/>
              </a:ext>
            </a:extLst>
          </p:cNvPr>
          <p:cNvSpPr/>
          <p:nvPr/>
        </p:nvSpPr>
        <p:spPr>
          <a:xfrm>
            <a:off x="6960097" y="3471465"/>
            <a:ext cx="694707" cy="61086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4B935790-049F-E7D8-C70E-C1556C17F67B}"/>
              </a:ext>
            </a:extLst>
          </p:cNvPr>
          <p:cNvSpPr/>
          <p:nvPr/>
        </p:nvSpPr>
        <p:spPr>
          <a:xfrm>
            <a:off x="7741276" y="3410347"/>
            <a:ext cx="132112" cy="14308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AC98B9B7-9035-228D-9B0B-3464CA213D90}"/>
              </a:ext>
            </a:extLst>
          </p:cNvPr>
          <p:cNvSpPr txBox="1"/>
          <p:nvPr/>
        </p:nvSpPr>
        <p:spPr>
          <a:xfrm>
            <a:off x="7674405" y="3153550"/>
            <a:ext cx="2363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b="1" dirty="0">
                <a:solidFill>
                  <a:srgbClr val="FF0000"/>
                </a:solidFill>
              </a:rPr>
              <a:t>D</a:t>
            </a:r>
            <a:endParaRPr lang="ja-JP" altLang="en-US" sz="1200" b="1" dirty="0">
              <a:solidFill>
                <a:srgbClr val="FF0000"/>
              </a:solidFill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4E5C9C17-6804-9138-04BE-5C74236880A4}"/>
              </a:ext>
            </a:extLst>
          </p:cNvPr>
          <p:cNvSpPr txBox="1"/>
          <p:nvPr/>
        </p:nvSpPr>
        <p:spPr>
          <a:xfrm>
            <a:off x="8305709" y="2892223"/>
            <a:ext cx="2254786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/>
              <a:t>Passing the tenant information board, turn left and take “C” Elevator to the 8</a:t>
            </a:r>
            <a:r>
              <a:rPr lang="en-US" altLang="ja-JP" baseline="30000" dirty="0"/>
              <a:t>th</a:t>
            </a:r>
            <a:r>
              <a:rPr lang="en-US" altLang="ja-JP" dirty="0"/>
              <a:t> Floor.</a:t>
            </a:r>
          </a:p>
          <a:p>
            <a:r>
              <a:rPr lang="en-US" altLang="ja-JP" i="1" dirty="0"/>
              <a:t>Be careful! The nearest </a:t>
            </a:r>
            <a:r>
              <a:rPr lang="ja-JP" altLang="en-US" i="1" dirty="0"/>
              <a:t>“</a:t>
            </a:r>
            <a:r>
              <a:rPr lang="en-US" altLang="ja-JP" i="1" dirty="0"/>
              <a:t>D”</a:t>
            </a:r>
            <a:r>
              <a:rPr lang="ja-JP" altLang="en-US" i="1" dirty="0"/>
              <a:t> </a:t>
            </a:r>
            <a:r>
              <a:rPr lang="en-US" altLang="ja-JP" i="1" dirty="0"/>
              <a:t>Elevator does not stop at 8</a:t>
            </a:r>
            <a:r>
              <a:rPr lang="en-US" altLang="ja-JP" i="1" baseline="30000" dirty="0"/>
              <a:t>th</a:t>
            </a:r>
            <a:r>
              <a:rPr lang="en-US" altLang="ja-JP" i="1" dirty="0"/>
              <a:t> Floor.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CA273069-66C6-4E43-9373-B1C07F915513}"/>
              </a:ext>
            </a:extLst>
          </p:cNvPr>
          <p:cNvSpPr txBox="1"/>
          <p:nvPr/>
        </p:nvSpPr>
        <p:spPr>
          <a:xfrm>
            <a:off x="1919537" y="4287431"/>
            <a:ext cx="2379477" cy="64633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</a:rPr>
              <a:t>Please take C ELV to the 8th floor.</a:t>
            </a:r>
            <a:endParaRPr lang="ja-JP" altLang="en-US" b="1" dirty="0">
              <a:solidFill>
                <a:schemeClr val="bg1"/>
              </a:solidFill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2DAB64B0-17BA-D71E-39F0-30B99C05973E}"/>
              </a:ext>
            </a:extLst>
          </p:cNvPr>
          <p:cNvSpPr txBox="1"/>
          <p:nvPr/>
        </p:nvSpPr>
        <p:spPr>
          <a:xfrm>
            <a:off x="6411417" y="4297087"/>
            <a:ext cx="199194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200" b="1" dirty="0">
                <a:solidFill>
                  <a:srgbClr val="FF0000"/>
                </a:solidFill>
              </a:rPr>
              <a:t>Tenant</a:t>
            </a:r>
            <a:r>
              <a:rPr lang="ja-JP" altLang="en-US" sz="1200" b="1" dirty="0">
                <a:solidFill>
                  <a:srgbClr val="FF0000"/>
                </a:solidFill>
              </a:rPr>
              <a:t> </a:t>
            </a:r>
            <a:r>
              <a:rPr lang="en-US" altLang="ja-JP" sz="1200" b="1" dirty="0">
                <a:solidFill>
                  <a:srgbClr val="FF0000"/>
                </a:solidFill>
              </a:rPr>
              <a:t>information</a:t>
            </a:r>
            <a:r>
              <a:rPr lang="en-US" altLang="ja-JP" sz="1200" dirty="0">
                <a:solidFill>
                  <a:srgbClr val="FF0000"/>
                </a:solidFill>
              </a:rPr>
              <a:t> </a:t>
            </a:r>
            <a:r>
              <a:rPr lang="en-US" altLang="ja-JP" sz="1200" b="1" dirty="0">
                <a:solidFill>
                  <a:srgbClr val="FF0000"/>
                </a:solidFill>
              </a:rPr>
              <a:t>board</a:t>
            </a:r>
            <a:endParaRPr lang="ja-JP" altLang="en-US" sz="1200" b="1" dirty="0">
              <a:solidFill>
                <a:srgbClr val="FF0000"/>
              </a:solidFill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11240881-2290-4A46-CBD4-58A534ADD285}"/>
              </a:ext>
            </a:extLst>
          </p:cNvPr>
          <p:cNvSpPr txBox="1"/>
          <p:nvPr/>
        </p:nvSpPr>
        <p:spPr>
          <a:xfrm>
            <a:off x="1547921" y="628977"/>
            <a:ext cx="447458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2400" b="1" dirty="0"/>
              <a:t>From </a:t>
            </a:r>
            <a:r>
              <a:rPr lang="en-US" altLang="ja-JP" sz="2400" b="1" dirty="0" err="1"/>
              <a:t>Uchisaiwaicho</a:t>
            </a:r>
            <a:r>
              <a:rPr lang="en-US" altLang="ja-JP" sz="2400" b="1" dirty="0"/>
              <a:t> Station</a:t>
            </a:r>
          </a:p>
          <a:p>
            <a:r>
              <a:rPr lang="en-US" altLang="ja-JP" sz="2400" b="1" dirty="0"/>
              <a:t> </a:t>
            </a:r>
            <a:r>
              <a:rPr lang="en-US" altLang="ja-JP" dirty="0"/>
              <a:t>(Toei </a:t>
            </a:r>
            <a:r>
              <a:rPr lang="en-US" altLang="ja-JP" dirty="0" err="1"/>
              <a:t>Mita</a:t>
            </a:r>
            <a:r>
              <a:rPr lang="en-US" altLang="ja-JP" dirty="0"/>
              <a:t> Line)</a:t>
            </a:r>
            <a:endParaRPr lang="ja-JP" altLang="en-US" dirty="0"/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1FBB5547-EC11-D213-867B-D72B917EABD6}"/>
              </a:ext>
            </a:extLst>
          </p:cNvPr>
          <p:cNvSpPr txBox="1"/>
          <p:nvPr/>
        </p:nvSpPr>
        <p:spPr>
          <a:xfrm>
            <a:off x="1554651" y="1459973"/>
            <a:ext cx="46434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 </a:t>
            </a:r>
            <a:r>
              <a:rPr lang="en-US" altLang="ja-JP" sz="2000" b="1" dirty="0"/>
              <a:t>#2 Underground route (cont’d)</a:t>
            </a:r>
            <a:endParaRPr lang="ja-JP" altLang="en-US" sz="2000" b="1" dirty="0"/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A611BA86-A38D-B995-72DB-2C0903E598B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9896" y="726661"/>
            <a:ext cx="216024" cy="253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87041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0506A9A46DDF34E8535876685875EF8" ma:contentTypeVersion="13" ma:contentTypeDescription="新しいドキュメントを作成します。" ma:contentTypeScope="" ma:versionID="a475d1ddffc0c02c68a89faea0c8beba">
  <xsd:schema xmlns:xsd="http://www.w3.org/2001/XMLSchema" xmlns:xs="http://www.w3.org/2001/XMLSchema" xmlns:p="http://schemas.microsoft.com/office/2006/metadata/properties" xmlns:ns2="056ebbc6-2a06-481b-83d8-9dd2a6f869e1" xmlns:ns3="57ff1aa8-2ea6-4411-a5f0-dcf08ca6ef8f" targetNamespace="http://schemas.microsoft.com/office/2006/metadata/properties" ma:root="true" ma:fieldsID="e9b490558a30b6efbe3a8d44db63ff60" ns2:_="" ns3:_="">
    <xsd:import namespace="056ebbc6-2a06-481b-83d8-9dd2a6f869e1"/>
    <xsd:import namespace="57ff1aa8-2ea6-4411-a5f0-dcf08ca6ef8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56ebbc6-2a06-481b-83d8-9dd2a6f869e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ca58cdf-e1e0-4bb9-9d79-cc6ed03b0c9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19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7ff1aa8-2ea6-4411-a5f0-dcf08ca6ef8f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0155d23b-c006-4f38-9be0-87b28dd8aa74}" ma:internalName="TaxCatchAll" ma:showField="CatchAllData" ma:web="57ff1aa8-2ea6-4411-a5f0-dcf08ca6ef8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7ff1aa8-2ea6-4411-a5f0-dcf08ca6ef8f" xsi:nil="true"/>
    <lcf76f155ced4ddcb4097134ff3c332f xmlns="056ebbc6-2a06-481b-83d8-9dd2a6f869e1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709CF97A-86DB-46A4-A005-BD8D8E226FE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56ebbc6-2a06-481b-83d8-9dd2a6f869e1"/>
    <ds:schemaRef ds:uri="57ff1aa8-2ea6-4411-a5f0-dcf08ca6ef8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45B4D95-BE91-4F74-9F5B-22DFBC5FACF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2BD5E0C-3554-4518-8041-4F84110CF5C7}">
  <ds:schemaRefs>
    <ds:schemaRef ds:uri="http://schemas.microsoft.com/office/2006/documentManagement/types"/>
    <ds:schemaRef ds:uri="http://purl.org/dc/dcmitype/"/>
    <ds:schemaRef ds:uri="http://schemas.microsoft.com/office/2006/metadata/properties"/>
    <ds:schemaRef ds:uri="http://purl.org/dc/terms/"/>
    <ds:schemaRef ds:uri="http://schemas.microsoft.com/office/infopath/2007/PartnerControls"/>
    <ds:schemaRef ds:uri="http://www.w3.org/XML/1998/namespace"/>
    <ds:schemaRef ds:uri="http://schemas.openxmlformats.org/package/2006/metadata/core-properties"/>
    <ds:schemaRef ds:uri="57ff1aa8-2ea6-4411-a5f0-dcf08ca6ef8f"/>
    <ds:schemaRef ds:uri="056ebbc6-2a06-481b-83d8-9dd2a6f869e1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1354</TotalTime>
  <Words>1573</Words>
  <Application>Microsoft Office PowerPoint</Application>
  <PresentationFormat>Widescreen</PresentationFormat>
  <Paragraphs>171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メイリオ</vt:lpstr>
      <vt:lpstr>Arial</vt:lpstr>
      <vt:lpstr>Calibri</vt:lpstr>
      <vt:lpstr>Tahoma</vt:lpstr>
      <vt:lpstr>Times New Roman</vt:lpstr>
      <vt:lpstr>Wingdings</vt:lpstr>
      <vt:lpstr>Office ​​テーマ</vt:lpstr>
      <vt:lpstr>Revised Logistic information for   #39 PTI-IWG-IWG in Tokyo (May 2025)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Accommodations</vt:lpstr>
      <vt:lpstr>Other Useful Information</vt:lpstr>
      <vt:lpstr>PowerPoint Presentation</vt:lpstr>
      <vt:lpstr>PowerPoint Presentation</vt:lpstr>
    </vt:vector>
  </TitlesOfParts>
  <Company>jasic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yamaguchi II</dc:creator>
  <cp:lastModifiedBy>Alejandro Checa</cp:lastModifiedBy>
  <cp:revision>88</cp:revision>
  <cp:lastPrinted>2025-03-17T10:08:15Z</cp:lastPrinted>
  <dcterms:created xsi:type="dcterms:W3CDTF">2017-09-08T04:17:52Z</dcterms:created>
  <dcterms:modified xsi:type="dcterms:W3CDTF">2025-04-01T12:26:29Z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0x010100D0506A9A46DDF34E8535876685875EF8</vt:lpwstr>
  </property>
  <property fmtid="{D5CDD505-2E9C-101B-9397-08002B2CF9AE}" pid="3" name="MediaServiceImageTags">
    <vt:lpwstr/>
  </property>
</Properties>
</file>