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0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57" d="100"/>
          <a:sy n="57" d="100"/>
        </p:scale>
        <p:origin x="96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2EAAB-9972-A240-2F20-058FEB4765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09DF9D-6E01-D695-3303-FCA651C612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0E04E-D1D6-B5F7-F6AB-4E8ADE70C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619D5-47B1-FA28-E1D4-12CBF2B2F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5483-3E4C-734C-4634-0FE04EE95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18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6B9F8-AB1D-432E-8990-0AED8EC21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943484-E5E0-BAD3-C75D-F6895FDC41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F7325-9D9D-B3CB-0F95-F4CE332EE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86305-D5CF-6A16-2CDB-9B9C2D706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9CEA5-5082-3BA2-DCE2-B691F52BC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16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8AD4C9-9AF4-0921-1283-C33FDE5C17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D708F3-2B96-2120-260A-7881A7E83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205AC-D38C-2E07-4E24-A45D69965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B4A41-94FF-2AF0-14E0-3C06862FA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91FCA-050E-A627-1C54-729D5812E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10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D2533-57B7-930D-C1FF-9BFA526F7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52A04-957D-4336-DC43-23E062AC6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9B441-E0F5-D70C-F3C7-36BAFFEA2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BA8C2-D4DA-60B0-E639-823B96DCC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B2E26-716E-02A8-0B66-AC245C361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770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A7528-BDAC-6B99-2E3D-C8CCBC0F4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A4DB0A-CE8F-3830-6613-6A530A4246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D1000-68F1-9BE7-E65D-BEEE4D79B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64187-706C-8E6D-D393-4FCA156B9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20F75-2FEE-E386-6E2B-A5D6AB603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48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170DA-89C6-EBB2-5B83-2133866C6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9E06C-5A17-1CC2-D6E5-A8399A885B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AFD1B4-E668-9AB7-9D53-1E439888F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128D2F-769A-2CA2-9ED8-382C1978E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66D562-9189-B6D2-A1E1-2164EEE85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D527B2-D408-2E91-AF1C-3CA14773B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91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1A622-2D4A-24F9-2142-2A7B2D74E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F4424-6513-8464-1611-A9FE14851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3D672-0C52-1C85-55D7-E33026B80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736D35-84B0-444E-97B4-AAB703A02C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01EA2D-CC12-166D-EB6C-14A6950F87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890F57-893B-776D-227E-6EA5379B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B85D1A-911C-AC13-BC2D-2CB5581D3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B11E2A-E6E3-6730-96E8-A923D7883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455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FC3AD-27F3-DF0C-E774-3973A96CB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E4E780-9BA6-9975-07E4-97EF990D2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0C7801-D12C-2E68-422B-FFED021B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6D4877-CA7C-80E4-6234-D8C4A8F6B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6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76AE41-9A87-59F0-DDEB-AC2D08A64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76E067-BCB5-0481-9791-FD9C35F6A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9487F-0523-4839-400C-6A9F25445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57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D4C75-E387-3A67-33BC-344E33823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5FD00-C452-B62B-66FE-2B00DE490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AF11D2-7D3E-5DA6-9E85-BA309AEAF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2451F8-A408-C0C4-8577-C4B3B9D3A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5B3FF-C270-EE98-FD1E-4B8B7C92F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066F9-C597-BEA6-A076-4A9EB45F9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377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81262-F313-05AF-515C-B832B17F4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C8A141-03A1-481E-54EE-189CE9D026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16425-5199-D621-D490-0B876ECF1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9517D-7753-DB7A-536A-818DE61BF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B9475-8FC5-C484-F584-6087F56C9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621F9-D22B-68EB-6F70-5D90B7503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68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64B365-B40B-776D-C3F1-A38A6C63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643F4-BA62-117F-D00E-F1A85D2C5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BDAFF-F080-ACC7-218F-A7E2C87E18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023DF5-C791-47EB-9451-D4C902A10A6F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691F-7EF4-5E5B-EC34-62944EFCF5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976BF-4214-EE86-4F38-B54F9A3CA1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294E05-3AB1-4C6A-8F10-58029203FF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83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41E87-3617-4323-22E2-6DA104A2E6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IWG-ADS update to GRVA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2A787-E45B-7FA2-DFA9-C1D24DE297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Submitted for the GRVA 22</a:t>
            </a:r>
            <a:r>
              <a:rPr lang="en-GB" baseline="30000" dirty="0"/>
              <a:t>nd</a:t>
            </a:r>
            <a:r>
              <a:rPr lang="en-GB" dirty="0"/>
              <a:t> session June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0FE6AA-8CEB-103F-EE68-1ABC5F471533}"/>
              </a:ext>
            </a:extLst>
          </p:cNvPr>
          <p:cNvSpPr txBox="1"/>
          <p:nvPr/>
        </p:nvSpPr>
        <p:spPr>
          <a:xfrm>
            <a:off x="10207968" y="106829"/>
            <a:ext cx="1584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ADS-09-03</a:t>
            </a: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9</a:t>
            </a:r>
            <a:r>
              <a:rPr lang="en-GB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 May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5F765E-DB7C-CC92-D245-0BE71A12A007}"/>
              </a:ext>
            </a:extLst>
          </p:cNvPr>
          <p:cNvSpPr txBox="1"/>
          <p:nvPr/>
        </p:nvSpPr>
        <p:spPr>
          <a:xfrm>
            <a:off x="3691335" y="1410629"/>
            <a:ext cx="4809330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Draft proposal for IWG discussion</a:t>
            </a:r>
          </a:p>
        </p:txBody>
      </p:sp>
    </p:spTree>
    <p:extLst>
      <p:ext uri="{BB962C8B-B14F-4D97-AF65-F5344CB8AC3E}">
        <p14:creationId xmlns:p14="http://schemas.microsoft.com/office/powerpoint/2010/main" val="22677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B1F9B-484F-58C2-48FF-64064B4D4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49000" cy="1325563"/>
          </a:xfrm>
        </p:spPr>
        <p:txBody>
          <a:bodyPr/>
          <a:lstStyle/>
          <a:p>
            <a:r>
              <a:rPr lang="en-GB" dirty="0"/>
              <a:t>Progress since 21</a:t>
            </a:r>
            <a:r>
              <a:rPr lang="en-GB" baseline="30000" dirty="0"/>
              <a:t>st</a:t>
            </a:r>
            <a:r>
              <a:rPr lang="en-GB" dirty="0"/>
              <a:t> session of GRVA (Jan 2025)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F04F86B-CB8C-D8C2-4436-B189E2EA6CD6}"/>
              </a:ext>
            </a:extLst>
          </p:cNvPr>
          <p:cNvSpPr/>
          <p:nvPr/>
        </p:nvSpPr>
        <p:spPr>
          <a:xfrm>
            <a:off x="1385300" y="3890119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22ACA3E-2CB2-0C88-CED3-5FF90E80FD90}"/>
              </a:ext>
            </a:extLst>
          </p:cNvPr>
          <p:cNvSpPr/>
          <p:nvPr/>
        </p:nvSpPr>
        <p:spPr>
          <a:xfrm>
            <a:off x="3731120" y="3889504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D1F328-DC9F-4C54-B3F1-2016DE6899C3}"/>
              </a:ext>
            </a:extLst>
          </p:cNvPr>
          <p:cNvSpPr/>
          <p:nvPr/>
        </p:nvSpPr>
        <p:spPr>
          <a:xfrm>
            <a:off x="6076941" y="3889504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CDB9B55-D010-215A-78A8-4F1B6E8422BF}"/>
              </a:ext>
            </a:extLst>
          </p:cNvPr>
          <p:cNvSpPr/>
          <p:nvPr/>
        </p:nvSpPr>
        <p:spPr>
          <a:xfrm>
            <a:off x="8422762" y="3871575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CD94450-C3FA-0F63-A2B8-40EDA327D1CF}"/>
              </a:ext>
            </a:extLst>
          </p:cNvPr>
          <p:cNvSpPr/>
          <p:nvPr/>
        </p:nvSpPr>
        <p:spPr>
          <a:xfrm>
            <a:off x="10768582" y="3889504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552100-A49B-EFFA-D5FE-1F6CEE0607E6}"/>
              </a:ext>
            </a:extLst>
          </p:cNvPr>
          <p:cNvCxnSpPr>
            <a:cxnSpLocks/>
            <a:stCxn id="3" idx="6"/>
            <a:endCxn id="4" idx="2"/>
          </p:cNvCxnSpPr>
          <p:nvPr/>
        </p:nvCxnSpPr>
        <p:spPr>
          <a:xfrm flipV="1">
            <a:off x="1568180" y="3980944"/>
            <a:ext cx="2162940" cy="615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41FB2BF-EAAC-4CED-CFD2-2F8F31EF40A7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3914000" y="3980944"/>
            <a:ext cx="2162941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5E16C04-F3D5-56EC-A6B6-A17C0A85F76B}"/>
              </a:ext>
            </a:extLst>
          </p:cNvPr>
          <p:cNvCxnSpPr>
            <a:cxnSpLocks/>
            <a:stCxn id="5" idx="6"/>
            <a:endCxn id="6" idx="2"/>
          </p:cNvCxnSpPr>
          <p:nvPr/>
        </p:nvCxnSpPr>
        <p:spPr>
          <a:xfrm flipV="1">
            <a:off x="6259821" y="3963015"/>
            <a:ext cx="2162941" cy="1792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8E7B63-9B44-7C46-3395-D582C79485B4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>
            <a:off x="8605642" y="3963015"/>
            <a:ext cx="2162940" cy="1792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863681C-526F-B4FB-78B6-F823FDC39634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1476740" y="3334603"/>
            <a:ext cx="0" cy="5555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6FDFEA4-CEE5-E571-4CFA-415DB342E779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3822560" y="3334603"/>
            <a:ext cx="0" cy="5549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F2BE08-1037-7280-76A8-5E02F869349D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6168381" y="3334603"/>
            <a:ext cx="0" cy="5549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F33F55D-1B9D-6CCD-C7FC-4862910E9D6B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514202" y="3334603"/>
            <a:ext cx="0" cy="5369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815FB25-C5B2-4E92-6659-06C684FB9200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10860022" y="3580760"/>
            <a:ext cx="0" cy="3087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19B9EBD2-591B-A76F-15A6-D7D3DDFA7A1A}"/>
              </a:ext>
            </a:extLst>
          </p:cNvPr>
          <p:cNvSpPr txBox="1"/>
          <p:nvPr/>
        </p:nvSpPr>
        <p:spPr>
          <a:xfrm>
            <a:off x="696811" y="2574230"/>
            <a:ext cx="15598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Jan 2025</a:t>
            </a:r>
          </a:p>
          <a:p>
            <a:pPr algn="ctr"/>
            <a:r>
              <a:rPr lang="en-GB" sz="1400" dirty="0"/>
              <a:t>GRVA 21</a:t>
            </a:r>
            <a:r>
              <a:rPr lang="en-GB" sz="1400" baseline="30000" dirty="0"/>
              <a:t>st</a:t>
            </a:r>
            <a:r>
              <a:rPr lang="en-GB" sz="1400" dirty="0"/>
              <a:t> session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36D19A4-90EC-685F-D4A9-4C676D3766D1}"/>
              </a:ext>
            </a:extLst>
          </p:cNvPr>
          <p:cNvSpPr txBox="1"/>
          <p:nvPr/>
        </p:nvSpPr>
        <p:spPr>
          <a:xfrm>
            <a:off x="2743983" y="2574230"/>
            <a:ext cx="19742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Feb 2025</a:t>
            </a:r>
          </a:p>
          <a:p>
            <a:pPr algn="ctr"/>
            <a:r>
              <a:rPr lang="en-GB" sz="1400" dirty="0"/>
              <a:t>IWG-ADS 6</a:t>
            </a:r>
            <a:r>
              <a:rPr lang="en-GB" sz="1400" baseline="30000" dirty="0"/>
              <a:t>th</a:t>
            </a:r>
            <a:r>
              <a:rPr lang="en-GB" sz="1400" dirty="0"/>
              <a:t> session</a:t>
            </a:r>
          </a:p>
          <a:p>
            <a:pPr algn="ctr"/>
            <a:r>
              <a:rPr lang="en-GB" sz="1400" dirty="0"/>
              <a:t>(online)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FF04980-AE8E-C07A-1067-EFD3DEFD9851}"/>
              </a:ext>
            </a:extLst>
          </p:cNvPr>
          <p:cNvSpPr txBox="1"/>
          <p:nvPr/>
        </p:nvSpPr>
        <p:spPr>
          <a:xfrm>
            <a:off x="5181244" y="2549220"/>
            <a:ext cx="19742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March 2025</a:t>
            </a:r>
          </a:p>
          <a:p>
            <a:pPr algn="ctr"/>
            <a:r>
              <a:rPr lang="en-GB" sz="1400" dirty="0"/>
              <a:t>IWG-ADS 7</a:t>
            </a:r>
            <a:r>
              <a:rPr lang="en-GB" sz="1400" baseline="30000" dirty="0"/>
              <a:t>th</a:t>
            </a:r>
            <a:r>
              <a:rPr lang="en-GB" sz="1400" dirty="0"/>
              <a:t> session</a:t>
            </a:r>
          </a:p>
          <a:p>
            <a:pPr algn="ctr"/>
            <a:r>
              <a:rPr lang="en-GB" sz="1400" dirty="0"/>
              <a:t>(Netherlands)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EA61C98-BBA3-1219-202B-949AA8740866}"/>
              </a:ext>
            </a:extLst>
          </p:cNvPr>
          <p:cNvSpPr txBox="1"/>
          <p:nvPr/>
        </p:nvSpPr>
        <p:spPr>
          <a:xfrm>
            <a:off x="7525540" y="2584282"/>
            <a:ext cx="19742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April 2025</a:t>
            </a:r>
          </a:p>
          <a:p>
            <a:pPr algn="ctr"/>
            <a:r>
              <a:rPr lang="en-GB" sz="1400" dirty="0"/>
              <a:t>IWG-ADS 8</a:t>
            </a:r>
            <a:r>
              <a:rPr lang="en-GB" sz="1400" baseline="30000" dirty="0"/>
              <a:t>th</a:t>
            </a:r>
            <a:r>
              <a:rPr lang="en-GB" sz="1400" dirty="0"/>
              <a:t> session</a:t>
            </a:r>
          </a:p>
          <a:p>
            <a:pPr algn="ctr"/>
            <a:r>
              <a:rPr lang="en-GB" sz="1400" dirty="0"/>
              <a:t>(Japan)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F81668A-5F3C-4897-30A8-BA7DEDBE160B}"/>
              </a:ext>
            </a:extLst>
          </p:cNvPr>
          <p:cNvSpPr txBox="1"/>
          <p:nvPr/>
        </p:nvSpPr>
        <p:spPr>
          <a:xfrm>
            <a:off x="9913892" y="4309287"/>
            <a:ext cx="21629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3</a:t>
            </a:r>
            <a:r>
              <a:rPr lang="en-GB" sz="1400" b="1" baseline="30000" dirty="0"/>
              <a:t>rd</a:t>
            </a:r>
            <a:r>
              <a:rPr lang="en-GB" sz="1400" b="1" dirty="0"/>
              <a:t> draft </a:t>
            </a:r>
            <a:r>
              <a:rPr lang="en-GB" sz="1400" dirty="0"/>
              <a:t>of consolidated common provisions</a:t>
            </a:r>
          </a:p>
          <a:p>
            <a:pPr algn="ctr"/>
            <a:r>
              <a:rPr lang="en-GB" sz="1400" dirty="0">
                <a:highlight>
                  <a:srgbClr val="FFFF00"/>
                </a:highlight>
              </a:rPr>
              <a:t>(ADS-09-XX)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375D560-181E-AFE4-6473-31B5B79374B3}"/>
              </a:ext>
            </a:extLst>
          </p:cNvPr>
          <p:cNvSpPr txBox="1"/>
          <p:nvPr/>
        </p:nvSpPr>
        <p:spPr>
          <a:xfrm>
            <a:off x="2832530" y="4342911"/>
            <a:ext cx="21629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1</a:t>
            </a:r>
            <a:r>
              <a:rPr lang="en-GB" sz="1400" b="1" baseline="30000" dirty="0"/>
              <a:t>st</a:t>
            </a:r>
            <a:r>
              <a:rPr lang="en-GB" sz="1400" b="1" dirty="0"/>
              <a:t> draft </a:t>
            </a:r>
            <a:r>
              <a:rPr lang="en-GB" sz="1400" dirty="0"/>
              <a:t>of consolidated common provisions </a:t>
            </a:r>
          </a:p>
          <a:p>
            <a:pPr algn="ctr"/>
            <a:r>
              <a:rPr lang="en-GB" sz="1400" dirty="0"/>
              <a:t>(ADS-06-04r1)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BBB5452-BB65-D277-B20E-3412DEE5A396}"/>
              </a:ext>
            </a:extLst>
          </p:cNvPr>
          <p:cNvSpPr txBox="1"/>
          <p:nvPr/>
        </p:nvSpPr>
        <p:spPr>
          <a:xfrm>
            <a:off x="7431207" y="4309287"/>
            <a:ext cx="216294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2</a:t>
            </a:r>
            <a:r>
              <a:rPr lang="en-GB" sz="1400" b="1" baseline="30000" dirty="0"/>
              <a:t>nd</a:t>
            </a:r>
            <a:r>
              <a:rPr lang="en-GB" sz="1400" b="1" dirty="0"/>
              <a:t> draft </a:t>
            </a:r>
            <a:r>
              <a:rPr lang="en-GB" sz="1400" dirty="0"/>
              <a:t>of consolidated common provisions</a:t>
            </a:r>
          </a:p>
          <a:p>
            <a:pPr algn="ctr"/>
            <a:r>
              <a:rPr lang="en-GB" sz="1400" dirty="0"/>
              <a:t>(ADS-08-04r1)</a:t>
            </a:r>
          </a:p>
          <a:p>
            <a:pPr algn="ctr"/>
            <a:r>
              <a:rPr lang="en-GB" sz="1400" dirty="0"/>
              <a:t>Open issues tracker</a:t>
            </a:r>
          </a:p>
          <a:p>
            <a:pPr algn="ctr"/>
            <a:r>
              <a:rPr lang="en-GB" sz="1400" dirty="0"/>
              <a:t>(ADS-08-05r1)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7F31C9B-1E92-9F0E-8A0B-8FE2DDD316B0}"/>
              </a:ext>
            </a:extLst>
          </p:cNvPr>
          <p:cNvSpPr txBox="1"/>
          <p:nvPr/>
        </p:nvSpPr>
        <p:spPr>
          <a:xfrm>
            <a:off x="9819562" y="2549220"/>
            <a:ext cx="21629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May 2025</a:t>
            </a:r>
          </a:p>
          <a:p>
            <a:pPr algn="ctr"/>
            <a:r>
              <a:rPr lang="en-GB" sz="1400" dirty="0"/>
              <a:t>IWG-ADS 9</a:t>
            </a:r>
            <a:r>
              <a:rPr lang="en-GB" sz="1400" baseline="30000" dirty="0"/>
              <a:t>th</a:t>
            </a:r>
            <a:r>
              <a:rPr lang="en-GB" sz="1400" dirty="0"/>
              <a:t> – 11</a:t>
            </a:r>
            <a:r>
              <a:rPr lang="en-GB" sz="1400" baseline="30000" dirty="0"/>
              <a:t>th</a:t>
            </a:r>
            <a:r>
              <a:rPr lang="en-GB" sz="1400" dirty="0"/>
              <a:t> sessions</a:t>
            </a:r>
          </a:p>
          <a:p>
            <a:pPr algn="ctr"/>
            <a:r>
              <a:rPr lang="en-GB" sz="1400" dirty="0"/>
              <a:t>(online)</a:t>
            </a:r>
          </a:p>
        </p:txBody>
      </p:sp>
    </p:spTree>
    <p:extLst>
      <p:ext uri="{BB962C8B-B14F-4D97-AF65-F5344CB8AC3E}">
        <p14:creationId xmlns:p14="http://schemas.microsoft.com/office/powerpoint/2010/main" val="46645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D18F6-2A1D-B8B9-EE57-7E105A7DC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728" y="65447"/>
            <a:ext cx="10515600" cy="1325563"/>
          </a:xfrm>
        </p:spPr>
        <p:txBody>
          <a:bodyPr/>
          <a:lstStyle/>
          <a:p>
            <a:r>
              <a:rPr lang="en-GB" dirty="0"/>
              <a:t>Overview of the draft ‘common provisions’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3444A2-BB62-FDFB-CDE4-3E219E7A9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1" y="1096696"/>
            <a:ext cx="4326394" cy="55625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F6473D2-18D7-44C5-DD44-550781390709}"/>
              </a:ext>
            </a:extLst>
          </p:cNvPr>
          <p:cNvSpPr txBox="1"/>
          <p:nvPr/>
        </p:nvSpPr>
        <p:spPr>
          <a:xfrm>
            <a:off x="4633472" y="1096696"/>
            <a:ext cx="7330567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Consolidated draft common provisions contain the basis of the requirements for the GTR and UNR for automated driving systems. Key building blocks include:</a:t>
            </a:r>
          </a:p>
          <a:p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Requirements on the ADS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Ability to perform the dynamic driving task (§5.1)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Safe interactions between users and the ADS (§5.2)</a:t>
            </a:r>
          </a:p>
          <a:p>
            <a:pPr marL="400050" indent="-400050">
              <a:buFont typeface="+mj-lt"/>
              <a:buAutoNum type="arabicPeriod"/>
            </a:pPr>
            <a:endParaRPr lang="en-GB" sz="1600" b="1" dirty="0"/>
          </a:p>
          <a:p>
            <a:pPr marL="400050" indent="-400050">
              <a:buFont typeface="+mj-lt"/>
              <a:buAutoNum type="arabicPeriod"/>
            </a:pPr>
            <a:r>
              <a:rPr lang="en-GB" sz="1600" b="1" dirty="0"/>
              <a:t>Safety Management System (§6.1)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Safety policies, principles and culture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Risk management and ADS design and development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Personnel competencies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Safety case (§6.3)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Claims, arguments and evidence supporting assertion that the ADS is ‘free of unreasonable risk’ (considering functional safety and SOTIF)</a:t>
            </a:r>
          </a:p>
          <a:p>
            <a:pPr lvl="1"/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600" b="1" dirty="0"/>
              <a:t>Post-deployment safety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In-service monitoring (§6.1) and reporting (§6.4)</a:t>
            </a:r>
          </a:p>
          <a:p>
            <a:pPr marL="400050" indent="-400050">
              <a:buFont typeface="+mj-lt"/>
              <a:buAutoNum type="arabicPeriod"/>
            </a:pPr>
            <a:endParaRPr lang="en-GB" sz="1600" dirty="0"/>
          </a:p>
          <a:p>
            <a:pPr marL="400050" indent="-400050">
              <a:buFont typeface="+mj-lt"/>
              <a:buAutoNum type="arabicPeriod"/>
            </a:pPr>
            <a:r>
              <a:rPr lang="en-GB" sz="1600" b="1" dirty="0"/>
              <a:t>Audit and assessment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Audit of safety management systems (§7.1)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Credibility assessment of the test environment (§7.2)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Assessment of safety case (§7.3)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dirty="0"/>
              <a:t>Confirmatory testing (§7.3)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34725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13D5A591-AE07-5A14-22D0-E9E8DD08F9E6}"/>
              </a:ext>
            </a:extLst>
          </p:cNvPr>
          <p:cNvSpPr/>
          <p:nvPr/>
        </p:nvSpPr>
        <p:spPr>
          <a:xfrm>
            <a:off x="268942" y="1910647"/>
            <a:ext cx="4211492" cy="272870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E3D6B28-C50C-3DAA-17EF-43694D63DBC8}"/>
              </a:ext>
            </a:extLst>
          </p:cNvPr>
          <p:cNvGrpSpPr/>
          <p:nvPr/>
        </p:nvGrpSpPr>
        <p:grpSpPr>
          <a:xfrm>
            <a:off x="6008579" y="1366849"/>
            <a:ext cx="2203012" cy="637236"/>
            <a:chOff x="4425696" y="969264"/>
            <a:chExt cx="2249424" cy="66751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9685198-4521-407C-53B2-0CA25F6809D0}"/>
                </a:ext>
              </a:extLst>
            </p:cNvPr>
            <p:cNvSpPr txBox="1"/>
            <p:nvPr/>
          </p:nvSpPr>
          <p:spPr>
            <a:xfrm>
              <a:off x="4425696" y="1106424"/>
              <a:ext cx="213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Define use case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7C59A57-DAD9-B945-EA6D-1F8374A59412}"/>
                </a:ext>
              </a:extLst>
            </p:cNvPr>
            <p:cNvSpPr/>
            <p:nvPr/>
          </p:nvSpPr>
          <p:spPr>
            <a:xfrm>
              <a:off x="4425696" y="969264"/>
              <a:ext cx="2249424" cy="6675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A8587BF-4959-614E-D0BB-23A0783AC5E6}"/>
              </a:ext>
            </a:extLst>
          </p:cNvPr>
          <p:cNvGrpSpPr/>
          <p:nvPr/>
        </p:nvGrpSpPr>
        <p:grpSpPr>
          <a:xfrm>
            <a:off x="8593283" y="1365193"/>
            <a:ext cx="2203012" cy="637236"/>
            <a:chOff x="4425696" y="969264"/>
            <a:chExt cx="2249424" cy="66751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A3E8213-D36F-E6B0-A34F-1E3BB6828EA7}"/>
                </a:ext>
              </a:extLst>
            </p:cNvPr>
            <p:cNvSpPr txBox="1"/>
            <p:nvPr/>
          </p:nvSpPr>
          <p:spPr>
            <a:xfrm>
              <a:off x="4485132" y="1132976"/>
              <a:ext cx="213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ADS requirements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C0B7FDC-2B32-C647-205A-2DFD0D76E7C0}"/>
                </a:ext>
              </a:extLst>
            </p:cNvPr>
            <p:cNvSpPr/>
            <p:nvPr/>
          </p:nvSpPr>
          <p:spPr>
            <a:xfrm>
              <a:off x="4425696" y="969264"/>
              <a:ext cx="2249424" cy="6675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1145AFF-1BC6-67E2-93A8-A3FDF112FC41}"/>
              </a:ext>
            </a:extLst>
          </p:cNvPr>
          <p:cNvGrpSpPr/>
          <p:nvPr/>
        </p:nvGrpSpPr>
        <p:grpSpPr>
          <a:xfrm>
            <a:off x="6001491" y="2437827"/>
            <a:ext cx="4734386" cy="637236"/>
            <a:chOff x="3392424" y="2066544"/>
            <a:chExt cx="4834128" cy="66751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41E685F-76FD-E063-9AE3-E0C509B2B0CE}"/>
                </a:ext>
              </a:extLst>
            </p:cNvPr>
            <p:cNvSpPr txBox="1"/>
            <p:nvPr/>
          </p:nvSpPr>
          <p:spPr>
            <a:xfrm>
              <a:off x="3611880" y="2075688"/>
              <a:ext cx="4389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Define functionality and operational design domain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514EBCE-F9E7-5223-0C0A-4A2D44E8352C}"/>
                </a:ext>
              </a:extLst>
            </p:cNvPr>
            <p:cNvSpPr/>
            <p:nvPr/>
          </p:nvSpPr>
          <p:spPr>
            <a:xfrm>
              <a:off x="3392424" y="2066544"/>
              <a:ext cx="4834128" cy="6675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77F2052-C9DD-73A4-3B17-86765DEF78EB}"/>
              </a:ext>
            </a:extLst>
          </p:cNvPr>
          <p:cNvGrpSpPr/>
          <p:nvPr/>
        </p:nvGrpSpPr>
        <p:grpSpPr>
          <a:xfrm>
            <a:off x="6271087" y="3924084"/>
            <a:ext cx="1083755" cy="650289"/>
            <a:chOff x="3400053" y="2914150"/>
            <a:chExt cx="1417320" cy="68118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A851498-8EF6-360F-B16B-77311EB6FF1C}"/>
                </a:ext>
              </a:extLst>
            </p:cNvPr>
            <p:cNvSpPr txBox="1"/>
            <p:nvPr/>
          </p:nvSpPr>
          <p:spPr>
            <a:xfrm>
              <a:off x="3400053" y="2949005"/>
              <a:ext cx="1417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Safety Of The Intended Functionality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B2A242C-9E2D-2586-5754-BA3562CD0B72}"/>
                </a:ext>
              </a:extLst>
            </p:cNvPr>
            <p:cNvSpPr/>
            <p:nvPr/>
          </p:nvSpPr>
          <p:spPr>
            <a:xfrm>
              <a:off x="3499103" y="2914150"/>
              <a:ext cx="1216152" cy="6675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53966EC-D9A9-4EEE-EB8C-75195D8F0384}"/>
              </a:ext>
            </a:extLst>
          </p:cNvPr>
          <p:cNvGrpSpPr/>
          <p:nvPr/>
        </p:nvGrpSpPr>
        <p:grpSpPr>
          <a:xfrm>
            <a:off x="7699929" y="3924084"/>
            <a:ext cx="1263023" cy="637236"/>
            <a:chOff x="3422902" y="2914150"/>
            <a:chExt cx="1417320" cy="66751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8F03914-E705-CE29-F69D-1E0A0C2ACBD7}"/>
                </a:ext>
              </a:extLst>
            </p:cNvPr>
            <p:cNvSpPr txBox="1"/>
            <p:nvPr/>
          </p:nvSpPr>
          <p:spPr>
            <a:xfrm>
              <a:off x="3422902" y="2935331"/>
              <a:ext cx="1417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Functional Safety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86FB6B9-F8EC-9378-D70E-E8FDF4A9B507}"/>
                </a:ext>
              </a:extLst>
            </p:cNvPr>
            <p:cNvSpPr/>
            <p:nvPr/>
          </p:nvSpPr>
          <p:spPr>
            <a:xfrm>
              <a:off x="3499103" y="2914150"/>
              <a:ext cx="1216152" cy="6675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FEAAED7-5178-CFD4-562C-35B7C409BB70}"/>
              </a:ext>
            </a:extLst>
          </p:cNvPr>
          <p:cNvGrpSpPr/>
          <p:nvPr/>
        </p:nvGrpSpPr>
        <p:grpSpPr>
          <a:xfrm>
            <a:off x="9223732" y="3918512"/>
            <a:ext cx="1263023" cy="637236"/>
            <a:chOff x="3404614" y="2914150"/>
            <a:chExt cx="1417320" cy="66751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00B7964-69B9-5217-66EE-CCA10AC1EACE}"/>
                </a:ext>
              </a:extLst>
            </p:cNvPr>
            <p:cNvSpPr txBox="1"/>
            <p:nvPr/>
          </p:nvSpPr>
          <p:spPr>
            <a:xfrm>
              <a:off x="3404614" y="3063240"/>
              <a:ext cx="1417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Cybersecurity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0FC78CC-8D5A-E8FB-11B7-1944D32802EC}"/>
                </a:ext>
              </a:extLst>
            </p:cNvPr>
            <p:cNvSpPr/>
            <p:nvPr/>
          </p:nvSpPr>
          <p:spPr>
            <a:xfrm>
              <a:off x="3499103" y="2914150"/>
              <a:ext cx="1216152" cy="6675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DCDBE7-6603-23F0-DC58-5C6F9455F1EC}"/>
              </a:ext>
            </a:extLst>
          </p:cNvPr>
          <p:cNvGrpSpPr/>
          <p:nvPr/>
        </p:nvGrpSpPr>
        <p:grpSpPr>
          <a:xfrm>
            <a:off x="6022775" y="5210446"/>
            <a:ext cx="4692596" cy="525078"/>
            <a:chOff x="4425696" y="969264"/>
            <a:chExt cx="2249424" cy="66751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0B6254E-7F82-DA61-4A98-8EB0870CDFF3}"/>
                </a:ext>
              </a:extLst>
            </p:cNvPr>
            <p:cNvSpPr txBox="1"/>
            <p:nvPr/>
          </p:nvSpPr>
          <p:spPr>
            <a:xfrm>
              <a:off x="4483726" y="1056660"/>
              <a:ext cx="213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Safety concept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0638F00-39E5-1F61-C96C-E34B04D65E9A}"/>
                </a:ext>
              </a:extLst>
            </p:cNvPr>
            <p:cNvSpPr/>
            <p:nvPr/>
          </p:nvSpPr>
          <p:spPr>
            <a:xfrm>
              <a:off x="4425696" y="969264"/>
              <a:ext cx="2249424" cy="6675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43517C60-D75D-6EDA-7A4D-B6B7E0E90335}"/>
              </a:ext>
            </a:extLst>
          </p:cNvPr>
          <p:cNvSpPr/>
          <p:nvPr/>
        </p:nvSpPr>
        <p:spPr>
          <a:xfrm>
            <a:off x="5693870" y="993075"/>
            <a:ext cx="5448456" cy="483982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7A9ACC-ECC3-5818-B7B2-2907D9DD8EF6}"/>
              </a:ext>
            </a:extLst>
          </p:cNvPr>
          <p:cNvSpPr txBox="1"/>
          <p:nvPr/>
        </p:nvSpPr>
        <p:spPr>
          <a:xfrm>
            <a:off x="6022774" y="788888"/>
            <a:ext cx="454344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Safety case: “Free from unreasonable risk”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9F65001-7142-EB7D-60FB-0EF5753A3F86}"/>
              </a:ext>
            </a:extLst>
          </p:cNvPr>
          <p:cNvCxnSpPr>
            <a:stCxn id="5" idx="3"/>
            <a:endCxn id="8" idx="1"/>
          </p:cNvCxnSpPr>
          <p:nvPr/>
        </p:nvCxnSpPr>
        <p:spPr>
          <a:xfrm flipV="1">
            <a:off x="8211591" y="1683811"/>
            <a:ext cx="381692" cy="1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DB96F19-40A8-05E9-32EC-E0962CAF476E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7110085" y="2004085"/>
            <a:ext cx="23673" cy="4424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8AEA4CA-A54D-0590-477C-320789FC46CF}"/>
              </a:ext>
            </a:extLst>
          </p:cNvPr>
          <p:cNvCxnSpPr>
            <a:stCxn id="8" idx="2"/>
          </p:cNvCxnSpPr>
          <p:nvPr/>
        </p:nvCxnSpPr>
        <p:spPr>
          <a:xfrm>
            <a:off x="9694789" y="2002429"/>
            <a:ext cx="23206" cy="4353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1D26638-AF30-E17C-B4DA-1BFC5E02EE61}"/>
              </a:ext>
            </a:extLst>
          </p:cNvPr>
          <p:cNvSpPr/>
          <p:nvPr/>
        </p:nvSpPr>
        <p:spPr>
          <a:xfrm>
            <a:off x="6000647" y="3755782"/>
            <a:ext cx="4735213" cy="92603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D8839C3-2BF3-9AEA-7A47-1F6A81F84163}"/>
              </a:ext>
            </a:extLst>
          </p:cNvPr>
          <p:cNvCxnSpPr>
            <a:stCxn id="11" idx="2"/>
            <a:endCxn id="29" idx="0"/>
          </p:cNvCxnSpPr>
          <p:nvPr/>
        </p:nvCxnSpPr>
        <p:spPr>
          <a:xfrm flipH="1">
            <a:off x="8368254" y="3075063"/>
            <a:ext cx="430" cy="68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B7C705D-C538-47C8-37D3-B4FBD75F3C81}"/>
              </a:ext>
            </a:extLst>
          </p:cNvPr>
          <p:cNvCxnSpPr>
            <a:stCxn id="29" idx="2"/>
            <a:endCxn id="23" idx="0"/>
          </p:cNvCxnSpPr>
          <p:nvPr/>
        </p:nvCxnSpPr>
        <p:spPr>
          <a:xfrm>
            <a:off x="8368254" y="4681816"/>
            <a:ext cx="819" cy="5286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A2F4D05-F434-9A7A-4979-035F42304AA0}"/>
              </a:ext>
            </a:extLst>
          </p:cNvPr>
          <p:cNvSpPr txBox="1"/>
          <p:nvPr/>
        </p:nvSpPr>
        <p:spPr>
          <a:xfrm>
            <a:off x="642053" y="1067040"/>
            <a:ext cx="3430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Establish Safety Management system (SMS)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53D1C90-A1DD-A9C7-4F03-7D5B8621550A}"/>
              </a:ext>
            </a:extLst>
          </p:cNvPr>
          <p:cNvSpPr/>
          <p:nvPr/>
        </p:nvSpPr>
        <p:spPr>
          <a:xfrm>
            <a:off x="553225" y="1036263"/>
            <a:ext cx="3604710" cy="61701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0D245A-2859-051F-75E0-3D24D909D39E}"/>
              </a:ext>
            </a:extLst>
          </p:cNvPr>
          <p:cNvSpPr txBox="1"/>
          <p:nvPr/>
        </p:nvSpPr>
        <p:spPr>
          <a:xfrm>
            <a:off x="661529" y="2298574"/>
            <a:ext cx="343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Design and develop ADS in accordance with SMS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5113AF-92F4-6DF9-3439-8F4EB7AA2DD1}"/>
              </a:ext>
            </a:extLst>
          </p:cNvPr>
          <p:cNvSpPr/>
          <p:nvPr/>
        </p:nvSpPr>
        <p:spPr>
          <a:xfrm>
            <a:off x="561637" y="2144195"/>
            <a:ext cx="3604710" cy="85300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AAA68EA-F7E8-686E-148C-4C866EDACA9F}"/>
              </a:ext>
            </a:extLst>
          </p:cNvPr>
          <p:cNvSpPr txBox="1"/>
          <p:nvPr/>
        </p:nvSpPr>
        <p:spPr>
          <a:xfrm>
            <a:off x="662839" y="3563780"/>
            <a:ext cx="343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Develop the safety case*, arguing the absence of unreasonable risk and that the requirements are met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6B89034-A97F-6A2C-1771-3865F086D561}"/>
              </a:ext>
            </a:extLst>
          </p:cNvPr>
          <p:cNvSpPr/>
          <p:nvPr/>
        </p:nvSpPr>
        <p:spPr>
          <a:xfrm>
            <a:off x="562945" y="3563780"/>
            <a:ext cx="3604711" cy="85300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00C2F5F-EC13-40D4-B164-87D1556EC24F}"/>
              </a:ext>
            </a:extLst>
          </p:cNvPr>
          <p:cNvSpPr txBox="1"/>
          <p:nvPr/>
        </p:nvSpPr>
        <p:spPr>
          <a:xfrm>
            <a:off x="690573" y="5137744"/>
            <a:ext cx="343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Undertake in-service monitoring and reporting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CA07DFF-C5FF-C4D2-8FBA-3084E6D63F8B}"/>
              </a:ext>
            </a:extLst>
          </p:cNvPr>
          <p:cNvSpPr/>
          <p:nvPr/>
        </p:nvSpPr>
        <p:spPr>
          <a:xfrm>
            <a:off x="561637" y="4983365"/>
            <a:ext cx="3604710" cy="85300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itle 51">
            <a:extLst>
              <a:ext uri="{FF2B5EF4-FFF2-40B4-BE49-F238E27FC236}">
                <a16:creationId xmlns:a16="http://schemas.microsoft.com/office/drawing/2014/main" id="{3C96E6C0-36B6-E95E-8403-2246A2DB2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804" y="-112316"/>
            <a:ext cx="10515600" cy="1325563"/>
          </a:xfrm>
        </p:spPr>
        <p:txBody>
          <a:bodyPr/>
          <a:lstStyle/>
          <a:p>
            <a:r>
              <a:rPr lang="en-GB" dirty="0"/>
              <a:t>Product cycle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DC56CCA-2635-97B9-FBE5-950ECCEC52BD}"/>
              </a:ext>
            </a:extLst>
          </p:cNvPr>
          <p:cNvCxnSpPr>
            <a:stCxn id="45" idx="2"/>
            <a:endCxn id="47" idx="0"/>
          </p:cNvCxnSpPr>
          <p:nvPr/>
        </p:nvCxnSpPr>
        <p:spPr>
          <a:xfrm>
            <a:off x="2355580" y="1653278"/>
            <a:ext cx="8412" cy="4909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F180328-4A83-1641-871A-98531C62218B}"/>
              </a:ext>
            </a:extLst>
          </p:cNvPr>
          <p:cNvCxnSpPr>
            <a:stCxn id="47" idx="2"/>
            <a:endCxn id="48" idx="0"/>
          </p:cNvCxnSpPr>
          <p:nvPr/>
        </p:nvCxnSpPr>
        <p:spPr>
          <a:xfrm>
            <a:off x="2363992" y="2997201"/>
            <a:ext cx="14207" cy="5665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5AEDBAA-D758-12B3-F20B-A3082D8F305F}"/>
              </a:ext>
            </a:extLst>
          </p:cNvPr>
          <p:cNvCxnSpPr>
            <a:stCxn id="49" idx="2"/>
            <a:endCxn id="51" idx="0"/>
          </p:cNvCxnSpPr>
          <p:nvPr/>
        </p:nvCxnSpPr>
        <p:spPr>
          <a:xfrm flipH="1">
            <a:off x="2363992" y="4416786"/>
            <a:ext cx="1309" cy="5665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F611B88D-3758-A911-5D92-21223DA0C8F2}"/>
              </a:ext>
            </a:extLst>
          </p:cNvPr>
          <p:cNvSpPr/>
          <p:nvPr/>
        </p:nvSpPr>
        <p:spPr>
          <a:xfrm>
            <a:off x="5117567" y="614723"/>
            <a:ext cx="6471922" cy="531824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5F6E037-C227-7194-9CEC-A77301CCDCC4}"/>
              </a:ext>
            </a:extLst>
          </p:cNvPr>
          <p:cNvCxnSpPr>
            <a:stCxn id="59" idx="3"/>
            <a:endCxn id="60" idx="1"/>
          </p:cNvCxnSpPr>
          <p:nvPr/>
        </p:nvCxnSpPr>
        <p:spPr>
          <a:xfrm flipV="1">
            <a:off x="4480434" y="3273845"/>
            <a:ext cx="637133" cy="115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78BD633-F43B-66B2-5E29-513402FFCB41}"/>
              </a:ext>
            </a:extLst>
          </p:cNvPr>
          <p:cNvGrpSpPr/>
          <p:nvPr/>
        </p:nvGrpSpPr>
        <p:grpSpPr>
          <a:xfrm>
            <a:off x="0" y="6429153"/>
            <a:ext cx="2594344" cy="307778"/>
            <a:chOff x="418215" y="6393712"/>
            <a:chExt cx="2594344" cy="30777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66D5EBB-931A-4C13-A97D-57419DAFEDA1}"/>
                </a:ext>
              </a:extLst>
            </p:cNvPr>
            <p:cNvSpPr txBox="1"/>
            <p:nvPr/>
          </p:nvSpPr>
          <p:spPr>
            <a:xfrm>
              <a:off x="418215" y="6393712"/>
              <a:ext cx="25943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(For illustration only)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6057853-82A1-3ECD-6DD9-B9C68187176A}"/>
                </a:ext>
              </a:extLst>
            </p:cNvPr>
            <p:cNvSpPr/>
            <p:nvPr/>
          </p:nvSpPr>
          <p:spPr>
            <a:xfrm>
              <a:off x="503274" y="6393712"/>
              <a:ext cx="2445489" cy="30777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A5EA4BD-7691-98A3-3BCC-58FD17D83FE7}"/>
              </a:ext>
            </a:extLst>
          </p:cNvPr>
          <p:cNvSpPr txBox="1"/>
          <p:nvPr/>
        </p:nvSpPr>
        <p:spPr>
          <a:xfrm>
            <a:off x="3367521" y="6163312"/>
            <a:ext cx="7818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*“Safety case” means structured documentation that provides a compelling, comprehensible, and valid case that the ADS meets the relevant ADS requirements of this regulation and is free from unreasonable risks to the ADS vehicle user(s) and other road users (ADS-08-07r1). See also ADS-04-16 on safety cases.</a:t>
            </a:r>
          </a:p>
        </p:txBody>
      </p:sp>
    </p:spTree>
    <p:extLst>
      <p:ext uri="{BB962C8B-B14F-4D97-AF65-F5344CB8AC3E}">
        <p14:creationId xmlns:p14="http://schemas.microsoft.com/office/powerpoint/2010/main" val="2142323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9E590E1-5D77-9B5A-6129-72F1CFBF5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088" y="689155"/>
            <a:ext cx="5269199" cy="61049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E7AFC2-6167-EAE5-EE21-8689709AB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8824" y="5736731"/>
            <a:ext cx="1892982" cy="10021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6509FB-6E1E-3F67-BC62-47171C5DB182}"/>
              </a:ext>
            </a:extLst>
          </p:cNvPr>
          <p:cNvSpPr txBox="1"/>
          <p:nvPr/>
        </p:nvSpPr>
        <p:spPr>
          <a:xfrm>
            <a:off x="9658260" y="5467292"/>
            <a:ext cx="1803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Key: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F094CB-4BE3-55D4-52CE-2D2E9DCA19B1}"/>
              </a:ext>
            </a:extLst>
          </p:cNvPr>
          <p:cNvSpPr/>
          <p:nvPr/>
        </p:nvSpPr>
        <p:spPr>
          <a:xfrm>
            <a:off x="9505150" y="5467292"/>
            <a:ext cx="2067005" cy="127160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A53FECD-2715-13F3-EA3F-ABA9A0321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21" y="-273409"/>
            <a:ext cx="7491293" cy="1325563"/>
          </a:xfrm>
        </p:spPr>
        <p:txBody>
          <a:bodyPr/>
          <a:lstStyle/>
          <a:p>
            <a:r>
              <a:rPr lang="en-GB" dirty="0"/>
              <a:t>Compliance assessment flow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7A1A89-2F99-73DB-D262-1D1EFD28EE88}"/>
              </a:ext>
            </a:extLst>
          </p:cNvPr>
          <p:cNvGrpSpPr/>
          <p:nvPr/>
        </p:nvGrpSpPr>
        <p:grpSpPr>
          <a:xfrm>
            <a:off x="-53639" y="6083925"/>
            <a:ext cx="2594344" cy="307778"/>
            <a:chOff x="418215" y="6393712"/>
            <a:chExt cx="2594344" cy="30777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6B55A31-BF5C-0FAB-2CB6-1492D64BD570}"/>
                </a:ext>
              </a:extLst>
            </p:cNvPr>
            <p:cNvSpPr txBox="1"/>
            <p:nvPr/>
          </p:nvSpPr>
          <p:spPr>
            <a:xfrm>
              <a:off x="418215" y="6393712"/>
              <a:ext cx="25943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(For illustration only)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4FA9D65-E90B-C185-5E00-402893157505}"/>
                </a:ext>
              </a:extLst>
            </p:cNvPr>
            <p:cNvSpPr/>
            <p:nvPr/>
          </p:nvSpPr>
          <p:spPr>
            <a:xfrm>
              <a:off x="503274" y="6393712"/>
              <a:ext cx="2445489" cy="30777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345CB7-B438-BD6B-80FC-B9AAFA0D0CAE}"/>
              </a:ext>
            </a:extLst>
          </p:cNvPr>
          <p:cNvGrpSpPr/>
          <p:nvPr/>
        </p:nvGrpSpPr>
        <p:grpSpPr>
          <a:xfrm>
            <a:off x="31419" y="6470537"/>
            <a:ext cx="2445489" cy="307779"/>
            <a:chOff x="31419" y="6470537"/>
            <a:chExt cx="2445489" cy="30777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9C03845-B79E-B67F-5934-7557129352A9}"/>
                </a:ext>
              </a:extLst>
            </p:cNvPr>
            <p:cNvSpPr txBox="1"/>
            <p:nvPr/>
          </p:nvSpPr>
          <p:spPr>
            <a:xfrm>
              <a:off x="83928" y="6470537"/>
              <a:ext cx="23333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(see document ADS-08-12)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0F3F8B3-CA2C-27CB-058E-ACEA1A1B9966}"/>
                </a:ext>
              </a:extLst>
            </p:cNvPr>
            <p:cNvSpPr/>
            <p:nvPr/>
          </p:nvSpPr>
          <p:spPr>
            <a:xfrm>
              <a:off x="31419" y="6470538"/>
              <a:ext cx="2445489" cy="30777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93484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3399C-EF4D-257B-B5AC-8E0F8DEA3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[Specific discussion items for consideration by GRVA]</a:t>
            </a:r>
          </a:p>
        </p:txBody>
      </p:sp>
    </p:spTree>
    <p:extLst>
      <p:ext uri="{BB962C8B-B14F-4D97-AF65-F5344CB8AC3E}">
        <p14:creationId xmlns:p14="http://schemas.microsoft.com/office/powerpoint/2010/main" val="3982737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EC8D8-4FF1-8B51-A65B-30A4DC411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going forward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702DE06-5B71-CF0B-5457-C5D918E42872}"/>
              </a:ext>
            </a:extLst>
          </p:cNvPr>
          <p:cNvSpPr/>
          <p:nvPr/>
        </p:nvSpPr>
        <p:spPr>
          <a:xfrm>
            <a:off x="932051" y="2946700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7108308-389A-A558-73DE-417947C0CD46}"/>
              </a:ext>
            </a:extLst>
          </p:cNvPr>
          <p:cNvSpPr/>
          <p:nvPr/>
        </p:nvSpPr>
        <p:spPr>
          <a:xfrm>
            <a:off x="1815971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E212FC8-9498-31F3-1733-5079E98A49F5}"/>
              </a:ext>
            </a:extLst>
          </p:cNvPr>
          <p:cNvSpPr/>
          <p:nvPr/>
        </p:nvSpPr>
        <p:spPr>
          <a:xfrm>
            <a:off x="2996149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460D3D8-3C1C-D3A0-C91D-541130BD9124}"/>
              </a:ext>
            </a:extLst>
          </p:cNvPr>
          <p:cNvSpPr/>
          <p:nvPr/>
        </p:nvSpPr>
        <p:spPr>
          <a:xfrm>
            <a:off x="4176327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F49CCC-7546-F977-8274-689500AEE82F}"/>
              </a:ext>
            </a:extLst>
          </p:cNvPr>
          <p:cNvSpPr/>
          <p:nvPr/>
        </p:nvSpPr>
        <p:spPr>
          <a:xfrm>
            <a:off x="5356505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F045A80-F23E-8A7A-6163-369FF17E21D4}"/>
              </a:ext>
            </a:extLst>
          </p:cNvPr>
          <p:cNvSpPr/>
          <p:nvPr/>
        </p:nvSpPr>
        <p:spPr>
          <a:xfrm>
            <a:off x="6536683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49E1041-34BD-446E-8EFA-DEA13C4C6416}"/>
              </a:ext>
            </a:extLst>
          </p:cNvPr>
          <p:cNvSpPr/>
          <p:nvPr/>
        </p:nvSpPr>
        <p:spPr>
          <a:xfrm>
            <a:off x="7716861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E3AC14D-CB0D-5C0D-62A2-54A00D0A7DF2}"/>
              </a:ext>
            </a:extLst>
          </p:cNvPr>
          <p:cNvSpPr/>
          <p:nvPr/>
        </p:nvSpPr>
        <p:spPr>
          <a:xfrm>
            <a:off x="8897039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BF62C8-C3A3-71D0-48D4-52D8BE3EDE2F}"/>
              </a:ext>
            </a:extLst>
          </p:cNvPr>
          <p:cNvSpPr/>
          <p:nvPr/>
        </p:nvSpPr>
        <p:spPr>
          <a:xfrm>
            <a:off x="10077217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7E67B6A-5C5E-C2B4-5F8A-F2A7B0C2E691}"/>
              </a:ext>
            </a:extLst>
          </p:cNvPr>
          <p:cNvSpPr/>
          <p:nvPr/>
        </p:nvSpPr>
        <p:spPr>
          <a:xfrm>
            <a:off x="11257393" y="2944368"/>
            <a:ext cx="182880" cy="1828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68F35BB-1EF4-12D0-1E56-5872A68CD0B7}"/>
              </a:ext>
            </a:extLst>
          </p:cNvPr>
          <p:cNvCxnSpPr>
            <a:cxnSpLocks/>
            <a:stCxn id="3" idx="6"/>
            <a:endCxn id="4" idx="2"/>
          </p:cNvCxnSpPr>
          <p:nvPr/>
        </p:nvCxnSpPr>
        <p:spPr>
          <a:xfrm flipV="1">
            <a:off x="1114931" y="3035808"/>
            <a:ext cx="701040" cy="23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E9218B0-2512-B4F9-F7E2-91CACBE82123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1998851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C9F1C5-5D40-4DED-0F83-B6B16EBE0149}"/>
              </a:ext>
            </a:extLst>
          </p:cNvPr>
          <p:cNvCxnSpPr>
            <a:cxnSpLocks/>
            <a:stCxn id="5" idx="6"/>
            <a:endCxn id="6" idx="2"/>
          </p:cNvCxnSpPr>
          <p:nvPr/>
        </p:nvCxnSpPr>
        <p:spPr>
          <a:xfrm>
            <a:off x="3179029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E7783F-FAF6-B6F6-BB8B-342ED859BE64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>
            <a:off x="4359207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60EE4E-CC68-5758-5507-F9C2BE2780F8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5539385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1AD0FC6-9753-EE9A-0177-0BF5C94504DA}"/>
              </a:ext>
            </a:extLst>
          </p:cNvPr>
          <p:cNvCxnSpPr>
            <a:cxnSpLocks/>
            <a:stCxn id="8" idx="6"/>
            <a:endCxn id="9" idx="2"/>
          </p:cNvCxnSpPr>
          <p:nvPr/>
        </p:nvCxnSpPr>
        <p:spPr>
          <a:xfrm>
            <a:off x="6719563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9D38BCF-5722-081E-1C66-4557956EC055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7899741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967BE31-3805-8589-162D-FE16173B1C5B}"/>
              </a:ext>
            </a:extLst>
          </p:cNvPr>
          <p:cNvCxnSpPr>
            <a:cxnSpLocks/>
            <a:stCxn id="10" idx="6"/>
            <a:endCxn id="11" idx="2"/>
          </p:cNvCxnSpPr>
          <p:nvPr/>
        </p:nvCxnSpPr>
        <p:spPr>
          <a:xfrm>
            <a:off x="9079919" y="3035808"/>
            <a:ext cx="99729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BA9956-2DB1-CA2E-CEE6-45B49E4CDF5A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10260097" y="3035808"/>
            <a:ext cx="997296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2CA8D40-6EFB-C42C-F341-7CF8BF63DF31}"/>
              </a:ext>
            </a:extLst>
          </p:cNvPr>
          <p:cNvSpPr txBox="1"/>
          <p:nvPr/>
        </p:nvSpPr>
        <p:spPr>
          <a:xfrm>
            <a:off x="39070" y="3690615"/>
            <a:ext cx="1984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July 2025</a:t>
            </a:r>
          </a:p>
          <a:p>
            <a:pPr algn="ctr"/>
            <a:r>
              <a:rPr lang="en-GB" sz="1400" dirty="0"/>
              <a:t>IWG-ADS #12 </a:t>
            </a:r>
          </a:p>
          <a:p>
            <a:pPr algn="ctr"/>
            <a:r>
              <a:rPr lang="en-GB" sz="1400" dirty="0"/>
              <a:t>(Helsinki)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65F6148-8E8B-B898-04A6-23F95E6CC339}"/>
              </a:ext>
            </a:extLst>
          </p:cNvPr>
          <p:cNvCxnSpPr>
            <a:cxnSpLocks/>
            <a:stCxn id="22" idx="0"/>
            <a:endCxn id="3" idx="4"/>
          </p:cNvCxnSpPr>
          <p:nvPr/>
        </p:nvCxnSpPr>
        <p:spPr>
          <a:xfrm flipH="1" flipV="1">
            <a:off x="1023491" y="3129580"/>
            <a:ext cx="7703" cy="5610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4F4CCAD-50AC-D73E-7254-34A1F5193D31}"/>
              </a:ext>
            </a:extLst>
          </p:cNvPr>
          <p:cNvSpPr txBox="1"/>
          <p:nvPr/>
        </p:nvSpPr>
        <p:spPr>
          <a:xfrm>
            <a:off x="677543" y="1729827"/>
            <a:ext cx="2459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September 2025</a:t>
            </a:r>
          </a:p>
          <a:p>
            <a:pPr algn="ctr"/>
            <a:r>
              <a:rPr lang="en-GB" sz="1400" dirty="0"/>
              <a:t>IWG-ADS #13</a:t>
            </a:r>
          </a:p>
          <a:p>
            <a:pPr algn="ctr"/>
            <a:r>
              <a:rPr lang="en-GB" sz="1400" dirty="0"/>
              <a:t>(web)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4CCA688-67C2-283C-89CB-7CE982848FE9}"/>
              </a:ext>
            </a:extLst>
          </p:cNvPr>
          <p:cNvCxnSpPr>
            <a:stCxn id="24" idx="2"/>
            <a:endCxn id="4" idx="0"/>
          </p:cNvCxnSpPr>
          <p:nvPr/>
        </p:nvCxnSpPr>
        <p:spPr>
          <a:xfrm>
            <a:off x="1907411" y="2468491"/>
            <a:ext cx="0" cy="4758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E9BE28B-379C-D5E1-8104-CEF698B2D7BF}"/>
              </a:ext>
            </a:extLst>
          </p:cNvPr>
          <p:cNvSpPr txBox="1"/>
          <p:nvPr/>
        </p:nvSpPr>
        <p:spPr>
          <a:xfrm>
            <a:off x="2334491" y="3700578"/>
            <a:ext cx="150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September 2025</a:t>
            </a:r>
          </a:p>
          <a:p>
            <a:pPr algn="ctr"/>
            <a:r>
              <a:rPr lang="en-GB" sz="1400" dirty="0"/>
              <a:t>GRVA</a:t>
            </a:r>
          </a:p>
          <a:p>
            <a:pPr algn="ctr"/>
            <a:r>
              <a:rPr lang="en-GB" sz="1200" dirty="0"/>
              <a:t>(informal documents for GTR and UNR)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99FF276-45D9-8910-3402-F4ABB28266D9}"/>
              </a:ext>
            </a:extLst>
          </p:cNvPr>
          <p:cNvCxnSpPr>
            <a:cxnSpLocks/>
            <a:stCxn id="5" idx="4"/>
            <a:endCxn id="26" idx="0"/>
          </p:cNvCxnSpPr>
          <p:nvPr/>
        </p:nvCxnSpPr>
        <p:spPr>
          <a:xfrm>
            <a:off x="3087589" y="3127248"/>
            <a:ext cx="1282" cy="5733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03E4A36-369F-72EF-1D4B-8A9B63E5916E}"/>
              </a:ext>
            </a:extLst>
          </p:cNvPr>
          <p:cNvSpPr txBox="1"/>
          <p:nvPr/>
        </p:nvSpPr>
        <p:spPr>
          <a:xfrm>
            <a:off x="3037234" y="1721465"/>
            <a:ext cx="2459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October 2025</a:t>
            </a:r>
          </a:p>
          <a:p>
            <a:pPr algn="ctr"/>
            <a:r>
              <a:rPr lang="en-GB" sz="1400" dirty="0"/>
              <a:t>IWG-ADS #14</a:t>
            </a:r>
          </a:p>
          <a:p>
            <a:pPr algn="ctr"/>
            <a:r>
              <a:rPr lang="en-GB" sz="1400" dirty="0"/>
              <a:t>(Canada)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FE4A232-3219-664D-E8FD-CEAF0D595002}"/>
              </a:ext>
            </a:extLst>
          </p:cNvPr>
          <p:cNvCxnSpPr>
            <a:stCxn id="28" idx="2"/>
            <a:endCxn id="6" idx="0"/>
          </p:cNvCxnSpPr>
          <p:nvPr/>
        </p:nvCxnSpPr>
        <p:spPr>
          <a:xfrm>
            <a:off x="4267102" y="2460129"/>
            <a:ext cx="665" cy="4842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4ED4DC5-7116-1574-082B-1B4E7A6DCDDA}"/>
              </a:ext>
            </a:extLst>
          </p:cNvPr>
          <p:cNvSpPr txBox="1"/>
          <p:nvPr/>
        </p:nvSpPr>
        <p:spPr>
          <a:xfrm>
            <a:off x="4646321" y="3658200"/>
            <a:ext cx="16032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November 2025</a:t>
            </a:r>
          </a:p>
          <a:p>
            <a:pPr algn="ctr"/>
            <a:r>
              <a:rPr lang="en-GB" sz="1400" dirty="0"/>
              <a:t>Working document submission for GRVA Jan 2026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3987A6D-6B74-3625-F019-C8C84E9F5134}"/>
              </a:ext>
            </a:extLst>
          </p:cNvPr>
          <p:cNvCxnSpPr>
            <a:cxnSpLocks/>
            <a:stCxn id="7" idx="4"/>
            <a:endCxn id="30" idx="0"/>
          </p:cNvCxnSpPr>
          <p:nvPr/>
        </p:nvCxnSpPr>
        <p:spPr>
          <a:xfrm>
            <a:off x="5447945" y="3127248"/>
            <a:ext cx="0" cy="5309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735B639-AB1D-7097-9E9B-5268A8018BB0}"/>
              </a:ext>
            </a:extLst>
          </p:cNvPr>
          <p:cNvSpPr txBox="1"/>
          <p:nvPr/>
        </p:nvSpPr>
        <p:spPr>
          <a:xfrm>
            <a:off x="5382768" y="1660843"/>
            <a:ext cx="2459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December 2025</a:t>
            </a:r>
          </a:p>
          <a:p>
            <a:pPr algn="ctr"/>
            <a:r>
              <a:rPr lang="en-GB" sz="1400" dirty="0"/>
              <a:t>IWG-ADS #15</a:t>
            </a:r>
          </a:p>
          <a:p>
            <a:pPr algn="ctr"/>
            <a:r>
              <a:rPr lang="en-GB" sz="1400" dirty="0"/>
              <a:t>(Japan)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A02D911-F8C5-7956-B70F-A639DB5D4FC5}"/>
              </a:ext>
            </a:extLst>
          </p:cNvPr>
          <p:cNvCxnSpPr>
            <a:stCxn id="32" idx="2"/>
            <a:endCxn id="8" idx="0"/>
          </p:cNvCxnSpPr>
          <p:nvPr/>
        </p:nvCxnSpPr>
        <p:spPr>
          <a:xfrm>
            <a:off x="6612636" y="2399507"/>
            <a:ext cx="15487" cy="5448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C293E14-7B6B-FDC7-5316-7E73D3BB79F5}"/>
              </a:ext>
            </a:extLst>
          </p:cNvPr>
          <p:cNvSpPr txBox="1"/>
          <p:nvPr/>
        </p:nvSpPr>
        <p:spPr>
          <a:xfrm>
            <a:off x="7006677" y="3671251"/>
            <a:ext cx="16032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January 2026</a:t>
            </a:r>
          </a:p>
          <a:p>
            <a:pPr algn="ctr"/>
            <a:r>
              <a:rPr lang="en-GB" sz="1400" dirty="0"/>
              <a:t>GRVA</a:t>
            </a:r>
          </a:p>
          <a:p>
            <a:pPr algn="ctr"/>
            <a:r>
              <a:rPr lang="en-GB" sz="1200" dirty="0"/>
              <a:t>(working documents for UNR and GTR)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61684ED-24B7-AC99-3F0C-F488D032A7DC}"/>
              </a:ext>
            </a:extLst>
          </p:cNvPr>
          <p:cNvCxnSpPr>
            <a:stCxn id="9" idx="4"/>
            <a:endCxn id="34" idx="0"/>
          </p:cNvCxnSpPr>
          <p:nvPr/>
        </p:nvCxnSpPr>
        <p:spPr>
          <a:xfrm>
            <a:off x="7808301" y="3127248"/>
            <a:ext cx="0" cy="5440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518EC62-E320-6FBF-68C8-D97F76EDCB70}"/>
              </a:ext>
            </a:extLst>
          </p:cNvPr>
          <p:cNvSpPr txBox="1"/>
          <p:nvPr/>
        </p:nvSpPr>
        <p:spPr>
          <a:xfrm>
            <a:off x="8227299" y="1422085"/>
            <a:ext cx="150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March 2026</a:t>
            </a:r>
          </a:p>
          <a:p>
            <a:pPr algn="ctr"/>
            <a:r>
              <a:rPr lang="en-GB" sz="1400" dirty="0"/>
              <a:t>WP.29 </a:t>
            </a:r>
          </a:p>
          <a:p>
            <a:pPr algn="ctr"/>
            <a:r>
              <a:rPr lang="en-GB" sz="1200" dirty="0"/>
              <a:t>(informal documents UNR and GTR?)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A6A9AB5-B0BE-31A1-807D-D3BED589DB73}"/>
              </a:ext>
            </a:extLst>
          </p:cNvPr>
          <p:cNvCxnSpPr>
            <a:cxnSpLocks/>
            <a:stCxn id="36" idx="2"/>
            <a:endCxn id="10" idx="0"/>
          </p:cNvCxnSpPr>
          <p:nvPr/>
        </p:nvCxnSpPr>
        <p:spPr>
          <a:xfrm>
            <a:off x="8981679" y="2499303"/>
            <a:ext cx="6800" cy="4450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682D947-5D65-C8B4-811B-C7D039B997BC}"/>
              </a:ext>
            </a:extLst>
          </p:cNvPr>
          <p:cNvSpPr txBox="1"/>
          <p:nvPr/>
        </p:nvSpPr>
        <p:spPr>
          <a:xfrm>
            <a:off x="9367033" y="3641469"/>
            <a:ext cx="16032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March 2026</a:t>
            </a:r>
          </a:p>
          <a:p>
            <a:pPr algn="ctr"/>
            <a:r>
              <a:rPr lang="en-GB" sz="1400" dirty="0"/>
              <a:t>Working document submission for WP.29 June 2026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AE0D6D-3D1A-40F3-8932-27B6F1620D32}"/>
              </a:ext>
            </a:extLst>
          </p:cNvPr>
          <p:cNvSpPr txBox="1"/>
          <p:nvPr/>
        </p:nvSpPr>
        <p:spPr>
          <a:xfrm>
            <a:off x="10521301" y="1352929"/>
            <a:ext cx="1655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June 2026</a:t>
            </a:r>
          </a:p>
          <a:p>
            <a:pPr algn="ctr"/>
            <a:r>
              <a:rPr lang="en-GB" sz="1400" dirty="0"/>
              <a:t>WP.29</a:t>
            </a:r>
          </a:p>
          <a:p>
            <a:pPr algn="ctr"/>
            <a:r>
              <a:rPr lang="en-GB" sz="1200" dirty="0"/>
              <a:t>(considers UNR and GTR working documents)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0C2BC85-C69C-8D97-D5E1-CA320F3614FD}"/>
              </a:ext>
            </a:extLst>
          </p:cNvPr>
          <p:cNvCxnSpPr>
            <a:stCxn id="11" idx="4"/>
            <a:endCxn id="38" idx="0"/>
          </p:cNvCxnSpPr>
          <p:nvPr/>
        </p:nvCxnSpPr>
        <p:spPr>
          <a:xfrm>
            <a:off x="10168657" y="3127248"/>
            <a:ext cx="0" cy="514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D88C12D-86BD-D73A-79ED-F2FB56F03951}"/>
              </a:ext>
            </a:extLst>
          </p:cNvPr>
          <p:cNvCxnSpPr>
            <a:cxnSpLocks/>
            <a:stCxn id="12" idx="0"/>
            <a:endCxn id="39" idx="2"/>
          </p:cNvCxnSpPr>
          <p:nvPr/>
        </p:nvCxnSpPr>
        <p:spPr>
          <a:xfrm flipV="1">
            <a:off x="11348833" y="2430147"/>
            <a:ext cx="0" cy="514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278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acff5881-7115-48df-9cd6-e99e771d283f}" enabled="1" method="Privileged" siteId="{28b782fb-41e1-48ea-bfc3-ad7558ce7136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514</Words>
  <Application>Microsoft Office PowerPoint</Application>
  <PresentationFormat>Widescreen</PresentationFormat>
  <Paragraphs>101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Roboto</vt:lpstr>
      <vt:lpstr>Office Theme</vt:lpstr>
      <vt:lpstr>IWG-ADS update to GRVA</vt:lpstr>
      <vt:lpstr>Progress since 21st session of GRVA (Jan 2025)</vt:lpstr>
      <vt:lpstr>Overview of the draft ‘common provisions’</vt:lpstr>
      <vt:lpstr>Product cycle</vt:lpstr>
      <vt:lpstr>Compliance assessment flow</vt:lpstr>
      <vt:lpstr>[Specific discussion items for consideration by GRVA]</vt:lpstr>
      <vt:lpstr>Plan 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Braisher</dc:creator>
  <cp:lastModifiedBy>John Creamer</cp:lastModifiedBy>
  <cp:revision>16</cp:revision>
  <dcterms:created xsi:type="dcterms:W3CDTF">2025-05-13T09:52:31Z</dcterms:created>
  <dcterms:modified xsi:type="dcterms:W3CDTF">2025-05-19T09:06:01Z</dcterms:modified>
</cp:coreProperties>
</file>