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59" r:id="rId6"/>
    <p:sldId id="260" r:id="rId7"/>
    <p:sldId id="262" r:id="rId8"/>
    <p:sldId id="263"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84" autoAdjust="0"/>
    <p:restoredTop sz="94660"/>
  </p:normalViewPr>
  <p:slideViewPr>
    <p:cSldViewPr snapToGrid="0">
      <p:cViewPr varScale="1">
        <p:scale>
          <a:sx n="57" d="100"/>
          <a:sy n="57" d="100"/>
        </p:scale>
        <p:origin x="772" y="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0965A0-F5D5-2175-522B-CEA7763CF0C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D6761163-979B-C75C-B525-20C2F838D2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8FA40D9D-7B18-7F08-A7E9-1744336BFE5C}"/>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5" name="Tijdelijke aanduiding voor voettekst 4">
            <a:extLst>
              <a:ext uri="{FF2B5EF4-FFF2-40B4-BE49-F238E27FC236}">
                <a16:creationId xmlns:a16="http://schemas.microsoft.com/office/drawing/2014/main" id="{BC1EA7A7-777D-4ED8-9E41-17E69A42654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80BF5EF-D8E8-188A-39C1-ABC02F181ECF}"/>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2154545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08E419-8873-3ACD-4295-F67E3866CB7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B1EE3D43-21C6-F889-6C88-507D53E3E8D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8E45E8C-B6C6-7E31-F852-F5C511229FB5}"/>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5" name="Tijdelijke aanduiding voor voettekst 4">
            <a:extLst>
              <a:ext uri="{FF2B5EF4-FFF2-40B4-BE49-F238E27FC236}">
                <a16:creationId xmlns:a16="http://schemas.microsoft.com/office/drawing/2014/main" id="{83984353-DA4B-6DEC-80F0-0492C87BB36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AC6B65B-3C81-DC13-D3BF-2D9BA710344D}"/>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831811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B6806D7-E7C1-2254-5A28-B51909FCA479}"/>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C47DE3E-74E3-F29A-E923-E39BD7B4BAA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B2BF403-B9E9-D4F9-0699-8ED0532E6086}"/>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5" name="Tijdelijke aanduiding voor voettekst 4">
            <a:extLst>
              <a:ext uri="{FF2B5EF4-FFF2-40B4-BE49-F238E27FC236}">
                <a16:creationId xmlns:a16="http://schemas.microsoft.com/office/drawing/2014/main" id="{AFFC1CD8-D85F-4704-BF04-17FAD580439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972AC73-8684-D03F-3B4B-A997034073DD}"/>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2627786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CF4C8D-FFCE-F319-CDA8-42BB0DB7F47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999BD7C-254A-14A7-EBC3-4DF6C6E28ED3}"/>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5D5E838-CEEF-815A-9720-EAE2C22F224F}"/>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5" name="Tijdelijke aanduiding voor voettekst 4">
            <a:extLst>
              <a:ext uri="{FF2B5EF4-FFF2-40B4-BE49-F238E27FC236}">
                <a16:creationId xmlns:a16="http://schemas.microsoft.com/office/drawing/2014/main" id="{4559F525-B08F-C50B-87C6-1AAF2F3BA57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F270175-33D9-44C1-71B1-FE3271D4CCC2}"/>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2522046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007036-9DE9-8249-2D2D-80EA0E6326AD}"/>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FBB1993-F1E6-824D-3F33-4753A95DA9D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0CBFFF47-9AAE-3331-6A44-01CC08003B61}"/>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5" name="Tijdelijke aanduiding voor voettekst 4">
            <a:extLst>
              <a:ext uri="{FF2B5EF4-FFF2-40B4-BE49-F238E27FC236}">
                <a16:creationId xmlns:a16="http://schemas.microsoft.com/office/drawing/2014/main" id="{7C0878F7-D48D-9B3A-0884-3D41F18CA41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FF36C4B-0A92-17ED-CDD1-D127EF12DCA9}"/>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275012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53014A-ACB1-FB1D-CED3-966E3264F34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4476E68-9F34-3933-1A13-4A60A43C3DE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7C6397A5-571F-CE0E-B514-49F67DD4BEAB}"/>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8653C9A-31D4-87D2-C45F-996E7386AADB}"/>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6" name="Tijdelijke aanduiding voor voettekst 5">
            <a:extLst>
              <a:ext uri="{FF2B5EF4-FFF2-40B4-BE49-F238E27FC236}">
                <a16:creationId xmlns:a16="http://schemas.microsoft.com/office/drawing/2014/main" id="{F47ACE9F-08CA-E2C5-1B21-B5C18956C9F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6BAA4A2-4B64-4F4D-4ECB-CEAA0C8F2302}"/>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1930210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F1FB71-620F-1896-85EC-CFEDB3AD78EB}"/>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48021EE2-8BC4-38B2-1E8A-A78735B295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B2E5A6A9-7625-F17D-7DDE-A7D301F27594}"/>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D3E42B79-1EDD-EBAE-8BE8-A971D56C6FC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34FDBB18-1BF3-08CE-B8A2-C438DFC467A8}"/>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5714765-D60D-CAC6-21FE-A1D08B603314}"/>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8" name="Tijdelijke aanduiding voor voettekst 7">
            <a:extLst>
              <a:ext uri="{FF2B5EF4-FFF2-40B4-BE49-F238E27FC236}">
                <a16:creationId xmlns:a16="http://schemas.microsoft.com/office/drawing/2014/main" id="{345EEBC2-42D6-6C03-C469-CCCD9667529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E2FE8CBE-12C0-0FDA-F0D0-225982BE68CE}"/>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3372327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B22DAF-51CE-D5AC-17BE-9502B8AF420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BCAE283-7CDB-E81D-366A-0E4D1E8066B2}"/>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4" name="Tijdelijke aanduiding voor voettekst 3">
            <a:extLst>
              <a:ext uri="{FF2B5EF4-FFF2-40B4-BE49-F238E27FC236}">
                <a16:creationId xmlns:a16="http://schemas.microsoft.com/office/drawing/2014/main" id="{48D19046-2C18-0DDE-9F4B-AE1B2DA5B87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E9B19E6-F4AE-A760-82B5-A106293641A5}"/>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3686581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3A9082CD-B93B-231F-C15E-31DBC12D1CC5}"/>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3" name="Tijdelijke aanduiding voor voettekst 2">
            <a:extLst>
              <a:ext uri="{FF2B5EF4-FFF2-40B4-BE49-F238E27FC236}">
                <a16:creationId xmlns:a16="http://schemas.microsoft.com/office/drawing/2014/main" id="{26FE8FED-9168-9843-BA62-FEB3876D6D10}"/>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0C245868-FBB4-9B2D-384A-BAAD3991EC9F}"/>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22005411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34413D-108C-8929-4D6B-833D98FD81B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927176D9-64D2-42C8-A82A-BCD852D2E0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F2899A4C-9940-1B08-162C-FFCDF51BBE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29F29BA6-6C36-F792-B72E-C8C95BF96574}"/>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6" name="Tijdelijke aanduiding voor voettekst 5">
            <a:extLst>
              <a:ext uri="{FF2B5EF4-FFF2-40B4-BE49-F238E27FC236}">
                <a16:creationId xmlns:a16="http://schemas.microsoft.com/office/drawing/2014/main" id="{E296FF34-D3F3-C6A9-F0A2-FEAE8474B10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09AC7B4-AE66-FDC8-B0A1-456C7DECCE20}"/>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2431695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A47EC7-9B2E-87E8-5452-9402CE4D78E4}"/>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2D05778C-C498-2687-2D58-68E757E3C0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DDD6D57-742F-13D8-0FF2-272EF09051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6E5594A-CE07-B432-49D1-FD14BAEC3E38}"/>
              </a:ext>
            </a:extLst>
          </p:cNvPr>
          <p:cNvSpPr>
            <a:spLocks noGrp="1"/>
          </p:cNvSpPr>
          <p:nvPr>
            <p:ph type="dt" sz="half" idx="10"/>
          </p:nvPr>
        </p:nvSpPr>
        <p:spPr/>
        <p:txBody>
          <a:bodyPr/>
          <a:lstStyle/>
          <a:p>
            <a:fld id="{2B0026F7-BDAD-493B-B6E2-161C65CFE93C}" type="datetimeFigureOut">
              <a:rPr lang="nl-NL" smtClean="0"/>
              <a:t>19-5-2025</a:t>
            </a:fld>
            <a:endParaRPr lang="nl-NL"/>
          </a:p>
        </p:txBody>
      </p:sp>
      <p:sp>
        <p:nvSpPr>
          <p:cNvPr id="6" name="Tijdelijke aanduiding voor voettekst 5">
            <a:extLst>
              <a:ext uri="{FF2B5EF4-FFF2-40B4-BE49-F238E27FC236}">
                <a16:creationId xmlns:a16="http://schemas.microsoft.com/office/drawing/2014/main" id="{9966AC6A-5FEF-15DE-1DF5-EF845B37202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2C8FCB3-9A92-515A-BEE1-FE362DF68FAF}"/>
              </a:ext>
            </a:extLst>
          </p:cNvPr>
          <p:cNvSpPr>
            <a:spLocks noGrp="1"/>
          </p:cNvSpPr>
          <p:nvPr>
            <p:ph type="sldNum" sz="quarter" idx="12"/>
          </p:nvPr>
        </p:nvSpPr>
        <p:spPr/>
        <p:txBody>
          <a:bodyPr/>
          <a:lstStyle/>
          <a:p>
            <a:fld id="{6AE05435-948A-4976-8056-78A5BD6D6256}" type="slidenum">
              <a:rPr lang="nl-NL" smtClean="0"/>
              <a:t>‹#›</a:t>
            </a:fld>
            <a:endParaRPr lang="nl-NL"/>
          </a:p>
        </p:txBody>
      </p:sp>
    </p:spTree>
    <p:extLst>
      <p:ext uri="{BB962C8B-B14F-4D97-AF65-F5344CB8AC3E}">
        <p14:creationId xmlns:p14="http://schemas.microsoft.com/office/powerpoint/2010/main" val="3066182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72583DFD-644A-01E1-54CA-D79E16ECDC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1C90CE14-4DF8-07D3-3B6B-5D008C3B181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74FF7EF-D9BD-AE86-D322-CF81445B3C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B0026F7-BDAD-493B-B6E2-161C65CFE93C}" type="datetimeFigureOut">
              <a:rPr lang="nl-NL" smtClean="0"/>
              <a:t>19-5-2025</a:t>
            </a:fld>
            <a:endParaRPr lang="nl-NL"/>
          </a:p>
        </p:txBody>
      </p:sp>
      <p:sp>
        <p:nvSpPr>
          <p:cNvPr id="5" name="Tijdelijke aanduiding voor voettekst 4">
            <a:extLst>
              <a:ext uri="{FF2B5EF4-FFF2-40B4-BE49-F238E27FC236}">
                <a16:creationId xmlns:a16="http://schemas.microsoft.com/office/drawing/2014/main" id="{EC7A1A9D-0BAC-E592-A0FB-6C6B1C1A628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Tijdelijke aanduiding voor dianummer 5">
            <a:extLst>
              <a:ext uri="{FF2B5EF4-FFF2-40B4-BE49-F238E27FC236}">
                <a16:creationId xmlns:a16="http://schemas.microsoft.com/office/drawing/2014/main" id="{B0238C8F-36A4-999F-B388-36AE40A0DB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AE05435-948A-4976-8056-78A5BD6D6256}" type="slidenum">
              <a:rPr lang="nl-NL" smtClean="0"/>
              <a:t>‹#›</a:t>
            </a:fld>
            <a:endParaRPr lang="nl-NL"/>
          </a:p>
        </p:txBody>
      </p:sp>
    </p:spTree>
    <p:extLst>
      <p:ext uri="{BB962C8B-B14F-4D97-AF65-F5344CB8AC3E}">
        <p14:creationId xmlns:p14="http://schemas.microsoft.com/office/powerpoint/2010/main" val="20823110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EEA06A-F6F6-B1CC-27EC-699FB26CE5B1}"/>
              </a:ext>
            </a:extLst>
          </p:cNvPr>
          <p:cNvSpPr>
            <a:spLocks noGrp="1"/>
          </p:cNvSpPr>
          <p:nvPr>
            <p:ph type="ctrTitle"/>
          </p:nvPr>
        </p:nvSpPr>
        <p:spPr/>
        <p:txBody>
          <a:bodyPr/>
          <a:lstStyle/>
          <a:p>
            <a:r>
              <a:rPr lang="nl-NL" dirty="0"/>
              <a:t>WS Status update to IWG</a:t>
            </a:r>
          </a:p>
        </p:txBody>
      </p:sp>
      <p:sp>
        <p:nvSpPr>
          <p:cNvPr id="3" name="Ondertitel 2">
            <a:extLst>
              <a:ext uri="{FF2B5EF4-FFF2-40B4-BE49-F238E27FC236}">
                <a16:creationId xmlns:a16="http://schemas.microsoft.com/office/drawing/2014/main" id="{4B7C0B36-81F1-A979-A177-81DD8FC49361}"/>
              </a:ext>
            </a:extLst>
          </p:cNvPr>
          <p:cNvSpPr>
            <a:spLocks noGrp="1"/>
          </p:cNvSpPr>
          <p:nvPr>
            <p:ph type="subTitle" idx="1"/>
          </p:nvPr>
        </p:nvSpPr>
        <p:spPr/>
        <p:txBody>
          <a:bodyPr/>
          <a:lstStyle/>
          <a:p>
            <a:r>
              <a:rPr lang="nl-NL" dirty="0"/>
              <a:t>19-05-2025</a:t>
            </a:r>
          </a:p>
        </p:txBody>
      </p:sp>
      <p:sp>
        <p:nvSpPr>
          <p:cNvPr id="4" name="TextBox 3">
            <a:extLst>
              <a:ext uri="{FF2B5EF4-FFF2-40B4-BE49-F238E27FC236}">
                <a16:creationId xmlns:a16="http://schemas.microsoft.com/office/drawing/2014/main" id="{196175ED-F9B7-63E9-ED33-9118B0C75CE2}"/>
              </a:ext>
            </a:extLst>
          </p:cNvPr>
          <p:cNvSpPr txBox="1"/>
          <p:nvPr/>
        </p:nvSpPr>
        <p:spPr>
          <a:xfrm flipH="1">
            <a:off x="8018841" y="106829"/>
            <a:ext cx="3918540" cy="646331"/>
          </a:xfrm>
          <a:prstGeom prst="rect">
            <a:avLst/>
          </a:prstGeom>
          <a:noFill/>
        </p:spPr>
        <p:txBody>
          <a:bodyPr wrap="square" rtlCol="0">
            <a:spAutoFit/>
          </a:bodyPr>
          <a:lstStyle/>
          <a:p>
            <a:pPr algn="r"/>
            <a:r>
              <a:rPr lang="en-GB" sz="1200" dirty="0">
                <a:latin typeface="Roboto" panose="02000000000000000000" pitchFamily="2" charset="0"/>
                <a:ea typeface="Roboto" panose="02000000000000000000" pitchFamily="2" charset="0"/>
                <a:cs typeface="Roboto" panose="02000000000000000000" pitchFamily="2" charset="0"/>
              </a:rPr>
              <a:t>Document ADS-09-31</a:t>
            </a:r>
          </a:p>
          <a:p>
            <a:pPr algn="r"/>
            <a:r>
              <a:rPr lang="en-GB" sz="1200" dirty="0">
                <a:latin typeface="Roboto" panose="02000000000000000000" pitchFamily="2" charset="0"/>
                <a:ea typeface="Roboto" panose="02000000000000000000" pitchFamily="2" charset="0"/>
                <a:cs typeface="Roboto" panose="02000000000000000000" pitchFamily="2" charset="0"/>
              </a:rPr>
              <a:t>9</a:t>
            </a:r>
            <a:r>
              <a:rPr lang="en-GB" sz="1200" baseline="30000" dirty="0">
                <a:latin typeface="Roboto" panose="02000000000000000000" pitchFamily="2" charset="0"/>
                <a:ea typeface="Roboto" panose="02000000000000000000" pitchFamily="2" charset="0"/>
                <a:cs typeface="Roboto" panose="02000000000000000000" pitchFamily="2" charset="0"/>
              </a:rPr>
              <a:t>th</a:t>
            </a:r>
            <a:r>
              <a:rPr lang="en-GB" sz="1200" dirty="0">
                <a:latin typeface="Roboto" panose="02000000000000000000" pitchFamily="2" charset="0"/>
                <a:ea typeface="Roboto" panose="02000000000000000000" pitchFamily="2" charset="0"/>
                <a:cs typeface="Roboto" panose="02000000000000000000" pitchFamily="2" charset="0"/>
              </a:rPr>
              <a:t> ADS IWG session</a:t>
            </a:r>
          </a:p>
          <a:p>
            <a:pPr algn="r"/>
            <a:r>
              <a:rPr lang="en-GB" sz="1200" dirty="0">
                <a:latin typeface="Roboto" panose="02000000000000000000" pitchFamily="2" charset="0"/>
                <a:ea typeface="Roboto" panose="02000000000000000000" pitchFamily="2" charset="0"/>
                <a:cs typeface="Roboto" panose="02000000000000000000" pitchFamily="2" charset="0"/>
              </a:rPr>
              <a:t>19 May 2025</a:t>
            </a:r>
          </a:p>
        </p:txBody>
      </p:sp>
      <p:sp>
        <p:nvSpPr>
          <p:cNvPr id="5" name="TextBox 4">
            <a:extLst>
              <a:ext uri="{FF2B5EF4-FFF2-40B4-BE49-F238E27FC236}">
                <a16:creationId xmlns:a16="http://schemas.microsoft.com/office/drawing/2014/main" id="{8D0A7C1A-1AEC-273E-38C6-B1B881B30F95}"/>
              </a:ext>
            </a:extLst>
          </p:cNvPr>
          <p:cNvSpPr txBox="1"/>
          <p:nvPr/>
        </p:nvSpPr>
        <p:spPr>
          <a:xfrm flipH="1">
            <a:off x="343086" y="106829"/>
            <a:ext cx="3918540" cy="461665"/>
          </a:xfrm>
          <a:prstGeom prst="rect">
            <a:avLst/>
          </a:prstGeom>
          <a:noFill/>
        </p:spPr>
        <p:txBody>
          <a:bodyPr wrap="square" rtlCol="0">
            <a:spAutoFit/>
          </a:bodyPr>
          <a:lstStyle/>
          <a:p>
            <a:r>
              <a:rPr lang="en-GB" sz="1200" dirty="0">
                <a:latin typeface="Roboto" panose="02000000000000000000" pitchFamily="2" charset="0"/>
                <a:ea typeface="Roboto" panose="02000000000000000000" pitchFamily="2" charset="0"/>
                <a:cs typeface="Roboto" panose="02000000000000000000" pitchFamily="2" charset="0"/>
              </a:rPr>
              <a:t>Submitted by the ADS IWG Ambassadors to the GRVA ADS Workshops</a:t>
            </a:r>
          </a:p>
        </p:txBody>
      </p:sp>
    </p:spTree>
    <p:extLst>
      <p:ext uri="{BB962C8B-B14F-4D97-AF65-F5344CB8AC3E}">
        <p14:creationId xmlns:p14="http://schemas.microsoft.com/office/powerpoint/2010/main" val="4265705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D9D693-AAD6-33CA-AB25-C68DF80A6930}"/>
              </a:ext>
            </a:extLst>
          </p:cNvPr>
          <p:cNvSpPr>
            <a:spLocks noGrp="1"/>
          </p:cNvSpPr>
          <p:nvPr>
            <p:ph type="title"/>
          </p:nvPr>
        </p:nvSpPr>
        <p:spPr/>
        <p:txBody>
          <a:bodyPr/>
          <a:lstStyle/>
          <a:p>
            <a:r>
              <a:rPr lang="nl-NL" dirty="0"/>
              <a:t>Agenda</a:t>
            </a:r>
          </a:p>
        </p:txBody>
      </p:sp>
      <p:sp>
        <p:nvSpPr>
          <p:cNvPr id="3" name="Tijdelijke aanduiding voor inhoud 2">
            <a:extLst>
              <a:ext uri="{FF2B5EF4-FFF2-40B4-BE49-F238E27FC236}">
                <a16:creationId xmlns:a16="http://schemas.microsoft.com/office/drawing/2014/main" id="{32791298-8A11-8D3B-382B-E957CF3F1DD3}"/>
              </a:ext>
            </a:extLst>
          </p:cNvPr>
          <p:cNvSpPr>
            <a:spLocks noGrp="1"/>
          </p:cNvSpPr>
          <p:nvPr>
            <p:ph idx="1"/>
          </p:nvPr>
        </p:nvSpPr>
        <p:spPr/>
        <p:txBody>
          <a:bodyPr/>
          <a:lstStyle/>
          <a:p>
            <a:r>
              <a:rPr lang="nl-NL" dirty="0"/>
              <a:t>Open issues WS</a:t>
            </a:r>
          </a:p>
          <a:p>
            <a:r>
              <a:rPr lang="nl-NL" dirty="0" err="1"/>
              <a:t>Task</a:t>
            </a:r>
            <a:r>
              <a:rPr lang="nl-NL" dirty="0"/>
              <a:t> 3: </a:t>
            </a:r>
            <a:r>
              <a:rPr lang="nl-NL" dirty="0" err="1"/>
              <a:t>interpretation</a:t>
            </a:r>
            <a:r>
              <a:rPr lang="nl-NL" dirty="0"/>
              <a:t> document</a:t>
            </a:r>
          </a:p>
          <a:p>
            <a:r>
              <a:rPr lang="nl-NL" dirty="0" err="1"/>
              <a:t>Alignment</a:t>
            </a:r>
            <a:r>
              <a:rPr lang="nl-NL" dirty="0"/>
              <a:t> of GTR </a:t>
            </a:r>
            <a:r>
              <a:rPr lang="nl-NL" dirty="0" err="1"/>
              <a:t>and</a:t>
            </a:r>
            <a:r>
              <a:rPr lang="nl-NL" dirty="0"/>
              <a:t> UNR </a:t>
            </a:r>
            <a:r>
              <a:rPr lang="nl-NL" dirty="0" err="1"/>
              <a:t>administrative</a:t>
            </a:r>
            <a:r>
              <a:rPr lang="nl-NL" dirty="0"/>
              <a:t> </a:t>
            </a:r>
            <a:r>
              <a:rPr lang="nl-NL" dirty="0" err="1"/>
              <a:t>parts</a:t>
            </a:r>
            <a:endParaRPr lang="nl-NL" dirty="0"/>
          </a:p>
          <a:p>
            <a:r>
              <a:rPr lang="nl-NL" dirty="0" err="1"/>
              <a:t>Mid</a:t>
            </a:r>
            <a:r>
              <a:rPr lang="nl-NL" dirty="0"/>
              <a:t>-term review</a:t>
            </a:r>
          </a:p>
          <a:p>
            <a:r>
              <a:rPr lang="nl-NL" dirty="0" err="1"/>
              <a:t>Upcoming</a:t>
            </a:r>
            <a:r>
              <a:rPr lang="nl-NL" dirty="0"/>
              <a:t> WS meetings</a:t>
            </a:r>
          </a:p>
        </p:txBody>
      </p:sp>
    </p:spTree>
    <p:extLst>
      <p:ext uri="{BB962C8B-B14F-4D97-AF65-F5344CB8AC3E}">
        <p14:creationId xmlns:p14="http://schemas.microsoft.com/office/powerpoint/2010/main" val="3394601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AA3A81-7C61-5028-3D34-36D7AEF797F3}"/>
              </a:ext>
            </a:extLst>
          </p:cNvPr>
          <p:cNvSpPr>
            <a:spLocks noGrp="1"/>
          </p:cNvSpPr>
          <p:nvPr>
            <p:ph type="title"/>
          </p:nvPr>
        </p:nvSpPr>
        <p:spPr/>
        <p:txBody>
          <a:bodyPr/>
          <a:lstStyle/>
          <a:p>
            <a:r>
              <a:rPr lang="nl-NL" dirty="0"/>
              <a:t>Open issues WS</a:t>
            </a:r>
          </a:p>
        </p:txBody>
      </p:sp>
      <p:sp>
        <p:nvSpPr>
          <p:cNvPr id="3" name="Tijdelijke aanduiding voor inhoud 2">
            <a:extLst>
              <a:ext uri="{FF2B5EF4-FFF2-40B4-BE49-F238E27FC236}">
                <a16:creationId xmlns:a16="http://schemas.microsoft.com/office/drawing/2014/main" id="{722A99A4-9D8F-0BD8-D0D6-7DC4306AF38D}"/>
              </a:ext>
            </a:extLst>
          </p:cNvPr>
          <p:cNvSpPr>
            <a:spLocks noGrp="1"/>
          </p:cNvSpPr>
          <p:nvPr>
            <p:ph idx="1"/>
          </p:nvPr>
        </p:nvSpPr>
        <p:spPr/>
        <p:txBody>
          <a:bodyPr/>
          <a:lstStyle/>
          <a:p>
            <a:pPr marL="0" indent="0">
              <a:buNone/>
            </a:pPr>
            <a:r>
              <a:rPr lang="nl-NL" dirty="0"/>
              <a:t>GTR: </a:t>
            </a:r>
            <a:r>
              <a:rPr lang="nl-NL" dirty="0" err="1"/>
              <a:t>almost</a:t>
            </a:r>
            <a:r>
              <a:rPr lang="nl-NL" dirty="0"/>
              <a:t> </a:t>
            </a:r>
            <a:r>
              <a:rPr lang="nl-NL" dirty="0" err="1"/>
              <a:t>done</a:t>
            </a:r>
            <a:endParaRPr lang="nl-NL" dirty="0"/>
          </a:p>
          <a:p>
            <a:pPr marL="0" indent="0">
              <a:buNone/>
            </a:pPr>
            <a:endParaRPr lang="nl-NL" dirty="0"/>
          </a:p>
          <a:p>
            <a:pPr marL="0" indent="0">
              <a:buNone/>
            </a:pPr>
            <a:r>
              <a:rPr lang="nl-NL" dirty="0"/>
              <a:t>UNR: </a:t>
            </a:r>
            <a:r>
              <a:rPr lang="nl-NL" dirty="0" err="1"/>
              <a:t>two</a:t>
            </a:r>
            <a:r>
              <a:rPr lang="nl-NL" dirty="0"/>
              <a:t> </a:t>
            </a:r>
            <a:r>
              <a:rPr lang="nl-NL" dirty="0" err="1"/>
              <a:t>remaining</a:t>
            </a:r>
            <a:r>
              <a:rPr lang="nl-NL" dirty="0"/>
              <a:t> </a:t>
            </a:r>
            <a:r>
              <a:rPr lang="nl-NL" dirty="0" err="1"/>
              <a:t>discussions</a:t>
            </a:r>
            <a:r>
              <a:rPr lang="nl-NL" dirty="0"/>
              <a:t> (</a:t>
            </a:r>
            <a:r>
              <a:rPr lang="nl-NL" dirty="0" err="1"/>
              <a:t>expected</a:t>
            </a:r>
            <a:r>
              <a:rPr lang="nl-NL" dirty="0"/>
              <a:t> to </a:t>
            </a:r>
            <a:r>
              <a:rPr lang="nl-NL" dirty="0" err="1"/>
              <a:t>be</a:t>
            </a:r>
            <a:r>
              <a:rPr lang="nl-NL" dirty="0"/>
              <a:t> </a:t>
            </a:r>
            <a:r>
              <a:rPr lang="nl-NL" dirty="0" err="1"/>
              <a:t>solved</a:t>
            </a:r>
            <a:r>
              <a:rPr lang="nl-NL" dirty="0"/>
              <a:t>  in </a:t>
            </a:r>
            <a:r>
              <a:rPr lang="nl-NL" dirty="0" err="1"/>
              <a:t>June</a:t>
            </a:r>
            <a:r>
              <a:rPr lang="nl-NL" dirty="0"/>
              <a:t>)</a:t>
            </a:r>
          </a:p>
          <a:p>
            <a:r>
              <a:rPr lang="nl-NL" dirty="0"/>
              <a:t>Mutual </a:t>
            </a:r>
            <a:r>
              <a:rPr lang="nl-NL" dirty="0" err="1"/>
              <a:t>recognition</a:t>
            </a:r>
            <a:endParaRPr lang="nl-NL" dirty="0"/>
          </a:p>
          <a:p>
            <a:r>
              <a:rPr lang="nl-NL" dirty="0"/>
              <a:t>R157 in </a:t>
            </a:r>
            <a:r>
              <a:rPr lang="nl-NL" dirty="0" err="1"/>
              <a:t>relation</a:t>
            </a:r>
            <a:r>
              <a:rPr lang="nl-NL" dirty="0"/>
              <a:t> to UNR ADS</a:t>
            </a:r>
          </a:p>
          <a:p>
            <a:endParaRPr lang="nl-NL" dirty="0"/>
          </a:p>
        </p:txBody>
      </p:sp>
    </p:spTree>
    <p:extLst>
      <p:ext uri="{BB962C8B-B14F-4D97-AF65-F5344CB8AC3E}">
        <p14:creationId xmlns:p14="http://schemas.microsoft.com/office/powerpoint/2010/main" val="11185848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4C129C-E8F4-E790-40B5-6D322815FC12}"/>
              </a:ext>
            </a:extLst>
          </p:cNvPr>
          <p:cNvSpPr>
            <a:spLocks noGrp="1"/>
          </p:cNvSpPr>
          <p:nvPr>
            <p:ph type="title"/>
          </p:nvPr>
        </p:nvSpPr>
        <p:spPr/>
        <p:txBody>
          <a:bodyPr/>
          <a:lstStyle/>
          <a:p>
            <a:r>
              <a:rPr lang="nl-NL" dirty="0" err="1"/>
              <a:t>Task</a:t>
            </a:r>
            <a:r>
              <a:rPr lang="nl-NL" dirty="0"/>
              <a:t> 3: </a:t>
            </a:r>
            <a:r>
              <a:rPr lang="nl-NL" dirty="0" err="1"/>
              <a:t>Interpretation</a:t>
            </a:r>
            <a:r>
              <a:rPr lang="nl-NL" dirty="0"/>
              <a:t> document</a:t>
            </a:r>
          </a:p>
        </p:txBody>
      </p:sp>
      <p:sp>
        <p:nvSpPr>
          <p:cNvPr id="3" name="Tijdelijke aanduiding voor inhoud 2">
            <a:extLst>
              <a:ext uri="{FF2B5EF4-FFF2-40B4-BE49-F238E27FC236}">
                <a16:creationId xmlns:a16="http://schemas.microsoft.com/office/drawing/2014/main" id="{7C06D4F0-7340-9868-98FF-AE24A48FC556}"/>
              </a:ext>
            </a:extLst>
          </p:cNvPr>
          <p:cNvSpPr>
            <a:spLocks noGrp="1"/>
          </p:cNvSpPr>
          <p:nvPr>
            <p:ph idx="1"/>
          </p:nvPr>
        </p:nvSpPr>
        <p:spPr/>
        <p:txBody>
          <a:bodyPr/>
          <a:lstStyle/>
          <a:p>
            <a:r>
              <a:rPr lang="nl-NL" dirty="0"/>
              <a:t>In </a:t>
            </a:r>
            <a:r>
              <a:rPr lang="nl-NL" dirty="0" err="1"/>
              <a:t>the</a:t>
            </a:r>
            <a:r>
              <a:rPr lang="nl-NL" dirty="0"/>
              <a:t> </a:t>
            </a:r>
            <a:r>
              <a:rPr lang="nl-NL" dirty="0" err="1"/>
              <a:t>previous</a:t>
            </a:r>
            <a:r>
              <a:rPr lang="nl-NL" dirty="0"/>
              <a:t> IWG we have </a:t>
            </a:r>
            <a:r>
              <a:rPr lang="nl-NL" dirty="0" err="1"/>
              <a:t>explained</a:t>
            </a:r>
            <a:r>
              <a:rPr lang="nl-NL" dirty="0"/>
              <a:t> </a:t>
            </a:r>
            <a:r>
              <a:rPr lang="nl-NL" dirty="0" err="1"/>
              <a:t>the</a:t>
            </a:r>
            <a:r>
              <a:rPr lang="nl-NL" dirty="0"/>
              <a:t> approach for </a:t>
            </a:r>
            <a:r>
              <a:rPr lang="nl-NL" dirty="0" err="1"/>
              <a:t>Task</a:t>
            </a:r>
            <a:r>
              <a:rPr lang="nl-NL" dirty="0"/>
              <a:t> 3 of </a:t>
            </a:r>
            <a:r>
              <a:rPr lang="nl-NL" dirty="0" err="1"/>
              <a:t>the</a:t>
            </a:r>
            <a:r>
              <a:rPr lang="nl-NL" dirty="0"/>
              <a:t> Workshop (</a:t>
            </a:r>
            <a:r>
              <a:rPr lang="nl-NL" dirty="0" err="1"/>
              <a:t>Interpretations</a:t>
            </a:r>
            <a:r>
              <a:rPr lang="nl-NL" dirty="0"/>
              <a:t>)</a:t>
            </a:r>
          </a:p>
          <a:p>
            <a:r>
              <a:rPr lang="nl-NL" dirty="0"/>
              <a:t>A draft list of </a:t>
            </a:r>
            <a:r>
              <a:rPr lang="nl-NL" dirty="0" err="1"/>
              <a:t>priorities</a:t>
            </a:r>
            <a:r>
              <a:rPr lang="nl-NL" dirty="0"/>
              <a:t> has been </a:t>
            </a:r>
            <a:r>
              <a:rPr lang="nl-NL" dirty="0" err="1"/>
              <a:t>extracted</a:t>
            </a:r>
            <a:r>
              <a:rPr lang="nl-NL" dirty="0"/>
              <a:t> </a:t>
            </a:r>
            <a:r>
              <a:rPr lang="nl-NL" dirty="0" err="1"/>
              <a:t>from</a:t>
            </a:r>
            <a:r>
              <a:rPr lang="nl-NL" dirty="0"/>
              <a:t> </a:t>
            </a:r>
            <a:r>
              <a:rPr lang="nl-NL" dirty="0" err="1"/>
              <a:t>the</a:t>
            </a:r>
            <a:r>
              <a:rPr lang="nl-NL" dirty="0"/>
              <a:t> IWG </a:t>
            </a:r>
            <a:r>
              <a:rPr lang="nl-NL" dirty="0" err="1"/>
              <a:t>and</a:t>
            </a:r>
            <a:r>
              <a:rPr lang="nl-NL" dirty="0"/>
              <a:t> WS meetings</a:t>
            </a:r>
          </a:p>
          <a:p>
            <a:r>
              <a:rPr lang="nl-NL" dirty="0"/>
              <a:t>The </a:t>
            </a:r>
            <a:r>
              <a:rPr lang="nl-NL" dirty="0" err="1"/>
              <a:t>activity</a:t>
            </a:r>
            <a:r>
              <a:rPr lang="nl-NL" dirty="0"/>
              <a:t> is </a:t>
            </a:r>
            <a:r>
              <a:rPr lang="nl-NL" dirty="0" err="1"/>
              <a:t>expected</a:t>
            </a:r>
            <a:r>
              <a:rPr lang="nl-NL" dirty="0"/>
              <a:t> to start </a:t>
            </a:r>
            <a:r>
              <a:rPr lang="nl-NL" dirty="0" err="1"/>
              <a:t>after</a:t>
            </a:r>
            <a:r>
              <a:rPr lang="nl-NL" dirty="0"/>
              <a:t> </a:t>
            </a:r>
            <a:r>
              <a:rPr lang="nl-NL" dirty="0" err="1"/>
              <a:t>July</a:t>
            </a:r>
            <a:r>
              <a:rPr lang="nl-NL" dirty="0"/>
              <a:t> 2025, </a:t>
            </a:r>
            <a:r>
              <a:rPr lang="nl-NL" dirty="0" err="1"/>
              <a:t>and</a:t>
            </a:r>
            <a:r>
              <a:rPr lang="nl-NL" dirty="0"/>
              <a:t> </a:t>
            </a:r>
            <a:r>
              <a:rPr lang="nl-NL" dirty="0" err="1"/>
              <a:t>may</a:t>
            </a:r>
            <a:r>
              <a:rPr lang="nl-NL" dirty="0"/>
              <a:t> continue even </a:t>
            </a:r>
            <a:r>
              <a:rPr lang="nl-NL" dirty="0" err="1"/>
              <a:t>after</a:t>
            </a:r>
            <a:r>
              <a:rPr lang="nl-NL" dirty="0"/>
              <a:t> </a:t>
            </a:r>
            <a:r>
              <a:rPr lang="nl-NL" dirty="0" err="1"/>
              <a:t>June</a:t>
            </a:r>
            <a:r>
              <a:rPr lang="nl-NL" dirty="0"/>
              <a:t> 2026</a:t>
            </a:r>
          </a:p>
        </p:txBody>
      </p:sp>
    </p:spTree>
    <p:extLst>
      <p:ext uri="{BB962C8B-B14F-4D97-AF65-F5344CB8AC3E}">
        <p14:creationId xmlns:p14="http://schemas.microsoft.com/office/powerpoint/2010/main" val="27512258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2BD352-2CC0-8B5A-A346-B45E54B00AF7}"/>
              </a:ext>
            </a:extLst>
          </p:cNvPr>
          <p:cNvSpPr>
            <a:spLocks noGrp="1"/>
          </p:cNvSpPr>
          <p:nvPr>
            <p:ph type="title"/>
          </p:nvPr>
        </p:nvSpPr>
        <p:spPr/>
        <p:txBody>
          <a:bodyPr/>
          <a:lstStyle/>
          <a:p>
            <a:r>
              <a:rPr lang="nl-NL" dirty="0" err="1"/>
              <a:t>Alignment</a:t>
            </a:r>
            <a:r>
              <a:rPr lang="nl-NL" dirty="0"/>
              <a:t> GTR &amp; UNR</a:t>
            </a:r>
          </a:p>
        </p:txBody>
      </p:sp>
      <p:sp>
        <p:nvSpPr>
          <p:cNvPr id="3" name="Tijdelijke aanduiding voor inhoud 2">
            <a:extLst>
              <a:ext uri="{FF2B5EF4-FFF2-40B4-BE49-F238E27FC236}">
                <a16:creationId xmlns:a16="http://schemas.microsoft.com/office/drawing/2014/main" id="{83284FCD-58C6-5537-A219-00BA92F34E0F}"/>
              </a:ext>
            </a:extLst>
          </p:cNvPr>
          <p:cNvSpPr>
            <a:spLocks noGrp="1"/>
          </p:cNvSpPr>
          <p:nvPr>
            <p:ph idx="1"/>
          </p:nvPr>
        </p:nvSpPr>
        <p:spPr/>
        <p:txBody>
          <a:bodyPr/>
          <a:lstStyle/>
          <a:p>
            <a:r>
              <a:rPr lang="nl-NL" dirty="0"/>
              <a:t>We </a:t>
            </a:r>
            <a:r>
              <a:rPr lang="nl-NL" dirty="0" err="1"/>
              <a:t>don’t</a:t>
            </a:r>
            <a:r>
              <a:rPr lang="nl-NL" dirty="0"/>
              <a:t> </a:t>
            </a:r>
            <a:r>
              <a:rPr lang="nl-NL" dirty="0" err="1"/>
              <a:t>expect</a:t>
            </a:r>
            <a:r>
              <a:rPr lang="nl-NL" dirty="0"/>
              <a:t> changes in </a:t>
            </a:r>
            <a:r>
              <a:rPr lang="nl-NL" dirty="0" err="1"/>
              <a:t>the</a:t>
            </a:r>
            <a:r>
              <a:rPr lang="nl-NL" dirty="0"/>
              <a:t> draft GTR </a:t>
            </a:r>
            <a:r>
              <a:rPr lang="nl-NL" dirty="0" err="1"/>
              <a:t>based</a:t>
            </a:r>
            <a:r>
              <a:rPr lang="nl-NL" dirty="0"/>
              <a:t> on </a:t>
            </a:r>
            <a:r>
              <a:rPr lang="nl-NL" dirty="0" err="1"/>
              <a:t>the</a:t>
            </a:r>
            <a:r>
              <a:rPr lang="nl-NL" dirty="0"/>
              <a:t> content of </a:t>
            </a:r>
            <a:r>
              <a:rPr lang="nl-NL" dirty="0" err="1"/>
              <a:t>the</a:t>
            </a:r>
            <a:r>
              <a:rPr lang="nl-NL" dirty="0"/>
              <a:t> draft UNR</a:t>
            </a:r>
          </a:p>
          <a:p>
            <a:r>
              <a:rPr lang="nl-NL" dirty="0"/>
              <a:t>The </a:t>
            </a:r>
            <a:r>
              <a:rPr lang="nl-NL" dirty="0" err="1"/>
              <a:t>main</a:t>
            </a:r>
            <a:r>
              <a:rPr lang="nl-NL" dirty="0"/>
              <a:t> </a:t>
            </a:r>
            <a:r>
              <a:rPr lang="nl-NL" dirty="0" err="1"/>
              <a:t>proposed</a:t>
            </a:r>
            <a:r>
              <a:rPr lang="nl-NL" dirty="0"/>
              <a:t> change in </a:t>
            </a:r>
            <a:r>
              <a:rPr lang="nl-NL" dirty="0" err="1"/>
              <a:t>the</a:t>
            </a:r>
            <a:r>
              <a:rPr lang="nl-NL" dirty="0"/>
              <a:t> draft UNR is </a:t>
            </a:r>
            <a:r>
              <a:rPr lang="nl-NL" dirty="0" err="1"/>
              <a:t>adding</a:t>
            </a:r>
            <a:r>
              <a:rPr lang="nl-NL" dirty="0"/>
              <a:t> </a:t>
            </a:r>
            <a:r>
              <a:rPr lang="nl-NL" dirty="0" err="1"/>
              <a:t>an</a:t>
            </a:r>
            <a:r>
              <a:rPr lang="nl-NL" dirty="0"/>
              <a:t> </a:t>
            </a:r>
            <a:r>
              <a:rPr lang="nl-NL" dirty="0" err="1"/>
              <a:t>introduction</a:t>
            </a:r>
            <a:r>
              <a:rPr lang="nl-NL" dirty="0"/>
              <a:t> like we have in </a:t>
            </a:r>
            <a:r>
              <a:rPr lang="nl-NL" dirty="0" err="1"/>
              <a:t>the</a:t>
            </a:r>
            <a:r>
              <a:rPr lang="nl-NL" dirty="0"/>
              <a:t> draft GTR (</a:t>
            </a:r>
            <a:r>
              <a:rPr lang="nl-NL" dirty="0" err="1"/>
              <a:t>corrected</a:t>
            </a:r>
            <a:r>
              <a:rPr lang="nl-NL" dirty="0"/>
              <a:t> for a UNR </a:t>
            </a:r>
            <a:r>
              <a:rPr lang="nl-NL" dirty="0" err="1"/>
              <a:t>where</a:t>
            </a:r>
            <a:r>
              <a:rPr lang="nl-NL" dirty="0"/>
              <a:t> </a:t>
            </a:r>
            <a:r>
              <a:rPr lang="nl-NL" dirty="0" err="1"/>
              <a:t>necessary</a:t>
            </a:r>
            <a:r>
              <a:rPr lang="nl-NL" dirty="0"/>
              <a:t>). A </a:t>
            </a:r>
            <a:r>
              <a:rPr lang="nl-NL" dirty="0" err="1"/>
              <a:t>proposal</a:t>
            </a:r>
            <a:r>
              <a:rPr lang="nl-NL" dirty="0"/>
              <a:t> </a:t>
            </a:r>
            <a:r>
              <a:rPr lang="nl-NL" dirty="0" err="1"/>
              <a:t>will</a:t>
            </a:r>
            <a:r>
              <a:rPr lang="nl-NL" dirty="0"/>
              <a:t> </a:t>
            </a:r>
            <a:r>
              <a:rPr lang="nl-NL" dirty="0" err="1"/>
              <a:t>be</a:t>
            </a:r>
            <a:r>
              <a:rPr lang="nl-NL" dirty="0"/>
              <a:t> </a:t>
            </a:r>
            <a:r>
              <a:rPr lang="nl-NL" dirty="0" err="1"/>
              <a:t>brought</a:t>
            </a:r>
            <a:r>
              <a:rPr lang="nl-NL" dirty="0"/>
              <a:t> to </a:t>
            </a:r>
            <a:r>
              <a:rPr lang="nl-NL" dirty="0" err="1"/>
              <a:t>the</a:t>
            </a:r>
            <a:r>
              <a:rPr lang="nl-NL" dirty="0"/>
              <a:t> WS </a:t>
            </a:r>
            <a:r>
              <a:rPr lang="nl-NL" dirty="0" err="1"/>
              <a:t>early</a:t>
            </a:r>
            <a:r>
              <a:rPr lang="nl-NL" dirty="0"/>
              <a:t> </a:t>
            </a:r>
            <a:r>
              <a:rPr lang="nl-NL" dirty="0" err="1"/>
              <a:t>June</a:t>
            </a:r>
            <a:r>
              <a:rPr lang="nl-NL" dirty="0"/>
              <a:t>. </a:t>
            </a:r>
            <a:r>
              <a:rPr lang="nl-NL" dirty="0" err="1"/>
              <a:t>Some</a:t>
            </a:r>
            <a:r>
              <a:rPr lang="nl-NL" dirty="0"/>
              <a:t> minor changes in </a:t>
            </a:r>
            <a:r>
              <a:rPr lang="nl-NL" dirty="0" err="1"/>
              <a:t>this</a:t>
            </a:r>
            <a:r>
              <a:rPr lang="nl-NL" dirty="0"/>
              <a:t> </a:t>
            </a:r>
            <a:r>
              <a:rPr lang="nl-NL" dirty="0" err="1"/>
              <a:t>introduction</a:t>
            </a:r>
            <a:r>
              <a:rPr lang="nl-NL" dirty="0"/>
              <a:t> </a:t>
            </a:r>
            <a:r>
              <a:rPr lang="nl-NL" dirty="0" err="1"/>
              <a:t>might</a:t>
            </a:r>
            <a:r>
              <a:rPr lang="nl-NL" dirty="0"/>
              <a:t> </a:t>
            </a:r>
            <a:r>
              <a:rPr lang="nl-NL" dirty="0" err="1"/>
              <a:t>also</a:t>
            </a:r>
            <a:r>
              <a:rPr lang="nl-NL" dirty="0"/>
              <a:t> </a:t>
            </a:r>
            <a:r>
              <a:rPr lang="nl-NL" dirty="0" err="1"/>
              <a:t>be</a:t>
            </a:r>
            <a:r>
              <a:rPr lang="nl-NL" dirty="0"/>
              <a:t> </a:t>
            </a:r>
            <a:r>
              <a:rPr lang="nl-NL" dirty="0" err="1"/>
              <a:t>included</a:t>
            </a:r>
            <a:r>
              <a:rPr lang="nl-NL" dirty="0"/>
              <a:t> in </a:t>
            </a:r>
            <a:r>
              <a:rPr lang="nl-NL" dirty="0" err="1"/>
              <a:t>the</a:t>
            </a:r>
            <a:r>
              <a:rPr lang="nl-NL" dirty="0"/>
              <a:t> draft GTR </a:t>
            </a:r>
            <a:r>
              <a:rPr lang="nl-NL" dirty="0" err="1"/>
              <a:t>introduction</a:t>
            </a:r>
            <a:endParaRPr lang="nl-NL" dirty="0"/>
          </a:p>
          <a:p>
            <a:r>
              <a:rPr lang="nl-NL" dirty="0"/>
              <a:t>Next step is alignment of the WS documents with the IWG documents (together with John Creamer)</a:t>
            </a:r>
          </a:p>
        </p:txBody>
      </p:sp>
    </p:spTree>
    <p:extLst>
      <p:ext uri="{BB962C8B-B14F-4D97-AF65-F5344CB8AC3E}">
        <p14:creationId xmlns:p14="http://schemas.microsoft.com/office/powerpoint/2010/main" val="2332230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E97608-997E-B5BC-4900-524047A0817E}"/>
              </a:ext>
            </a:extLst>
          </p:cNvPr>
          <p:cNvSpPr>
            <a:spLocks noGrp="1"/>
          </p:cNvSpPr>
          <p:nvPr>
            <p:ph type="title"/>
          </p:nvPr>
        </p:nvSpPr>
        <p:spPr/>
        <p:txBody>
          <a:bodyPr/>
          <a:lstStyle/>
          <a:p>
            <a:r>
              <a:rPr lang="nl-NL" dirty="0" err="1"/>
              <a:t>Mid</a:t>
            </a:r>
            <a:r>
              <a:rPr lang="nl-NL" dirty="0"/>
              <a:t>-term review</a:t>
            </a:r>
          </a:p>
        </p:txBody>
      </p:sp>
      <p:sp>
        <p:nvSpPr>
          <p:cNvPr id="3" name="Tijdelijke aanduiding voor inhoud 2">
            <a:extLst>
              <a:ext uri="{FF2B5EF4-FFF2-40B4-BE49-F238E27FC236}">
                <a16:creationId xmlns:a16="http://schemas.microsoft.com/office/drawing/2014/main" id="{605168DF-D522-9DCC-C910-3239A36F9121}"/>
              </a:ext>
            </a:extLst>
          </p:cNvPr>
          <p:cNvSpPr>
            <a:spLocks noGrp="1"/>
          </p:cNvSpPr>
          <p:nvPr>
            <p:ph idx="1"/>
          </p:nvPr>
        </p:nvSpPr>
        <p:spPr/>
        <p:txBody>
          <a:bodyPr/>
          <a:lstStyle/>
          <a:p>
            <a:r>
              <a:rPr lang="nl-NL" dirty="0" err="1"/>
              <a:t>Objective</a:t>
            </a:r>
            <a:r>
              <a:rPr lang="nl-NL" dirty="0"/>
              <a:t>: review </a:t>
            </a:r>
            <a:r>
              <a:rPr lang="nl-NL" dirty="0" err="1"/>
              <a:t>the</a:t>
            </a:r>
            <a:r>
              <a:rPr lang="nl-NL" dirty="0"/>
              <a:t> content </a:t>
            </a:r>
            <a:r>
              <a:rPr lang="nl-NL" dirty="0" err="1"/>
              <a:t>and</a:t>
            </a:r>
            <a:r>
              <a:rPr lang="nl-NL" dirty="0"/>
              <a:t> </a:t>
            </a:r>
            <a:r>
              <a:rPr lang="nl-NL" dirty="0" err="1"/>
              <a:t>process</a:t>
            </a:r>
            <a:r>
              <a:rPr lang="nl-NL" dirty="0"/>
              <a:t> of </a:t>
            </a:r>
            <a:r>
              <a:rPr lang="nl-NL" dirty="0" err="1"/>
              <a:t>our</a:t>
            </a:r>
            <a:r>
              <a:rPr lang="nl-NL" dirty="0"/>
              <a:t> </a:t>
            </a:r>
            <a:r>
              <a:rPr lang="nl-NL" dirty="0" err="1"/>
              <a:t>work</a:t>
            </a:r>
            <a:r>
              <a:rPr lang="nl-NL" dirty="0"/>
              <a:t> </a:t>
            </a:r>
            <a:r>
              <a:rPr lang="nl-NL" dirty="0" err="1"/>
              <a:t>so</a:t>
            </a:r>
            <a:r>
              <a:rPr lang="nl-NL" dirty="0"/>
              <a:t> far</a:t>
            </a:r>
          </a:p>
          <a:p>
            <a:r>
              <a:rPr lang="nl-NL" dirty="0"/>
              <a:t>Planning: </a:t>
            </a:r>
            <a:r>
              <a:rPr lang="nl-NL" dirty="0" err="1"/>
              <a:t>originally</a:t>
            </a:r>
            <a:r>
              <a:rPr lang="nl-NL" dirty="0"/>
              <a:t> </a:t>
            </a:r>
            <a:r>
              <a:rPr lang="nl-NL" dirty="0" err="1"/>
              <a:t>scheduled</a:t>
            </a:r>
            <a:r>
              <a:rPr lang="nl-NL" dirty="0"/>
              <a:t> for </a:t>
            </a:r>
            <a:r>
              <a:rPr lang="nl-NL" dirty="0" err="1"/>
              <a:t>early</a:t>
            </a:r>
            <a:r>
              <a:rPr lang="nl-NL" dirty="0"/>
              <a:t> 2025, </a:t>
            </a:r>
            <a:r>
              <a:rPr lang="nl-NL" dirty="0" err="1"/>
              <a:t>postponed</a:t>
            </a:r>
            <a:r>
              <a:rPr lang="nl-NL" dirty="0"/>
              <a:t> </a:t>
            </a:r>
            <a:r>
              <a:rPr lang="nl-NL" dirty="0" err="1"/>
              <a:t>till</a:t>
            </a:r>
            <a:r>
              <a:rPr lang="nl-NL" dirty="0"/>
              <a:t> May in order to </a:t>
            </a:r>
            <a:r>
              <a:rPr lang="nl-NL" dirty="0" err="1"/>
              <a:t>include</a:t>
            </a:r>
            <a:r>
              <a:rPr lang="nl-NL" dirty="0"/>
              <a:t> as </a:t>
            </a:r>
            <a:r>
              <a:rPr lang="nl-NL" dirty="0" err="1"/>
              <a:t>much</a:t>
            </a:r>
            <a:r>
              <a:rPr lang="nl-NL" dirty="0"/>
              <a:t> </a:t>
            </a:r>
            <a:r>
              <a:rPr lang="nl-NL" dirty="0" err="1"/>
              <a:t>progress</a:t>
            </a:r>
            <a:r>
              <a:rPr lang="nl-NL" dirty="0"/>
              <a:t> as </a:t>
            </a:r>
            <a:r>
              <a:rPr lang="nl-NL" dirty="0" err="1"/>
              <a:t>possible</a:t>
            </a:r>
            <a:endParaRPr lang="nl-NL" dirty="0"/>
          </a:p>
          <a:p>
            <a:r>
              <a:rPr lang="nl-NL" dirty="0"/>
              <a:t>Due to a technical issue it was not possible to send out </a:t>
            </a:r>
            <a:r>
              <a:rPr lang="nl-NL"/>
              <a:t>the survey </a:t>
            </a:r>
            <a:r>
              <a:rPr lang="nl-NL" dirty="0"/>
              <a:t>to all IWG and WS participants last week. This has now been resolved and will be sent this week. </a:t>
            </a:r>
            <a:r>
              <a:rPr lang="nl-NL" dirty="0" err="1"/>
              <a:t>Questions</a:t>
            </a:r>
            <a:r>
              <a:rPr lang="nl-NL" dirty="0"/>
              <a:t> </a:t>
            </a:r>
            <a:r>
              <a:rPr lang="nl-NL" dirty="0" err="1"/>
              <a:t>can</a:t>
            </a:r>
            <a:r>
              <a:rPr lang="nl-NL" dirty="0"/>
              <a:t> </a:t>
            </a:r>
            <a:r>
              <a:rPr lang="nl-NL" dirty="0" err="1"/>
              <a:t>be</a:t>
            </a:r>
            <a:r>
              <a:rPr lang="nl-NL" dirty="0"/>
              <a:t> found on </a:t>
            </a:r>
            <a:r>
              <a:rPr lang="nl-NL" dirty="0" err="1"/>
              <a:t>the</a:t>
            </a:r>
            <a:r>
              <a:rPr lang="nl-NL" dirty="0"/>
              <a:t> next slide</a:t>
            </a:r>
          </a:p>
          <a:p>
            <a:r>
              <a:rPr lang="nl-NL" dirty="0"/>
              <a:t>Responses are </a:t>
            </a:r>
            <a:r>
              <a:rPr lang="nl-NL" dirty="0" err="1"/>
              <a:t>requested</a:t>
            </a:r>
            <a:r>
              <a:rPr lang="nl-NL" dirty="0"/>
              <a:t> </a:t>
            </a:r>
            <a:r>
              <a:rPr lang="nl-NL" dirty="0" err="1"/>
              <a:t>before</a:t>
            </a:r>
            <a:r>
              <a:rPr lang="nl-NL" dirty="0"/>
              <a:t> 9 </a:t>
            </a:r>
            <a:r>
              <a:rPr lang="nl-NL" dirty="0" err="1"/>
              <a:t>June</a:t>
            </a:r>
            <a:r>
              <a:rPr lang="nl-NL" dirty="0"/>
              <a:t>. </a:t>
            </a:r>
            <a:r>
              <a:rPr lang="nl-NL" dirty="0" err="1"/>
              <a:t>This</a:t>
            </a:r>
            <a:r>
              <a:rPr lang="nl-NL" dirty="0"/>
              <a:t> </a:t>
            </a:r>
            <a:r>
              <a:rPr lang="nl-NL" dirty="0" err="1"/>
              <a:t>allows</a:t>
            </a:r>
            <a:r>
              <a:rPr lang="nl-NL" dirty="0"/>
              <a:t> </a:t>
            </a:r>
            <a:r>
              <a:rPr lang="nl-NL" dirty="0" err="1"/>
              <a:t>evaluation</a:t>
            </a:r>
            <a:r>
              <a:rPr lang="nl-NL" dirty="0"/>
              <a:t> of </a:t>
            </a:r>
            <a:r>
              <a:rPr lang="nl-NL" dirty="0" err="1"/>
              <a:t>the</a:t>
            </a:r>
            <a:r>
              <a:rPr lang="nl-NL" dirty="0"/>
              <a:t> </a:t>
            </a:r>
            <a:r>
              <a:rPr lang="nl-NL" dirty="0" err="1"/>
              <a:t>inputs</a:t>
            </a:r>
            <a:r>
              <a:rPr lang="nl-NL" dirty="0"/>
              <a:t> </a:t>
            </a:r>
            <a:r>
              <a:rPr lang="nl-NL" dirty="0" err="1"/>
              <a:t>and</a:t>
            </a:r>
            <a:r>
              <a:rPr lang="nl-NL" dirty="0"/>
              <a:t> </a:t>
            </a:r>
            <a:r>
              <a:rPr lang="nl-NL" dirty="0" err="1"/>
              <a:t>preparation</a:t>
            </a:r>
            <a:r>
              <a:rPr lang="nl-NL" dirty="0"/>
              <a:t> of </a:t>
            </a:r>
            <a:r>
              <a:rPr lang="nl-NL" dirty="0" err="1"/>
              <a:t>the</a:t>
            </a:r>
            <a:r>
              <a:rPr lang="nl-NL" dirty="0"/>
              <a:t> </a:t>
            </a:r>
            <a:r>
              <a:rPr lang="nl-NL" dirty="0" err="1"/>
              <a:t>presentation</a:t>
            </a:r>
            <a:r>
              <a:rPr lang="nl-NL" dirty="0"/>
              <a:t> of </a:t>
            </a:r>
            <a:r>
              <a:rPr lang="nl-NL" dirty="0" err="1"/>
              <a:t>the</a:t>
            </a:r>
            <a:r>
              <a:rPr lang="nl-NL" dirty="0"/>
              <a:t> </a:t>
            </a:r>
            <a:r>
              <a:rPr lang="nl-NL" dirty="0" err="1"/>
              <a:t>results</a:t>
            </a:r>
            <a:r>
              <a:rPr lang="nl-NL" dirty="0"/>
              <a:t> to </a:t>
            </a:r>
            <a:r>
              <a:rPr lang="nl-NL" dirty="0" err="1"/>
              <a:t>the</a:t>
            </a:r>
            <a:r>
              <a:rPr lang="nl-NL" dirty="0"/>
              <a:t> IWG in </a:t>
            </a:r>
            <a:r>
              <a:rPr lang="nl-NL" dirty="0" err="1"/>
              <a:t>July</a:t>
            </a:r>
            <a:r>
              <a:rPr lang="nl-NL" dirty="0"/>
              <a:t>, Helsinki</a:t>
            </a:r>
          </a:p>
          <a:p>
            <a:endParaRPr lang="nl-NL" dirty="0"/>
          </a:p>
        </p:txBody>
      </p:sp>
    </p:spTree>
    <p:extLst>
      <p:ext uri="{BB962C8B-B14F-4D97-AF65-F5344CB8AC3E}">
        <p14:creationId xmlns:p14="http://schemas.microsoft.com/office/powerpoint/2010/main" val="2767082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3F27A5-FC1F-A7C0-0B27-81A2D836499B}"/>
              </a:ext>
            </a:extLst>
          </p:cNvPr>
          <p:cNvSpPr>
            <a:spLocks noGrp="1"/>
          </p:cNvSpPr>
          <p:nvPr>
            <p:ph type="title"/>
          </p:nvPr>
        </p:nvSpPr>
        <p:spPr/>
        <p:txBody>
          <a:bodyPr/>
          <a:lstStyle/>
          <a:p>
            <a:r>
              <a:rPr lang="nl-NL" dirty="0" err="1"/>
              <a:t>Mid</a:t>
            </a:r>
            <a:r>
              <a:rPr lang="nl-NL" dirty="0"/>
              <a:t>-term review </a:t>
            </a:r>
            <a:r>
              <a:rPr lang="nl-NL" dirty="0" err="1"/>
              <a:t>questions</a:t>
            </a:r>
            <a:endParaRPr lang="nl-NL" dirty="0"/>
          </a:p>
        </p:txBody>
      </p:sp>
      <p:sp>
        <p:nvSpPr>
          <p:cNvPr id="3" name="Tijdelijke aanduiding voor inhoud 2">
            <a:extLst>
              <a:ext uri="{FF2B5EF4-FFF2-40B4-BE49-F238E27FC236}">
                <a16:creationId xmlns:a16="http://schemas.microsoft.com/office/drawing/2014/main" id="{984469EA-1A0E-1364-9DBA-AD0E4D1D93D6}"/>
              </a:ext>
            </a:extLst>
          </p:cNvPr>
          <p:cNvSpPr>
            <a:spLocks noGrp="1"/>
          </p:cNvSpPr>
          <p:nvPr>
            <p:ph idx="1"/>
          </p:nvPr>
        </p:nvSpPr>
        <p:spPr/>
        <p:txBody>
          <a:bodyPr/>
          <a:lstStyle/>
          <a:p>
            <a:pPr marL="342900" lvl="0" indent="-342900">
              <a:lnSpc>
                <a:spcPct val="105000"/>
              </a:lnSpc>
              <a:buFont typeface="+mj-lt"/>
              <a:buAutoNum type="arabicPeriod"/>
            </a:pPr>
            <a:r>
              <a:rPr lang="en-US" sz="1800" kern="100" dirty="0">
                <a:effectLst/>
                <a:latin typeface="Arial" panose="020B0604020202020204" pitchFamily="34" charset="0"/>
                <a:ea typeface="Times New Roman" panose="02020603050405020304" pitchFamily="18" charset="0"/>
                <a:cs typeface="Times New Roman" panose="02020603050405020304" pitchFamily="18" charset="0"/>
              </a:rPr>
              <a:t>Do you expect that the current processes will allow adoption of the first GTR and UNR on ADS in the WP.29 June 2026 session?</a:t>
            </a:r>
            <a:endParaRPr lang="nl-NL"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5000"/>
              </a:lnSpc>
              <a:buFont typeface="+mj-lt"/>
              <a:buAutoNum type="arabicPeriod"/>
            </a:pPr>
            <a:r>
              <a:rPr lang="en-US" sz="1800" kern="100" dirty="0">
                <a:effectLst/>
                <a:latin typeface="Arial" panose="020B0604020202020204" pitchFamily="34" charset="0"/>
                <a:ea typeface="Times New Roman" panose="02020603050405020304" pitchFamily="18" charset="0"/>
                <a:cs typeface="Times New Roman" panose="02020603050405020304" pitchFamily="18" charset="0"/>
              </a:rPr>
              <a:t>If you expect that the current processes will not allow adoption of the first GTR and UNR on ADS in the WP. 29 June 2026 session, what should be done to speed it up?</a:t>
            </a:r>
            <a:endParaRPr lang="nl-NL"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5000"/>
              </a:lnSpc>
              <a:buFont typeface="+mj-lt"/>
              <a:buAutoNum type="arabicPeriod"/>
            </a:pPr>
            <a:r>
              <a:rPr lang="en-US" sz="1800" kern="100" dirty="0">
                <a:effectLst/>
                <a:latin typeface="Arial" panose="020B0604020202020204" pitchFamily="34" charset="0"/>
                <a:ea typeface="Times New Roman" panose="02020603050405020304" pitchFamily="18" charset="0"/>
                <a:cs typeface="Times New Roman" panose="02020603050405020304" pitchFamily="18" charset="0"/>
              </a:rPr>
              <a:t>Do you consider the GTR to be sufficiently mature for effective and efficient application?</a:t>
            </a:r>
            <a:r>
              <a:rPr lang="en-US" sz="1800" kern="100" dirty="0">
                <a:effectLst/>
                <a:latin typeface="Aptos" panose="020B0004020202020204" pitchFamily="34" charset="0"/>
                <a:ea typeface="Times New Roman" panose="02020603050405020304" pitchFamily="18" charset="0"/>
                <a:cs typeface="Times New Roman" panose="02020603050405020304" pitchFamily="18" charset="0"/>
              </a:rPr>
              <a:t> </a:t>
            </a:r>
            <a:endParaRPr lang="nl-NL" sz="18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05000"/>
              </a:lnSpc>
              <a:buFont typeface="+mj-lt"/>
              <a:buAutoNum type="alphaLcPeriod"/>
            </a:pPr>
            <a:r>
              <a:rPr lang="en-US" sz="1800" kern="100" dirty="0">
                <a:effectLst/>
                <a:latin typeface="Arial" panose="020B0604020202020204" pitchFamily="34" charset="0"/>
                <a:ea typeface="Times New Roman" panose="02020603050405020304" pitchFamily="18" charset="0"/>
                <a:cs typeface="Times New Roman" panose="02020603050405020304" pitchFamily="18" charset="0"/>
              </a:rPr>
              <a:t>If not, what should be done about it?</a:t>
            </a:r>
            <a:endParaRPr lang="nl-NL" sz="1800" kern="100" dirty="0">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05000"/>
              </a:lnSpc>
              <a:buFont typeface="+mj-lt"/>
              <a:buAutoNum type="arabicPeriod"/>
            </a:pPr>
            <a:r>
              <a:rPr lang="en-US" sz="1800" kern="100" dirty="0">
                <a:effectLst/>
                <a:latin typeface="Arial" panose="020B0604020202020204" pitchFamily="34" charset="0"/>
                <a:ea typeface="Times New Roman" panose="02020603050405020304" pitchFamily="18" charset="0"/>
                <a:cs typeface="Times New Roman" panose="02020603050405020304" pitchFamily="18" charset="0"/>
              </a:rPr>
              <a:t>Do you consider the UNR to be sufficiently mature for effective and efficient application?</a:t>
            </a:r>
            <a:r>
              <a:rPr lang="en-US" sz="1800" kern="100" dirty="0">
                <a:effectLst/>
                <a:latin typeface="Aptos" panose="020B0004020202020204" pitchFamily="34" charset="0"/>
                <a:ea typeface="Times New Roman" panose="02020603050405020304" pitchFamily="18" charset="0"/>
                <a:cs typeface="Times New Roman" panose="02020603050405020304" pitchFamily="18" charset="0"/>
              </a:rPr>
              <a:t> </a:t>
            </a:r>
            <a:endParaRPr lang="nl-NL" sz="18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lvl="1" indent="-285750">
              <a:lnSpc>
                <a:spcPct val="105000"/>
              </a:lnSpc>
              <a:spcAft>
                <a:spcPts val="800"/>
              </a:spcAft>
              <a:buFont typeface="+mj-lt"/>
              <a:buAutoNum type="alphaLcPeriod"/>
            </a:pPr>
            <a:r>
              <a:rPr lang="en-US" sz="1800" kern="100" dirty="0">
                <a:effectLst/>
                <a:latin typeface="Arial" panose="020B0604020202020204" pitchFamily="34" charset="0"/>
                <a:ea typeface="Times New Roman" panose="02020603050405020304" pitchFamily="18" charset="0"/>
                <a:cs typeface="Times New Roman" panose="02020603050405020304" pitchFamily="18" charset="0"/>
              </a:rPr>
              <a:t>If not, what should be done about it?</a:t>
            </a:r>
            <a:endParaRPr lang="nl-NL" sz="18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nl-NL" dirty="0"/>
          </a:p>
        </p:txBody>
      </p:sp>
    </p:spTree>
    <p:extLst>
      <p:ext uri="{BB962C8B-B14F-4D97-AF65-F5344CB8AC3E}">
        <p14:creationId xmlns:p14="http://schemas.microsoft.com/office/powerpoint/2010/main" val="1944633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57BC91-EA43-BA52-C31E-AB4C4751AB36}"/>
              </a:ext>
            </a:extLst>
          </p:cNvPr>
          <p:cNvSpPr>
            <a:spLocks noGrp="1"/>
          </p:cNvSpPr>
          <p:nvPr>
            <p:ph type="title"/>
          </p:nvPr>
        </p:nvSpPr>
        <p:spPr/>
        <p:txBody>
          <a:bodyPr/>
          <a:lstStyle/>
          <a:p>
            <a:r>
              <a:rPr lang="nl-NL" dirty="0" err="1"/>
              <a:t>Upcoming</a:t>
            </a:r>
            <a:r>
              <a:rPr lang="nl-NL" dirty="0"/>
              <a:t> WS meetings</a:t>
            </a:r>
          </a:p>
        </p:txBody>
      </p:sp>
      <p:sp>
        <p:nvSpPr>
          <p:cNvPr id="3" name="Tijdelijke aanduiding voor inhoud 2">
            <a:extLst>
              <a:ext uri="{FF2B5EF4-FFF2-40B4-BE49-F238E27FC236}">
                <a16:creationId xmlns:a16="http://schemas.microsoft.com/office/drawing/2014/main" id="{43178C6F-C7BB-B520-0643-8DAC54D8E1B6}"/>
              </a:ext>
            </a:extLst>
          </p:cNvPr>
          <p:cNvSpPr>
            <a:spLocks noGrp="1"/>
          </p:cNvSpPr>
          <p:nvPr>
            <p:ph idx="1"/>
          </p:nvPr>
        </p:nvSpPr>
        <p:spPr/>
        <p:txBody>
          <a:bodyPr/>
          <a:lstStyle/>
          <a:p>
            <a:r>
              <a:rPr lang="nl-NL" dirty="0"/>
              <a:t>10+11 </a:t>
            </a:r>
            <a:r>
              <a:rPr lang="nl-NL" dirty="0" err="1"/>
              <a:t>June</a:t>
            </a:r>
            <a:r>
              <a:rPr lang="nl-NL" dirty="0"/>
              <a:t> (Web)</a:t>
            </a:r>
          </a:p>
          <a:p>
            <a:r>
              <a:rPr lang="nl-NL" dirty="0"/>
              <a:t>18+19 September (in-person, Geneva)</a:t>
            </a:r>
          </a:p>
          <a:p>
            <a:r>
              <a:rPr lang="nl-NL" dirty="0"/>
              <a:t>4+5 November (Web)</a:t>
            </a:r>
          </a:p>
        </p:txBody>
      </p:sp>
    </p:spTree>
    <p:extLst>
      <p:ext uri="{BB962C8B-B14F-4D97-AF65-F5344CB8AC3E}">
        <p14:creationId xmlns:p14="http://schemas.microsoft.com/office/powerpoint/2010/main" val="3305018088"/>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TotalTime>
  <Words>462</Words>
  <Application>Microsoft Office PowerPoint</Application>
  <PresentationFormat>Widescreen</PresentationFormat>
  <Paragraphs>42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Aptos</vt:lpstr>
      <vt:lpstr>Aptos Display</vt:lpstr>
      <vt:lpstr>Arial</vt:lpstr>
      <vt:lpstr>Roboto</vt:lpstr>
      <vt:lpstr>Kantoorthema</vt:lpstr>
      <vt:lpstr>WS Status update to IWG</vt:lpstr>
      <vt:lpstr>Agenda</vt:lpstr>
      <vt:lpstr>Open issues WS</vt:lpstr>
      <vt:lpstr>Task 3: Interpretation document</vt:lpstr>
      <vt:lpstr>Alignment GTR &amp; UNR</vt:lpstr>
      <vt:lpstr>Mid-term review</vt:lpstr>
      <vt:lpstr>Mid-term review questions</vt:lpstr>
      <vt:lpstr>Upcoming WS meetings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WS Status update to IWG</dc:title>
  <dc:creator>Striekwold, Peter</dc:creator>
  <cp:lastModifiedBy>John Creamer</cp:lastModifiedBy>
  <cp:revision>5</cp:revision>
  <dcterms:created xsi:type="dcterms:W3CDTF">2025-05-19T06:31:02Z</dcterms:created>
  <dcterms:modified xsi:type="dcterms:W3CDTF">2025-05-19T12:51:29Z</dcterms:modified>
</cp:coreProperties>
</file>