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5" r:id="rId8"/>
    <p:sldId id="266" r:id="rId9"/>
    <p:sldId id="260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1D3E67-9183-0DC7-D2D5-EBF44BE94A21}" v="51" dt="2025-05-20T16:31:02.5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3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2EAAB-9972-A240-2F20-058FEB4765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09DF9D-6E01-D695-3303-FCA651C612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0E04E-D1D6-B5F7-F6AB-4E8ADE70C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619D5-47B1-FA28-E1D4-12CBF2B2F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5483-3E4C-734C-4634-0FE04EE95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188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6B9F8-AB1D-432E-8990-0AED8EC21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943484-E5E0-BAD3-C75D-F6895FDC41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F7325-9D9D-B3CB-0F95-F4CE332EE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86305-D5CF-6A16-2CDB-9B9C2D706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9CEA5-5082-3BA2-DCE2-B691F52BC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161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8AD4C9-9AF4-0921-1283-C33FDE5C17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D708F3-2B96-2120-260A-7881A7E832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205AC-D38C-2E07-4E24-A45D69965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B4A41-94FF-2AF0-14E0-3C06862FA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91FCA-050E-A627-1C54-729D5812E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102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D2533-57B7-930D-C1FF-9BFA526F7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52A04-957D-4336-DC43-23E062AC6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9B441-E0F5-D70C-F3C7-36BAFFEA2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BA8C2-D4DA-60B0-E639-823B96DCC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B2E26-716E-02A8-0B66-AC245C361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770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A7528-BDAC-6B99-2E3D-C8CCBC0F4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A4DB0A-CE8F-3830-6613-6A530A424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D1000-68F1-9BE7-E65D-BEEE4D79B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64187-706C-8E6D-D393-4FCA156B9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20F75-2FEE-E386-6E2B-A5D6AB603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48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170DA-89C6-EBB2-5B83-2133866C6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9E06C-5A17-1CC2-D6E5-A8399A885B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AFD1B4-E668-9AB7-9D53-1E439888F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128D2F-769A-2CA2-9ED8-382C1978E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66D562-9189-B6D2-A1E1-2164EEE85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D527B2-D408-2E91-AF1C-3CA14773B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91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1A622-2D4A-24F9-2142-2A7B2D74E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3F4424-6513-8464-1611-A9FE14851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3D672-0C52-1C85-55D7-E33026B80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736D35-84B0-444E-97B4-AAB703A02C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01EA2D-CC12-166D-EB6C-14A6950F87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890F57-893B-776D-227E-6EA5379BA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B85D1A-911C-AC13-BC2D-2CB5581D3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B11E2A-E6E3-6730-96E8-A923D7883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455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FC3AD-27F3-DF0C-E774-3973A96CB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E4E780-9BA6-9975-07E4-97EF990D2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0C7801-D12C-2E68-422B-FFED021B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6D4877-CA7C-80E4-6234-D8C4A8F6B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6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76AE41-9A87-59F0-DDEB-AC2D08A64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76E067-BCB5-0481-9791-FD9C35F6A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F9487F-0523-4839-400C-6A9F25445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57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D4C75-E387-3A67-33BC-344E33823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5FD00-C452-B62B-66FE-2B00DE490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AF11D2-7D3E-5DA6-9E85-BA309AEAF8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2451F8-A408-C0C4-8577-C4B3B9D3A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85B3FF-C270-EE98-FD1E-4B8B7C92F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5066F9-C597-BEA6-A076-4A9EB45F9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377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81262-F313-05AF-515C-B832B17F4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C8A141-03A1-481E-54EE-189CE9D026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D16425-5199-D621-D490-0B876ECF1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59517D-7753-DB7A-536A-818DE61BF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B9475-8FC5-C484-F584-6087F56C9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621F9-D22B-68EB-6F70-5D90B7503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68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64B365-B40B-776D-C3F1-A38A6C63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643F4-BA62-117F-D00E-F1A85D2C5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BDAFF-F080-ACC7-218F-A7E2C87E18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023DF5-C791-47EB-9451-D4C902A10A6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F691F-7EF4-5E5B-EC34-62944EFCF5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976BF-4214-EE86-4F38-B54F9A3CA1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83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Relationship Id="rId9" Type="http://schemas.openxmlformats.org/officeDocument/2006/relationships/image" Target="../media/image25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41E87-3617-4323-22E2-6DA104A2E6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IWG-ADS update to GRVA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2A787-E45B-7FA2-DFA9-C1D24DE297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Submitted for the GRVA 22</a:t>
            </a:r>
            <a:r>
              <a:rPr lang="en-GB" baseline="30000" dirty="0"/>
              <a:t>nd</a:t>
            </a:r>
            <a:r>
              <a:rPr lang="en-GB" dirty="0"/>
              <a:t> session June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4552EB-94CF-3878-CA73-BCAC1BD5AC37}"/>
              </a:ext>
            </a:extLst>
          </p:cNvPr>
          <p:cNvSpPr txBox="1"/>
          <p:nvPr/>
        </p:nvSpPr>
        <p:spPr>
          <a:xfrm>
            <a:off x="10121405" y="106829"/>
            <a:ext cx="1670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ADS-10-02</a:t>
            </a:r>
          </a:p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10</a:t>
            </a:r>
            <a:r>
              <a:rPr lang="en-GB" sz="12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ADS IWG session</a:t>
            </a:r>
          </a:p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23 May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912896-A95A-CCBE-1E35-B295996EA208}"/>
              </a:ext>
            </a:extLst>
          </p:cNvPr>
          <p:cNvSpPr txBox="1"/>
          <p:nvPr/>
        </p:nvSpPr>
        <p:spPr>
          <a:xfrm>
            <a:off x="3691335" y="1410629"/>
            <a:ext cx="4809330" cy="83099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Draft proposal for IWG discussion</a:t>
            </a:r>
          </a:p>
          <a:p>
            <a:pPr algn="ctr"/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based on ADS-09-03</a:t>
            </a:r>
          </a:p>
        </p:txBody>
      </p:sp>
    </p:spTree>
    <p:extLst>
      <p:ext uri="{BB962C8B-B14F-4D97-AF65-F5344CB8AC3E}">
        <p14:creationId xmlns:p14="http://schemas.microsoft.com/office/powerpoint/2010/main" val="226774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B1F9B-484F-58C2-48FF-64064B4D4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49000" cy="1325563"/>
          </a:xfrm>
        </p:spPr>
        <p:txBody>
          <a:bodyPr/>
          <a:lstStyle/>
          <a:p>
            <a:r>
              <a:rPr lang="en-GB"/>
              <a:t>Progress since 21</a:t>
            </a:r>
            <a:r>
              <a:rPr lang="en-GB" baseline="30000"/>
              <a:t>st</a:t>
            </a:r>
            <a:r>
              <a:rPr lang="en-GB"/>
              <a:t> session of GRVA (Jan 2025)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F04F86B-CB8C-D8C2-4436-B189E2EA6CD6}"/>
              </a:ext>
            </a:extLst>
          </p:cNvPr>
          <p:cNvSpPr/>
          <p:nvPr/>
        </p:nvSpPr>
        <p:spPr>
          <a:xfrm>
            <a:off x="1385300" y="3890119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22ACA3E-2CB2-0C88-CED3-5FF90E80FD90}"/>
              </a:ext>
            </a:extLst>
          </p:cNvPr>
          <p:cNvSpPr/>
          <p:nvPr/>
        </p:nvSpPr>
        <p:spPr>
          <a:xfrm>
            <a:off x="3731120" y="3889504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D1F328-DC9F-4C54-B3F1-2016DE6899C3}"/>
              </a:ext>
            </a:extLst>
          </p:cNvPr>
          <p:cNvSpPr/>
          <p:nvPr/>
        </p:nvSpPr>
        <p:spPr>
          <a:xfrm>
            <a:off x="6076941" y="3889504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CDB9B55-D010-215A-78A8-4F1B6E8422BF}"/>
              </a:ext>
            </a:extLst>
          </p:cNvPr>
          <p:cNvSpPr/>
          <p:nvPr/>
        </p:nvSpPr>
        <p:spPr>
          <a:xfrm>
            <a:off x="8422762" y="3871575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CD94450-C3FA-0F63-A2B8-40EDA327D1CF}"/>
              </a:ext>
            </a:extLst>
          </p:cNvPr>
          <p:cNvSpPr/>
          <p:nvPr/>
        </p:nvSpPr>
        <p:spPr>
          <a:xfrm>
            <a:off x="10768582" y="3889504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8552100-A49B-EFFA-D5FE-1F6CEE0607E6}"/>
              </a:ext>
            </a:extLst>
          </p:cNvPr>
          <p:cNvCxnSpPr>
            <a:cxnSpLocks/>
            <a:stCxn id="3" idx="6"/>
            <a:endCxn id="4" idx="2"/>
          </p:cNvCxnSpPr>
          <p:nvPr/>
        </p:nvCxnSpPr>
        <p:spPr>
          <a:xfrm flipV="1">
            <a:off x="1568180" y="3980944"/>
            <a:ext cx="2162940" cy="61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41FB2BF-EAAC-4CED-CFD2-2F8F31EF40A7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>
            <a:off x="3914000" y="3980944"/>
            <a:ext cx="2162941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5E16C04-F3D5-56EC-A6B6-A17C0A85F76B}"/>
              </a:ext>
            </a:extLst>
          </p:cNvPr>
          <p:cNvCxnSpPr>
            <a:cxnSpLocks/>
            <a:stCxn id="5" idx="6"/>
            <a:endCxn id="6" idx="2"/>
          </p:cNvCxnSpPr>
          <p:nvPr/>
        </p:nvCxnSpPr>
        <p:spPr>
          <a:xfrm flipV="1">
            <a:off x="6259821" y="3963015"/>
            <a:ext cx="2162941" cy="1792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8E7B63-9B44-7C46-3395-D582C79485B4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>
            <a:off x="8605642" y="3963015"/>
            <a:ext cx="2162940" cy="1792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863681C-526F-B4FB-78B6-F823FDC39634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1476740" y="3334603"/>
            <a:ext cx="0" cy="5555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6FDFEA4-CEE5-E571-4CFA-415DB342E779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3822560" y="3334603"/>
            <a:ext cx="0" cy="5549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F2BE08-1037-7280-76A8-5E02F869349D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6168381" y="3334603"/>
            <a:ext cx="0" cy="5549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F33F55D-1B9D-6CCD-C7FC-4862910E9D6B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514202" y="3334603"/>
            <a:ext cx="0" cy="5369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815FB25-C5B2-4E92-6659-06C684FB9200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10860022" y="3580760"/>
            <a:ext cx="0" cy="3087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19B9EBD2-591B-A76F-15A6-D7D3DDFA7A1A}"/>
              </a:ext>
            </a:extLst>
          </p:cNvPr>
          <p:cNvSpPr txBox="1"/>
          <p:nvPr/>
        </p:nvSpPr>
        <p:spPr>
          <a:xfrm>
            <a:off x="696811" y="2574230"/>
            <a:ext cx="15598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/>
              <a:t>Jan 2025</a:t>
            </a:r>
          </a:p>
          <a:p>
            <a:pPr algn="ctr"/>
            <a:r>
              <a:rPr lang="en-GB" sz="1400"/>
              <a:t>GRVA 21</a:t>
            </a:r>
            <a:r>
              <a:rPr lang="en-GB" sz="1400" baseline="30000"/>
              <a:t>st</a:t>
            </a:r>
            <a:r>
              <a:rPr lang="en-GB" sz="1400"/>
              <a:t> session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36D19A4-90EC-685F-D4A9-4C676D3766D1}"/>
              </a:ext>
            </a:extLst>
          </p:cNvPr>
          <p:cNvSpPr txBox="1"/>
          <p:nvPr/>
        </p:nvSpPr>
        <p:spPr>
          <a:xfrm>
            <a:off x="2743983" y="2574230"/>
            <a:ext cx="19742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/>
              <a:t>Feb 2025</a:t>
            </a:r>
          </a:p>
          <a:p>
            <a:pPr algn="ctr"/>
            <a:r>
              <a:rPr lang="en-GB" sz="1400"/>
              <a:t>IWG-ADS 6</a:t>
            </a:r>
            <a:r>
              <a:rPr lang="en-GB" sz="1400" baseline="30000"/>
              <a:t>th</a:t>
            </a:r>
            <a:r>
              <a:rPr lang="en-GB" sz="1400"/>
              <a:t> session</a:t>
            </a:r>
          </a:p>
          <a:p>
            <a:pPr algn="ctr"/>
            <a:r>
              <a:rPr lang="en-GB" sz="1400"/>
              <a:t>(online)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F04980-AE8E-C07A-1067-EFD3DEFD9851}"/>
              </a:ext>
            </a:extLst>
          </p:cNvPr>
          <p:cNvSpPr txBox="1"/>
          <p:nvPr/>
        </p:nvSpPr>
        <p:spPr>
          <a:xfrm>
            <a:off x="5181244" y="2549220"/>
            <a:ext cx="19742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/>
              <a:t>March 2025</a:t>
            </a:r>
          </a:p>
          <a:p>
            <a:pPr algn="ctr"/>
            <a:r>
              <a:rPr lang="en-GB" sz="1400"/>
              <a:t>IWG-ADS 7</a:t>
            </a:r>
            <a:r>
              <a:rPr lang="en-GB" sz="1400" baseline="30000"/>
              <a:t>th</a:t>
            </a:r>
            <a:r>
              <a:rPr lang="en-GB" sz="1400"/>
              <a:t> session</a:t>
            </a:r>
          </a:p>
          <a:p>
            <a:pPr algn="ctr"/>
            <a:r>
              <a:rPr lang="en-GB" sz="1400"/>
              <a:t>(Netherlands)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EA61C98-BBA3-1219-202B-949AA8740866}"/>
              </a:ext>
            </a:extLst>
          </p:cNvPr>
          <p:cNvSpPr txBox="1"/>
          <p:nvPr/>
        </p:nvSpPr>
        <p:spPr>
          <a:xfrm>
            <a:off x="7525540" y="2584282"/>
            <a:ext cx="19742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/>
              <a:t>April 2025</a:t>
            </a:r>
          </a:p>
          <a:p>
            <a:pPr algn="ctr"/>
            <a:r>
              <a:rPr lang="en-GB" sz="1400"/>
              <a:t>IWG-ADS 8</a:t>
            </a:r>
            <a:r>
              <a:rPr lang="en-GB" sz="1400" baseline="30000"/>
              <a:t>th</a:t>
            </a:r>
            <a:r>
              <a:rPr lang="en-GB" sz="1400"/>
              <a:t> session</a:t>
            </a:r>
          </a:p>
          <a:p>
            <a:pPr algn="ctr"/>
            <a:r>
              <a:rPr lang="en-GB" sz="1400"/>
              <a:t>(Japan)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F81668A-5F3C-4897-30A8-BA7DEDBE160B}"/>
              </a:ext>
            </a:extLst>
          </p:cNvPr>
          <p:cNvSpPr txBox="1"/>
          <p:nvPr/>
        </p:nvSpPr>
        <p:spPr>
          <a:xfrm>
            <a:off x="9913892" y="4309287"/>
            <a:ext cx="21629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/>
              <a:t>3</a:t>
            </a:r>
            <a:r>
              <a:rPr lang="en-GB" sz="1400" b="1" baseline="30000"/>
              <a:t>rd</a:t>
            </a:r>
            <a:r>
              <a:rPr lang="en-GB" sz="1400" b="1"/>
              <a:t> draft </a:t>
            </a:r>
            <a:r>
              <a:rPr lang="en-GB" sz="1400"/>
              <a:t>of consolidated common provisions</a:t>
            </a:r>
          </a:p>
          <a:p>
            <a:pPr algn="ctr"/>
            <a:r>
              <a:rPr lang="en-GB" sz="1400">
                <a:highlight>
                  <a:srgbClr val="FFFF00"/>
                </a:highlight>
              </a:rPr>
              <a:t>(ADS-09-XX)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375D560-181E-AFE4-6473-31B5B79374B3}"/>
              </a:ext>
            </a:extLst>
          </p:cNvPr>
          <p:cNvSpPr txBox="1"/>
          <p:nvPr/>
        </p:nvSpPr>
        <p:spPr>
          <a:xfrm>
            <a:off x="2832530" y="4342911"/>
            <a:ext cx="21629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/>
              <a:t>1</a:t>
            </a:r>
            <a:r>
              <a:rPr lang="en-GB" sz="1400" b="1" baseline="30000"/>
              <a:t>st</a:t>
            </a:r>
            <a:r>
              <a:rPr lang="en-GB" sz="1400" b="1"/>
              <a:t> draft </a:t>
            </a:r>
            <a:r>
              <a:rPr lang="en-GB" sz="1400"/>
              <a:t>of consolidated common provisions </a:t>
            </a:r>
          </a:p>
          <a:p>
            <a:pPr algn="ctr"/>
            <a:r>
              <a:rPr lang="en-GB" sz="1400"/>
              <a:t>(ADS-06-04r1)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BBB5452-BB65-D277-B20E-3412DEE5A396}"/>
              </a:ext>
            </a:extLst>
          </p:cNvPr>
          <p:cNvSpPr txBox="1"/>
          <p:nvPr/>
        </p:nvSpPr>
        <p:spPr>
          <a:xfrm>
            <a:off x="7431207" y="4309287"/>
            <a:ext cx="216294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/>
              <a:t>2</a:t>
            </a:r>
            <a:r>
              <a:rPr lang="en-GB" sz="1400" b="1" baseline="30000"/>
              <a:t>nd</a:t>
            </a:r>
            <a:r>
              <a:rPr lang="en-GB" sz="1400" b="1"/>
              <a:t> draft </a:t>
            </a:r>
            <a:r>
              <a:rPr lang="en-GB" sz="1400"/>
              <a:t>of consolidated common provisions</a:t>
            </a:r>
          </a:p>
          <a:p>
            <a:pPr algn="ctr"/>
            <a:r>
              <a:rPr lang="en-GB" sz="1400"/>
              <a:t>(ADS-08-04r1)</a:t>
            </a:r>
          </a:p>
          <a:p>
            <a:pPr algn="ctr"/>
            <a:r>
              <a:rPr lang="en-GB" sz="1400"/>
              <a:t>Open issues tracker</a:t>
            </a:r>
          </a:p>
          <a:p>
            <a:pPr algn="ctr"/>
            <a:r>
              <a:rPr lang="en-GB" sz="1400"/>
              <a:t>(ADS-08-05r1)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7F31C9B-1E92-9F0E-8A0B-8FE2DDD316B0}"/>
              </a:ext>
            </a:extLst>
          </p:cNvPr>
          <p:cNvSpPr txBox="1"/>
          <p:nvPr/>
        </p:nvSpPr>
        <p:spPr>
          <a:xfrm>
            <a:off x="9819562" y="2549220"/>
            <a:ext cx="21629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/>
              <a:t>May 2025</a:t>
            </a:r>
          </a:p>
          <a:p>
            <a:pPr algn="ctr"/>
            <a:r>
              <a:rPr lang="en-GB" sz="1400"/>
              <a:t>IWG-ADS 9</a:t>
            </a:r>
            <a:r>
              <a:rPr lang="en-GB" sz="1400" baseline="30000"/>
              <a:t>th</a:t>
            </a:r>
            <a:r>
              <a:rPr lang="en-GB" sz="1400"/>
              <a:t> – 11</a:t>
            </a:r>
            <a:r>
              <a:rPr lang="en-GB" sz="1400" baseline="30000"/>
              <a:t>th</a:t>
            </a:r>
            <a:r>
              <a:rPr lang="en-GB" sz="1400"/>
              <a:t> sessions</a:t>
            </a:r>
          </a:p>
          <a:p>
            <a:pPr algn="ctr"/>
            <a:r>
              <a:rPr lang="en-GB" sz="1400"/>
              <a:t>(online)</a:t>
            </a:r>
          </a:p>
        </p:txBody>
      </p:sp>
    </p:spTree>
    <p:extLst>
      <p:ext uri="{BB962C8B-B14F-4D97-AF65-F5344CB8AC3E}">
        <p14:creationId xmlns:p14="http://schemas.microsoft.com/office/powerpoint/2010/main" val="46645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D18F6-2A1D-B8B9-EE57-7E105A7DC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728" y="65447"/>
            <a:ext cx="10515600" cy="1325563"/>
          </a:xfrm>
        </p:spPr>
        <p:txBody>
          <a:bodyPr/>
          <a:lstStyle/>
          <a:p>
            <a:r>
              <a:rPr lang="en-GB"/>
              <a:t>Overview of the draft ‘common provisions’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3444A2-BB62-FDFB-CDE4-3E219E7A9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1" y="1096696"/>
            <a:ext cx="4326394" cy="55625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F6473D2-18D7-44C5-DD44-550781390709}"/>
              </a:ext>
            </a:extLst>
          </p:cNvPr>
          <p:cNvSpPr txBox="1"/>
          <p:nvPr/>
        </p:nvSpPr>
        <p:spPr>
          <a:xfrm>
            <a:off x="4633472" y="1096696"/>
            <a:ext cx="7330567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Consolidated draft common provisions contain the basis of the requirements for the GTR and UNR for automated driving systems. </a:t>
            </a:r>
          </a:p>
          <a:p>
            <a:endParaRPr lang="en-GB" sz="1600"/>
          </a:p>
          <a:p>
            <a:pPr marL="342900" indent="-342900">
              <a:buFont typeface="+mj-lt"/>
              <a:buAutoNum type="arabicPeriod"/>
            </a:pPr>
            <a:r>
              <a:rPr lang="en-GB" sz="1600" b="1"/>
              <a:t>Requirements on the ADS (§5)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600"/>
              <a:t>Ability to perform the dynamic driving task (§5.1)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600"/>
              <a:t>Safe interactions between users and the ADS (§5.2)</a:t>
            </a:r>
          </a:p>
          <a:p>
            <a:pPr marL="400050" indent="-400050">
              <a:buFont typeface="+mj-lt"/>
              <a:buAutoNum type="arabicPeriod"/>
            </a:pPr>
            <a:endParaRPr lang="en-GB" sz="1600" b="1"/>
          </a:p>
          <a:p>
            <a:pPr marL="400050" indent="-400050">
              <a:buFont typeface="+mj-lt"/>
              <a:buAutoNum type="arabicPeriod"/>
            </a:pPr>
            <a:r>
              <a:rPr lang="en-GB" sz="1600" b="1"/>
              <a:t>Manufacturer requirements (§6)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600"/>
              <a:t>Safety Management System (§6.1)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600"/>
              <a:t>Test environment credibility (§6.2)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600"/>
              <a:t>Safety case (§6.3)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600"/>
              <a:t>Post-deployment safety (§6.4)</a:t>
            </a:r>
          </a:p>
          <a:p>
            <a:pPr marL="342900" indent="-342900">
              <a:buFont typeface="+mj-lt"/>
              <a:buAutoNum type="arabicPeriod"/>
            </a:pPr>
            <a:endParaRPr lang="en-GB" sz="1600"/>
          </a:p>
          <a:p>
            <a:pPr marL="342900" indent="-342900">
              <a:buFont typeface="+mj-lt"/>
              <a:buAutoNum type="arabicPeriod"/>
            </a:pPr>
            <a:r>
              <a:rPr lang="en-GB" sz="1600" b="1"/>
              <a:t>Compliance assessment (§7)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600"/>
              <a:t>Audit of the Safety Management System (§7.1)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600"/>
              <a:t>Assessment of the test environment (§7.2)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600"/>
              <a:t>Assessment of the safety case (§7.3)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600"/>
              <a:t>Post-deployment safety assessment (§7.5)</a:t>
            </a:r>
          </a:p>
          <a:p>
            <a:endParaRPr lang="en-GB" sz="16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5EFB35-F6CE-A43E-E94D-DA458736C32C}"/>
              </a:ext>
            </a:extLst>
          </p:cNvPr>
          <p:cNvSpPr txBox="1"/>
          <p:nvPr/>
        </p:nvSpPr>
        <p:spPr>
          <a:xfrm>
            <a:off x="4798422" y="5956663"/>
            <a:ext cx="6209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… plus supporting annexes</a:t>
            </a:r>
          </a:p>
        </p:txBody>
      </p:sp>
    </p:spTree>
    <p:extLst>
      <p:ext uri="{BB962C8B-B14F-4D97-AF65-F5344CB8AC3E}">
        <p14:creationId xmlns:p14="http://schemas.microsoft.com/office/powerpoint/2010/main" val="1734725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9BA87-AD81-EE21-59A9-F6F78283D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Manufacturer activities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CF2CC0E-F987-DB2D-6250-B0AF6EDDC98F}"/>
              </a:ext>
            </a:extLst>
          </p:cNvPr>
          <p:cNvGrpSpPr/>
          <p:nvPr/>
        </p:nvGrpSpPr>
        <p:grpSpPr>
          <a:xfrm>
            <a:off x="97463" y="1540011"/>
            <a:ext cx="11997074" cy="990892"/>
            <a:chOff x="97463" y="2027700"/>
            <a:chExt cx="11997074" cy="99089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C7DF9C8-8F5A-4B59-27AE-07E58851C724}"/>
                </a:ext>
              </a:extLst>
            </p:cNvPr>
            <p:cNvSpPr txBox="1"/>
            <p:nvPr/>
          </p:nvSpPr>
          <p:spPr>
            <a:xfrm>
              <a:off x="5599607" y="2064485"/>
              <a:ext cx="647917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A Safety Management System (SMS) is a systematic approach to managing safety. 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400"/>
                <a:t>Organisational safety policies, principles and culture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400"/>
                <a:t>Processes for risk management and ADS design and development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400"/>
                <a:t>Personnel competencies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4B48673-5CDD-2E3F-A9D7-4EC40B1B7CE2}"/>
                </a:ext>
              </a:extLst>
            </p:cNvPr>
            <p:cNvGrpSpPr/>
            <p:nvPr/>
          </p:nvGrpSpPr>
          <p:grpSpPr>
            <a:xfrm>
              <a:off x="132299" y="2062536"/>
              <a:ext cx="5112441" cy="790810"/>
              <a:chOff x="132299" y="2367337"/>
              <a:chExt cx="5112441" cy="790810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D3EE387-6892-4A82-1B3A-0274CB797938}"/>
                  </a:ext>
                </a:extLst>
              </p:cNvPr>
              <p:cNvSpPr txBox="1"/>
              <p:nvPr/>
            </p:nvSpPr>
            <p:spPr>
              <a:xfrm>
                <a:off x="873036" y="2599756"/>
                <a:ext cx="43717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/>
                  <a:t>Establish a safety management system (§6.1)</a:t>
                </a:r>
              </a:p>
            </p:txBody>
          </p:sp>
          <p:pic>
            <p:nvPicPr>
              <p:cNvPr id="12" name="Graphic 11" descr="Workflow outline">
                <a:extLst>
                  <a:ext uri="{FF2B5EF4-FFF2-40B4-BE49-F238E27FC236}">
                    <a16:creationId xmlns:a16="http://schemas.microsoft.com/office/drawing/2014/main" id="{B7D1D2D8-F637-5BDB-E5C3-B93B0BBFCE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32299" y="2367337"/>
                <a:ext cx="790810" cy="790810"/>
              </a:xfrm>
              <a:prstGeom prst="rect">
                <a:avLst/>
              </a:prstGeom>
            </p:spPr>
          </p:pic>
        </p:grp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6888B703-8E86-70AF-E404-8284BACD21CA}"/>
                </a:ext>
              </a:extLst>
            </p:cNvPr>
            <p:cNvSpPr/>
            <p:nvPr/>
          </p:nvSpPr>
          <p:spPr>
            <a:xfrm>
              <a:off x="97463" y="2027700"/>
              <a:ext cx="11997074" cy="9410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E036B4E-3498-8885-91A5-F88489CA6F41}"/>
              </a:ext>
            </a:extLst>
          </p:cNvPr>
          <p:cNvGrpSpPr/>
          <p:nvPr/>
        </p:nvGrpSpPr>
        <p:grpSpPr>
          <a:xfrm>
            <a:off x="97463" y="2624680"/>
            <a:ext cx="12027003" cy="1027189"/>
            <a:chOff x="97463" y="2929488"/>
            <a:chExt cx="12027003" cy="102718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65BC3C3-28D1-1C2A-116C-FD4EADBFF5C9}"/>
                </a:ext>
              </a:extLst>
            </p:cNvPr>
            <p:cNvSpPr txBox="1"/>
            <p:nvPr/>
          </p:nvSpPr>
          <p:spPr>
            <a:xfrm>
              <a:off x="5603964" y="3002570"/>
              <a:ext cx="652050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The draft common provisions set requirements for the ADS regarding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400"/>
                <a:t>Performance of the ‘</a:t>
              </a:r>
              <a:r>
                <a:rPr lang="en-GB" sz="1400" i="1"/>
                <a:t>dynamic driving task</a:t>
              </a:r>
              <a:r>
                <a:rPr lang="en-GB" sz="1400"/>
                <a:t>’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400"/>
                <a:t>Interactions between users and the ADS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endParaRPr lang="en-GB" sz="1400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3200B49-1CB3-4CD0-E0B9-5C1B217A1FDB}"/>
                </a:ext>
              </a:extLst>
            </p:cNvPr>
            <p:cNvGrpSpPr/>
            <p:nvPr/>
          </p:nvGrpSpPr>
          <p:grpSpPr>
            <a:xfrm>
              <a:off x="167135" y="3028697"/>
              <a:ext cx="5389378" cy="728969"/>
              <a:chOff x="51417" y="3547225"/>
              <a:chExt cx="5389378" cy="728969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9EFEEC7-0DD9-4EA7-A040-801E6B9E6D04}"/>
                  </a:ext>
                </a:extLst>
              </p:cNvPr>
              <p:cNvSpPr txBox="1"/>
              <p:nvPr/>
            </p:nvSpPr>
            <p:spPr>
              <a:xfrm>
                <a:off x="773000" y="3619322"/>
                <a:ext cx="46677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/>
                  <a:t>Design and develop an ADS meeting the requirements set out in (§5)</a:t>
                </a: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4D3373-388C-B196-548A-3999D8AA8C07}"/>
                  </a:ext>
                </a:extLst>
              </p:cNvPr>
              <p:cNvGrpSpPr/>
              <p:nvPr/>
            </p:nvGrpSpPr>
            <p:grpSpPr>
              <a:xfrm>
                <a:off x="51417" y="3547225"/>
                <a:ext cx="740228" cy="728969"/>
                <a:chOff x="4733110" y="3854907"/>
                <a:chExt cx="1071153" cy="1023003"/>
              </a:xfrm>
            </p:grpSpPr>
            <p:pic>
              <p:nvPicPr>
                <p:cNvPr id="14" name="Graphic 13" descr="Pencil outline">
                  <a:extLst>
                    <a:ext uri="{FF2B5EF4-FFF2-40B4-BE49-F238E27FC236}">
                      <a16:creationId xmlns:a16="http://schemas.microsoft.com/office/drawing/2014/main" id="{34C890A1-FB6C-7148-C389-3D23147F76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 rot="16200000">
                  <a:off x="4889863" y="3854907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8" name="Graphic 17" descr="Triangle Ruler outline">
                  <a:extLst>
                    <a:ext uri="{FF2B5EF4-FFF2-40B4-BE49-F238E27FC236}">
                      <a16:creationId xmlns:a16="http://schemas.microsoft.com/office/drawing/2014/main" id="{9B0F7EC0-180E-6BF9-B621-C83628B0B5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33110" y="3963510"/>
                  <a:ext cx="914400" cy="914400"/>
                </a:xfrm>
                <a:prstGeom prst="rect">
                  <a:avLst/>
                </a:prstGeom>
              </p:spPr>
            </p:pic>
          </p:grpSp>
        </p:grp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0C15A1E5-EE9B-3706-E681-16FFF0D197A0}"/>
                </a:ext>
              </a:extLst>
            </p:cNvPr>
            <p:cNvSpPr/>
            <p:nvPr/>
          </p:nvSpPr>
          <p:spPr>
            <a:xfrm>
              <a:off x="97463" y="2929488"/>
              <a:ext cx="11997074" cy="9410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DFF5BA0-5DDA-4A6E-8BFA-DFF828A0ED2A}"/>
              </a:ext>
            </a:extLst>
          </p:cNvPr>
          <p:cNvGrpSpPr/>
          <p:nvPr/>
        </p:nvGrpSpPr>
        <p:grpSpPr>
          <a:xfrm>
            <a:off x="90193" y="3712940"/>
            <a:ext cx="12037741" cy="941027"/>
            <a:chOff x="90193" y="3808736"/>
            <a:chExt cx="12037741" cy="941027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C080D24-2972-365D-4166-554F5F369B77}"/>
                </a:ext>
              </a:extLst>
            </p:cNvPr>
            <p:cNvGrpSpPr/>
            <p:nvPr/>
          </p:nvGrpSpPr>
          <p:grpSpPr>
            <a:xfrm>
              <a:off x="102370" y="3916792"/>
              <a:ext cx="5196383" cy="727610"/>
              <a:chOff x="102370" y="3916792"/>
              <a:chExt cx="5196383" cy="727610"/>
            </a:xfrm>
          </p:grpSpPr>
          <p:pic>
            <p:nvPicPr>
              <p:cNvPr id="37" name="Graphic 36" descr="Remote learning math outline">
                <a:extLst>
                  <a:ext uri="{FF2B5EF4-FFF2-40B4-BE49-F238E27FC236}">
                    <a16:creationId xmlns:a16="http://schemas.microsoft.com/office/drawing/2014/main" id="{BE9D0A8C-7233-0424-57A1-7AE13FE08B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02370" y="3916792"/>
                <a:ext cx="727610" cy="727610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6D84D84-F619-41F4-392F-32ADAC6FE67E}"/>
                  </a:ext>
                </a:extLst>
              </p:cNvPr>
              <p:cNvSpPr txBox="1"/>
              <p:nvPr/>
            </p:nvSpPr>
            <p:spPr>
              <a:xfrm>
                <a:off x="944467" y="3980003"/>
                <a:ext cx="43542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/>
                  <a:t>Perform test environment credibility assessment (§6.2)</a:t>
                </a: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471D28A-00E6-CE8F-CFF6-47D24C673896}"/>
                </a:ext>
              </a:extLst>
            </p:cNvPr>
            <p:cNvSpPr txBox="1"/>
            <p:nvPr/>
          </p:nvSpPr>
          <p:spPr>
            <a:xfrm>
              <a:off x="5607432" y="4010780"/>
              <a:ext cx="65205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Ensure that the test environment and toolchains (e.g. virtual testing toolchains) are appropriate for their use.</a:t>
              </a:r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F96263C3-8962-1233-09CE-56956D014E5F}"/>
                </a:ext>
              </a:extLst>
            </p:cNvPr>
            <p:cNvSpPr/>
            <p:nvPr/>
          </p:nvSpPr>
          <p:spPr>
            <a:xfrm>
              <a:off x="90193" y="3808736"/>
              <a:ext cx="11997074" cy="9410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8AF32E7-744F-95D1-7153-25A39D48A855}"/>
              </a:ext>
            </a:extLst>
          </p:cNvPr>
          <p:cNvGrpSpPr/>
          <p:nvPr/>
        </p:nvGrpSpPr>
        <p:grpSpPr>
          <a:xfrm>
            <a:off x="102845" y="4767502"/>
            <a:ext cx="12139575" cy="1184772"/>
            <a:chOff x="102845" y="4776211"/>
            <a:chExt cx="12139575" cy="118477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F04561F-B0BD-3E0C-ED15-5985881A501D}"/>
                </a:ext>
              </a:extLst>
            </p:cNvPr>
            <p:cNvSpPr txBox="1"/>
            <p:nvPr/>
          </p:nvSpPr>
          <p:spPr>
            <a:xfrm>
              <a:off x="5584301" y="4791432"/>
              <a:ext cx="6658119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A safety case is structured documentation that provides a compelling, comprehensible, and valid case that the ADS meets the relevant ADS requirements of this regulation and is free from unreasonable risks to the ADS vehicle user(s) and other road users. </a:t>
              </a:r>
            </a:p>
            <a:p>
              <a:endParaRPr lang="en-GB" sz="140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186265E-6BCD-F9BE-BB36-CE162D961C34}"/>
                </a:ext>
              </a:extLst>
            </p:cNvPr>
            <p:cNvGrpSpPr/>
            <p:nvPr/>
          </p:nvGrpSpPr>
          <p:grpSpPr>
            <a:xfrm>
              <a:off x="107627" y="4801269"/>
              <a:ext cx="5478508" cy="812381"/>
              <a:chOff x="26978" y="4367103"/>
              <a:chExt cx="5478508" cy="812381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796068D-23D7-71B6-18A0-113424745DCF}"/>
                  </a:ext>
                </a:extLst>
              </p:cNvPr>
              <p:cNvSpPr txBox="1"/>
              <p:nvPr/>
            </p:nvSpPr>
            <p:spPr>
              <a:xfrm>
                <a:off x="837691" y="4636931"/>
                <a:ext cx="46677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/>
                  <a:t>Develop a safety case (§6.3)</a:t>
                </a:r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13BABD1A-C556-34F2-FCD2-A3651C718EE2}"/>
                  </a:ext>
                </a:extLst>
              </p:cNvPr>
              <p:cNvGrpSpPr/>
              <p:nvPr/>
            </p:nvGrpSpPr>
            <p:grpSpPr>
              <a:xfrm>
                <a:off x="26978" y="4367103"/>
                <a:ext cx="812381" cy="812381"/>
                <a:chOff x="4441373" y="4128172"/>
                <a:chExt cx="914400" cy="914400"/>
              </a:xfrm>
            </p:grpSpPr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D93F1EAE-6117-B735-F0E9-AD9BB300404D}"/>
                    </a:ext>
                  </a:extLst>
                </p:cNvPr>
                <p:cNvGrpSpPr/>
                <p:nvPr/>
              </p:nvGrpSpPr>
              <p:grpSpPr>
                <a:xfrm>
                  <a:off x="4441373" y="4128172"/>
                  <a:ext cx="914400" cy="914400"/>
                  <a:chOff x="4441373" y="4128172"/>
                  <a:chExt cx="914400" cy="914400"/>
                </a:xfrm>
              </p:grpSpPr>
              <p:pic>
                <p:nvPicPr>
                  <p:cNvPr id="21" name="Graphic 20" descr="Address Book outline">
                    <a:extLst>
                      <a:ext uri="{FF2B5EF4-FFF2-40B4-BE49-F238E27FC236}">
                        <a16:creationId xmlns:a16="http://schemas.microsoft.com/office/drawing/2014/main" id="{CCDAF6C6-4554-F518-01CC-88DCC8E32E9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441373" y="4128172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7F52CCCC-7554-6F97-FE12-47ED74DC897C}"/>
                      </a:ext>
                    </a:extLst>
                  </p:cNvPr>
                  <p:cNvSpPr/>
                  <p:nvPr/>
                </p:nvSpPr>
                <p:spPr>
                  <a:xfrm>
                    <a:off x="4746171" y="4371703"/>
                    <a:ext cx="404722" cy="44705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pic>
              <p:nvPicPr>
                <p:cNvPr id="23" name="Graphic 22" descr="Shield Tick outline">
                  <a:extLst>
                    <a:ext uri="{FF2B5EF4-FFF2-40B4-BE49-F238E27FC236}">
                      <a16:creationId xmlns:a16="http://schemas.microsoft.com/office/drawing/2014/main" id="{2C4E6F57-D45D-3714-86A2-80C77FDA37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96DAC541-7B7A-43D3-8B79-37D633B846F1}">
                      <asvg:svgBlip xmlns:asvg="http://schemas.microsoft.com/office/drawing/2016/SVG/main" r:embed="rId1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54394" y="4322165"/>
                  <a:ext cx="570638" cy="570638"/>
                </a:xfrm>
                <a:prstGeom prst="rect">
                  <a:avLst/>
                </a:prstGeom>
              </p:spPr>
            </p:pic>
          </p:grpSp>
        </p:grp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139032FC-2FF0-0828-2625-3D773B51CBE2}"/>
                </a:ext>
              </a:extLst>
            </p:cNvPr>
            <p:cNvSpPr/>
            <p:nvPr/>
          </p:nvSpPr>
          <p:spPr>
            <a:xfrm>
              <a:off x="102845" y="4776211"/>
              <a:ext cx="11997074" cy="9410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4157B92-5CFD-7D5F-4027-F49760D54C4E}"/>
              </a:ext>
            </a:extLst>
          </p:cNvPr>
          <p:cNvGrpSpPr/>
          <p:nvPr/>
        </p:nvGrpSpPr>
        <p:grpSpPr>
          <a:xfrm>
            <a:off x="87315" y="5817570"/>
            <a:ext cx="11997074" cy="941027"/>
            <a:chOff x="87315" y="5817570"/>
            <a:chExt cx="11997074" cy="941027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707742B-4ABE-AC40-7BC5-C8C527DB4803}"/>
                </a:ext>
              </a:extLst>
            </p:cNvPr>
            <p:cNvGrpSpPr/>
            <p:nvPr/>
          </p:nvGrpSpPr>
          <p:grpSpPr>
            <a:xfrm>
              <a:off x="125029" y="5893509"/>
              <a:ext cx="5408852" cy="780667"/>
              <a:chOff x="147216" y="5455575"/>
              <a:chExt cx="5408852" cy="780667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106C43E-28E8-D443-A773-1827ADB38CD8}"/>
                  </a:ext>
                </a:extLst>
              </p:cNvPr>
              <p:cNvSpPr txBox="1"/>
              <p:nvPr/>
            </p:nvSpPr>
            <p:spPr>
              <a:xfrm>
                <a:off x="888273" y="5539462"/>
                <a:ext cx="46677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/>
                  <a:t>Undertake in-service monitoring (§6.1) and reporting (§6.4)</a:t>
                </a: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D120074A-4CE6-1F9D-A23F-3149EA3BEDD1}"/>
                  </a:ext>
                </a:extLst>
              </p:cNvPr>
              <p:cNvGrpSpPr/>
              <p:nvPr/>
            </p:nvGrpSpPr>
            <p:grpSpPr>
              <a:xfrm>
                <a:off x="147216" y="5455575"/>
                <a:ext cx="700182" cy="780667"/>
                <a:chOff x="163573" y="5542665"/>
                <a:chExt cx="819769" cy="914001"/>
              </a:xfrm>
            </p:grpSpPr>
            <p:pic>
              <p:nvPicPr>
                <p:cNvPr id="28" name="Graphic 27" descr="Magnifying glass outline">
                  <a:extLst>
                    <a:ext uri="{FF2B5EF4-FFF2-40B4-BE49-F238E27FC236}">
                      <a16:creationId xmlns:a16="http://schemas.microsoft.com/office/drawing/2014/main" id="{B70CD2B6-AAD7-8903-DB0E-308CF178EC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>
                  <a:extLst>
                    <a:ext uri="{96DAC541-7B7A-43D3-8B79-37D633B846F1}">
                      <asvg:svgBlip xmlns:asvg="http://schemas.microsoft.com/office/drawing/2016/SVG/main" r:embed="rId1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7917" y="5881241"/>
                  <a:ext cx="575425" cy="575425"/>
                </a:xfrm>
                <a:prstGeom prst="rect">
                  <a:avLst/>
                </a:prstGeom>
              </p:spPr>
            </p:pic>
            <p:pic>
              <p:nvPicPr>
                <p:cNvPr id="30" name="Graphic 29" descr="Clipboard outline">
                  <a:extLst>
                    <a:ext uri="{FF2B5EF4-FFF2-40B4-BE49-F238E27FC236}">
                      <a16:creationId xmlns:a16="http://schemas.microsoft.com/office/drawing/2014/main" id="{43778D8D-27DD-A6BC-AD6C-DA3D68B11E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>
                  <a:extLst>
                    <a:ext uri="{96DAC541-7B7A-43D3-8B79-37D633B846F1}">
                      <asvg:svgBlip xmlns:asvg="http://schemas.microsoft.com/office/drawing/2016/SVG/main" r:embed="rId1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3573" y="5542665"/>
                  <a:ext cx="647522" cy="647522"/>
                </a:xfrm>
                <a:prstGeom prst="rect">
                  <a:avLst/>
                </a:prstGeom>
              </p:spPr>
            </p:pic>
          </p:grp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28F556C-20B9-F386-4439-7168E9C03B20}"/>
                </a:ext>
              </a:extLst>
            </p:cNvPr>
            <p:cNvSpPr txBox="1"/>
            <p:nvPr/>
          </p:nvSpPr>
          <p:spPr>
            <a:xfrm>
              <a:off x="5556513" y="5976372"/>
              <a:ext cx="65205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Monitoring the performance of the ADS once in use and reporting on specified occurrences.</a:t>
              </a:r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17AC5087-181F-13CA-A9B8-E57E54187668}"/>
                </a:ext>
              </a:extLst>
            </p:cNvPr>
            <p:cNvSpPr/>
            <p:nvPr/>
          </p:nvSpPr>
          <p:spPr>
            <a:xfrm>
              <a:off x="87315" y="5817570"/>
              <a:ext cx="11997074" cy="9410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87449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40B09-7579-BA41-7555-78DE8807C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Assessor activities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FF482C2-71F4-8265-36F7-03FE5AC7BD85}"/>
              </a:ext>
            </a:extLst>
          </p:cNvPr>
          <p:cNvGrpSpPr/>
          <p:nvPr/>
        </p:nvGrpSpPr>
        <p:grpSpPr>
          <a:xfrm>
            <a:off x="97462" y="1944183"/>
            <a:ext cx="11997074" cy="953434"/>
            <a:chOff x="97462" y="2100943"/>
            <a:chExt cx="11997074" cy="953434"/>
          </a:xfrm>
        </p:grpSpPr>
        <p:pic>
          <p:nvPicPr>
            <p:cNvPr id="4" name="Graphic 3" descr="Clipboard Checked outline">
              <a:extLst>
                <a:ext uri="{FF2B5EF4-FFF2-40B4-BE49-F238E27FC236}">
                  <a16:creationId xmlns:a16="http://schemas.microsoft.com/office/drawing/2014/main" id="{3FC0C574-FDB2-9787-8038-B39E5BD26A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0777" y="2100943"/>
              <a:ext cx="914400" cy="9144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C89156B-7D85-5DCD-5B3B-334F0951B406}"/>
                </a:ext>
              </a:extLst>
            </p:cNvPr>
            <p:cNvSpPr txBox="1"/>
            <p:nvPr/>
          </p:nvSpPr>
          <p:spPr>
            <a:xfrm>
              <a:off x="1245326" y="2373477"/>
              <a:ext cx="4711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/>
                <a:t>Audit the Safety Management System (§7.1)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F94C43-D721-CD92-8914-E36BBAC37622}"/>
                </a:ext>
              </a:extLst>
            </p:cNvPr>
            <p:cNvSpPr txBox="1"/>
            <p:nvPr/>
          </p:nvSpPr>
          <p:spPr>
            <a:xfrm>
              <a:off x="6096000" y="2296533"/>
              <a:ext cx="54602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A single SMS may cover multiple ADS.</a:t>
              </a:r>
            </a:p>
            <a:p>
              <a:r>
                <a:rPr lang="en-GB" sz="1400"/>
                <a:t>For UNR, issue a ‘certificate of compliance’ (GRVA workshop output).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00C38545-8A18-0A54-3D8C-EFFAB10276BD}"/>
                </a:ext>
              </a:extLst>
            </p:cNvPr>
            <p:cNvSpPr/>
            <p:nvPr/>
          </p:nvSpPr>
          <p:spPr>
            <a:xfrm>
              <a:off x="97462" y="2113350"/>
              <a:ext cx="11997074" cy="9410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40EFC0A-E464-17EA-8BA3-70EBC203E03C}"/>
              </a:ext>
            </a:extLst>
          </p:cNvPr>
          <p:cNvGrpSpPr/>
          <p:nvPr/>
        </p:nvGrpSpPr>
        <p:grpSpPr>
          <a:xfrm>
            <a:off x="97462" y="4320021"/>
            <a:ext cx="11997074" cy="944100"/>
            <a:chOff x="97462" y="3177381"/>
            <a:chExt cx="11997074" cy="944100"/>
          </a:xfrm>
        </p:grpSpPr>
        <p:pic>
          <p:nvPicPr>
            <p:cNvPr id="10" name="Graphic 9" descr="Scales of justice outline">
              <a:extLst>
                <a:ext uri="{FF2B5EF4-FFF2-40B4-BE49-F238E27FC236}">
                  <a16:creationId xmlns:a16="http://schemas.microsoft.com/office/drawing/2014/main" id="{618F1776-504B-904B-9AB5-756EBCCF7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30777" y="3177381"/>
              <a:ext cx="914400" cy="9144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6DFAC1A-D4F0-9BFB-6C9F-CA2AEA82DD7C}"/>
                </a:ext>
              </a:extLst>
            </p:cNvPr>
            <p:cNvSpPr txBox="1"/>
            <p:nvPr/>
          </p:nvSpPr>
          <p:spPr>
            <a:xfrm>
              <a:off x="1295400" y="3449915"/>
              <a:ext cx="43107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/>
                <a:t>Assess safety case (§7.3)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20D351-17C0-2053-906D-D7B8CA2E291D}"/>
                </a:ext>
              </a:extLst>
            </p:cNvPr>
            <p:cNvSpPr txBox="1"/>
            <p:nvPr/>
          </p:nvSpPr>
          <p:spPr>
            <a:xfrm>
              <a:off x="6095999" y="3372971"/>
              <a:ext cx="54602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Is the safety case complete and robust? </a:t>
              </a:r>
            </a:p>
            <a:p>
              <a:r>
                <a:rPr lang="en-GB" sz="1400"/>
                <a:t>Are the requirements of the UNR and GTR met?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CCD4E27D-BEB8-8E0F-3650-18F49793F3A6}"/>
                </a:ext>
              </a:extLst>
            </p:cNvPr>
            <p:cNvSpPr/>
            <p:nvPr/>
          </p:nvSpPr>
          <p:spPr>
            <a:xfrm>
              <a:off x="97462" y="3180454"/>
              <a:ext cx="11997074" cy="9410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669BBA5-4339-2CC0-7802-F14AFEF56731}"/>
              </a:ext>
            </a:extLst>
          </p:cNvPr>
          <p:cNvGrpSpPr/>
          <p:nvPr/>
        </p:nvGrpSpPr>
        <p:grpSpPr>
          <a:xfrm>
            <a:off x="97462" y="5563031"/>
            <a:ext cx="11997074" cy="941027"/>
            <a:chOff x="97462" y="4361242"/>
            <a:chExt cx="11997074" cy="941027"/>
          </a:xfrm>
        </p:grpSpPr>
        <p:pic>
          <p:nvPicPr>
            <p:cNvPr id="13" name="Graphic 12" descr="Car outline">
              <a:extLst>
                <a:ext uri="{FF2B5EF4-FFF2-40B4-BE49-F238E27FC236}">
                  <a16:creationId xmlns:a16="http://schemas.microsoft.com/office/drawing/2014/main" id="{919524F7-3CCD-0CD4-E09B-8E6B15A02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30777" y="4377928"/>
              <a:ext cx="914400" cy="9144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AD7051A-A7AD-74FF-AAE8-EF4A9C4E8DD5}"/>
                </a:ext>
              </a:extLst>
            </p:cNvPr>
            <p:cNvSpPr txBox="1"/>
            <p:nvPr/>
          </p:nvSpPr>
          <p:spPr>
            <a:xfrm>
              <a:off x="1295400" y="4650462"/>
              <a:ext cx="43107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/>
                <a:t>Perform confirmatory testing (§7.3)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BEC08AE-80C9-2EA1-1AE9-1A6DE86FFC0E}"/>
                </a:ext>
              </a:extLst>
            </p:cNvPr>
            <p:cNvSpPr txBox="1"/>
            <p:nvPr/>
          </p:nvSpPr>
          <p:spPr>
            <a:xfrm>
              <a:off x="6095999" y="4677866"/>
              <a:ext cx="54602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[Requirements still under construction.]</a:t>
              </a:r>
            </a:p>
            <a:p>
              <a:r>
                <a:rPr lang="en-GB" sz="1400"/>
                <a:t>Assess the performance of the ADS using physical testing.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0D3FB4EB-2F68-A1CF-E32A-6BB9C3C4315A}"/>
                </a:ext>
              </a:extLst>
            </p:cNvPr>
            <p:cNvSpPr/>
            <p:nvPr/>
          </p:nvSpPr>
          <p:spPr>
            <a:xfrm>
              <a:off x="97462" y="4361242"/>
              <a:ext cx="11997074" cy="9410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Graphic 23" descr="Highway scene outline">
            <a:extLst>
              <a:ext uri="{FF2B5EF4-FFF2-40B4-BE49-F238E27FC236}">
                <a16:creationId xmlns:a16="http://schemas.microsoft.com/office/drawing/2014/main" id="{CE9CE6C0-BBAC-ADD8-7F2C-92DF0DB834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0777" y="3165518"/>
            <a:ext cx="791114" cy="79111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B71437C-4C5B-5B41-29B3-0554F5A82754}"/>
              </a:ext>
            </a:extLst>
          </p:cNvPr>
          <p:cNvSpPr txBox="1"/>
          <p:nvPr/>
        </p:nvSpPr>
        <p:spPr>
          <a:xfrm>
            <a:off x="1295399" y="3376409"/>
            <a:ext cx="4310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Assess test environment (§7.2)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E453ED-3F5B-F1F2-1A04-EB380C881323}"/>
              </a:ext>
            </a:extLst>
          </p:cNvPr>
          <p:cNvSpPr txBox="1"/>
          <p:nvPr/>
        </p:nvSpPr>
        <p:spPr>
          <a:xfrm>
            <a:off x="6095999" y="3384982"/>
            <a:ext cx="5460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Physical and virtual test environments.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3B9040C-96AA-950B-67E0-A8CAD0E2D240}"/>
              </a:ext>
            </a:extLst>
          </p:cNvPr>
          <p:cNvSpPr/>
          <p:nvPr/>
        </p:nvSpPr>
        <p:spPr>
          <a:xfrm>
            <a:off x="97462" y="3130445"/>
            <a:ext cx="11997074" cy="941027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214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3399C-EF4D-257B-B5AC-8E0F8DEA3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Remaining activities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5A8E56-7848-6622-D814-2EC03C664F34}"/>
              </a:ext>
            </a:extLst>
          </p:cNvPr>
          <p:cNvSpPr txBox="1"/>
          <p:nvPr/>
        </p:nvSpPr>
        <p:spPr>
          <a:xfrm>
            <a:off x="679269" y="1791450"/>
            <a:ext cx="10439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Finalise common provisions ‘open items’</a:t>
            </a:r>
          </a:p>
          <a:p>
            <a:endParaRPr lang="en-GB"/>
          </a:p>
          <a:p>
            <a:r>
              <a:rPr lang="en-GB"/>
              <a:t>Integrate workshop outputs and split into GTR and UNR</a:t>
            </a:r>
          </a:p>
          <a:p>
            <a:endParaRPr lang="en-GB"/>
          </a:p>
          <a:p>
            <a:r>
              <a:rPr lang="en-GB"/>
              <a:t>Integrate data storage system provisions (input from IWG-EDR/DSSAD expected in June)</a:t>
            </a:r>
          </a:p>
          <a:p>
            <a:endParaRPr lang="en-GB"/>
          </a:p>
          <a:p>
            <a:r>
              <a:rPr lang="en-GB"/>
              <a:t>Drafting work necessary to develop implementable GTR and UNR</a:t>
            </a:r>
          </a:p>
        </p:txBody>
      </p:sp>
    </p:spTree>
    <p:extLst>
      <p:ext uri="{BB962C8B-B14F-4D97-AF65-F5344CB8AC3E}">
        <p14:creationId xmlns:p14="http://schemas.microsoft.com/office/powerpoint/2010/main" val="3982737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EC8D8-4FF1-8B51-A65B-30A4DC411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Plan going forward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702DE06-5B71-CF0B-5457-C5D918E42872}"/>
              </a:ext>
            </a:extLst>
          </p:cNvPr>
          <p:cNvSpPr/>
          <p:nvPr/>
        </p:nvSpPr>
        <p:spPr>
          <a:xfrm>
            <a:off x="932051" y="2946700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7108308-389A-A558-73DE-417947C0CD46}"/>
              </a:ext>
            </a:extLst>
          </p:cNvPr>
          <p:cNvSpPr/>
          <p:nvPr/>
        </p:nvSpPr>
        <p:spPr>
          <a:xfrm>
            <a:off x="1815971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E212FC8-9498-31F3-1733-5079E98A49F5}"/>
              </a:ext>
            </a:extLst>
          </p:cNvPr>
          <p:cNvSpPr/>
          <p:nvPr/>
        </p:nvSpPr>
        <p:spPr>
          <a:xfrm>
            <a:off x="2996149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460D3D8-3C1C-D3A0-C91D-541130BD9124}"/>
              </a:ext>
            </a:extLst>
          </p:cNvPr>
          <p:cNvSpPr/>
          <p:nvPr/>
        </p:nvSpPr>
        <p:spPr>
          <a:xfrm>
            <a:off x="4176327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BF49CCC-7546-F977-8274-689500AEE82F}"/>
              </a:ext>
            </a:extLst>
          </p:cNvPr>
          <p:cNvSpPr/>
          <p:nvPr/>
        </p:nvSpPr>
        <p:spPr>
          <a:xfrm>
            <a:off x="5356505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F045A80-F23E-8A7A-6163-369FF17E21D4}"/>
              </a:ext>
            </a:extLst>
          </p:cNvPr>
          <p:cNvSpPr/>
          <p:nvPr/>
        </p:nvSpPr>
        <p:spPr>
          <a:xfrm>
            <a:off x="6536683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49E1041-34BD-446E-8EFA-DEA13C4C6416}"/>
              </a:ext>
            </a:extLst>
          </p:cNvPr>
          <p:cNvSpPr/>
          <p:nvPr/>
        </p:nvSpPr>
        <p:spPr>
          <a:xfrm>
            <a:off x="7716861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E3AC14D-CB0D-5C0D-62A2-54A00D0A7DF2}"/>
              </a:ext>
            </a:extLst>
          </p:cNvPr>
          <p:cNvSpPr/>
          <p:nvPr/>
        </p:nvSpPr>
        <p:spPr>
          <a:xfrm>
            <a:off x="8897039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DBF62C8-C3A3-71D0-48D4-52D8BE3EDE2F}"/>
              </a:ext>
            </a:extLst>
          </p:cNvPr>
          <p:cNvSpPr/>
          <p:nvPr/>
        </p:nvSpPr>
        <p:spPr>
          <a:xfrm>
            <a:off x="10077217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7E67B6A-5C5E-C2B4-5F8A-F2A7B0C2E691}"/>
              </a:ext>
            </a:extLst>
          </p:cNvPr>
          <p:cNvSpPr/>
          <p:nvPr/>
        </p:nvSpPr>
        <p:spPr>
          <a:xfrm>
            <a:off x="11257393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68F35BB-1EF4-12D0-1E56-5872A68CD0B7}"/>
              </a:ext>
            </a:extLst>
          </p:cNvPr>
          <p:cNvCxnSpPr>
            <a:cxnSpLocks/>
            <a:stCxn id="3" idx="6"/>
            <a:endCxn id="4" idx="2"/>
          </p:cNvCxnSpPr>
          <p:nvPr/>
        </p:nvCxnSpPr>
        <p:spPr>
          <a:xfrm flipV="1">
            <a:off x="1114931" y="3035808"/>
            <a:ext cx="701040" cy="23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E9218B0-2512-B4F9-F7E2-91CACBE82123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>
            <a:off x="1998851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FC9F1C5-5D40-4DED-0F83-B6B16EBE0149}"/>
              </a:ext>
            </a:extLst>
          </p:cNvPr>
          <p:cNvCxnSpPr>
            <a:cxnSpLocks/>
            <a:stCxn id="5" idx="6"/>
            <a:endCxn id="6" idx="2"/>
          </p:cNvCxnSpPr>
          <p:nvPr/>
        </p:nvCxnSpPr>
        <p:spPr>
          <a:xfrm>
            <a:off x="3179029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E7783F-FAF6-B6F6-BB8B-342ED859BE64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>
            <a:off x="4359207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60EE4E-CC68-5758-5507-F9C2BE2780F8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5539385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1AD0FC6-9753-EE9A-0177-0BF5C94504DA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6719563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9D38BCF-5722-081E-1C66-4557956EC055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7899741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967BE31-3805-8589-162D-FE16173B1C5B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9079919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3BA9956-2DB1-CA2E-CEE6-45B49E4CDF5A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10260097" y="3035808"/>
            <a:ext cx="997296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2CA8D40-6EFB-C42C-F341-7CF8BF63DF31}"/>
              </a:ext>
            </a:extLst>
          </p:cNvPr>
          <p:cNvSpPr txBox="1"/>
          <p:nvPr/>
        </p:nvSpPr>
        <p:spPr>
          <a:xfrm>
            <a:off x="39070" y="3690615"/>
            <a:ext cx="1984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July 2025</a:t>
            </a:r>
          </a:p>
          <a:p>
            <a:pPr algn="ctr"/>
            <a:r>
              <a:rPr lang="en-GB" sz="1400"/>
              <a:t>IWG-ADS #12 </a:t>
            </a:r>
          </a:p>
          <a:p>
            <a:pPr algn="ctr"/>
            <a:r>
              <a:rPr lang="en-GB" sz="1400"/>
              <a:t>(Helsinki)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65F6148-8E8B-B898-04A6-23F95E6CC339}"/>
              </a:ext>
            </a:extLst>
          </p:cNvPr>
          <p:cNvCxnSpPr>
            <a:cxnSpLocks/>
            <a:stCxn id="22" idx="0"/>
            <a:endCxn id="3" idx="4"/>
          </p:cNvCxnSpPr>
          <p:nvPr/>
        </p:nvCxnSpPr>
        <p:spPr>
          <a:xfrm flipH="1" flipV="1">
            <a:off x="1023491" y="3129580"/>
            <a:ext cx="7703" cy="5610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4F4CCAD-50AC-D73E-7254-34A1F5193D31}"/>
              </a:ext>
            </a:extLst>
          </p:cNvPr>
          <p:cNvSpPr txBox="1"/>
          <p:nvPr/>
        </p:nvSpPr>
        <p:spPr>
          <a:xfrm>
            <a:off x="677543" y="1729827"/>
            <a:ext cx="2459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September 2025</a:t>
            </a:r>
          </a:p>
          <a:p>
            <a:pPr algn="ctr"/>
            <a:r>
              <a:rPr lang="en-GB" sz="1400"/>
              <a:t>IWG-ADS #13</a:t>
            </a:r>
          </a:p>
          <a:p>
            <a:pPr algn="ctr"/>
            <a:r>
              <a:rPr lang="en-GB" sz="1400"/>
              <a:t>(web)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4CCA688-67C2-283C-89CB-7CE982848FE9}"/>
              </a:ext>
            </a:extLst>
          </p:cNvPr>
          <p:cNvCxnSpPr>
            <a:stCxn id="24" idx="2"/>
            <a:endCxn id="4" idx="0"/>
          </p:cNvCxnSpPr>
          <p:nvPr/>
        </p:nvCxnSpPr>
        <p:spPr>
          <a:xfrm>
            <a:off x="1907411" y="2468491"/>
            <a:ext cx="0" cy="4758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E9BE28B-379C-D5E1-8104-CEF698B2D7BF}"/>
              </a:ext>
            </a:extLst>
          </p:cNvPr>
          <p:cNvSpPr txBox="1"/>
          <p:nvPr/>
        </p:nvSpPr>
        <p:spPr>
          <a:xfrm>
            <a:off x="2334491" y="3700578"/>
            <a:ext cx="150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September 2025</a:t>
            </a:r>
          </a:p>
          <a:p>
            <a:pPr algn="ctr"/>
            <a:r>
              <a:rPr lang="en-GB" sz="1400"/>
              <a:t>GRVA</a:t>
            </a:r>
          </a:p>
          <a:p>
            <a:pPr algn="ctr"/>
            <a:r>
              <a:rPr lang="en-GB" sz="1200"/>
              <a:t>(informal documents for GTR and UNR)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99FF276-45D9-8910-3402-F4ABB28266D9}"/>
              </a:ext>
            </a:extLst>
          </p:cNvPr>
          <p:cNvCxnSpPr>
            <a:cxnSpLocks/>
            <a:stCxn id="5" idx="4"/>
            <a:endCxn id="26" idx="0"/>
          </p:cNvCxnSpPr>
          <p:nvPr/>
        </p:nvCxnSpPr>
        <p:spPr>
          <a:xfrm>
            <a:off x="3087589" y="3127248"/>
            <a:ext cx="1282" cy="5733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03E4A36-369F-72EF-1D4B-8A9B63E5916E}"/>
              </a:ext>
            </a:extLst>
          </p:cNvPr>
          <p:cNvSpPr txBox="1"/>
          <p:nvPr/>
        </p:nvSpPr>
        <p:spPr>
          <a:xfrm>
            <a:off x="3037234" y="1721465"/>
            <a:ext cx="2459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October 2025</a:t>
            </a:r>
          </a:p>
          <a:p>
            <a:pPr algn="ctr"/>
            <a:r>
              <a:rPr lang="en-GB" sz="1400"/>
              <a:t>IWG-ADS #14</a:t>
            </a:r>
          </a:p>
          <a:p>
            <a:pPr algn="ctr"/>
            <a:r>
              <a:rPr lang="en-GB" sz="1400"/>
              <a:t>(Canada)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FE4A232-3219-664D-E8FD-CEAF0D595002}"/>
              </a:ext>
            </a:extLst>
          </p:cNvPr>
          <p:cNvCxnSpPr>
            <a:stCxn id="28" idx="2"/>
            <a:endCxn id="6" idx="0"/>
          </p:cNvCxnSpPr>
          <p:nvPr/>
        </p:nvCxnSpPr>
        <p:spPr>
          <a:xfrm>
            <a:off x="4267102" y="2460129"/>
            <a:ext cx="665" cy="4842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4ED4DC5-7116-1574-082B-1B4E7A6DCDDA}"/>
              </a:ext>
            </a:extLst>
          </p:cNvPr>
          <p:cNvSpPr txBox="1"/>
          <p:nvPr/>
        </p:nvSpPr>
        <p:spPr>
          <a:xfrm>
            <a:off x="4646321" y="3658200"/>
            <a:ext cx="16032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November 2025</a:t>
            </a:r>
          </a:p>
          <a:p>
            <a:pPr algn="ctr"/>
            <a:r>
              <a:rPr lang="en-GB" sz="1400"/>
              <a:t>Working document submission for GRVA Jan 2026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3987A6D-6B74-3625-F019-C8C84E9F5134}"/>
              </a:ext>
            </a:extLst>
          </p:cNvPr>
          <p:cNvCxnSpPr>
            <a:cxnSpLocks/>
            <a:stCxn id="7" idx="4"/>
            <a:endCxn id="30" idx="0"/>
          </p:cNvCxnSpPr>
          <p:nvPr/>
        </p:nvCxnSpPr>
        <p:spPr>
          <a:xfrm>
            <a:off x="5447945" y="3127248"/>
            <a:ext cx="0" cy="5309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735B639-AB1D-7097-9E9B-5268A8018BB0}"/>
              </a:ext>
            </a:extLst>
          </p:cNvPr>
          <p:cNvSpPr txBox="1"/>
          <p:nvPr/>
        </p:nvSpPr>
        <p:spPr>
          <a:xfrm>
            <a:off x="5382768" y="1660843"/>
            <a:ext cx="2459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December 2025</a:t>
            </a:r>
          </a:p>
          <a:p>
            <a:pPr algn="ctr"/>
            <a:r>
              <a:rPr lang="en-GB" sz="1400"/>
              <a:t>IWG-ADS #15</a:t>
            </a:r>
          </a:p>
          <a:p>
            <a:pPr algn="ctr"/>
            <a:r>
              <a:rPr lang="en-GB" sz="1400"/>
              <a:t>(Japan)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A02D911-F8C5-7956-B70F-A639DB5D4FC5}"/>
              </a:ext>
            </a:extLst>
          </p:cNvPr>
          <p:cNvCxnSpPr>
            <a:stCxn id="32" idx="2"/>
            <a:endCxn id="8" idx="0"/>
          </p:cNvCxnSpPr>
          <p:nvPr/>
        </p:nvCxnSpPr>
        <p:spPr>
          <a:xfrm>
            <a:off x="6612636" y="2399507"/>
            <a:ext cx="15487" cy="5448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C293E14-7B6B-FDC7-5316-7E73D3BB79F5}"/>
              </a:ext>
            </a:extLst>
          </p:cNvPr>
          <p:cNvSpPr txBox="1"/>
          <p:nvPr/>
        </p:nvSpPr>
        <p:spPr>
          <a:xfrm>
            <a:off x="7006677" y="3671251"/>
            <a:ext cx="1603248" cy="12618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400"/>
              <a:t>January 2026</a:t>
            </a:r>
          </a:p>
          <a:p>
            <a:pPr algn="ctr"/>
            <a:r>
              <a:rPr lang="en-GB" sz="1400"/>
              <a:t>GRVA</a:t>
            </a:r>
          </a:p>
          <a:p>
            <a:pPr algn="ctr"/>
            <a:r>
              <a:rPr lang="en-GB" sz="1200"/>
              <a:t>(working documents and informal documents for UNR and GTR)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61684ED-24B7-AC99-3F0C-F488D032A7DC}"/>
              </a:ext>
            </a:extLst>
          </p:cNvPr>
          <p:cNvCxnSpPr>
            <a:stCxn id="9" idx="4"/>
            <a:endCxn id="34" idx="0"/>
          </p:cNvCxnSpPr>
          <p:nvPr/>
        </p:nvCxnSpPr>
        <p:spPr>
          <a:xfrm>
            <a:off x="7808301" y="3127248"/>
            <a:ext cx="0" cy="5440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518EC62-E320-6FBF-68C8-D97F76EDCB70}"/>
              </a:ext>
            </a:extLst>
          </p:cNvPr>
          <p:cNvSpPr txBox="1"/>
          <p:nvPr/>
        </p:nvSpPr>
        <p:spPr>
          <a:xfrm>
            <a:off x="8227299" y="1422085"/>
            <a:ext cx="150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March 2026</a:t>
            </a:r>
          </a:p>
          <a:p>
            <a:pPr algn="ctr"/>
            <a:r>
              <a:rPr lang="en-GB" sz="1400"/>
              <a:t>WP.29 </a:t>
            </a:r>
          </a:p>
          <a:p>
            <a:pPr algn="ctr"/>
            <a:r>
              <a:rPr lang="en-GB" sz="1200"/>
              <a:t>(informal documents UNR and GTR?)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A6A9AB5-B0BE-31A1-807D-D3BED589DB73}"/>
              </a:ext>
            </a:extLst>
          </p:cNvPr>
          <p:cNvCxnSpPr>
            <a:cxnSpLocks/>
            <a:stCxn id="36" idx="2"/>
            <a:endCxn id="10" idx="0"/>
          </p:cNvCxnSpPr>
          <p:nvPr/>
        </p:nvCxnSpPr>
        <p:spPr>
          <a:xfrm>
            <a:off x="8981679" y="2499303"/>
            <a:ext cx="6800" cy="4450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682D947-5D65-C8B4-811B-C7D039B997BC}"/>
              </a:ext>
            </a:extLst>
          </p:cNvPr>
          <p:cNvSpPr txBox="1"/>
          <p:nvPr/>
        </p:nvSpPr>
        <p:spPr>
          <a:xfrm>
            <a:off x="9367033" y="3641469"/>
            <a:ext cx="16032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March 2026</a:t>
            </a:r>
          </a:p>
          <a:p>
            <a:pPr algn="ctr"/>
            <a:r>
              <a:rPr lang="en-GB" sz="1400"/>
              <a:t>Working document submission for WP.29 June 2026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AE0D6D-3D1A-40F3-8932-27B6F1620D32}"/>
              </a:ext>
            </a:extLst>
          </p:cNvPr>
          <p:cNvSpPr txBox="1"/>
          <p:nvPr/>
        </p:nvSpPr>
        <p:spPr>
          <a:xfrm>
            <a:off x="10521301" y="1352929"/>
            <a:ext cx="1655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June 2026</a:t>
            </a:r>
          </a:p>
          <a:p>
            <a:pPr algn="ctr"/>
            <a:r>
              <a:rPr lang="en-GB" sz="1400"/>
              <a:t>WP.29</a:t>
            </a:r>
          </a:p>
          <a:p>
            <a:pPr algn="ctr"/>
            <a:r>
              <a:rPr lang="en-GB" sz="1200"/>
              <a:t>(considers UNR and GTR working documents)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0C2BC85-C69C-8D97-D5E1-CA320F3614FD}"/>
              </a:ext>
            </a:extLst>
          </p:cNvPr>
          <p:cNvCxnSpPr>
            <a:stCxn id="11" idx="4"/>
            <a:endCxn id="38" idx="0"/>
          </p:cNvCxnSpPr>
          <p:nvPr/>
        </p:nvCxnSpPr>
        <p:spPr>
          <a:xfrm>
            <a:off x="10168657" y="3127248"/>
            <a:ext cx="0" cy="5142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D88C12D-86BD-D73A-79ED-F2FB56F03951}"/>
              </a:ext>
            </a:extLst>
          </p:cNvPr>
          <p:cNvCxnSpPr>
            <a:cxnSpLocks/>
            <a:stCxn id="12" idx="0"/>
            <a:endCxn id="39" idx="2"/>
          </p:cNvCxnSpPr>
          <p:nvPr/>
        </p:nvCxnSpPr>
        <p:spPr>
          <a:xfrm flipV="1">
            <a:off x="11348833" y="2430147"/>
            <a:ext cx="0" cy="5142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91955EC-8860-4BDB-8E7F-436FFE901B43}"/>
              </a:ext>
            </a:extLst>
          </p:cNvPr>
          <p:cNvSpPr txBox="1"/>
          <p:nvPr/>
        </p:nvSpPr>
        <p:spPr>
          <a:xfrm>
            <a:off x="438112" y="5237584"/>
            <a:ext cx="43490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/>
              <a:t>Aims: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/>
              <a:t>Most of the ‘common provisions’ completed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/>
              <a:t>DSSAD draft regulatory text reviewed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/>
              <a:t>Workshop deliverables 1 and 2 integrated with common provisions to create a draft UNR and draft GTR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EFB2762-0EF4-6502-4061-5F6C546919C2}"/>
              </a:ext>
            </a:extLst>
          </p:cNvPr>
          <p:cNvSpPr/>
          <p:nvPr/>
        </p:nvSpPr>
        <p:spPr>
          <a:xfrm>
            <a:off x="407254" y="3700578"/>
            <a:ext cx="1283158" cy="73866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B8F6AD4-C96C-A974-1060-5F03303D6741}"/>
              </a:ext>
            </a:extLst>
          </p:cNvPr>
          <p:cNvSpPr/>
          <p:nvPr/>
        </p:nvSpPr>
        <p:spPr>
          <a:xfrm>
            <a:off x="379133" y="5282071"/>
            <a:ext cx="4113508" cy="138499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59C1ACE-1A9D-B53E-3B5C-A8BC516BEC3A}"/>
              </a:ext>
            </a:extLst>
          </p:cNvPr>
          <p:cNvCxnSpPr>
            <a:cxnSpLocks/>
          </p:cNvCxnSpPr>
          <p:nvPr/>
        </p:nvCxnSpPr>
        <p:spPr>
          <a:xfrm>
            <a:off x="1056517" y="4431558"/>
            <a:ext cx="0" cy="8527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79BE0DC-9A6A-EEF5-13D3-535FDB381A39}"/>
              </a:ext>
            </a:extLst>
          </p:cNvPr>
          <p:cNvSpPr txBox="1"/>
          <p:nvPr/>
        </p:nvSpPr>
        <p:spPr>
          <a:xfrm>
            <a:off x="6422674" y="6082290"/>
            <a:ext cx="547323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/>
              <a:t>Note – plan shown as of June 2025. Further meetings may be scheduled. Possible further work beyond June 2026.</a:t>
            </a:r>
          </a:p>
        </p:txBody>
      </p:sp>
    </p:spTree>
    <p:extLst>
      <p:ext uri="{BB962C8B-B14F-4D97-AF65-F5344CB8AC3E}">
        <p14:creationId xmlns:p14="http://schemas.microsoft.com/office/powerpoint/2010/main" val="4094278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203E038C5BE248870425790EE19707" ma:contentTypeVersion="18" ma:contentTypeDescription="Create a new document." ma:contentTypeScope="" ma:versionID="0d121eb85911f97f48fd23213856890b">
  <xsd:schema xmlns:xsd="http://www.w3.org/2001/XMLSchema" xmlns:xs="http://www.w3.org/2001/XMLSchema" xmlns:p="http://schemas.microsoft.com/office/2006/metadata/properties" xmlns:ns2="4e1b8c66-02d7-4e08-bba1-38c09d9aa03b" xmlns:ns3="9774a4ee-76cc-4c4e-9665-37e4f64cef62" xmlns:ns4="15ff3d39-6e7b-4d70-9b7c-8d9fe85d0f29" targetNamespace="http://schemas.microsoft.com/office/2006/metadata/properties" ma:root="true" ma:fieldsID="2db33ef1e0f9c00c79826a92d8326969" ns2:_="" ns3:_="" ns4:_="">
    <xsd:import namespace="4e1b8c66-02d7-4e08-bba1-38c09d9aa03b"/>
    <xsd:import namespace="9774a4ee-76cc-4c4e-9665-37e4f64cef62"/>
    <xsd:import namespace="15ff3d39-6e7b-4d70-9b7c-8d9fe85d0f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4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b8c66-02d7-4e08-bba1-38c09d9aa0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74a4ee-76cc-4c4e-9665-37e4f64cef6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b96e5a05-3a70-4a12-aaf7-1e051f9cc516}" ma:internalName="TaxCatchAll" ma:showField="CatchAllData" ma:web="9774a4ee-76cc-4c4e-9665-37e4f64cef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e1b8c66-02d7-4e08-bba1-38c09d9aa03b">
      <Terms xmlns="http://schemas.microsoft.com/office/infopath/2007/PartnerControls"/>
    </lcf76f155ced4ddcb4097134ff3c332f>
    <TaxCatchAll xmlns="15ff3d39-6e7b-4d70-9b7c-8d9fe85d0f2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B3A7E5-AF2E-4C35-A0EE-F01125EDE8B3}">
  <ds:schemaRefs>
    <ds:schemaRef ds:uri="15ff3d39-6e7b-4d70-9b7c-8d9fe85d0f29"/>
    <ds:schemaRef ds:uri="4e1b8c66-02d7-4e08-bba1-38c09d9aa03b"/>
    <ds:schemaRef ds:uri="9774a4ee-76cc-4c4e-9665-37e4f64cef6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783A28A-AD29-427F-BEFD-244E16DC8545}">
  <ds:schemaRefs>
    <ds:schemaRef ds:uri="15ff3d39-6e7b-4d70-9b7c-8d9fe85d0f29"/>
    <ds:schemaRef ds:uri="4e1b8c66-02d7-4e08-bba1-38c09d9aa03b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ED171D4-F204-4D1A-8F93-78229992749B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acff5881-7115-48df-9cd6-e99e771d283f}" enabled="1" method="Privileged" siteId="{28b782fb-41e1-48ea-bfc3-ad7558ce7136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714</Words>
  <Application>Microsoft Office PowerPoint</Application>
  <PresentationFormat>Widescreen</PresentationFormat>
  <Paragraphs>119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Roboto</vt:lpstr>
      <vt:lpstr>Office Theme</vt:lpstr>
      <vt:lpstr>IWG-ADS update to GRVA</vt:lpstr>
      <vt:lpstr>Progress since 21st session of GRVA (Jan 2025)</vt:lpstr>
      <vt:lpstr>Overview of the draft ‘common provisions’</vt:lpstr>
      <vt:lpstr>Manufacturer activities</vt:lpstr>
      <vt:lpstr>Assessor activities</vt:lpstr>
      <vt:lpstr>Remaining activities</vt:lpstr>
      <vt:lpstr>Plan 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Braisher</dc:creator>
  <cp:lastModifiedBy>John Creamer</cp:lastModifiedBy>
  <cp:revision>2</cp:revision>
  <dcterms:created xsi:type="dcterms:W3CDTF">2025-05-13T09:52:31Z</dcterms:created>
  <dcterms:modified xsi:type="dcterms:W3CDTF">2025-05-21T11:35:05Z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0x01010039203E038C5BE248870425790EE19707</vt:lpwstr>
  </property>
  <property fmtid="{D5CDD505-2E9C-101B-9397-08002B2CF9AE}" pid="3" name="MediaServiceImageTags">
    <vt:lpwstr/>
  </property>
</Properties>
</file>