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3"/>
    <p:sldMasterId id="2147483672" r:id="rId4"/>
  </p:sldMasterIdLst>
  <p:notesMasterIdLst>
    <p:notesMasterId r:id="rId18"/>
  </p:notesMasterIdLst>
  <p:sldIdLst>
    <p:sldId id="256" r:id="rId5"/>
    <p:sldId id="288" r:id="rId6"/>
    <p:sldId id="286" r:id="rId7"/>
    <p:sldId id="302" r:id="rId8"/>
    <p:sldId id="303" r:id="rId9"/>
    <p:sldId id="292" r:id="rId10"/>
    <p:sldId id="291" r:id="rId11"/>
    <p:sldId id="299" r:id="rId12"/>
    <p:sldId id="301" r:id="rId13"/>
    <p:sldId id="296" r:id="rId14"/>
    <p:sldId id="300" r:id="rId15"/>
    <p:sldId id="295" r:id="rId16"/>
    <p:sldId id="264" r:id="rId17"/>
  </p:sldIdLst>
  <p:sldSz cx="12192000" cy="6858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3" autoAdjust="0"/>
    <p:restoredTop sz="94660"/>
  </p:normalViewPr>
  <p:slideViewPr>
    <p:cSldViewPr snapToGrid="0">
      <p:cViewPr varScale="1">
        <p:scale>
          <a:sx n="85" d="100"/>
          <a:sy n="85" d="100"/>
        </p:scale>
        <p:origin x="63" y="84"/>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88AFB53-3AB4-4894-B826-814E373C4DB6}" type="datetimeFigureOut">
              <a:rPr lang="en-GB" smtClean="0"/>
              <a:t>16/04/2025</a:t>
            </a:fld>
            <a:endParaRPr lang="en-GB" dirty="0"/>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izenplatzhalter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F27F7738-4FFB-4E0D-BA36-2862DEA2389C}" type="slidenum">
              <a:rPr lang="en-GB" smtClean="0"/>
              <a:t>‹Nr.›</a:t>
            </a:fld>
            <a:endParaRPr lang="en-GB" dirty="0"/>
          </a:p>
        </p:txBody>
      </p:sp>
    </p:spTree>
    <p:extLst>
      <p:ext uri="{BB962C8B-B14F-4D97-AF65-F5344CB8AC3E}">
        <p14:creationId xmlns:p14="http://schemas.microsoft.com/office/powerpoint/2010/main" val="360595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55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40968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735561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78582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28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16.04.2025</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688005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16.04.2025</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71510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16.04.2025</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1529570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16.04.2025</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74228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16.04.2025</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360512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26317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16.04.2025</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18341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617776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30163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16.04.2025</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16.04.2025</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97680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16.04.2025</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46958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16.04.2025</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95735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16.04.2025</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
        <p:nvSpPr>
          <p:cNvPr id="10" name="Textfeld 9"/>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741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16.04.2025</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5836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16.04.2025</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39288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16.04.2025</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5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16.04.2025</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788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unece.org/transport/documents/2024/08/working-documents/tf-avsr-proposal-new-supplement-un-regulation-no-48"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3476" y="2080434"/>
            <a:ext cx="10884272" cy="2346537"/>
          </a:xfrm>
        </p:spPr>
        <p:txBody>
          <a:bodyPr>
            <a:normAutofit/>
          </a:bodyPr>
          <a:lstStyle/>
          <a:p>
            <a:r>
              <a:rPr lang="de-DE" dirty="0"/>
              <a:t>Status Report</a:t>
            </a:r>
            <a:br>
              <a:rPr lang="de-DE" dirty="0"/>
            </a:br>
            <a:r>
              <a:rPr lang="de-DE" dirty="0" err="1"/>
              <a:t>from</a:t>
            </a:r>
            <a:r>
              <a:rPr lang="de-DE" dirty="0"/>
              <a:t> GRE TF AVSR</a:t>
            </a:r>
          </a:p>
        </p:txBody>
      </p:sp>
      <p:sp>
        <p:nvSpPr>
          <p:cNvPr id="3" name="Untertitel 2"/>
          <p:cNvSpPr>
            <a:spLocks noGrp="1"/>
          </p:cNvSpPr>
          <p:nvPr>
            <p:ph type="subTitle" idx="1"/>
          </p:nvPr>
        </p:nvSpPr>
        <p:spPr>
          <a:xfrm>
            <a:off x="1066799" y="4972962"/>
            <a:ext cx="10058400" cy="1143000"/>
          </a:xfrm>
        </p:spPr>
        <p:txBody>
          <a:bodyPr/>
          <a:lstStyle/>
          <a:p>
            <a:r>
              <a:rPr lang="de-DE" dirty="0"/>
              <a:t>Dr. K. Manz, DE – </a:t>
            </a:r>
            <a:r>
              <a:rPr lang="en-GB" dirty="0"/>
              <a:t>Chair</a:t>
            </a:r>
          </a:p>
          <a:p>
            <a:r>
              <a:rPr lang="de-DE" dirty="0"/>
              <a:t>L. Schwenkschuster, GTB - Secretary</a:t>
            </a:r>
          </a:p>
        </p:txBody>
      </p:sp>
      <p:sp>
        <p:nvSpPr>
          <p:cNvPr id="5" name="CasellaDiTesto 3">
            <a:extLst>
              <a:ext uri="{FF2B5EF4-FFF2-40B4-BE49-F238E27FC236}">
                <a16:creationId xmlns:a16="http://schemas.microsoft.com/office/drawing/2014/main" id="{40D1E9DC-0409-4E14-A9B9-CA06E041CB5F}"/>
              </a:ext>
            </a:extLst>
          </p:cNvPr>
          <p:cNvSpPr txBox="1"/>
          <p:nvPr/>
        </p:nvSpPr>
        <p:spPr>
          <a:xfrm>
            <a:off x="10737214" y="5544462"/>
            <a:ext cx="1312026" cy="369332"/>
          </a:xfrm>
          <a:prstGeom prst="rect">
            <a:avLst/>
          </a:prstGeom>
          <a:noFill/>
          <a:ln w="28575">
            <a:solidFill>
              <a:srgbClr val="00B0F0"/>
            </a:solidFill>
          </a:ln>
        </p:spPr>
        <p:txBody>
          <a:bodyPr wrap="square" rtlCol="0">
            <a:spAutoFit/>
          </a:bodyPr>
          <a:lstStyle/>
          <a:p>
            <a:pPr algn="r"/>
            <a:r>
              <a:rPr lang="it-IT" b="1" dirty="0">
                <a:solidFill>
                  <a:srgbClr val="00B0F0"/>
                </a:solidFill>
              </a:rPr>
              <a:t>AVSR-24-04</a:t>
            </a:r>
          </a:p>
        </p:txBody>
      </p:sp>
      <p:graphicFrame>
        <p:nvGraphicFramePr>
          <p:cNvPr id="6" name="Tabelle 5"/>
          <p:cNvGraphicFramePr>
            <a:graphicFrameLocks noGrp="1"/>
          </p:cNvGraphicFramePr>
          <p:nvPr>
            <p:extLst>
              <p:ext uri="{D42A27DB-BD31-4B8C-83A1-F6EECF244321}">
                <p14:modId xmlns:p14="http://schemas.microsoft.com/office/powerpoint/2010/main" val="3840472431"/>
              </p:ext>
            </p:extLst>
          </p:nvPr>
        </p:nvGraphicFramePr>
        <p:xfrm>
          <a:off x="913476" y="466867"/>
          <a:ext cx="10764174" cy="457200"/>
        </p:xfrm>
        <a:graphic>
          <a:graphicData uri="http://schemas.openxmlformats.org/drawingml/2006/table">
            <a:tbl>
              <a:tblPr firstRow="1" firstCol="1" bandRow="1"/>
              <a:tblGrid>
                <a:gridCol w="6268778">
                  <a:extLst>
                    <a:ext uri="{9D8B030D-6E8A-4147-A177-3AD203B41FA5}">
                      <a16:colId xmlns:a16="http://schemas.microsoft.com/office/drawing/2014/main" val="20000"/>
                    </a:ext>
                  </a:extLst>
                </a:gridCol>
                <a:gridCol w="4495396">
                  <a:extLst>
                    <a:ext uri="{9D8B030D-6E8A-4147-A177-3AD203B41FA5}">
                      <a16:colId xmlns:a16="http://schemas.microsoft.com/office/drawing/2014/main" val="20001"/>
                    </a:ext>
                  </a:extLst>
                </a:gridCol>
              </a:tblGrid>
              <a:tr h="0">
                <a:tc>
                  <a:txBody>
                    <a:bodyPr/>
                    <a:lstStyle/>
                    <a:p>
                      <a:pP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Transmitted by the Chair of the GRE TF “Autonomous Vehicle Signalling Requirements” (AVSR)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471170" algn="r">
                        <a:lnSpc>
                          <a:spcPts val="1200"/>
                        </a:lnSpc>
                        <a:buNone/>
                      </a:pPr>
                      <a:r>
                        <a:rPr lang="en-GB" sz="1000" u="sng" dirty="0">
                          <a:effectLst/>
                        </a:rPr>
                        <a:t>Informal document</a:t>
                      </a:r>
                      <a:r>
                        <a:rPr lang="en-GB" sz="1000" dirty="0">
                          <a:effectLst/>
                        </a:rPr>
                        <a:t> GRE-92-xx</a:t>
                      </a:r>
                      <a:endParaRPr lang="de-DE" sz="1000" dirty="0">
                        <a:effectLst/>
                      </a:endParaRPr>
                    </a:p>
                    <a:p>
                      <a:pPr marL="471170" algn="r">
                        <a:lnSpc>
                          <a:spcPts val="1200"/>
                        </a:lnSpc>
                        <a:buNone/>
                        <a:tabLst>
                          <a:tab pos="2969895" algn="ctr"/>
                          <a:tab pos="5940425" algn="r"/>
                        </a:tabLst>
                      </a:pPr>
                      <a:r>
                        <a:rPr lang="en-GB" sz="1000" dirty="0">
                          <a:effectLst/>
                        </a:rPr>
                        <a:t>(92nd GRE, 22–25 April 2025</a:t>
                      </a:r>
                      <a:endParaRPr lang="de-DE" sz="1000" dirty="0">
                        <a:effectLst/>
                      </a:endParaRPr>
                    </a:p>
                    <a:p>
                      <a:pPr marL="471170" algn="r">
                        <a:lnSpc>
                          <a:spcPts val="1200"/>
                        </a:lnSpc>
                        <a:buNone/>
                        <a:tabLst>
                          <a:tab pos="2969895" algn="ctr"/>
                          <a:tab pos="5940425" algn="r"/>
                        </a:tabLst>
                      </a:pPr>
                      <a:r>
                        <a:rPr lang="en-GB" sz="1000" dirty="0">
                          <a:effectLst/>
                        </a:rPr>
                        <a:t>Agenda item 13(a)</a:t>
                      </a: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Foliennummernplatzhalter 3"/>
          <p:cNvSpPr>
            <a:spLocks noGrp="1"/>
          </p:cNvSpPr>
          <p:nvPr>
            <p:ph type="sldNum" sz="quarter" idx="12"/>
          </p:nvPr>
        </p:nvSpPr>
        <p:spPr/>
        <p:txBody>
          <a:bodyPr/>
          <a:lstStyle/>
          <a:p>
            <a:fld id="{920A611A-B439-47EC-9AB0-62E646C29293}" type="slidenum">
              <a:rPr lang="de-DE" smtClean="0"/>
              <a:t>1</a:t>
            </a:fld>
            <a:endParaRPr lang="de-DE" dirty="0"/>
          </a:p>
        </p:txBody>
      </p:sp>
      <p:sp>
        <p:nvSpPr>
          <p:cNvPr id="9" name="Rectangle 1">
            <a:extLst>
              <a:ext uri="{FF2B5EF4-FFF2-40B4-BE49-F238E27FC236}">
                <a16:creationId xmlns:a16="http://schemas.microsoft.com/office/drawing/2014/main" id="{8B6F49D6-57C7-BD2A-12EF-54BF92ABD6D1}"/>
              </a:ext>
            </a:extLst>
          </p:cNvPr>
          <p:cNvSpPr>
            <a:spLocks noChangeArrowheads="1"/>
          </p:cNvSpPr>
          <p:nvPr/>
        </p:nvSpPr>
        <p:spPr bwMode="auto">
          <a:xfrm>
            <a:off x="1552575" y="1348291"/>
            <a:ext cx="110799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9750" algn="r"/>
              </a:tabLst>
              <a:defRPr>
                <a:solidFill>
                  <a:schemeClr val="tx1"/>
                </a:solidFill>
                <a:latin typeface="Arial" panose="020B0604020202020204" pitchFamily="34" charset="0"/>
              </a:defRPr>
            </a:lvl1pPr>
            <a:lvl2pPr eaLnBrk="0" fontAlgn="base" hangingPunct="0">
              <a:spcBef>
                <a:spcPct val="0"/>
              </a:spcBef>
              <a:spcAft>
                <a:spcPct val="0"/>
              </a:spcAft>
              <a:tabLst>
                <a:tab pos="539750" algn="r"/>
              </a:tabLst>
              <a:defRPr>
                <a:solidFill>
                  <a:schemeClr val="tx1"/>
                </a:solidFill>
                <a:latin typeface="Arial" panose="020B0604020202020204" pitchFamily="34" charset="0"/>
              </a:defRPr>
            </a:lvl2pPr>
            <a:lvl3pPr eaLnBrk="0" fontAlgn="base" hangingPunct="0">
              <a:spcBef>
                <a:spcPct val="0"/>
              </a:spcBef>
              <a:spcAft>
                <a:spcPct val="0"/>
              </a:spcAft>
              <a:tabLst>
                <a:tab pos="539750" algn="r"/>
              </a:tabLst>
              <a:defRPr>
                <a:solidFill>
                  <a:schemeClr val="tx1"/>
                </a:solidFill>
                <a:latin typeface="Arial" panose="020B0604020202020204" pitchFamily="34" charset="0"/>
              </a:defRPr>
            </a:lvl3pPr>
            <a:lvl4pPr eaLnBrk="0" fontAlgn="base" hangingPunct="0">
              <a:spcBef>
                <a:spcPct val="0"/>
              </a:spcBef>
              <a:spcAft>
                <a:spcPct val="0"/>
              </a:spcAft>
              <a:tabLst>
                <a:tab pos="539750" algn="r"/>
              </a:tabLst>
              <a:defRPr>
                <a:solidFill>
                  <a:schemeClr val="tx1"/>
                </a:solidFill>
                <a:latin typeface="Arial" panose="020B0604020202020204" pitchFamily="34" charset="0"/>
              </a:defRPr>
            </a:lvl4pPr>
            <a:lvl5pPr eaLnBrk="0" fontAlgn="base" hangingPunct="0">
              <a:spcBef>
                <a:spcPct val="0"/>
              </a:spcBef>
              <a:spcAft>
                <a:spcPct val="0"/>
              </a:spcAft>
              <a:tabLst>
                <a:tab pos="539750" algn="r"/>
              </a:tabLst>
              <a:defRPr>
                <a:solidFill>
                  <a:schemeClr val="tx1"/>
                </a:solidFill>
                <a:latin typeface="Arial" panose="020B0604020202020204" pitchFamily="34" charset="0"/>
              </a:defRPr>
            </a:lvl5pPr>
            <a:lvl6pPr eaLnBrk="0" fontAlgn="base" hangingPunct="0">
              <a:spcBef>
                <a:spcPct val="0"/>
              </a:spcBef>
              <a:spcAft>
                <a:spcPct val="0"/>
              </a:spcAft>
              <a:tabLst>
                <a:tab pos="539750" algn="r"/>
              </a:tabLst>
              <a:defRPr>
                <a:solidFill>
                  <a:schemeClr val="tx1"/>
                </a:solidFill>
                <a:latin typeface="Arial" panose="020B0604020202020204" pitchFamily="34" charset="0"/>
              </a:defRPr>
            </a:lvl6pPr>
            <a:lvl7pPr eaLnBrk="0" fontAlgn="base" hangingPunct="0">
              <a:spcBef>
                <a:spcPct val="0"/>
              </a:spcBef>
              <a:spcAft>
                <a:spcPct val="0"/>
              </a:spcAft>
              <a:tabLst>
                <a:tab pos="539750" algn="r"/>
              </a:tabLst>
              <a:defRPr>
                <a:solidFill>
                  <a:schemeClr val="tx1"/>
                </a:solidFill>
                <a:latin typeface="Arial" panose="020B0604020202020204" pitchFamily="34" charset="0"/>
              </a:defRPr>
            </a:lvl7pPr>
            <a:lvl8pPr eaLnBrk="0" fontAlgn="base" hangingPunct="0">
              <a:spcBef>
                <a:spcPct val="0"/>
              </a:spcBef>
              <a:spcAft>
                <a:spcPct val="0"/>
              </a:spcAft>
              <a:tabLst>
                <a:tab pos="539750" algn="r"/>
              </a:tabLst>
              <a:defRPr>
                <a:solidFill>
                  <a:schemeClr val="tx1"/>
                </a:solidFill>
                <a:latin typeface="Arial" panose="020B0604020202020204" pitchFamily="34" charset="0"/>
              </a:defRPr>
            </a:lvl8pPr>
            <a:lvl9pPr eaLnBrk="0" fontAlgn="base" hangingPunct="0">
              <a:spcBef>
                <a:spcPct val="0"/>
              </a:spcBef>
              <a:spcAft>
                <a:spcPct val="0"/>
              </a:spcAft>
              <a:tabLst>
                <a:tab pos="5397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9750" algn="r"/>
              </a:tabLst>
            </a:pPr>
            <a:r>
              <a:rPr kumimoji="0" lang="en-GB" altLang="de-DE"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GB"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74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9512FBD-8AE7-50E9-0A66-818983B26B53}"/>
              </a:ext>
            </a:extLst>
          </p:cNvPr>
          <p:cNvSpPr>
            <a:spLocks noGrp="1"/>
          </p:cNvSpPr>
          <p:nvPr>
            <p:ph type="sldNum" sz="quarter" idx="12"/>
          </p:nvPr>
        </p:nvSpPr>
        <p:spPr/>
        <p:txBody>
          <a:bodyPr/>
          <a:lstStyle/>
          <a:p>
            <a:fld id="{920A611A-B439-47EC-9AB0-62E646C29293}" type="slidenum">
              <a:rPr lang="en-GB" noProof="0" smtClean="0"/>
              <a:t>10</a:t>
            </a:fld>
            <a:endParaRPr lang="en-GB" noProof="0" dirty="0"/>
          </a:p>
        </p:txBody>
      </p:sp>
      <p:sp>
        <p:nvSpPr>
          <p:cNvPr id="4" name="Textfeld 3">
            <a:extLst>
              <a:ext uri="{FF2B5EF4-FFF2-40B4-BE49-F238E27FC236}">
                <a16:creationId xmlns:a16="http://schemas.microsoft.com/office/drawing/2014/main" id="{021FB220-B6BB-D6D7-188E-1258818436E4}"/>
              </a:ext>
            </a:extLst>
          </p:cNvPr>
          <p:cNvSpPr txBox="1"/>
          <p:nvPr/>
        </p:nvSpPr>
        <p:spPr>
          <a:xfrm>
            <a:off x="196652" y="939980"/>
            <a:ext cx="11496065" cy="5139869"/>
          </a:xfrm>
          <a:prstGeom prst="rect">
            <a:avLst/>
          </a:prstGeom>
          <a:noFill/>
        </p:spPr>
        <p:txBody>
          <a:bodyPr wrap="square">
            <a:spAutoFit/>
          </a:bodyPr>
          <a:lstStyle/>
          <a:p>
            <a:pPr marL="1433513" indent="-1433513" algn="just">
              <a:spcAft>
                <a:spcPts val="600"/>
              </a:spcAft>
            </a:pPr>
            <a:r>
              <a:rPr lang="en-US" sz="2000" i="1" dirty="0">
                <a:effectLst/>
                <a:latin typeface="Times New Roman" panose="02020603050405020304" pitchFamily="18" charset="0"/>
                <a:ea typeface="Times New Roman" panose="02020603050405020304" pitchFamily="18" charset="0"/>
                <a:cs typeface="Times New Roman" panose="02020603050405020304" pitchFamily="18" charset="0"/>
              </a:rPr>
              <a:t>Add a new paragraph 6.1.7.2.1.,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to read:</a:t>
            </a:r>
          </a:p>
          <a:p>
            <a:pPr marL="1433513" indent="-1433513" algn="just">
              <a:spcAft>
                <a:spcPts val="600"/>
              </a:spcAft>
            </a:pPr>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marL="1434465" indent="-714375" algn="just">
              <a:spcAft>
                <a:spcPts val="6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"6.1.7.2.1.	</a:t>
            </a:r>
            <a:r>
              <a:rPr lang="en-US" sz="1800" b="1" dirty="0">
                <a:effectLst/>
                <a:latin typeface="Times New Roman" panose="02020603050405020304" pitchFamily="18" charset="0"/>
                <a:ea typeface="Times New Roman" panose="02020603050405020304" pitchFamily="18" charset="0"/>
              </a:rPr>
              <a:t>In the case that the vehicle is controlled by an ADS feature, either:</a:t>
            </a:r>
            <a:endParaRPr lang="de-DE" sz="1800" dirty="0">
              <a:effectLst/>
              <a:latin typeface="Times New Roman" panose="02020603050405020304" pitchFamily="18" charset="0"/>
              <a:ea typeface="Times New Roman" panose="02020603050405020304" pitchFamily="18" charset="0"/>
            </a:endParaRPr>
          </a:p>
          <a:p>
            <a:pPr marL="1343025" lvl="0" indent="-533400" algn="just">
              <a:spcAft>
                <a:spcPts val="600"/>
              </a:spcAft>
              <a:buFont typeface="Arial" panose="020B0604020202020204" pitchFamily="34" charset="0"/>
              <a:buChar char="-"/>
            </a:pPr>
            <a:r>
              <a:rPr lang="en-GB" sz="1800" b="1" dirty="0">
                <a:effectLst/>
                <a:latin typeface="Times New Roman" panose="02020603050405020304" pitchFamily="18" charset="0"/>
                <a:ea typeface="Times New Roman" panose="02020603050405020304" pitchFamily="18" charset="0"/>
                <a:cs typeface="Times New Roman" panose="02020603050405020304" pitchFamily="18" charset="0"/>
              </a:rPr>
              <a:t>the applicant shall prove to the satisfaction of the Type-Approval Authority that the automatic main-beam operation is controlled by the ADS feature to avoid causing discomfort, distraction or glare to other road users; or </a:t>
            </a:r>
            <a:endParaRPr lang="de-D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343025" lvl="0" indent="-533400" algn="just">
              <a:spcAft>
                <a:spcPts val="600"/>
              </a:spcAft>
              <a:buFont typeface="Arial" panose="020B0604020202020204" pitchFamily="34" charset="0"/>
              <a:buChar char="-"/>
            </a:pPr>
            <a:r>
              <a:rPr lang="en-GB" sz="1800" b="1" dirty="0">
                <a:effectLst/>
                <a:latin typeface="Times New Roman" panose="02020603050405020304" pitchFamily="18" charset="0"/>
                <a:ea typeface="Times New Roman" panose="02020603050405020304" pitchFamily="18" charset="0"/>
                <a:cs typeface="Times New Roman" panose="02020603050405020304" pitchFamily="18" charset="0"/>
              </a:rPr>
              <a:t>the main-beam headlamps shall be switched OFF while the ADS feature is active.</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600"/>
              </a:spcAft>
            </a:pPr>
            <a:endParaRPr lang="de-DE" sz="2000" dirty="0">
              <a:effectLst/>
              <a:latin typeface="Times New Roman" panose="02020603050405020304" pitchFamily="18" charset="0"/>
              <a:ea typeface="Times New Roman" panose="02020603050405020304" pitchFamily="18" charset="0"/>
            </a:endParaRPr>
          </a:p>
          <a:p>
            <a:pPr algn="just">
              <a:spcAft>
                <a:spcPts val="600"/>
              </a:spcAft>
            </a:pPr>
            <a:endParaRPr lang="de-DE" sz="20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Paragraph 6.1.7.3.,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amend to read</a:t>
            </a:r>
            <a:endParaRPr lang="de-DE" sz="1800" dirty="0">
              <a:effectLst/>
              <a:latin typeface="Times New Roman" panose="02020603050405020304" pitchFamily="18" charset="0"/>
              <a:ea typeface="Times New Roman" panose="02020603050405020304" pitchFamily="18" charset="0"/>
            </a:endParaRPr>
          </a:p>
          <a:p>
            <a:pPr marL="895350" indent="-809625" algn="just">
              <a:spcAft>
                <a:spcPts val="600"/>
              </a:spcAft>
              <a:buNone/>
              <a:tabLst>
                <a:tab pos="449263" algn="l"/>
                <a:tab pos="895350" algn="l"/>
              </a:tabLst>
            </a:pPr>
            <a:r>
              <a:rPr lang="en-US" sz="1800" b="1" kern="0" dirty="0">
                <a:effectLst/>
                <a:latin typeface="Times New Roman" panose="02020603050405020304" pitchFamily="18" charset="0"/>
                <a:cs typeface="Times New Roman" panose="02020603050405020304" pitchFamily="18" charset="0"/>
              </a:rPr>
              <a:t>"</a:t>
            </a:r>
            <a:r>
              <a:rPr lang="en-GB" sz="1800" kern="0" dirty="0">
                <a:effectLst/>
                <a:latin typeface="Times New Roman" panose="02020603050405020304" pitchFamily="18" charset="0"/>
              </a:rPr>
              <a:t>6.1.7.3.	I</a:t>
            </a:r>
            <a:r>
              <a:rPr lang="en-US" sz="1800" kern="0" dirty="0">
                <a:effectLst/>
                <a:latin typeface="Times New Roman" panose="02020603050405020304" pitchFamily="18" charset="0"/>
              </a:rPr>
              <a:t>t shall always be possible </a:t>
            </a:r>
            <a:r>
              <a:rPr lang="en-US" sz="1800" b="1" kern="0" dirty="0">
                <a:effectLst/>
                <a:latin typeface="Times New Roman" panose="02020603050405020304" pitchFamily="18" charset="0"/>
              </a:rPr>
              <a:t>for</a:t>
            </a:r>
            <a:r>
              <a:rPr lang="en-US" sz="1800" kern="0" dirty="0">
                <a:effectLst/>
                <a:latin typeface="Times New Roman" panose="02020603050405020304" pitchFamily="18" charset="0"/>
              </a:rPr>
              <a:t> </a:t>
            </a:r>
            <a:r>
              <a:rPr lang="en-US" sz="1800" b="1" kern="0" dirty="0">
                <a:effectLst/>
                <a:latin typeface="Times New Roman" panose="02020603050405020304" pitchFamily="18" charset="0"/>
              </a:rPr>
              <a:t>a driver </a:t>
            </a:r>
            <a:r>
              <a:rPr lang="en-US" sz="1800" kern="0" dirty="0">
                <a:effectLst/>
                <a:latin typeface="Times New Roman" panose="02020603050405020304" pitchFamily="18" charset="0"/>
              </a:rPr>
              <a:t>to switch the main-beam headlamps ON and OFF manually and to manually </a:t>
            </a:r>
            <a:r>
              <a:rPr lang="en-US" sz="1800" strike="sngStrike" kern="0" dirty="0">
                <a:effectLst/>
                <a:latin typeface="Times New Roman" panose="02020603050405020304" pitchFamily="18" charset="0"/>
              </a:rPr>
              <a:t>deactivate</a:t>
            </a:r>
            <a:r>
              <a:rPr lang="en-US" sz="1800" kern="0" dirty="0">
                <a:effectLst/>
                <a:latin typeface="Times New Roman" panose="02020603050405020304" pitchFamily="18" charset="0"/>
              </a:rPr>
              <a:t> </a:t>
            </a:r>
            <a:r>
              <a:rPr lang="en-US" sz="1800" b="1" kern="0" dirty="0">
                <a:effectLst/>
                <a:latin typeface="Times New Roman" panose="02020603050405020304" pitchFamily="18" charset="0"/>
              </a:rPr>
              <a:t>switch off </a:t>
            </a:r>
            <a:r>
              <a:rPr lang="en-US" sz="1800" kern="0" dirty="0">
                <a:effectLst/>
                <a:latin typeface="Times New Roman" panose="02020603050405020304" pitchFamily="18" charset="0"/>
              </a:rPr>
              <a:t>the automatic control of the main-beam headlamps.</a:t>
            </a:r>
            <a:endParaRPr lang="de-DE" sz="1800" kern="0" dirty="0">
              <a:effectLst/>
              <a:latin typeface="Times New Roman" panose="02020603050405020304" pitchFamily="18" charset="0"/>
            </a:endParaRPr>
          </a:p>
          <a:p>
            <a:pPr marL="895350" algn="just">
              <a:spcAft>
                <a:spcPts val="600"/>
              </a:spcAft>
              <a:buNone/>
            </a:pPr>
            <a:r>
              <a:rPr lang="en-US" sz="1800" dirty="0">
                <a:effectLst/>
                <a:latin typeface="Times New Roman" panose="02020603050405020304" pitchFamily="18" charset="0"/>
                <a:ea typeface="Times New Roman" panose="02020603050405020304" pitchFamily="18" charset="0"/>
              </a:rPr>
              <a:t>Moreover, the switching OFF of the main-beam headlamps and </a:t>
            </a:r>
            <a:r>
              <a:rPr lang="en-US" sz="1800" strike="sngStrike" dirty="0">
                <a:effectLst/>
                <a:latin typeface="Times New Roman" panose="02020603050405020304" pitchFamily="18" charset="0"/>
                <a:ea typeface="Times New Roman" panose="02020603050405020304" pitchFamily="18" charset="0"/>
              </a:rPr>
              <a:t>the deactivation</a:t>
            </a:r>
            <a:r>
              <a:rPr lang="en-US" sz="1800" dirty="0">
                <a:effectLst/>
                <a:latin typeface="Times New Roman" panose="02020603050405020304" pitchFamily="18" charset="0"/>
                <a:ea typeface="Times New Roman" panose="02020603050405020304" pitchFamily="18" charset="0"/>
              </a:rPr>
              <a:t> of their automatic control shall be by means of a simple and immediate manual operation; the use of sub-menus is not allowed.</a:t>
            </a:r>
            <a:r>
              <a:rPr lang="en-GB"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1800" dirty="0">
              <a:effectLst/>
              <a:latin typeface="Times New Roman" panose="02020603050405020304" pitchFamily="18" charset="0"/>
              <a:ea typeface="Times New Roman" panose="02020603050405020304" pitchFamily="18" charset="0"/>
            </a:endParaRPr>
          </a:p>
          <a:p>
            <a:pPr>
              <a:buNone/>
            </a:pPr>
            <a:r>
              <a:rPr lang="en-GB" sz="1800" dirty="0">
                <a:effectLst/>
                <a:latin typeface="Times New Roman" panose="02020603050405020304" pitchFamily="18" charset="0"/>
                <a:ea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A5E911D7-0D4E-14D8-35D3-2014710D0ADA}"/>
              </a:ext>
            </a:extLst>
          </p:cNvPr>
          <p:cNvSpPr txBox="1"/>
          <p:nvPr/>
        </p:nvSpPr>
        <p:spPr>
          <a:xfrm>
            <a:off x="499283" y="386276"/>
            <a:ext cx="9401175" cy="646331"/>
          </a:xfrm>
          <a:prstGeom prst="rect">
            <a:avLst/>
          </a:prstGeom>
          <a:noFill/>
        </p:spPr>
        <p:txBody>
          <a:bodyPr wrap="square" rtlCol="0">
            <a:spAutoFit/>
          </a:bodyPr>
          <a:lstStyle/>
          <a:p>
            <a:r>
              <a:rPr lang="en-GB" sz="3600" b="1" dirty="0"/>
              <a:t>Results of the last discussions:</a:t>
            </a:r>
          </a:p>
        </p:txBody>
      </p:sp>
    </p:spTree>
    <p:extLst>
      <p:ext uri="{BB962C8B-B14F-4D97-AF65-F5344CB8AC3E}">
        <p14:creationId xmlns:p14="http://schemas.microsoft.com/office/powerpoint/2010/main" val="1775373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A77A98-7ED9-A35B-F97A-C35C0BC62AD0}"/>
              </a:ext>
            </a:extLst>
          </p:cNvPr>
          <p:cNvSpPr>
            <a:spLocks noGrp="1"/>
          </p:cNvSpPr>
          <p:nvPr>
            <p:ph type="sldNum" sz="quarter" idx="12"/>
          </p:nvPr>
        </p:nvSpPr>
        <p:spPr/>
        <p:txBody>
          <a:bodyPr/>
          <a:lstStyle/>
          <a:p>
            <a:fld id="{920A611A-B439-47EC-9AB0-62E646C29293}" type="slidenum">
              <a:rPr lang="de-DE" smtClean="0"/>
              <a:t>11</a:t>
            </a:fld>
            <a:endParaRPr lang="de-DE" dirty="0"/>
          </a:p>
        </p:txBody>
      </p:sp>
      <p:sp>
        <p:nvSpPr>
          <p:cNvPr id="3" name="TextBox 2">
            <a:extLst>
              <a:ext uri="{FF2B5EF4-FFF2-40B4-BE49-F238E27FC236}">
                <a16:creationId xmlns:a16="http://schemas.microsoft.com/office/drawing/2014/main" id="{47AF2A44-5404-403C-72D1-3EC6C3DF1F50}"/>
              </a:ext>
            </a:extLst>
          </p:cNvPr>
          <p:cNvSpPr txBox="1"/>
          <p:nvPr/>
        </p:nvSpPr>
        <p:spPr>
          <a:xfrm>
            <a:off x="1143000" y="261170"/>
            <a:ext cx="9906000" cy="954107"/>
          </a:xfrm>
          <a:prstGeom prst="rect">
            <a:avLst/>
          </a:prstGeom>
          <a:noFill/>
        </p:spPr>
        <p:txBody>
          <a:bodyPr wrap="square" rtlCol="0">
            <a:spAutoFit/>
          </a:bodyPr>
          <a:lstStyle/>
          <a:p>
            <a:r>
              <a:rPr lang="en-GB" sz="2800" b="1" dirty="0"/>
              <a:t>Accepted results of the last discussions and </a:t>
            </a:r>
          </a:p>
          <a:p>
            <a:r>
              <a:rPr lang="en-GB" sz="2800" b="1" dirty="0"/>
              <a:t>Last minute proposals, which requires a further discussion:</a:t>
            </a:r>
          </a:p>
        </p:txBody>
      </p:sp>
      <p:sp>
        <p:nvSpPr>
          <p:cNvPr id="4" name="TextBox 3">
            <a:extLst>
              <a:ext uri="{FF2B5EF4-FFF2-40B4-BE49-F238E27FC236}">
                <a16:creationId xmlns:a16="http://schemas.microsoft.com/office/drawing/2014/main" id="{C423EFC7-6907-026B-57CB-06D4459A0FD4}"/>
              </a:ext>
            </a:extLst>
          </p:cNvPr>
          <p:cNvSpPr txBox="1"/>
          <p:nvPr/>
        </p:nvSpPr>
        <p:spPr>
          <a:xfrm>
            <a:off x="428625" y="1215277"/>
            <a:ext cx="11382375" cy="5047536"/>
          </a:xfrm>
          <a:prstGeom prst="rect">
            <a:avLst/>
          </a:prstGeom>
          <a:noFill/>
        </p:spPr>
        <p:txBody>
          <a:bodyPr wrap="square" rtlCol="0">
            <a:spAutoFit/>
          </a:bodyPr>
          <a:lstStyle/>
          <a:p>
            <a:pPr algn="just">
              <a:spcAft>
                <a:spcPts val="600"/>
              </a:spcAft>
              <a:buNone/>
            </a:pP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Annex 5, </a:t>
            </a:r>
            <a:endParaRPr lang="de-DE" sz="1800" b="1"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rPr>
              <a:t>Paragraph 2.,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amend to read:</a:t>
            </a:r>
            <a:endParaRPr lang="de-DE" sz="1800" b="1"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"2.	Loading conditions for different types of vehicles:</a:t>
            </a:r>
            <a:endParaRPr lang="de-DE" sz="1800" b="1"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For this paragraph the front seat nearest to the opposing traffic (formerly known as the “driver’s seat”) is referred to as “seating position 1”.</a:t>
            </a:r>
            <a:endParaRPr lang="de-DE" sz="1800" b="1"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If the seating position 1 is not located on the front seat nearest to the opposing traffic, due to the design or the operational conditions of the vehicle, the manufacturer shall specify the seating position 1.</a:t>
            </a:r>
            <a:endParaRPr lang="de-DE" sz="1800" b="1" dirty="0">
              <a:effectLst/>
              <a:latin typeface="Times New Roman" panose="02020603050405020304" pitchFamily="18" charset="0"/>
              <a:ea typeface="Times New Roman" panose="02020603050405020304" pitchFamily="18" charset="0"/>
            </a:endParaRPr>
          </a:p>
          <a:p>
            <a:pPr marL="342900" lvl="0" indent="-342900" algn="just">
              <a:spcAft>
                <a:spcPts val="600"/>
              </a:spcAft>
              <a:buFont typeface="Arial" panose="020B0604020202020204" pitchFamily="34" charset="0"/>
              <a:buChar char="-"/>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For vehicles of category Y the test shall be done without occupants. For vehicles of category X the test shall be done without a driver.</a:t>
            </a:r>
            <a:endParaRPr lang="de-DE"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spcAft>
                <a:spcPts val="600"/>
              </a:spcAft>
              <a:buFont typeface="Arial" panose="020B0604020202020204" pitchFamily="34" charset="0"/>
              <a:buChar char="-"/>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For vehicles designed to travel with occupants the following loading conditions shall apply, </a:t>
            </a:r>
            <a:r>
              <a:rPr lang="en-GB" sz="18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whereas also in addition for vehicles, where ADS features can be activated, the cases without occupants and seat position 1 is not occupied shall be determined:</a:t>
            </a:r>
            <a:endParaRPr lang="de-DE"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600"/>
              </a:spcAft>
            </a:pPr>
            <a:r>
              <a:rPr lang="en-US" sz="18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 "</a:t>
            </a:r>
            <a:endParaRPr lang="de-DE" sz="1800" b="1" dirty="0">
              <a:effectLst/>
              <a:latin typeface="Times New Roman" panose="02020603050405020304" pitchFamily="18" charset="0"/>
              <a:ea typeface="Times New Roman" panose="02020603050405020304" pitchFamily="18" charset="0"/>
            </a:endParaRPr>
          </a:p>
          <a:p>
            <a:r>
              <a:rPr lang="en-GB" sz="2300" b="1" dirty="0" err="1"/>
              <a:t>Alternativly</a:t>
            </a:r>
            <a:r>
              <a:rPr lang="en-GB" sz="2300" b="1" dirty="0"/>
              <a:t> may be a revision of this Annex with e.g. </a:t>
            </a:r>
            <a:r>
              <a:rPr lang="en-GB" sz="2300" b="1" dirty="0" err="1"/>
              <a:t>Pargaraphs</a:t>
            </a:r>
            <a:r>
              <a:rPr lang="en-GB" sz="2300" b="1" dirty="0"/>
              <a:t> 2.5 for Cat. “X” and 2.6. for Cat. “Y” ……</a:t>
            </a:r>
          </a:p>
        </p:txBody>
      </p:sp>
    </p:spTree>
    <p:extLst>
      <p:ext uri="{BB962C8B-B14F-4D97-AF65-F5344CB8AC3E}">
        <p14:creationId xmlns:p14="http://schemas.microsoft.com/office/powerpoint/2010/main" val="231629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371A4AE-0E64-26B9-3CFB-95CD0D02C3E1}"/>
              </a:ext>
            </a:extLst>
          </p:cNvPr>
          <p:cNvSpPr>
            <a:spLocks noGrp="1"/>
          </p:cNvSpPr>
          <p:nvPr>
            <p:ph type="sldNum" sz="quarter" idx="12"/>
          </p:nvPr>
        </p:nvSpPr>
        <p:spPr/>
        <p:txBody>
          <a:bodyPr/>
          <a:lstStyle/>
          <a:p>
            <a:fld id="{920A611A-B439-47EC-9AB0-62E646C29293}" type="slidenum">
              <a:rPr lang="de-DE" smtClean="0"/>
              <a:t>12</a:t>
            </a:fld>
            <a:endParaRPr lang="de-DE" dirty="0"/>
          </a:p>
        </p:txBody>
      </p:sp>
      <p:sp>
        <p:nvSpPr>
          <p:cNvPr id="3" name="Textfeld 2">
            <a:extLst>
              <a:ext uri="{FF2B5EF4-FFF2-40B4-BE49-F238E27FC236}">
                <a16:creationId xmlns:a16="http://schemas.microsoft.com/office/drawing/2014/main" id="{8BC960F2-EB0D-189C-A869-1D2FEE0806FB}"/>
              </a:ext>
            </a:extLst>
          </p:cNvPr>
          <p:cNvSpPr txBox="1"/>
          <p:nvPr/>
        </p:nvSpPr>
        <p:spPr>
          <a:xfrm>
            <a:off x="1921023" y="2274838"/>
            <a:ext cx="8349953" cy="1754326"/>
          </a:xfrm>
          <a:prstGeom prst="rect">
            <a:avLst/>
          </a:prstGeom>
          <a:noFill/>
        </p:spPr>
        <p:txBody>
          <a:bodyPr wrap="square" rtlCol="0">
            <a:spAutoFit/>
          </a:bodyPr>
          <a:lstStyle/>
          <a:p>
            <a:pPr algn="ctr"/>
            <a:r>
              <a:rPr lang="en-GB" sz="3600" dirty="0"/>
              <a:t>The next meeting of the </a:t>
            </a:r>
            <a:br>
              <a:rPr lang="en-GB" sz="3600" dirty="0"/>
            </a:br>
            <a:r>
              <a:rPr lang="en-GB" sz="3600" dirty="0"/>
              <a:t>GRE Task Force AVSR</a:t>
            </a:r>
          </a:p>
          <a:p>
            <a:pPr algn="ctr"/>
            <a:r>
              <a:rPr lang="en-GB" sz="3600" b="1" dirty="0"/>
              <a:t>Should be determined in this meeting!</a:t>
            </a:r>
          </a:p>
        </p:txBody>
      </p:sp>
    </p:spTree>
    <p:extLst>
      <p:ext uri="{BB962C8B-B14F-4D97-AF65-F5344CB8AC3E}">
        <p14:creationId xmlns:p14="http://schemas.microsoft.com/office/powerpoint/2010/main" val="75727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623316"/>
            <a:ext cx="10058400" cy="738124"/>
          </a:xfrm>
        </p:spPr>
        <p:txBody>
          <a:bodyPr>
            <a:normAutofit fontScale="90000"/>
          </a:bodyPr>
          <a:lstStyle/>
          <a:p>
            <a:br>
              <a:rPr lang="en-GB" dirty="0">
                <a:latin typeface="+mn-lt"/>
              </a:rPr>
            </a:br>
            <a:r>
              <a:rPr lang="en-GB" dirty="0">
                <a:latin typeface="+mn-lt"/>
              </a:rPr>
              <a:t>GRE TF AVSR</a:t>
            </a:r>
          </a:p>
        </p:txBody>
      </p:sp>
      <p:sp>
        <p:nvSpPr>
          <p:cNvPr id="13" name="Textfeld 12"/>
          <p:cNvSpPr txBox="1"/>
          <p:nvPr/>
        </p:nvSpPr>
        <p:spPr>
          <a:xfrm>
            <a:off x="1097281" y="2133431"/>
            <a:ext cx="10189556" cy="2215991"/>
          </a:xfrm>
          <a:prstGeom prst="rect">
            <a:avLst/>
          </a:prstGeom>
          <a:noFill/>
        </p:spPr>
        <p:txBody>
          <a:bodyPr wrap="square" rtlCol="0" anchor="t">
            <a:spAutoFit/>
          </a:bodyPr>
          <a:lstStyle/>
          <a:p>
            <a:endParaRPr lang="en-US" i="1" dirty="0"/>
          </a:p>
          <a:p>
            <a:r>
              <a:rPr lang="en-US" sz="6600" i="1" dirty="0"/>
              <a:t>Thank you for your attention!</a:t>
            </a:r>
          </a:p>
          <a:p>
            <a:endParaRPr lang="en-US" i="1" dirty="0"/>
          </a:p>
          <a:p>
            <a:endParaRPr lang="en-US" i="1" dirty="0"/>
          </a:p>
          <a:p>
            <a:endParaRPr lang="en-US" i="1" dirty="0"/>
          </a:p>
        </p:txBody>
      </p:sp>
      <p:sp>
        <p:nvSpPr>
          <p:cNvPr id="3" name="Foliennummernplatzhalter 2"/>
          <p:cNvSpPr>
            <a:spLocks noGrp="1"/>
          </p:cNvSpPr>
          <p:nvPr>
            <p:ph type="sldNum" sz="quarter" idx="12"/>
          </p:nvPr>
        </p:nvSpPr>
        <p:spPr/>
        <p:txBody>
          <a:bodyPr/>
          <a:lstStyle/>
          <a:p>
            <a:fld id="{920A611A-B439-47EC-9AB0-62E646C29293}" type="slidenum">
              <a:rPr lang="de-DE" smtClean="0"/>
              <a:t>13</a:t>
            </a:fld>
            <a:endParaRPr lang="de-DE" dirty="0"/>
          </a:p>
        </p:txBody>
      </p:sp>
    </p:spTree>
    <p:extLst>
      <p:ext uri="{BB962C8B-B14F-4D97-AF65-F5344CB8AC3E}">
        <p14:creationId xmlns:p14="http://schemas.microsoft.com/office/powerpoint/2010/main" val="314313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a:t>
            </a:fld>
            <a:endParaRPr lang="de-DE" dirty="0"/>
          </a:p>
        </p:txBody>
      </p:sp>
      <p:sp>
        <p:nvSpPr>
          <p:cNvPr id="3" name="Titel 1"/>
          <p:cNvSpPr txBox="1">
            <a:spLocks/>
          </p:cNvSpPr>
          <p:nvPr/>
        </p:nvSpPr>
        <p:spPr>
          <a:xfrm>
            <a:off x="622854" y="104102"/>
            <a:ext cx="10546080" cy="738124"/>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GB" sz="3600" dirty="0">
              <a:latin typeface="+mn-lt"/>
            </a:endParaRPr>
          </a:p>
        </p:txBody>
      </p:sp>
      <p:sp>
        <p:nvSpPr>
          <p:cNvPr id="4" name="Textfeld 3"/>
          <p:cNvSpPr txBox="1"/>
          <p:nvPr/>
        </p:nvSpPr>
        <p:spPr>
          <a:xfrm>
            <a:off x="181913" y="3707170"/>
            <a:ext cx="11242430" cy="1015663"/>
          </a:xfrm>
          <a:prstGeom prst="rect">
            <a:avLst/>
          </a:prstGeom>
          <a:noFill/>
        </p:spPr>
        <p:txBody>
          <a:bodyPr wrap="square" rtlCol="0" anchor="ctr">
            <a:spAutoFit/>
          </a:bodyPr>
          <a:lstStyle/>
          <a:p>
            <a:pPr marL="449263" indent="-449263"/>
            <a:endParaRPr lang="en-GB" sz="2400" strike="sngStrike" dirty="0">
              <a:solidFill>
                <a:srgbClr val="FF0000"/>
              </a:solidFill>
            </a:endParaRPr>
          </a:p>
          <a:p>
            <a:r>
              <a:rPr lang="en-GB" b="1" i="1" dirty="0"/>
              <a:t>	</a:t>
            </a:r>
            <a:endParaRPr lang="de-DE" dirty="0"/>
          </a:p>
          <a:p>
            <a:endParaRPr lang="en-GB" dirty="0"/>
          </a:p>
        </p:txBody>
      </p:sp>
      <p:sp>
        <p:nvSpPr>
          <p:cNvPr id="5" name="Textfeld 4">
            <a:extLst>
              <a:ext uri="{FF2B5EF4-FFF2-40B4-BE49-F238E27FC236}">
                <a16:creationId xmlns:a16="http://schemas.microsoft.com/office/drawing/2014/main" id="{D08F2240-32C2-74DF-F462-A9CBED8F6001}"/>
              </a:ext>
            </a:extLst>
          </p:cNvPr>
          <p:cNvSpPr txBox="1"/>
          <p:nvPr/>
        </p:nvSpPr>
        <p:spPr>
          <a:xfrm>
            <a:off x="181913" y="0"/>
            <a:ext cx="11943412" cy="7762446"/>
          </a:xfrm>
          <a:prstGeom prst="rect">
            <a:avLst/>
          </a:prstGeom>
          <a:noFill/>
        </p:spPr>
        <p:txBody>
          <a:bodyPr wrap="square" rtlCol="0">
            <a:spAutoFit/>
          </a:bodyPr>
          <a:lstStyle/>
          <a:p>
            <a:pPr>
              <a:lnSpc>
                <a:spcPct val="150000"/>
              </a:lnSpc>
            </a:pPr>
            <a:r>
              <a:rPr lang="en-GB" sz="3200" dirty="0"/>
              <a:t>After the last meetings of GRE TF AVSR, </a:t>
            </a:r>
          </a:p>
          <a:p>
            <a:pPr>
              <a:lnSpc>
                <a:spcPct val="150000"/>
              </a:lnSpc>
            </a:pPr>
            <a:r>
              <a:rPr lang="en-GB" sz="3200" dirty="0"/>
              <a:t>on the basis of document </a:t>
            </a:r>
            <a:r>
              <a:rPr lang="en-GB" sz="3200" dirty="0">
                <a:hlinkClick r:id="rId2"/>
              </a:rPr>
              <a:t>ECE/TRANS/WP.29/GRE/2023/9/Rev.3</a:t>
            </a:r>
            <a:r>
              <a:rPr lang="en-GB" sz="3200" dirty="0"/>
              <a:t>,</a:t>
            </a:r>
          </a:p>
          <a:p>
            <a:pPr>
              <a:lnSpc>
                <a:spcPct val="150000"/>
              </a:lnSpc>
            </a:pPr>
            <a:r>
              <a:rPr lang="en-GB" sz="3200" dirty="0"/>
              <a:t>an intense discussion took place, mainly given on new input received by members from EC and Canada. </a:t>
            </a:r>
            <a:r>
              <a:rPr lang="en-GB" sz="3200" noProof="0" dirty="0">
                <a:effectLst/>
                <a:latin typeface="Calibri" panose="020F0502020204030204" pitchFamily="34" charset="0"/>
                <a:ea typeface="Calibri" panose="020F0502020204030204" pitchFamily="34" charset="0"/>
                <a:cs typeface="Calibri" panose="020F0502020204030204" pitchFamily="34" charset="0"/>
              </a:rPr>
              <a:t>Which means, that the document is not yet ready as a formal document and is now presented</a:t>
            </a:r>
            <a:r>
              <a:rPr lang="en-GB" sz="3200" dirty="0">
                <a:latin typeface="Calibri" panose="020F0502020204030204" pitchFamily="34" charset="0"/>
                <a:ea typeface="Calibri" panose="020F0502020204030204" pitchFamily="34" charset="0"/>
                <a:cs typeface="Calibri" panose="020F0502020204030204" pitchFamily="34" charset="0"/>
              </a:rPr>
              <a:t> as </a:t>
            </a:r>
            <a:r>
              <a:rPr lang="en-GB" sz="3200" noProof="0" dirty="0">
                <a:effectLst/>
                <a:latin typeface="Calibri" panose="020F0502020204030204" pitchFamily="34" charset="0"/>
                <a:ea typeface="Calibri" panose="020F0502020204030204" pitchFamily="34" charset="0"/>
                <a:cs typeface="Calibri" panose="020F0502020204030204" pitchFamily="34" charset="0"/>
              </a:rPr>
              <a:t>an informal document </a:t>
            </a:r>
            <a:r>
              <a:rPr lang="en-GB" sz="3200" u="sng" noProof="0" dirty="0">
                <a:solidFill>
                  <a:schemeClr val="bg2">
                    <a:lumMod val="50000"/>
                  </a:schemeClr>
                </a:solidFill>
                <a:effectLst/>
                <a:latin typeface="Calibri" panose="020F0502020204030204" pitchFamily="34" charset="0"/>
                <a:ea typeface="Calibri" panose="020F0502020204030204" pitchFamily="34" charset="0"/>
                <a:cs typeface="Calibri" panose="020F0502020204030204" pitchFamily="34" charset="0"/>
              </a:rPr>
              <a:t>GRE-12. </a:t>
            </a:r>
          </a:p>
          <a:p>
            <a:pPr>
              <a:lnSpc>
                <a:spcPct val="150000"/>
              </a:lnSpc>
            </a:pPr>
            <a:r>
              <a:rPr lang="en-GB" sz="3600" noProof="0" dirty="0"/>
              <a:t>The questions raised in the discussions, has also required guidance  from GRVA TF FADS!</a:t>
            </a:r>
          </a:p>
          <a:p>
            <a:pPr>
              <a:lnSpc>
                <a:spcPct val="150000"/>
              </a:lnSpc>
            </a:pPr>
            <a:endParaRPr lang="en-GB" sz="3600" dirty="0"/>
          </a:p>
          <a:p>
            <a:pPr>
              <a:lnSpc>
                <a:spcPct val="150000"/>
              </a:lnSpc>
            </a:pPr>
            <a:endParaRPr lang="en-GB" sz="3600" dirty="0"/>
          </a:p>
        </p:txBody>
      </p:sp>
    </p:spTree>
    <p:extLst>
      <p:ext uri="{BB962C8B-B14F-4D97-AF65-F5344CB8AC3E}">
        <p14:creationId xmlns:p14="http://schemas.microsoft.com/office/powerpoint/2010/main" val="2939148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en-GB" noProof="0" smtClean="0"/>
              <a:t>3</a:t>
            </a:fld>
            <a:endParaRPr lang="en-GB" noProof="0" dirty="0"/>
          </a:p>
        </p:txBody>
      </p:sp>
      <p:sp>
        <p:nvSpPr>
          <p:cNvPr id="5" name="Textfeld 4">
            <a:extLst>
              <a:ext uri="{FF2B5EF4-FFF2-40B4-BE49-F238E27FC236}">
                <a16:creationId xmlns:a16="http://schemas.microsoft.com/office/drawing/2014/main" id="{12DAF26A-FD6D-F5B2-DEF6-0A799DD60271}"/>
              </a:ext>
            </a:extLst>
          </p:cNvPr>
          <p:cNvSpPr txBox="1"/>
          <p:nvPr/>
        </p:nvSpPr>
        <p:spPr>
          <a:xfrm>
            <a:off x="247650" y="725022"/>
            <a:ext cx="11463337" cy="6900672"/>
          </a:xfrm>
          <a:prstGeom prst="rect">
            <a:avLst/>
          </a:prstGeom>
          <a:noFill/>
        </p:spPr>
        <p:txBody>
          <a:bodyPr wrap="square" rtlCol="0">
            <a:spAutoFit/>
          </a:bodyPr>
          <a:lstStyle/>
          <a:p>
            <a:pPr marL="447675" indent="-447675" algn="just">
              <a:spcAft>
                <a:spcPts val="600"/>
              </a:spcAft>
            </a:pPr>
            <a:r>
              <a:rPr lang="en-GB" sz="3600" dirty="0">
                <a:latin typeface="Calibri" panose="020F0502020204030204" pitchFamily="34" charset="0"/>
                <a:ea typeface="Calibri" panose="020F0502020204030204" pitchFamily="34" charset="0"/>
                <a:cs typeface="Calibri" panose="020F0502020204030204" pitchFamily="34" charset="0"/>
              </a:rPr>
              <a:t>-	T</a:t>
            </a:r>
            <a:r>
              <a:rPr lang="en-GB" sz="3600" noProof="0" dirty="0">
                <a:latin typeface="Calibri" panose="020F0502020204030204" pitchFamily="34" charset="0"/>
                <a:ea typeface="Calibri" panose="020F0502020204030204" pitchFamily="34" charset="0"/>
                <a:cs typeface="Calibri" panose="020F0502020204030204" pitchFamily="34" charset="0"/>
              </a:rPr>
              <a:t>he new vehicle categories „X“ and „Y“ are seen as subcategories to the existing ones e. g. M, N, O, T, … etc.</a:t>
            </a:r>
          </a:p>
          <a:p>
            <a:pPr marL="447675" algn="just">
              <a:spcAft>
                <a:spcPts val="600"/>
              </a:spcAft>
            </a:pPr>
            <a:r>
              <a:rPr lang="en-GB" sz="3600" dirty="0">
                <a:latin typeface="Calibri" panose="020F0502020204030204" pitchFamily="34" charset="0"/>
                <a:ea typeface="Calibri" panose="020F0502020204030204" pitchFamily="34" charset="0"/>
                <a:cs typeface="Calibri" panose="020F0502020204030204" pitchFamily="34" charset="0"/>
              </a:rPr>
              <a:t>That means, no change of the scope.</a:t>
            </a:r>
          </a:p>
          <a:p>
            <a:pPr marL="571500" indent="-571500">
              <a:lnSpc>
                <a:spcPct val="150000"/>
              </a:lnSpc>
              <a:buFontTx/>
              <a:buChar char="-"/>
            </a:pPr>
            <a:r>
              <a:rPr lang="en-GB" sz="3600" dirty="0">
                <a:solidFill>
                  <a:schemeClr val="tx1"/>
                </a:solidFill>
              </a:rPr>
              <a:t>Further definitions are added:</a:t>
            </a:r>
          </a:p>
          <a:p>
            <a:pPr marL="571500" marR="722630" indent="57150" algn="just">
              <a:lnSpc>
                <a:spcPct val="100000"/>
              </a:lnSpc>
              <a:spcBef>
                <a:spcPts val="600"/>
              </a:spcBef>
              <a:spcAft>
                <a:spcPts val="600"/>
              </a:spcAft>
            </a:pPr>
            <a:r>
              <a:rPr lang="en-GB"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2.3.12.4.	“</a:t>
            </a:r>
            <a:r>
              <a:rPr lang="en-GB" sz="2400" b="1"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Operational Design Domain (ODD)</a:t>
            </a:r>
            <a:r>
              <a:rPr lang="en-GB"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means …. </a:t>
            </a:r>
            <a:endParaRPr lang="de-DE"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571500" marR="722630" indent="57150" algn="just">
              <a:lnSpc>
                <a:spcPct val="100000"/>
              </a:lnSpc>
              <a:spcBef>
                <a:spcPts val="600"/>
              </a:spcBef>
              <a:spcAft>
                <a:spcPts val="600"/>
              </a:spcAft>
            </a:pPr>
            <a:r>
              <a:rPr lang="en-GB"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2.2.12.5. 	</a:t>
            </a:r>
            <a:r>
              <a:rPr lang="en-GB" sz="2400" b="1"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“ADS feature”</a:t>
            </a:r>
            <a:r>
              <a:rPr lang="en-GB"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means ….</a:t>
            </a:r>
          </a:p>
          <a:p>
            <a:pPr marL="571500" marR="722630" indent="-571500" algn="just">
              <a:lnSpc>
                <a:spcPct val="100000"/>
              </a:lnSpc>
              <a:spcBef>
                <a:spcPts val="600"/>
              </a:spcBef>
              <a:spcAft>
                <a:spcPts val="600"/>
              </a:spcAft>
            </a:pPr>
            <a:r>
              <a:rPr lang="en-GB"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en-GB" sz="3600" dirty="0">
                <a:latin typeface="Calibri" panose="020F0502020204030204" pitchFamily="34" charset="0"/>
                <a:ea typeface="Calibri" panose="020F0502020204030204" pitchFamily="34" charset="0"/>
                <a:cs typeface="Calibri" panose="020F0502020204030204" pitchFamily="34" charset="0"/>
              </a:rPr>
              <a:t>New </a:t>
            </a:r>
            <a:r>
              <a:rPr lang="en-GB" sz="3600" dirty="0" err="1">
                <a:latin typeface="Calibri" panose="020F0502020204030204" pitchFamily="34" charset="0"/>
                <a:ea typeface="Calibri" panose="020F0502020204030204" pitchFamily="34" charset="0"/>
                <a:cs typeface="Calibri" panose="020F0502020204030204" pitchFamily="34" charset="0"/>
              </a:rPr>
              <a:t>Paragrapf</a:t>
            </a:r>
            <a:r>
              <a:rPr lang="en-GB" sz="3600" dirty="0">
                <a:latin typeface="Calibri" panose="020F0502020204030204" pitchFamily="34" charset="0"/>
                <a:ea typeface="Calibri" panose="020F0502020204030204" pitchFamily="34" charset="0"/>
                <a:cs typeface="Calibri" panose="020F0502020204030204" pitchFamily="34" charset="0"/>
              </a:rPr>
              <a:t> added:</a:t>
            </a:r>
            <a:endParaRPr lang="de-DE"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571500">
              <a:lnSpc>
                <a:spcPct val="150000"/>
              </a:lnSpc>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"3.2.8.	If a driver’s seat is fitted but it is not the front seat nearest to the opposing traffic, the applicant shall specify this seating position. "</a:t>
            </a:r>
            <a:endParaRPr lang="de-DE" sz="2400" dirty="0">
              <a:effectLst/>
              <a:latin typeface="Times New Roman" panose="02020603050405020304" pitchFamily="18" charset="0"/>
              <a:ea typeface="Times New Roman" panose="02020603050405020304" pitchFamily="18" charset="0"/>
            </a:endParaRPr>
          </a:p>
          <a:p>
            <a:pPr marL="571500" indent="590550">
              <a:lnSpc>
                <a:spcPct val="150000"/>
              </a:lnSpc>
              <a:buFontTx/>
              <a:buChar char="-"/>
            </a:pPr>
            <a:endParaRPr lang="en-GB" sz="2400" dirty="0">
              <a:solidFill>
                <a:schemeClr val="tx1"/>
              </a:solidFill>
            </a:endParaRPr>
          </a:p>
          <a:p>
            <a:pPr marL="571500" indent="-571500">
              <a:lnSpc>
                <a:spcPct val="150000"/>
              </a:lnSpc>
              <a:buFontTx/>
              <a:buChar char="-"/>
            </a:pPr>
            <a:endParaRPr lang="en-GB" sz="3600" dirty="0">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26D498F-16F4-C115-D2D7-985D7F5A86A6}"/>
              </a:ext>
            </a:extLst>
          </p:cNvPr>
          <p:cNvSpPr txBox="1"/>
          <p:nvPr/>
        </p:nvSpPr>
        <p:spPr>
          <a:xfrm>
            <a:off x="247650" y="78691"/>
            <a:ext cx="10467975" cy="646331"/>
          </a:xfrm>
          <a:prstGeom prst="rect">
            <a:avLst/>
          </a:prstGeom>
          <a:noFill/>
        </p:spPr>
        <p:txBody>
          <a:bodyPr wrap="square" rtlCol="0">
            <a:spAutoFit/>
          </a:bodyPr>
          <a:lstStyle/>
          <a:p>
            <a:r>
              <a:rPr lang="en-GB" sz="3600" b="1" dirty="0"/>
              <a:t>Results of the last discussions:</a:t>
            </a:r>
          </a:p>
        </p:txBody>
      </p:sp>
    </p:spTree>
    <p:extLst>
      <p:ext uri="{BB962C8B-B14F-4D97-AF65-F5344CB8AC3E}">
        <p14:creationId xmlns:p14="http://schemas.microsoft.com/office/powerpoint/2010/main" val="2025349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D82E73-1743-F5B7-60D8-B3719822B7EC}"/>
              </a:ext>
            </a:extLst>
          </p:cNvPr>
          <p:cNvSpPr>
            <a:spLocks noGrp="1"/>
          </p:cNvSpPr>
          <p:nvPr>
            <p:ph type="sldNum" sz="quarter" idx="12"/>
          </p:nvPr>
        </p:nvSpPr>
        <p:spPr/>
        <p:txBody>
          <a:bodyPr/>
          <a:lstStyle/>
          <a:p>
            <a:fld id="{920A611A-B439-47EC-9AB0-62E646C29293}" type="slidenum">
              <a:rPr lang="de-DE" smtClean="0"/>
              <a:t>4</a:t>
            </a:fld>
            <a:endParaRPr lang="de-DE" dirty="0"/>
          </a:p>
        </p:txBody>
      </p:sp>
      <p:sp>
        <p:nvSpPr>
          <p:cNvPr id="3" name="TextBox 2">
            <a:extLst>
              <a:ext uri="{FF2B5EF4-FFF2-40B4-BE49-F238E27FC236}">
                <a16:creationId xmlns:a16="http://schemas.microsoft.com/office/drawing/2014/main" id="{73548A3E-DA38-6200-9F71-69965C665A40}"/>
              </a:ext>
            </a:extLst>
          </p:cNvPr>
          <p:cNvSpPr txBox="1"/>
          <p:nvPr/>
        </p:nvSpPr>
        <p:spPr>
          <a:xfrm>
            <a:off x="304799" y="1913216"/>
            <a:ext cx="11420476" cy="4524315"/>
          </a:xfrm>
          <a:prstGeom prst="rect">
            <a:avLst/>
          </a:prstGeom>
          <a:noFill/>
        </p:spPr>
        <p:txBody>
          <a:bodyPr wrap="square" rtlCol="0">
            <a:spAutoFit/>
          </a:bodyPr>
          <a:lstStyle/>
          <a:p>
            <a:pPr algn="just">
              <a:spcAft>
                <a:spcPts val="6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GB" sz="2400" dirty="0">
                <a:effectLst/>
                <a:latin typeface="Times New Roman" panose="02020603050405020304" pitchFamily="18" charset="0"/>
                <a:ea typeface="Times New Roman" panose="02020603050405020304" pitchFamily="18" charset="0"/>
              </a:rPr>
              <a:t>5.2.1.	"In the case of headlamps fitted with measures to prevent discomfort to other road-users in a country where traffic operates on the side of the road opposite to that of the country for which the headlamp was designed, such measures shall be achieved automatically or by the vehicle user with the vehicle in the park condition without the need for special tools (other than those provided with the vehicle). Detailed instructions shall be provided by the vehicle manufacturer with the vehicle</a:t>
            </a:r>
            <a:r>
              <a:rPr lang="en-GB" sz="2800" dirty="0">
                <a:effectLst/>
                <a:latin typeface="Times New Roman" panose="02020603050405020304" pitchFamily="18" charset="0"/>
                <a:ea typeface="Times New Roman" panose="02020603050405020304" pitchFamily="18" charset="0"/>
              </a:rPr>
              <a:t>. </a:t>
            </a:r>
            <a:endParaRPr lang="de-DE" sz="2800" dirty="0">
              <a:effectLst/>
              <a:latin typeface="Times New Roman" panose="02020603050405020304" pitchFamily="18" charset="0"/>
              <a:ea typeface="Times New Roman" panose="02020603050405020304" pitchFamily="18" charset="0"/>
            </a:endParaRPr>
          </a:p>
          <a:p>
            <a:pPr algn="just">
              <a:spcAft>
                <a:spcPts val="600"/>
              </a:spcAft>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If the vehicle is equipped with an ADS and the ODD of that ADS includes the change between traffic on both sides of the road, the ADS shall be able to activate the measures when the direction of traffic changes.</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de-DE" sz="2800" dirty="0">
              <a:effectLst/>
              <a:latin typeface="Times New Roman" panose="02020603050405020304" pitchFamily="18" charset="0"/>
              <a:ea typeface="Times New Roman" panose="02020603050405020304" pitchFamily="18" charset="0"/>
            </a:endParaRPr>
          </a:p>
          <a:p>
            <a:pPr>
              <a:tabLst>
                <a:tab pos="648335" algn="r"/>
                <a:tab pos="647700" algn="r"/>
              </a:tabLst>
            </a:pPr>
            <a:r>
              <a:rPr lang="en-GB" sz="2800" dirty="0">
                <a:effectLst/>
                <a:latin typeface="Times New Roman" panose="02020603050405020304" pitchFamily="18" charset="0"/>
                <a:ea typeface="Times New Roman" panose="02020603050405020304" pitchFamily="18" charset="0"/>
              </a:rPr>
              <a:t>	</a:t>
            </a:r>
            <a:r>
              <a:rPr lang="en-GB" sz="2400" dirty="0">
                <a:effectLst/>
                <a:latin typeface="Times New Roman" panose="02020603050405020304" pitchFamily="18" charset="0"/>
                <a:ea typeface="Times New Roman" panose="02020603050405020304" pitchFamily="18" charset="0"/>
              </a:rPr>
              <a:t>This does not apply to dedicated objects that may be added to the exterior of the headlamp.</a:t>
            </a:r>
            <a:endParaRPr lang="de-DE" sz="2400" dirty="0">
              <a:effectLst/>
              <a:latin typeface="Times New Roman" panose="02020603050405020304" pitchFamily="18" charset="0"/>
              <a:ea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8373868B-FA74-75E7-EFAE-762BE3239878}"/>
              </a:ext>
            </a:extLst>
          </p:cNvPr>
          <p:cNvSpPr txBox="1"/>
          <p:nvPr/>
        </p:nvSpPr>
        <p:spPr>
          <a:xfrm>
            <a:off x="228601" y="287773"/>
            <a:ext cx="9477374" cy="646331"/>
          </a:xfrm>
          <a:prstGeom prst="rect">
            <a:avLst/>
          </a:prstGeom>
          <a:noFill/>
        </p:spPr>
        <p:txBody>
          <a:bodyPr wrap="square" rtlCol="0">
            <a:spAutoFit/>
          </a:bodyPr>
          <a:lstStyle/>
          <a:p>
            <a:r>
              <a:rPr lang="en-GB" sz="3600" b="1" dirty="0"/>
              <a:t>Results of the last discussions:</a:t>
            </a:r>
          </a:p>
        </p:txBody>
      </p:sp>
      <p:sp>
        <p:nvSpPr>
          <p:cNvPr id="5" name="TextBox 4">
            <a:extLst>
              <a:ext uri="{FF2B5EF4-FFF2-40B4-BE49-F238E27FC236}">
                <a16:creationId xmlns:a16="http://schemas.microsoft.com/office/drawing/2014/main" id="{10BA1B87-1860-6334-A500-8C40246EEE8F}"/>
              </a:ext>
            </a:extLst>
          </p:cNvPr>
          <p:cNvSpPr txBox="1"/>
          <p:nvPr/>
        </p:nvSpPr>
        <p:spPr>
          <a:xfrm>
            <a:off x="304799" y="1162050"/>
            <a:ext cx="11182351" cy="523220"/>
          </a:xfrm>
          <a:prstGeom prst="rect">
            <a:avLst/>
          </a:prstGeom>
          <a:noFill/>
        </p:spPr>
        <p:txBody>
          <a:bodyPr wrap="square" rtlCol="0">
            <a:spAutoFit/>
          </a:bodyPr>
          <a:lstStyle/>
          <a:p>
            <a:r>
              <a:rPr lang="en-GB" sz="2800" dirty="0"/>
              <a:t>-	Addition to the so called “ tourist solution”:</a:t>
            </a:r>
          </a:p>
        </p:txBody>
      </p:sp>
    </p:spTree>
    <p:extLst>
      <p:ext uri="{BB962C8B-B14F-4D97-AF65-F5344CB8AC3E}">
        <p14:creationId xmlns:p14="http://schemas.microsoft.com/office/powerpoint/2010/main" val="3650451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78CE80-84A2-DDE9-5592-BC48E5D2C341}"/>
              </a:ext>
            </a:extLst>
          </p:cNvPr>
          <p:cNvSpPr>
            <a:spLocks noGrp="1"/>
          </p:cNvSpPr>
          <p:nvPr>
            <p:ph type="sldNum" sz="quarter" idx="12"/>
          </p:nvPr>
        </p:nvSpPr>
        <p:spPr/>
        <p:txBody>
          <a:bodyPr/>
          <a:lstStyle/>
          <a:p>
            <a:fld id="{920A611A-B439-47EC-9AB0-62E646C29293}" type="slidenum">
              <a:rPr lang="de-DE" smtClean="0"/>
              <a:t>5</a:t>
            </a:fld>
            <a:endParaRPr lang="de-DE" dirty="0"/>
          </a:p>
        </p:txBody>
      </p:sp>
      <p:sp>
        <p:nvSpPr>
          <p:cNvPr id="3" name="TextBox 2">
            <a:extLst>
              <a:ext uri="{FF2B5EF4-FFF2-40B4-BE49-F238E27FC236}">
                <a16:creationId xmlns:a16="http://schemas.microsoft.com/office/drawing/2014/main" id="{398FB137-44A1-E2B4-B79B-12F73866178B}"/>
              </a:ext>
            </a:extLst>
          </p:cNvPr>
          <p:cNvSpPr txBox="1"/>
          <p:nvPr/>
        </p:nvSpPr>
        <p:spPr>
          <a:xfrm>
            <a:off x="95249" y="819150"/>
            <a:ext cx="11934825" cy="6263253"/>
          </a:xfrm>
          <a:prstGeom prst="rect">
            <a:avLst/>
          </a:prstGeom>
          <a:noFill/>
        </p:spPr>
        <p:txBody>
          <a:bodyPr wrap="square" rtlCol="0">
            <a:spAutoFit/>
          </a:bodyPr>
          <a:lstStyle/>
          <a:p>
            <a:pPr marL="457200" indent="-457200" algn="just">
              <a:spcAft>
                <a:spcPts val="600"/>
              </a:spcAft>
              <a:buFontTx/>
              <a:buChar char="-"/>
            </a:pPr>
            <a:r>
              <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rPr>
              <a:t>Add new paragraph 5.35.12. </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to read:</a:t>
            </a:r>
          </a:p>
          <a:p>
            <a:pPr marL="457200" indent="-457200" algn="just">
              <a:spcAft>
                <a:spcPts val="600"/>
              </a:spcAft>
              <a:buFontTx/>
              <a:buChar char="-"/>
            </a:pPr>
            <a:endParaRPr lang="de-DE" sz="2800" dirty="0">
              <a:effectLst/>
              <a:latin typeface="Times New Roman" panose="02020603050405020304" pitchFamily="18" charset="0"/>
              <a:ea typeface="Times New Roman" panose="02020603050405020304" pitchFamily="18" charset="0"/>
            </a:endParaRPr>
          </a:p>
          <a:p>
            <a:pPr marL="2238375" indent="-1790700" algn="just">
              <a:spcAft>
                <a:spcPts val="600"/>
              </a:spcAft>
              <a:tabLst>
                <a:tab pos="2238375"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"5.35.12.		</a:t>
            </a:r>
            <a:r>
              <a:rPr lang="en-GB" sz="2000" b="1" dirty="0">
                <a:effectLst/>
                <a:latin typeface="Times New Roman" panose="02020603050405020304" pitchFamily="18" charset="0"/>
                <a:ea typeface="Times New Roman" panose="02020603050405020304" pitchFamily="18" charset="0"/>
                <a:cs typeface="Times New Roman" panose="02020603050405020304" pitchFamily="18" charset="0"/>
              </a:rPr>
              <a:t>Driver Assistance Projections, which are intended to support the driver only, shall not be activated if the ADS is active.</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2238375" indent="-1790700" algn="just">
              <a:spcAft>
                <a:spcPts val="600"/>
              </a:spcAft>
              <a:tabLst>
                <a:tab pos="2238375" algn="l"/>
              </a:tabLst>
            </a:pP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47675" indent="-447675"/>
            <a:r>
              <a:rPr lang="en-GB" sz="2800" dirty="0">
                <a:latin typeface="Times New Roman" panose="02020603050405020304" pitchFamily="18" charset="0"/>
                <a:cs typeface="Times New Roman" panose="02020603050405020304" pitchFamily="18" charset="0"/>
              </a:rPr>
              <a:t>-	Clarification between ADS features and conventional automatic features (driver assistance features) and their application:</a:t>
            </a:r>
          </a:p>
          <a:p>
            <a:pPr algn="just">
              <a:lnSpc>
                <a:spcPts val="1200"/>
              </a:lnSpc>
              <a:spcAft>
                <a:spcPts val="600"/>
              </a:spcAft>
              <a:buNone/>
            </a:pPr>
            <a:endParaRPr lang="en-GB"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600"/>
              </a:spcAft>
              <a:buNone/>
            </a:pPr>
            <a:endParaRPr lang="en-GB" sz="2800" b="1" dirty="0">
              <a:latin typeface="Times New Roman" panose="02020603050405020304" pitchFamily="18" charset="0"/>
              <a:ea typeface="Times New Roman" panose="02020603050405020304" pitchFamily="18" charset="0"/>
              <a:cs typeface="Times New Roman" panose="02020603050405020304" pitchFamily="18" charset="0"/>
            </a:endParaRPr>
          </a:p>
          <a:p>
            <a:pPr marL="447675" algn="just">
              <a:spcAft>
                <a:spcPts val="600"/>
              </a:spcAft>
              <a:buNone/>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"5.36</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Automatic lighting functions, as defined in this Regulation, shall not be considered an ADS feature. </a:t>
            </a:r>
            <a:r>
              <a:rPr lang="en-GB" sz="2000" b="1" dirty="0">
                <a:effectLst/>
                <a:latin typeface="Times New Roman" panose="02020603050405020304" pitchFamily="18" charset="0"/>
                <a:ea typeface="Times New Roman" panose="02020603050405020304" pitchFamily="18" charset="0"/>
                <a:cs typeface="Times New Roman" panose="02020603050405020304" pitchFamily="18" charset="0"/>
              </a:rPr>
              <a:t>These functions may be used by an ADS feature when it is active, provided that all related requirements in this Regulation are met, and the ADS feature monitors the environment and controls the automatic lighting function. “</a:t>
            </a:r>
            <a:endParaRPr lang="de-DE" sz="2000" dirty="0">
              <a:effectLst/>
              <a:latin typeface="Times New Roman" panose="02020603050405020304" pitchFamily="18" charset="0"/>
              <a:ea typeface="Times New Roman" panose="02020603050405020304" pitchFamily="18" charset="0"/>
            </a:endParaRPr>
          </a:p>
          <a:p>
            <a:pPr marL="447675" algn="just">
              <a:spcAft>
                <a:spcPts val="60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de-DE" sz="2000" dirty="0">
              <a:effectLst/>
              <a:latin typeface="Times New Roman" panose="02020603050405020304" pitchFamily="18" charset="0"/>
              <a:ea typeface="Times New Roman" panose="02020603050405020304" pitchFamily="18" charset="0"/>
            </a:endParaRPr>
          </a:p>
          <a:p>
            <a:pPr marL="2238375" indent="-1790700" algn="just">
              <a:spcAft>
                <a:spcPts val="600"/>
              </a:spcAft>
              <a:tabLst>
                <a:tab pos="2238375" algn="l"/>
              </a:tabLst>
            </a:pPr>
            <a:endParaRPr lang="de-DE" sz="2800" dirty="0">
              <a:effectLst/>
              <a:latin typeface="Times New Roman" panose="02020603050405020304" pitchFamily="18" charset="0"/>
              <a:ea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B788259D-925C-0D15-D5BE-1FAB1F19CEA5}"/>
              </a:ext>
            </a:extLst>
          </p:cNvPr>
          <p:cNvSpPr txBox="1"/>
          <p:nvPr/>
        </p:nvSpPr>
        <p:spPr>
          <a:xfrm>
            <a:off x="0" y="16768"/>
            <a:ext cx="9401175" cy="646331"/>
          </a:xfrm>
          <a:prstGeom prst="rect">
            <a:avLst/>
          </a:prstGeom>
          <a:noFill/>
        </p:spPr>
        <p:txBody>
          <a:bodyPr wrap="square" rtlCol="0">
            <a:spAutoFit/>
          </a:bodyPr>
          <a:lstStyle/>
          <a:p>
            <a:r>
              <a:rPr lang="en-GB" sz="3600" b="1" dirty="0"/>
              <a:t>Results of the last discussions:</a:t>
            </a:r>
          </a:p>
        </p:txBody>
      </p:sp>
    </p:spTree>
    <p:extLst>
      <p:ext uri="{BB962C8B-B14F-4D97-AF65-F5344CB8AC3E}">
        <p14:creationId xmlns:p14="http://schemas.microsoft.com/office/powerpoint/2010/main" val="1897528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6</a:t>
            </a:fld>
            <a:endParaRPr lang="de-DE" dirty="0"/>
          </a:p>
        </p:txBody>
      </p:sp>
      <p:sp>
        <p:nvSpPr>
          <p:cNvPr id="5" name="Rechteck 4">
            <a:extLst>
              <a:ext uri="{FF2B5EF4-FFF2-40B4-BE49-F238E27FC236}">
                <a16:creationId xmlns:a16="http://schemas.microsoft.com/office/drawing/2014/main" id="{3DEE7309-EB1D-D1DA-5F98-9706BC2D9C97}"/>
              </a:ext>
            </a:extLst>
          </p:cNvPr>
          <p:cNvSpPr/>
          <p:nvPr/>
        </p:nvSpPr>
        <p:spPr>
          <a:xfrm>
            <a:off x="1262270" y="616226"/>
            <a:ext cx="10247243" cy="420425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feld 6">
            <a:extLst>
              <a:ext uri="{FF2B5EF4-FFF2-40B4-BE49-F238E27FC236}">
                <a16:creationId xmlns:a16="http://schemas.microsoft.com/office/drawing/2014/main" id="{0BDB55CC-ECC4-7AF5-1F2D-977704503421}"/>
              </a:ext>
            </a:extLst>
          </p:cNvPr>
          <p:cNvSpPr txBox="1"/>
          <p:nvPr/>
        </p:nvSpPr>
        <p:spPr>
          <a:xfrm>
            <a:off x="242108" y="1998201"/>
            <a:ext cx="11606992" cy="2257349"/>
          </a:xfrm>
          <a:prstGeom prst="rect">
            <a:avLst/>
          </a:prstGeom>
          <a:noFill/>
        </p:spPr>
        <p:txBody>
          <a:bodyPr wrap="square">
            <a:spAutoFit/>
          </a:bodyPr>
          <a:lstStyle/>
          <a:p>
            <a:pPr marL="893763" indent="-893763">
              <a:lnSpc>
                <a:spcPct val="107000"/>
              </a:lnSpc>
              <a:spcAft>
                <a:spcPts val="800"/>
              </a:spcAft>
            </a:pPr>
            <a:r>
              <a:rPr lang="en-US" sz="1600" b="1" dirty="0">
                <a:latin typeface="Times New Roman" panose="02020603050405020304" pitchFamily="18" charset="0"/>
                <a:cs typeface="Times New Roman" panose="02020603050405020304" pitchFamily="18" charset="0"/>
              </a:rPr>
              <a:t>5.37.		Whilst the ADS is active, any tell-tale information specified in paragraphs 5 and 6 of this UN Regulation shall be transmitted to the ADS.</a:t>
            </a:r>
            <a:endParaRPr lang="de-DE" sz="1600" b="1" dirty="0">
              <a:latin typeface="Times New Roman" panose="02020603050405020304" pitchFamily="18" charset="0"/>
              <a:cs typeface="Times New Roman" panose="02020603050405020304" pitchFamily="18" charset="0"/>
            </a:endParaRPr>
          </a:p>
          <a:p>
            <a:pPr marL="893763" indent="-893763" defTabSz="893763">
              <a:lnSpc>
                <a:spcPct val="107000"/>
              </a:lnSpc>
              <a:spcAft>
                <a:spcPts val="800"/>
              </a:spcAft>
            </a:pPr>
            <a:r>
              <a:rPr lang="en-GB" sz="1600" b="1" dirty="0">
                <a:latin typeface="Times New Roman" panose="02020603050405020304" pitchFamily="18" charset="0"/>
                <a:cs typeface="Times New Roman" panose="02020603050405020304" pitchFamily="18" charset="0"/>
              </a:rPr>
              <a:t>5.38.	If not otherwise specified, all Requirements to this Regulation, related to the “driver” or “manual operation” assuming that the “ADS” is not active.</a:t>
            </a:r>
            <a:endParaRPr lang="de-DE" sz="1600" b="1" dirty="0">
              <a:latin typeface="Times New Roman" panose="02020603050405020304" pitchFamily="18" charset="0"/>
              <a:cs typeface="Times New Roman" panose="02020603050405020304" pitchFamily="18" charset="0"/>
            </a:endParaRPr>
          </a:p>
          <a:p>
            <a:pPr marL="893763" indent="-893763">
              <a:lnSpc>
                <a:spcPct val="107000"/>
              </a:lnSpc>
              <a:spcAft>
                <a:spcPts val="800"/>
              </a:spcAft>
            </a:pPr>
            <a:r>
              <a:rPr lang="en-GB" sz="1600" b="1" dirty="0">
                <a:latin typeface="Times New Roman" panose="02020603050405020304" pitchFamily="18" charset="0"/>
                <a:cs typeface="Times New Roman" panose="02020603050405020304" pitchFamily="18" charset="0"/>
              </a:rPr>
              <a:t>5.39.		</a:t>
            </a:r>
            <a:r>
              <a:rPr lang="en-US" sz="1600" b="1" dirty="0">
                <a:latin typeface="Times New Roman" panose="02020603050405020304" pitchFamily="18" charset="0"/>
                <a:cs typeface="Times New Roman" panose="02020603050405020304" pitchFamily="18" charset="0"/>
              </a:rPr>
              <a:t>If an ADS is active and it is not otherwise specified, all active lighting functions prescribed in this Regulation shall be operated by the ADS"</a:t>
            </a:r>
            <a:endParaRPr lang="de-DE" sz="1600" b="1" dirty="0">
              <a:latin typeface="Times New Roman" panose="02020603050405020304" pitchFamily="18" charset="0"/>
              <a:cs typeface="Times New Roman" panose="02020603050405020304" pitchFamily="18" charset="0"/>
            </a:endParaRPr>
          </a:p>
          <a:p>
            <a:pPr marL="449580" indent="-449580">
              <a:lnSpc>
                <a:spcPct val="107000"/>
              </a:lnSpc>
              <a:spcAft>
                <a:spcPts val="800"/>
              </a:spcAft>
            </a:pPr>
            <a:endParaRPr lang="de-DE"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1B3442D-8494-8645-1852-E3AF5023656A}"/>
              </a:ext>
            </a:extLst>
          </p:cNvPr>
          <p:cNvSpPr txBox="1"/>
          <p:nvPr/>
        </p:nvSpPr>
        <p:spPr>
          <a:xfrm>
            <a:off x="242108" y="194269"/>
            <a:ext cx="9401175" cy="646331"/>
          </a:xfrm>
          <a:prstGeom prst="rect">
            <a:avLst/>
          </a:prstGeom>
          <a:noFill/>
        </p:spPr>
        <p:txBody>
          <a:bodyPr wrap="square" rtlCol="0">
            <a:spAutoFit/>
          </a:bodyPr>
          <a:lstStyle/>
          <a:p>
            <a:r>
              <a:rPr lang="en-GB" sz="3600" b="1" dirty="0"/>
              <a:t>Results of the last discussions:</a:t>
            </a:r>
          </a:p>
        </p:txBody>
      </p:sp>
      <p:sp>
        <p:nvSpPr>
          <p:cNvPr id="6" name="TextBox 5">
            <a:extLst>
              <a:ext uri="{FF2B5EF4-FFF2-40B4-BE49-F238E27FC236}">
                <a16:creationId xmlns:a16="http://schemas.microsoft.com/office/drawing/2014/main" id="{B21BAF68-3F1D-A140-985D-D467A5C84FB5}"/>
              </a:ext>
            </a:extLst>
          </p:cNvPr>
          <p:cNvSpPr txBox="1"/>
          <p:nvPr/>
        </p:nvSpPr>
        <p:spPr>
          <a:xfrm>
            <a:off x="242108" y="683110"/>
            <a:ext cx="11778442" cy="1661993"/>
          </a:xfrm>
          <a:prstGeom prst="rect">
            <a:avLst/>
          </a:prstGeom>
          <a:noFill/>
        </p:spPr>
        <p:txBody>
          <a:bodyPr wrap="square" rtlCol="0">
            <a:spAutoFit/>
          </a:bodyPr>
          <a:lstStyle/>
          <a:p>
            <a:pPr marL="447675" indent="-447675"/>
            <a:r>
              <a:rPr lang="en-GB" sz="2800" dirty="0"/>
              <a:t>-	Adding of new general paragraphs to simplify the application of conventional and automated operation requirements for the vehicle of the categories' “X” and “Y”: :</a:t>
            </a:r>
          </a:p>
          <a:p>
            <a:endParaRPr lang="en-GB" dirty="0"/>
          </a:p>
        </p:txBody>
      </p:sp>
      <p:sp>
        <p:nvSpPr>
          <p:cNvPr id="4" name="TextBox 3">
            <a:extLst>
              <a:ext uri="{FF2B5EF4-FFF2-40B4-BE49-F238E27FC236}">
                <a16:creationId xmlns:a16="http://schemas.microsoft.com/office/drawing/2014/main" id="{C04AA9F9-B052-A03F-067A-45B35C7ECD97}"/>
              </a:ext>
            </a:extLst>
          </p:cNvPr>
          <p:cNvSpPr txBox="1"/>
          <p:nvPr/>
        </p:nvSpPr>
        <p:spPr>
          <a:xfrm>
            <a:off x="242108" y="3835480"/>
            <a:ext cx="11435542" cy="2534925"/>
          </a:xfrm>
          <a:prstGeom prst="rect">
            <a:avLst/>
          </a:prstGeom>
          <a:noFill/>
        </p:spPr>
        <p:txBody>
          <a:bodyPr wrap="square" rtlCol="0">
            <a:spAutoFit/>
          </a:bodyPr>
          <a:lstStyle/>
          <a:p>
            <a:pPr marL="449580" indent="-449580">
              <a:lnSpc>
                <a:spcPct val="107000"/>
              </a:lnSpc>
              <a:spcAft>
                <a:spcPts val="800"/>
              </a:spcAft>
            </a:pPr>
            <a:r>
              <a:rPr lang="en-GB" sz="1600" b="1" dirty="0">
                <a:latin typeface="Times New Roman" panose="02020603050405020304" pitchFamily="18" charset="0"/>
                <a:cs typeface="Times New Roman" panose="02020603050405020304" pitchFamily="18" charset="0"/>
              </a:rPr>
              <a:t>5. 40.	In the case of vehicles categories X and Y  the following specifications will be apply:</a:t>
            </a:r>
            <a:endParaRPr lang="de-DE" sz="1600" b="1" dirty="0">
              <a:latin typeface="Times New Roman" panose="02020603050405020304" pitchFamily="18" charset="0"/>
              <a:cs typeface="Times New Roman" panose="02020603050405020304" pitchFamily="18" charset="0"/>
            </a:endParaRPr>
          </a:p>
          <a:p>
            <a:pPr>
              <a:lnSpc>
                <a:spcPct val="107000"/>
              </a:lnSpc>
              <a:spcAft>
                <a:spcPts val="800"/>
              </a:spcAft>
            </a:pPr>
            <a:r>
              <a:rPr lang="en-GB" sz="1600" b="1" dirty="0">
                <a:latin typeface="Times New Roman" panose="02020603050405020304" pitchFamily="18" charset="0"/>
                <a:cs typeface="Times New Roman" panose="02020603050405020304" pitchFamily="18" charset="0"/>
              </a:rPr>
              <a:t>5.40.1.	for vehicles of Category X will be disregard the presence of:</a:t>
            </a:r>
            <a:endParaRPr lang="de-DE" sz="1600" b="1" dirty="0">
              <a:latin typeface="Times New Roman" panose="02020603050405020304" pitchFamily="18" charset="0"/>
              <a:cs typeface="Times New Roman" panose="02020603050405020304" pitchFamily="18" charset="0"/>
            </a:endParaRPr>
          </a:p>
          <a:p>
            <a:pPr marL="1143000" lvl="2" indent="-228600">
              <a:lnSpc>
                <a:spcPct val="107000"/>
              </a:lnSpc>
              <a:spcAft>
                <a:spcPts val="800"/>
              </a:spcAft>
              <a:buFont typeface="Times New Roman" panose="02020603050405020304" pitchFamily="18" charset="0"/>
              <a:buChar char="-"/>
              <a:tabLst>
                <a:tab pos="1371600" algn="l"/>
              </a:tabLst>
            </a:pPr>
            <a:r>
              <a:rPr lang="en-GB" sz="1600" b="1" dirty="0">
                <a:latin typeface="Times New Roman" panose="02020603050405020304" pitchFamily="18" charset="0"/>
                <a:cs typeface="Times New Roman" panose="02020603050405020304" pitchFamily="18" charset="0"/>
              </a:rPr>
              <a:t>a driver [and the related specifications];</a:t>
            </a:r>
            <a:endParaRPr lang="de-DE" sz="1600" b="1" dirty="0">
              <a:latin typeface="Times New Roman" panose="02020603050405020304" pitchFamily="18" charset="0"/>
              <a:cs typeface="Times New Roman" panose="02020603050405020304" pitchFamily="18" charset="0"/>
            </a:endParaRPr>
          </a:p>
          <a:p>
            <a:pPr marL="899160" indent="-899160">
              <a:lnSpc>
                <a:spcPct val="107000"/>
              </a:lnSpc>
              <a:spcAft>
                <a:spcPts val="800"/>
              </a:spcAft>
            </a:pPr>
            <a:r>
              <a:rPr lang="en-GB" sz="1600" b="1" dirty="0">
                <a:latin typeface="Times New Roman" panose="02020603050405020304" pitchFamily="18" charset="0"/>
                <a:cs typeface="Times New Roman" panose="02020603050405020304" pitchFamily="18" charset="0"/>
              </a:rPr>
              <a:t>5.40.2.	for vehicles of the Category Y will be disregard the presence of:</a:t>
            </a:r>
            <a:endParaRPr lang="de-DE" sz="1600" b="1" dirty="0">
              <a:latin typeface="Times New Roman" panose="02020603050405020304" pitchFamily="18" charset="0"/>
              <a:cs typeface="Times New Roman" panose="02020603050405020304" pitchFamily="18" charset="0"/>
            </a:endParaRPr>
          </a:p>
          <a:p>
            <a:pPr marL="1143000" lvl="2" indent="-228600">
              <a:lnSpc>
                <a:spcPct val="107000"/>
              </a:lnSpc>
              <a:spcAft>
                <a:spcPts val="800"/>
              </a:spcAft>
              <a:buFont typeface="Times New Roman" panose="02020603050405020304" pitchFamily="18" charset="0"/>
              <a:buChar char="-"/>
              <a:tabLst>
                <a:tab pos="1371600" algn="l"/>
              </a:tabLst>
            </a:pPr>
            <a:r>
              <a:rPr lang="en-GB" sz="1600" b="1" dirty="0">
                <a:latin typeface="Times New Roman" panose="02020603050405020304" pitchFamily="18" charset="0"/>
                <a:cs typeface="Times New Roman" panose="02020603050405020304" pitchFamily="18" charset="0"/>
              </a:rPr>
              <a:t>Any person;</a:t>
            </a:r>
            <a:endParaRPr lang="de-DE" sz="1600" b="1" dirty="0">
              <a:latin typeface="Times New Roman" panose="02020603050405020304" pitchFamily="18" charset="0"/>
              <a:cs typeface="Times New Roman" panose="02020603050405020304" pitchFamily="18" charset="0"/>
            </a:endParaRPr>
          </a:p>
          <a:p>
            <a:pPr marL="1143000" lvl="2" indent="-228600">
              <a:lnSpc>
                <a:spcPct val="107000"/>
              </a:lnSpc>
              <a:spcAft>
                <a:spcPts val="800"/>
              </a:spcAft>
              <a:buFont typeface="Times New Roman" panose="02020603050405020304" pitchFamily="18" charset="0"/>
              <a:buChar char="-"/>
              <a:tabLst>
                <a:tab pos="1371600" algn="l"/>
              </a:tabLst>
            </a:pPr>
            <a:r>
              <a:rPr lang="en-GB" sz="1600" b="1" dirty="0">
                <a:latin typeface="Times New Roman" panose="02020603050405020304" pitchFamily="18" charset="0"/>
                <a:cs typeface="Times New Roman" panose="02020603050405020304" pitchFamily="18" charset="0"/>
              </a:rPr>
              <a:t>Visible or audible tell-tales;</a:t>
            </a:r>
            <a:endParaRPr lang="de-DE" sz="1600" b="1" dirty="0">
              <a:latin typeface="Times New Roman" panose="02020603050405020304" pitchFamily="18" charset="0"/>
              <a:cs typeface="Times New Roman" panose="02020603050405020304" pitchFamily="18" charset="0"/>
            </a:endParaRPr>
          </a:p>
          <a:p>
            <a:pPr marL="1143000" lvl="2" indent="-228600">
              <a:spcAft>
                <a:spcPts val="800"/>
              </a:spcAft>
              <a:buFont typeface="Times New Roman" panose="02020603050405020304" pitchFamily="18" charset="0"/>
              <a:buChar char="-"/>
              <a:tabLst>
                <a:tab pos="1371600" algn="l"/>
              </a:tabLst>
            </a:pPr>
            <a:r>
              <a:rPr lang="en-GB" sz="1600" b="1" dirty="0">
                <a:latin typeface="Times New Roman" panose="02020603050405020304" pitchFamily="18" charset="0"/>
                <a:cs typeface="Times New Roman" panose="02020603050405020304" pitchFamily="18" charset="0"/>
              </a:rPr>
              <a:t>Any manual functions ( e. g. </a:t>
            </a:r>
            <a:r>
              <a:rPr lang="en-GB" sz="1600" b="1" dirty="0" err="1">
                <a:latin typeface="Times New Roman" panose="02020603050405020304" pitchFamily="18" charset="0"/>
                <a:cs typeface="Times New Roman" panose="02020603050405020304" pitchFamily="18" charset="0"/>
              </a:rPr>
              <a:t>swiches</a:t>
            </a:r>
            <a:r>
              <a:rPr lang="en-GB" sz="1600" b="1" dirty="0">
                <a:latin typeface="Times New Roman" panose="02020603050405020304" pitchFamily="18" charset="0"/>
                <a:cs typeface="Times New Roman" panose="02020603050405020304" pitchFamily="18" charset="0"/>
              </a:rPr>
              <a:t> etc….).</a:t>
            </a:r>
            <a:endParaRPr lang="en-GB" sz="1600" dirty="0"/>
          </a:p>
        </p:txBody>
      </p:sp>
    </p:spTree>
    <p:extLst>
      <p:ext uri="{BB962C8B-B14F-4D97-AF65-F5344CB8AC3E}">
        <p14:creationId xmlns:p14="http://schemas.microsoft.com/office/powerpoint/2010/main" val="3487927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7</a:t>
            </a:fld>
            <a:endParaRPr lang="de-DE" dirty="0"/>
          </a:p>
        </p:txBody>
      </p:sp>
      <p:sp>
        <p:nvSpPr>
          <p:cNvPr id="6" name="Textfeld 5">
            <a:extLst>
              <a:ext uri="{FF2B5EF4-FFF2-40B4-BE49-F238E27FC236}">
                <a16:creationId xmlns:a16="http://schemas.microsoft.com/office/drawing/2014/main" id="{745B6FC3-014F-04F5-A358-29C3B8E502E1}"/>
              </a:ext>
            </a:extLst>
          </p:cNvPr>
          <p:cNvSpPr txBox="1"/>
          <p:nvPr/>
        </p:nvSpPr>
        <p:spPr>
          <a:xfrm>
            <a:off x="338282" y="1391317"/>
            <a:ext cx="10078278" cy="3274614"/>
          </a:xfrm>
          <a:prstGeom prst="rect">
            <a:avLst/>
          </a:prstGeom>
          <a:noFill/>
        </p:spPr>
        <p:txBody>
          <a:bodyPr wrap="square">
            <a:spAutoFit/>
          </a:bodyPr>
          <a:lstStyle/>
          <a:p>
            <a:pPr marL="893763" indent="-714375">
              <a:lnSpc>
                <a:spcPct val="150000"/>
              </a:lnSpc>
            </a:pPr>
            <a:r>
              <a:rPr lang="en-GB" sz="2000" b="1" kern="100" dirty="0">
                <a:effectLst/>
                <a:latin typeface="Times New Roman" panose="02020603050405020304" pitchFamily="18" charset="0"/>
                <a:ea typeface="Calibri" panose="020F0502020204030204" pitchFamily="34" charset="0"/>
                <a:cs typeface="Times New Roman" panose="02020603050405020304" pitchFamily="18" charset="0"/>
              </a:rPr>
              <a:t>[5.41.	To verify, whether, according to this Regulation, the active ADS operation of all lighting functions does not cause any discomfort, the technical service shall perform a test drive which comprises any situation relevant to the system control on the basis of the applicants description and in accordance with Regulation GRVA; it shall be notified whether all modes are activated, performing and de-activated according to the applicant's </a:t>
            </a:r>
            <a:r>
              <a:rPr lang="en-GB" sz="2000" b="1" dirty="0">
                <a:effectLst/>
                <a:highlight>
                  <a:srgbClr val="FFFF00"/>
                </a:highlight>
                <a:latin typeface="Times New Roman" panose="02020603050405020304" pitchFamily="18" charset="0"/>
                <a:ea typeface="Times New Roman" panose="02020603050405020304" pitchFamily="18" charset="0"/>
              </a:rPr>
              <a:t>description; obvious malfunctioning, if any, shall be contested (e.g. excessive angular movement or flicker).</a:t>
            </a:r>
            <a:r>
              <a:rPr lang="en-GB" sz="2000" dirty="0">
                <a:effectLst/>
                <a:latin typeface="Times New Roman" panose="02020603050405020304" pitchFamily="18" charset="0"/>
                <a:ea typeface="Times New Roman" panose="02020603050405020304" pitchFamily="18" charset="0"/>
              </a:rPr>
              <a:t> ]</a:t>
            </a:r>
            <a:endParaRPr lang="en-GB" sz="2000" dirty="0"/>
          </a:p>
        </p:txBody>
      </p:sp>
      <p:sp>
        <p:nvSpPr>
          <p:cNvPr id="4" name="TextBox 3">
            <a:extLst>
              <a:ext uri="{FF2B5EF4-FFF2-40B4-BE49-F238E27FC236}">
                <a16:creationId xmlns:a16="http://schemas.microsoft.com/office/drawing/2014/main" id="{5B00C89E-05D6-19BB-CA29-672B71E8C6FC}"/>
              </a:ext>
            </a:extLst>
          </p:cNvPr>
          <p:cNvSpPr txBox="1"/>
          <p:nvPr/>
        </p:nvSpPr>
        <p:spPr>
          <a:xfrm>
            <a:off x="499283" y="386276"/>
            <a:ext cx="9401175" cy="646331"/>
          </a:xfrm>
          <a:prstGeom prst="rect">
            <a:avLst/>
          </a:prstGeom>
          <a:noFill/>
        </p:spPr>
        <p:txBody>
          <a:bodyPr wrap="square" rtlCol="0">
            <a:spAutoFit/>
          </a:bodyPr>
          <a:lstStyle/>
          <a:p>
            <a:r>
              <a:rPr lang="en-GB" sz="3600" b="1" dirty="0"/>
              <a:t>Results of the last discussions:</a:t>
            </a:r>
          </a:p>
        </p:txBody>
      </p:sp>
    </p:spTree>
    <p:extLst>
      <p:ext uri="{BB962C8B-B14F-4D97-AF65-F5344CB8AC3E}">
        <p14:creationId xmlns:p14="http://schemas.microsoft.com/office/powerpoint/2010/main" val="1807788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32F749-6A14-87EE-D505-88321B20A792}"/>
              </a:ext>
            </a:extLst>
          </p:cNvPr>
          <p:cNvSpPr>
            <a:spLocks noGrp="1"/>
          </p:cNvSpPr>
          <p:nvPr>
            <p:ph type="sldNum" sz="quarter" idx="12"/>
          </p:nvPr>
        </p:nvSpPr>
        <p:spPr/>
        <p:txBody>
          <a:bodyPr/>
          <a:lstStyle/>
          <a:p>
            <a:fld id="{920A611A-B439-47EC-9AB0-62E646C29293}" type="slidenum">
              <a:rPr lang="de-DE" smtClean="0"/>
              <a:t>8</a:t>
            </a:fld>
            <a:endParaRPr lang="de-DE" dirty="0"/>
          </a:p>
        </p:txBody>
      </p:sp>
      <p:sp>
        <p:nvSpPr>
          <p:cNvPr id="3" name="TextBox 2">
            <a:extLst>
              <a:ext uri="{FF2B5EF4-FFF2-40B4-BE49-F238E27FC236}">
                <a16:creationId xmlns:a16="http://schemas.microsoft.com/office/drawing/2014/main" id="{AEF45C9D-98A5-71A9-5FA2-9445BEFA772D}"/>
              </a:ext>
            </a:extLst>
          </p:cNvPr>
          <p:cNvSpPr txBox="1"/>
          <p:nvPr/>
        </p:nvSpPr>
        <p:spPr>
          <a:xfrm>
            <a:off x="1076325" y="523875"/>
            <a:ext cx="9906000" cy="523220"/>
          </a:xfrm>
          <a:prstGeom prst="rect">
            <a:avLst/>
          </a:prstGeom>
          <a:noFill/>
        </p:spPr>
        <p:txBody>
          <a:bodyPr wrap="square" rtlCol="0">
            <a:spAutoFit/>
          </a:bodyPr>
          <a:lstStyle/>
          <a:p>
            <a:r>
              <a:rPr lang="en-GB" sz="2800" b="1" dirty="0"/>
              <a:t>Last minute proposals, which requires a further discussion:</a:t>
            </a:r>
          </a:p>
        </p:txBody>
      </p:sp>
      <p:sp>
        <p:nvSpPr>
          <p:cNvPr id="4" name="TextBox 3">
            <a:extLst>
              <a:ext uri="{FF2B5EF4-FFF2-40B4-BE49-F238E27FC236}">
                <a16:creationId xmlns:a16="http://schemas.microsoft.com/office/drawing/2014/main" id="{9B20A30B-82EB-1712-2DB4-DD8D589D6980}"/>
              </a:ext>
            </a:extLst>
          </p:cNvPr>
          <p:cNvSpPr txBox="1"/>
          <p:nvPr/>
        </p:nvSpPr>
        <p:spPr>
          <a:xfrm>
            <a:off x="1076325" y="1790700"/>
            <a:ext cx="8652683" cy="4339650"/>
          </a:xfrm>
          <a:prstGeom prst="rect">
            <a:avLst/>
          </a:prstGeom>
          <a:noFill/>
        </p:spPr>
        <p:txBody>
          <a:bodyPr wrap="square" rtlCol="0">
            <a:spAutoFit/>
          </a:bodyPr>
          <a:lstStyle/>
          <a:p>
            <a:pPr algn="just">
              <a:spcAft>
                <a:spcPts val="600"/>
              </a:spcAft>
              <a:buNone/>
            </a:pPr>
            <a:r>
              <a:rPr lang="fr-FR" sz="1800" dirty="0">
                <a:effectLst/>
                <a:highlight>
                  <a:srgbClr val="FFFF00"/>
                </a:highlight>
                <a:latin typeface="Times New Roman" panose="02020603050405020304" pitchFamily="18" charset="0"/>
                <a:ea typeface="Times New Roman" panose="02020603050405020304" pitchFamily="18" charset="0"/>
              </a:rPr>
              <a:t>6.1.1.	</a:t>
            </a:r>
            <a:r>
              <a:rPr lang="en-GB" sz="1800" dirty="0">
                <a:effectLst/>
                <a:highlight>
                  <a:srgbClr val="FFFF00"/>
                </a:highlight>
                <a:latin typeface="Times New Roman" panose="02020603050405020304" pitchFamily="18" charset="0"/>
                <a:ea typeface="Times New Roman" panose="02020603050405020304" pitchFamily="18" charset="0"/>
              </a:rPr>
              <a:t>Presence</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GB" sz="1800" dirty="0">
                <a:effectLst/>
                <a:highlight>
                  <a:srgbClr val="FFFF00"/>
                </a:highlight>
                <a:latin typeface="Times New Roman" panose="02020603050405020304" pitchFamily="18" charset="0"/>
                <a:ea typeface="Times New Roman" panose="02020603050405020304" pitchFamily="18" charset="0"/>
              </a:rPr>
              <a:t>-	Mandatory on motor vehicles </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GB" sz="1800" b="1" dirty="0">
                <a:effectLst/>
                <a:highlight>
                  <a:srgbClr val="FFFF00"/>
                </a:highlight>
                <a:latin typeface="Times New Roman" panose="02020603050405020304" pitchFamily="18" charset="0"/>
                <a:ea typeface="Times New Roman" panose="02020603050405020304" pitchFamily="18" charset="0"/>
              </a:rPr>
              <a:t>with the exception for the categories X and Y</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GB" sz="1800" b="1" dirty="0">
                <a:effectLst/>
                <a:highlight>
                  <a:srgbClr val="FFFF00"/>
                </a:highlight>
                <a:latin typeface="Times New Roman" panose="02020603050405020304" pitchFamily="18" charset="0"/>
                <a:ea typeface="Times New Roman" panose="02020603050405020304" pitchFamily="18" charset="0"/>
              </a:rPr>
              <a:t>-	Optional for the categories X and Y</a:t>
            </a:r>
            <a:r>
              <a:rPr lang="en-GB" sz="1800" dirty="0">
                <a:effectLst/>
                <a:highlight>
                  <a:srgbClr val="FFFF00"/>
                </a:highlight>
                <a:latin typeface="Times New Roman" panose="02020603050405020304" pitchFamily="18" charset="0"/>
                <a:ea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GB" sz="1800" dirty="0">
                <a:effectLst/>
                <a:highlight>
                  <a:srgbClr val="FFFF00"/>
                </a:highlight>
                <a:latin typeface="Times New Roman" panose="02020603050405020304" pitchFamily="18" charset="0"/>
                <a:ea typeface="Times New Roman" panose="02020603050405020304" pitchFamily="18" charset="0"/>
              </a:rPr>
              <a:t>-	Prohibited on trailers.</a:t>
            </a:r>
            <a:r>
              <a:rPr lang="en-GB" sz="1800" dirty="0">
                <a:effectLst/>
                <a:latin typeface="Times New Roman" panose="02020603050405020304" pitchFamily="18" charset="0"/>
                <a:ea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a:p>
            <a:pPr algn="just">
              <a:lnSpc>
                <a:spcPts val="1200"/>
              </a:lnSpc>
              <a:spcAft>
                <a:spcPts val="6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a:p>
            <a:r>
              <a:rPr lang="en-GB" b="1" i="1" dirty="0"/>
              <a:t>Alternative text:</a:t>
            </a:r>
          </a:p>
          <a:p>
            <a:endParaRPr lang="en-GB" dirty="0"/>
          </a:p>
          <a:p>
            <a:pPr algn="just">
              <a:spcAft>
                <a:spcPts val="600"/>
              </a:spcAft>
              <a:buNone/>
            </a:pPr>
            <a:r>
              <a:rPr lang="fr-FR" sz="1800" dirty="0">
                <a:effectLst/>
                <a:highlight>
                  <a:srgbClr val="FFFF00"/>
                </a:highlight>
                <a:latin typeface="Times New Roman" panose="02020603050405020304" pitchFamily="18" charset="0"/>
                <a:ea typeface="Times New Roman" panose="02020603050405020304" pitchFamily="18" charset="0"/>
              </a:rPr>
              <a:t>6.1.1.	</a:t>
            </a:r>
            <a:r>
              <a:rPr lang="en-GB" sz="1800" dirty="0">
                <a:effectLst/>
                <a:highlight>
                  <a:srgbClr val="FFFF00"/>
                </a:highlight>
                <a:latin typeface="Times New Roman" panose="02020603050405020304" pitchFamily="18" charset="0"/>
                <a:ea typeface="Times New Roman" panose="02020603050405020304" pitchFamily="18" charset="0"/>
              </a:rPr>
              <a:t>Presence</a:t>
            </a:r>
          </a:p>
          <a:p>
            <a:pPr marL="895350" algn="just">
              <a:spcAft>
                <a:spcPts val="600"/>
              </a:spcAft>
            </a:pPr>
            <a:r>
              <a:rPr lang="en-GB" sz="1800" b="1" dirty="0">
                <a:effectLst/>
                <a:highlight>
                  <a:srgbClr val="FFFF00"/>
                </a:highlight>
                <a:latin typeface="Times New Roman" panose="02020603050405020304" pitchFamily="18" charset="0"/>
                <a:ea typeface="Times New Roman" panose="02020603050405020304" pitchFamily="18" charset="0"/>
              </a:rPr>
              <a:t>-	Optional for the categories X and Y</a:t>
            </a:r>
            <a:r>
              <a:rPr lang="en-GB" sz="1800" dirty="0">
                <a:effectLst/>
                <a:highlight>
                  <a:srgbClr val="FFFF00"/>
                </a:highlight>
                <a:latin typeface="Times New Roman" panose="02020603050405020304" pitchFamily="18" charset="0"/>
                <a:ea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a:p>
            <a:pPr marL="895350" algn="just">
              <a:spcAft>
                <a:spcPts val="600"/>
              </a:spcAft>
              <a:buNone/>
            </a:pPr>
            <a:r>
              <a:rPr lang="en-GB" sz="1800" dirty="0">
                <a:effectLst/>
                <a:highlight>
                  <a:srgbClr val="FFFF00"/>
                </a:highlight>
                <a:latin typeface="Times New Roman" panose="02020603050405020304" pitchFamily="18" charset="0"/>
                <a:ea typeface="Times New Roman" panose="02020603050405020304" pitchFamily="18" charset="0"/>
              </a:rPr>
              <a:t>-	Mandatory on </a:t>
            </a:r>
            <a:r>
              <a:rPr lang="en-GB" sz="1800" b="1" dirty="0">
                <a:effectLst/>
                <a:highlight>
                  <a:srgbClr val="FFFF00"/>
                </a:highlight>
                <a:latin typeface="Times New Roman" panose="02020603050405020304" pitchFamily="18" charset="0"/>
                <a:ea typeface="Times New Roman" panose="02020603050405020304" pitchFamily="18" charset="0"/>
              </a:rPr>
              <a:t>all other </a:t>
            </a:r>
            <a:r>
              <a:rPr lang="en-GB" sz="1800" dirty="0">
                <a:effectLst/>
                <a:highlight>
                  <a:srgbClr val="FFFF00"/>
                </a:highlight>
                <a:latin typeface="Times New Roman" panose="02020603050405020304" pitchFamily="18" charset="0"/>
                <a:ea typeface="Times New Roman" panose="02020603050405020304" pitchFamily="18" charset="0"/>
              </a:rPr>
              <a:t>motor vehicles </a:t>
            </a:r>
            <a:endParaRPr lang="de-DE" sz="1800" dirty="0">
              <a:effectLst/>
              <a:latin typeface="Times New Roman" panose="02020603050405020304" pitchFamily="18" charset="0"/>
              <a:ea typeface="Times New Roman" panose="02020603050405020304" pitchFamily="18" charset="0"/>
            </a:endParaRPr>
          </a:p>
          <a:p>
            <a:pPr marL="895350" algn="just">
              <a:spcAft>
                <a:spcPts val="600"/>
              </a:spcAft>
              <a:buNone/>
            </a:pPr>
            <a:r>
              <a:rPr lang="en-GB" sz="1800" dirty="0">
                <a:effectLst/>
                <a:highlight>
                  <a:srgbClr val="FFFF00"/>
                </a:highlight>
                <a:latin typeface="Times New Roman" panose="02020603050405020304" pitchFamily="18" charset="0"/>
                <a:ea typeface="Times New Roman" panose="02020603050405020304" pitchFamily="18" charset="0"/>
              </a:rPr>
              <a:t>-	Prohibited on trailers.</a:t>
            </a:r>
            <a:r>
              <a:rPr lang="en-GB" sz="1800" dirty="0">
                <a:effectLst/>
                <a:latin typeface="Times New Roman" panose="02020603050405020304" pitchFamily="18" charset="0"/>
                <a:ea typeface="Times New Roman" panose="02020603050405020304" pitchFamily="18" charset="0"/>
              </a:rPr>
              <a:t> </a:t>
            </a:r>
            <a:endParaRPr lang="de-DE" sz="1800" dirty="0">
              <a:effectLst/>
              <a:latin typeface="Times New Roman" panose="02020603050405020304" pitchFamily="18" charset="0"/>
              <a:ea typeface="Times New Roman" panose="02020603050405020304" pitchFamily="18" charset="0"/>
            </a:endParaRPr>
          </a:p>
          <a:p>
            <a:endParaRPr lang="en-GB" dirty="0"/>
          </a:p>
        </p:txBody>
      </p:sp>
    </p:spTree>
    <p:extLst>
      <p:ext uri="{BB962C8B-B14F-4D97-AF65-F5344CB8AC3E}">
        <p14:creationId xmlns:p14="http://schemas.microsoft.com/office/powerpoint/2010/main" val="191423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BC4820-A61C-96F6-3ADB-967344B72774}"/>
              </a:ext>
            </a:extLst>
          </p:cNvPr>
          <p:cNvSpPr>
            <a:spLocks noGrp="1"/>
          </p:cNvSpPr>
          <p:nvPr>
            <p:ph type="sldNum" sz="quarter" idx="12"/>
          </p:nvPr>
        </p:nvSpPr>
        <p:spPr/>
        <p:txBody>
          <a:bodyPr/>
          <a:lstStyle/>
          <a:p>
            <a:fld id="{920A611A-B439-47EC-9AB0-62E646C29293}" type="slidenum">
              <a:rPr lang="de-DE" smtClean="0"/>
              <a:t>9</a:t>
            </a:fld>
            <a:endParaRPr lang="de-DE" dirty="0"/>
          </a:p>
        </p:txBody>
      </p:sp>
      <p:sp>
        <p:nvSpPr>
          <p:cNvPr id="3" name="TextBox 2">
            <a:extLst>
              <a:ext uri="{FF2B5EF4-FFF2-40B4-BE49-F238E27FC236}">
                <a16:creationId xmlns:a16="http://schemas.microsoft.com/office/drawing/2014/main" id="{432A0A38-2C2D-E6FA-87CE-BF065393E40E}"/>
              </a:ext>
            </a:extLst>
          </p:cNvPr>
          <p:cNvSpPr txBox="1"/>
          <p:nvPr/>
        </p:nvSpPr>
        <p:spPr>
          <a:xfrm>
            <a:off x="499283" y="386276"/>
            <a:ext cx="9401175" cy="646331"/>
          </a:xfrm>
          <a:prstGeom prst="rect">
            <a:avLst/>
          </a:prstGeom>
          <a:noFill/>
        </p:spPr>
        <p:txBody>
          <a:bodyPr wrap="square" rtlCol="0">
            <a:spAutoFit/>
          </a:bodyPr>
          <a:lstStyle/>
          <a:p>
            <a:r>
              <a:rPr lang="en-GB" sz="3600" b="1" dirty="0"/>
              <a:t>Results of the last discussions:</a:t>
            </a:r>
          </a:p>
        </p:txBody>
      </p:sp>
      <p:sp>
        <p:nvSpPr>
          <p:cNvPr id="4" name="TextBox 3">
            <a:extLst>
              <a:ext uri="{FF2B5EF4-FFF2-40B4-BE49-F238E27FC236}">
                <a16:creationId xmlns:a16="http://schemas.microsoft.com/office/drawing/2014/main" id="{F1AE1127-183F-4366-1B5F-855C00555F92}"/>
              </a:ext>
            </a:extLst>
          </p:cNvPr>
          <p:cNvSpPr txBox="1"/>
          <p:nvPr/>
        </p:nvSpPr>
        <p:spPr>
          <a:xfrm>
            <a:off x="695325" y="1695450"/>
            <a:ext cx="9953625" cy="4601260"/>
          </a:xfrm>
          <a:prstGeom prst="rect">
            <a:avLst/>
          </a:prstGeom>
          <a:noFill/>
        </p:spPr>
        <p:txBody>
          <a:bodyPr wrap="square" rtlCol="0">
            <a:spAutoFit/>
          </a:bodyPr>
          <a:lstStyle/>
          <a:p>
            <a:pPr algn="just">
              <a:spcAft>
                <a:spcPts val="600"/>
              </a:spcAft>
              <a:buNone/>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Paragraph 6.1.4.3.,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amend to read:</a:t>
            </a:r>
          </a:p>
          <a:p>
            <a:pPr algn="just">
              <a:spcAft>
                <a:spcPts val="600"/>
              </a:spcAft>
              <a:buNone/>
            </a:pPr>
            <a:endParaRPr lang="de-DE" sz="1800" dirty="0">
              <a:effectLst/>
              <a:latin typeface="Times New Roman" panose="02020603050405020304" pitchFamily="18" charset="0"/>
              <a:ea typeface="Times New Roman" panose="02020603050405020304" pitchFamily="18" charset="0"/>
            </a:endParaRPr>
          </a:p>
          <a:p>
            <a:pPr algn="just">
              <a:spcAft>
                <a:spcPts val="60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dirty="0">
                <a:effectLst/>
                <a:latin typeface="Times New Roman" panose="02020603050405020304" pitchFamily="18" charset="0"/>
                <a:ea typeface="Times New Roman" panose="02020603050405020304" pitchFamily="18" charset="0"/>
              </a:rPr>
              <a:t>6.1.4.3.	In length: At the front of the vehicle. This requirement shall be deemed to be satisfied if the light emitted does not cause discomfort to the driver either directly or indirectly through the devices for indirect vision and/or other reflecting surfaces of the vehicle. </a:t>
            </a:r>
            <a:r>
              <a:rPr lang="en-GB" sz="2800" b="1" dirty="0">
                <a:effectLst/>
                <a:latin typeface="Times New Roman" panose="02020603050405020304" pitchFamily="18" charset="0"/>
                <a:ea typeface="Times New Roman" panose="02020603050405020304" pitchFamily="18" charset="0"/>
              </a:rPr>
              <a:t>Additionally, for vehicles equipped with an ADS, if the light emitted does not influence negatively the performance of the ADS feature </a:t>
            </a:r>
            <a:r>
              <a:rPr lang="en-US" sz="2800" b="1" dirty="0">
                <a:effectLst/>
                <a:latin typeface="Times New Roman" panose="02020603050405020304" pitchFamily="18" charset="0"/>
                <a:ea typeface="Times New Roman" panose="02020603050405020304" pitchFamily="18" charset="0"/>
              </a:rPr>
              <a:t>either directly or indirectly through the devices for indirect vision and/or other reflecting surfaces of the vehicle</a:t>
            </a:r>
            <a:r>
              <a:rPr lang="en-GB" sz="2800" b="1" dirty="0">
                <a:effectLst/>
                <a:latin typeface="Times New Roman" panose="02020603050405020304" pitchFamily="18" charset="0"/>
                <a:ea typeface="Times New Roman" panose="02020603050405020304" pitchFamily="18" charset="0"/>
              </a:rPr>
              <a:t>.</a:t>
            </a:r>
            <a:endParaRPr lang="de-DE" sz="2800" dirty="0">
              <a:effectLst/>
              <a:latin typeface="Times New Roman" panose="02020603050405020304" pitchFamily="18" charset="0"/>
              <a:ea typeface="Times New Roman" panose="02020603050405020304" pitchFamily="18" charset="0"/>
            </a:endParaRPr>
          </a:p>
          <a:p>
            <a:endParaRPr lang="en-GB" dirty="0"/>
          </a:p>
        </p:txBody>
      </p:sp>
    </p:spTree>
    <p:extLst>
      <p:ext uri="{BB962C8B-B14F-4D97-AF65-F5344CB8AC3E}">
        <p14:creationId xmlns:p14="http://schemas.microsoft.com/office/powerpoint/2010/main" val="944856363"/>
      </p:ext>
    </p:extLst>
  </p:cSld>
  <p:clrMapOvr>
    <a:masterClrMapping/>
  </p:clrMapOvr>
</p:sld>
</file>

<file path=ppt/theme/theme1.xml><?xml version="1.0" encoding="utf-8"?>
<a:theme xmlns:a="http://schemas.openxmlformats.org/drawingml/2006/main" name="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559986-CC6D-4030-8D59-F8DA879312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2C6BFE-0CF5-4D2D-8A58-FF09247FCB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TM02900769[[fn=Rückblick]]</Template>
  <TotalTime>0</TotalTime>
  <Words>1475</Words>
  <Application>Microsoft Office PowerPoint</Application>
  <PresentationFormat>Breitbild</PresentationFormat>
  <Paragraphs>111</Paragraphs>
  <Slides>13</Slides>
  <Notes>0</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13</vt:i4>
      </vt:variant>
    </vt:vector>
  </HeadingPairs>
  <TitlesOfParts>
    <vt:vector size="19" baseType="lpstr">
      <vt:lpstr>Calibri</vt:lpstr>
      <vt:lpstr>Calibri Light</vt:lpstr>
      <vt:lpstr>Times New Roman</vt:lpstr>
      <vt:lpstr>Arial</vt:lpstr>
      <vt:lpstr>Rückblick</vt:lpstr>
      <vt:lpstr>1_Rückblick</vt:lpstr>
      <vt:lpstr>Status Report from GRE TF AVSR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GRE TF AVSR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 16. Apr 2025</dc:title>
  <dc:subject>GRE TF Autonomous Vehicles Signalling Requirements (AVSR)</dc:subject>
  <dc:creator>Dr. K. Manz / L. Schwenkschuster</dc:creator>
  <cp:lastModifiedBy>Schwenkschuster, Lukas</cp:lastModifiedBy>
  <cp:revision>242</cp:revision>
  <cp:lastPrinted>2023-03-17T10:28:06Z</cp:lastPrinted>
  <dcterms:created xsi:type="dcterms:W3CDTF">2018-05-09T09:15:54Z</dcterms:created>
  <dcterms:modified xsi:type="dcterms:W3CDTF">2025-04-16T13:33:38Z</dcterms:modified>
</cp:coreProperties>
</file>