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sldIdLst>
    <p:sldId id="265" r:id="rId5"/>
    <p:sldId id="266" r:id="rId6"/>
    <p:sldId id="267" r:id="rId7"/>
    <p:sldId id="259" r:id="rId8"/>
    <p:sldId id="261" r:id="rId9"/>
    <p:sldId id="268" r:id="rId10"/>
    <p:sldId id="269" r:id="rId11"/>
    <p:sldId id="260" r:id="rId12"/>
    <p:sldId id="402" r:id="rId13"/>
    <p:sldId id="403" r:id="rId14"/>
    <p:sldId id="287" r:id="rId15"/>
    <p:sldId id="401" r:id="rId16"/>
    <p:sldId id="264" r:id="rId17"/>
    <p:sldId id="26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D636B2-562D-48AE-AB7A-55533F482A21}" v="3" dt="2025-03-24T15:23:34.9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uden, Niels den" userId="9d38c5c0-9886-4347-a507-bce0380b039a" providerId="ADAL" clId="{7FD636B2-562D-48AE-AB7A-55533F482A21}"/>
    <pc:docChg chg="custSel addSld modSld">
      <pc:chgData name="Ouden, Niels den" userId="9d38c5c0-9886-4347-a507-bce0380b039a" providerId="ADAL" clId="{7FD636B2-562D-48AE-AB7A-55533F482A21}" dt="2025-03-25T08:52:49.338" v="1205" actId="6549"/>
      <pc:docMkLst>
        <pc:docMk/>
      </pc:docMkLst>
      <pc:sldChg chg="modSp mod">
        <pc:chgData name="Ouden, Niels den" userId="9d38c5c0-9886-4347-a507-bce0380b039a" providerId="ADAL" clId="{7FD636B2-562D-48AE-AB7A-55533F482A21}" dt="2025-03-24T16:31:31.218" v="108" actId="6549"/>
        <pc:sldMkLst>
          <pc:docMk/>
          <pc:sldMk cId="468343891" sldId="260"/>
        </pc:sldMkLst>
        <pc:spChg chg="mod">
          <ac:chgData name="Ouden, Niels den" userId="9d38c5c0-9886-4347-a507-bce0380b039a" providerId="ADAL" clId="{7FD636B2-562D-48AE-AB7A-55533F482A21}" dt="2025-03-24T16:31:31.218" v="108" actId="6549"/>
          <ac:spMkLst>
            <pc:docMk/>
            <pc:sldMk cId="468343891" sldId="260"/>
            <ac:spMk id="3" creationId="{00000000-0000-0000-0000-000000000000}"/>
          </ac:spMkLst>
        </pc:spChg>
      </pc:sldChg>
      <pc:sldChg chg="modSp mod">
        <pc:chgData name="Ouden, Niels den" userId="9d38c5c0-9886-4347-a507-bce0380b039a" providerId="ADAL" clId="{7FD636B2-562D-48AE-AB7A-55533F482A21}" dt="2025-03-25T08:52:49.338" v="1205" actId="6549"/>
        <pc:sldMkLst>
          <pc:docMk/>
          <pc:sldMk cId="1452437709" sldId="264"/>
        </pc:sldMkLst>
        <pc:spChg chg="mod">
          <ac:chgData name="Ouden, Niels den" userId="9d38c5c0-9886-4347-a507-bce0380b039a" providerId="ADAL" clId="{7FD636B2-562D-48AE-AB7A-55533F482A21}" dt="2025-03-25T08:52:49.338" v="1205" actId="6549"/>
          <ac:spMkLst>
            <pc:docMk/>
            <pc:sldMk cId="1452437709" sldId="264"/>
            <ac:spMk id="3" creationId="{00000000-0000-0000-0000-000000000000}"/>
          </ac:spMkLst>
        </pc:spChg>
      </pc:sldChg>
      <pc:sldChg chg="modSp mod">
        <pc:chgData name="Ouden, Niels den" userId="9d38c5c0-9886-4347-a507-bce0380b039a" providerId="ADAL" clId="{7FD636B2-562D-48AE-AB7A-55533F482A21}" dt="2025-03-25T08:45:54.172" v="930" actId="20577"/>
        <pc:sldMkLst>
          <pc:docMk/>
          <pc:sldMk cId="937804044" sldId="267"/>
        </pc:sldMkLst>
        <pc:spChg chg="mod">
          <ac:chgData name="Ouden, Niels den" userId="9d38c5c0-9886-4347-a507-bce0380b039a" providerId="ADAL" clId="{7FD636B2-562D-48AE-AB7A-55533F482A21}" dt="2025-03-25T08:45:54.172" v="930" actId="20577"/>
          <ac:spMkLst>
            <pc:docMk/>
            <pc:sldMk cId="937804044" sldId="267"/>
            <ac:spMk id="25" creationId="{607F7AB3-AE7E-42CF-AA23-558AA578F65D}"/>
          </ac:spMkLst>
        </pc:spChg>
      </pc:sldChg>
      <pc:sldChg chg="addSp delSp modSp mod">
        <pc:chgData name="Ouden, Niels den" userId="9d38c5c0-9886-4347-a507-bce0380b039a" providerId="ADAL" clId="{7FD636B2-562D-48AE-AB7A-55533F482A21}" dt="2025-03-24T16:34:12.872" v="118" actId="1076"/>
        <pc:sldMkLst>
          <pc:docMk/>
          <pc:sldMk cId="888632357" sldId="268"/>
        </pc:sldMkLst>
        <pc:picChg chg="del">
          <ac:chgData name="Ouden, Niels den" userId="9d38c5c0-9886-4347-a507-bce0380b039a" providerId="ADAL" clId="{7FD636B2-562D-48AE-AB7A-55533F482A21}" dt="2025-03-24T16:32:59.003" v="109" actId="478"/>
          <ac:picMkLst>
            <pc:docMk/>
            <pc:sldMk cId="888632357" sldId="268"/>
            <ac:picMk id="4" creationId="{77EB5665-0CA2-EB55-A9CF-C19120991659}"/>
          </ac:picMkLst>
        </pc:picChg>
        <pc:picChg chg="add del mod">
          <ac:chgData name="Ouden, Niels den" userId="9d38c5c0-9886-4347-a507-bce0380b039a" providerId="ADAL" clId="{7FD636B2-562D-48AE-AB7A-55533F482A21}" dt="2025-03-24T16:33:57.841" v="114" actId="478"/>
          <ac:picMkLst>
            <pc:docMk/>
            <pc:sldMk cId="888632357" sldId="268"/>
            <ac:picMk id="6" creationId="{74E8A6F6-03B5-3B23-41DA-549CA2059AC6}"/>
          </ac:picMkLst>
        </pc:picChg>
        <pc:picChg chg="add mod">
          <ac:chgData name="Ouden, Niels den" userId="9d38c5c0-9886-4347-a507-bce0380b039a" providerId="ADAL" clId="{7FD636B2-562D-48AE-AB7A-55533F482A21}" dt="2025-03-24T16:34:12.872" v="118" actId="1076"/>
          <ac:picMkLst>
            <pc:docMk/>
            <pc:sldMk cId="888632357" sldId="268"/>
            <ac:picMk id="8" creationId="{5FBBCF35-99FB-1354-FBA1-C99D5C4937CF}"/>
          </ac:picMkLst>
        </pc:picChg>
      </pc:sldChg>
      <pc:sldChg chg="addSp delSp modSp mod">
        <pc:chgData name="Ouden, Niels den" userId="9d38c5c0-9886-4347-a507-bce0380b039a" providerId="ADAL" clId="{7FD636B2-562D-48AE-AB7A-55533F482A21}" dt="2025-03-24T16:35:05.486" v="123" actId="1076"/>
        <pc:sldMkLst>
          <pc:docMk/>
          <pc:sldMk cId="2523252637" sldId="269"/>
        </pc:sldMkLst>
        <pc:picChg chg="add mod">
          <ac:chgData name="Ouden, Niels den" userId="9d38c5c0-9886-4347-a507-bce0380b039a" providerId="ADAL" clId="{7FD636B2-562D-48AE-AB7A-55533F482A21}" dt="2025-03-24T16:35:05.486" v="123" actId="1076"/>
          <ac:picMkLst>
            <pc:docMk/>
            <pc:sldMk cId="2523252637" sldId="269"/>
            <ac:picMk id="4" creationId="{9E3D9CF6-687B-FA04-EE99-07E08315A222}"/>
          </ac:picMkLst>
        </pc:picChg>
        <pc:picChg chg="del">
          <ac:chgData name="Ouden, Niels den" userId="9d38c5c0-9886-4347-a507-bce0380b039a" providerId="ADAL" clId="{7FD636B2-562D-48AE-AB7A-55533F482A21}" dt="2025-03-24T16:34:45.390" v="119" actId="478"/>
          <ac:picMkLst>
            <pc:docMk/>
            <pc:sldMk cId="2523252637" sldId="269"/>
            <ac:picMk id="10" creationId="{6E3CEF13-6ACA-0947-72AB-898FA9E83294}"/>
          </ac:picMkLst>
        </pc:picChg>
      </pc:sldChg>
      <pc:sldChg chg="modSp mod">
        <pc:chgData name="Ouden, Niels den" userId="9d38c5c0-9886-4347-a507-bce0380b039a" providerId="ADAL" clId="{7FD636B2-562D-48AE-AB7A-55533F482A21}" dt="2025-03-24T16:39:38.546" v="349" actId="6549"/>
        <pc:sldMkLst>
          <pc:docMk/>
          <pc:sldMk cId="436313195" sldId="402"/>
        </pc:sldMkLst>
        <pc:spChg chg="mod">
          <ac:chgData name="Ouden, Niels den" userId="9d38c5c0-9886-4347-a507-bce0380b039a" providerId="ADAL" clId="{7FD636B2-562D-48AE-AB7A-55533F482A21}" dt="2025-03-24T16:39:38.546" v="349" actId="6549"/>
          <ac:spMkLst>
            <pc:docMk/>
            <pc:sldMk cId="436313195" sldId="402"/>
            <ac:spMk id="3" creationId="{8B2DFC88-2E1B-BA69-E567-C8EF7DEB64F6}"/>
          </ac:spMkLst>
        </pc:spChg>
      </pc:sldChg>
      <pc:sldChg chg="modSp add mod">
        <pc:chgData name="Ouden, Niels den" userId="9d38c5c0-9886-4347-a507-bce0380b039a" providerId="ADAL" clId="{7FD636B2-562D-48AE-AB7A-55533F482A21}" dt="2025-03-24T17:04:35.144" v="929" actId="20577"/>
        <pc:sldMkLst>
          <pc:docMk/>
          <pc:sldMk cId="1401243773" sldId="403"/>
        </pc:sldMkLst>
        <pc:spChg chg="mod">
          <ac:chgData name="Ouden, Niels den" userId="9d38c5c0-9886-4347-a507-bce0380b039a" providerId="ADAL" clId="{7FD636B2-562D-48AE-AB7A-55533F482A21}" dt="2025-03-24T17:04:35.144" v="929" actId="20577"/>
          <ac:spMkLst>
            <pc:docMk/>
            <pc:sldMk cId="1401243773" sldId="403"/>
            <ac:spMk id="3" creationId="{DBF50736-0D4F-F67B-7F8F-67E1C62F29F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0A2FB-559B-4704-8115-734B0DD278FC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A24C5-5E6F-4772-BC29-1E91C4F9F61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4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127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8626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04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39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81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79600"/>
            <a:ext cx="11449050" cy="115200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2148231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71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3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05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06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4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64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15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86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34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3.bin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emf"/><Relationship Id="rId11" Type="http://schemas.openxmlformats.org/officeDocument/2006/relationships/image" Target="../media/image5.sv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hyperlink" Target="https://wiki.unece.org/pages/viewpage.action?pageId=198672917&amp;src=contextnavpagetreemode" TargetMode="Externa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CBB3CF1-97B7-4E04-B163-2836B63CF8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CBB3CF1-97B7-4E04-B163-2836B63CF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097" y="3602038"/>
            <a:ext cx="9648673" cy="1655762"/>
          </a:xfrm>
        </p:spPr>
        <p:txBody>
          <a:bodyPr>
            <a:normAutofit/>
          </a:bodyPr>
          <a:lstStyle/>
          <a:p>
            <a:r>
              <a:rPr lang="en-GB" sz="2800" dirty="0"/>
              <a:t>Task Force Automated Vehicles Regulation Screening </a:t>
            </a:r>
          </a:p>
          <a:p>
            <a:r>
              <a:rPr lang="en-GB" sz="2800" dirty="0"/>
              <a:t>(TF-AVRS)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321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Transmitted by the Netherlands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371193" y="283587"/>
            <a:ext cx="37880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Informal Document </a:t>
            </a:r>
            <a:r>
              <a:rPr lang="en-GB" b="1" dirty="0"/>
              <a:t>GRPE-92-XX</a:t>
            </a:r>
          </a:p>
          <a:p>
            <a:r>
              <a:rPr lang="en-GB" dirty="0"/>
              <a:t>92</a:t>
            </a:r>
            <a:r>
              <a:rPr lang="en-GB" baseline="30000" dirty="0"/>
              <a:t>nd</a:t>
            </a:r>
            <a:r>
              <a:rPr lang="en-GB" dirty="0"/>
              <a:t> GRPE, 26</a:t>
            </a:r>
            <a:r>
              <a:rPr lang="en-GB" baseline="30000" dirty="0"/>
              <a:t>th</a:t>
            </a:r>
            <a:r>
              <a:rPr lang="en-GB" dirty="0"/>
              <a:t> – 18</a:t>
            </a:r>
            <a:r>
              <a:rPr lang="en-GB" baseline="30000" dirty="0"/>
              <a:t>th</a:t>
            </a:r>
            <a:r>
              <a:rPr lang="en-GB" dirty="0"/>
              <a:t> of March, 2025, </a:t>
            </a:r>
          </a:p>
          <a:p>
            <a:r>
              <a:rPr lang="en-GB" dirty="0"/>
              <a:t>agenda item 17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35105C8-21F5-BCB0-00B7-0253CA05A8A8}"/>
              </a:ext>
            </a:extLst>
          </p:cNvPr>
          <p:cNvSpPr txBox="1">
            <a:spLocks/>
          </p:cNvSpPr>
          <p:nvPr/>
        </p:nvSpPr>
        <p:spPr>
          <a:xfrm>
            <a:off x="1676400" y="12747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Report to 92</a:t>
            </a:r>
            <a:r>
              <a:rPr lang="en-GB" sz="4000" b="1" baseline="30000" dirty="0"/>
              <a:t>nd</a:t>
            </a:r>
            <a:r>
              <a:rPr lang="en-GB" sz="4000" b="1" dirty="0"/>
              <a:t> Session of GRPE</a:t>
            </a:r>
            <a:br>
              <a:rPr lang="en-GB" sz="4000" b="1" dirty="0"/>
            </a:br>
            <a:r>
              <a:rPr lang="en-GB" sz="4000" b="1" dirty="0"/>
              <a:t>(March 2025)</a:t>
            </a:r>
          </a:p>
        </p:txBody>
      </p:sp>
    </p:spTree>
    <p:extLst>
      <p:ext uri="{BB962C8B-B14F-4D97-AF65-F5344CB8AC3E}">
        <p14:creationId xmlns:p14="http://schemas.microsoft.com/office/powerpoint/2010/main" val="25744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3027F-BDA4-231F-BC3B-45DDD07F1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4E5BD-94B6-3704-A81A-4B52ACD16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TF-AVRS  Amendments to GRPE Regulations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F50736-0D4F-F67B-7F8F-67E1C62F2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40291" cy="4351338"/>
          </a:xfrm>
        </p:spPr>
        <p:txBody>
          <a:bodyPr>
            <a:normAutofit/>
          </a:bodyPr>
          <a:lstStyle/>
          <a:p>
            <a:r>
              <a:rPr lang="en-GB" dirty="0"/>
              <a:t>Discussions on non dynamic driver tasks of ADS vehicles (Non-DDT).</a:t>
            </a:r>
          </a:p>
          <a:p>
            <a:pPr lvl="1"/>
            <a:r>
              <a:rPr lang="en-GB" dirty="0"/>
              <a:t>MIL and inducements warnings should be addressed by ADS/operator.</a:t>
            </a:r>
          </a:p>
          <a:p>
            <a:pPr lvl="1"/>
            <a:r>
              <a:rPr lang="en-GB" dirty="0"/>
              <a:t>ADS Regulation should cover the expected behaviour of ADS vehicles in case of notifications. </a:t>
            </a:r>
          </a:p>
          <a:p>
            <a:r>
              <a:rPr lang="en-GB" dirty="0"/>
              <a:t>Discussions on driver related actions during tests. </a:t>
            </a:r>
          </a:p>
          <a:p>
            <a:pPr lvl="1"/>
            <a:r>
              <a:rPr lang="en-GB" dirty="0"/>
              <a:t>Tests performed by drivers should be performed by ADS vehicles.</a:t>
            </a:r>
          </a:p>
          <a:p>
            <a:pPr lvl="1"/>
            <a:r>
              <a:rPr lang="en-GB" dirty="0"/>
              <a:t>ADS vehicles should be taught/able to drive coast down tests and test drive cycles on roller benches. </a:t>
            </a:r>
          </a:p>
          <a:p>
            <a:pPr lvl="1"/>
            <a:r>
              <a:rPr lang="en-GB" dirty="0"/>
              <a:t>Fundamental discussions which need to be addressed by TF-AVRS.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31117DB-3A38-474B-96FB-C8E3A0013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10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2B9BD2C-83E0-1984-1780-7575AA5DE727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43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FFE201B0-3C59-4606-B08E-9CF6565A6BBC}"/>
              </a:ext>
            </a:extLst>
          </p:cNvPr>
          <p:cNvSpPr/>
          <p:nvPr/>
        </p:nvSpPr>
        <p:spPr>
          <a:xfrm>
            <a:off x="701341" y="3769393"/>
            <a:ext cx="10789317" cy="57751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B52990A-2B2C-411A-9156-0E23A0D31820}"/>
              </a:ext>
            </a:extLst>
          </p:cNvPr>
          <p:cNvSpPr txBox="1"/>
          <p:nvPr/>
        </p:nvSpPr>
        <p:spPr>
          <a:xfrm>
            <a:off x="7607421" y="3848719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Oct</a:t>
            </a:r>
            <a:r>
              <a:rPr lang="de-DE" dirty="0"/>
              <a:t> 25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E09238-98CB-4F2A-B8E8-447822D66AE2}"/>
              </a:ext>
            </a:extLst>
          </p:cNvPr>
          <p:cNvSpPr txBox="1"/>
          <p:nvPr/>
        </p:nvSpPr>
        <p:spPr>
          <a:xfrm>
            <a:off x="904687" y="3868737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Dec</a:t>
            </a:r>
            <a:r>
              <a:rPr lang="de-DE" dirty="0"/>
              <a:t> 24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C67762D-3626-4A8C-B37F-C8F6CCE39CBD}"/>
              </a:ext>
            </a:extLst>
          </p:cNvPr>
          <p:cNvSpPr txBox="1"/>
          <p:nvPr/>
        </p:nvSpPr>
        <p:spPr>
          <a:xfrm>
            <a:off x="5494579" y="3843770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Jul</a:t>
            </a:r>
            <a:r>
              <a:rPr lang="de-DE" dirty="0"/>
              <a:t> 25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46D935C-DA72-41C3-AD5D-F3AB829C54C5}"/>
              </a:ext>
            </a:extLst>
          </p:cNvPr>
          <p:cNvSpPr/>
          <p:nvPr/>
        </p:nvSpPr>
        <p:spPr>
          <a:xfrm>
            <a:off x="774532" y="401002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3CFA228-545B-4480-9BE2-B85F7A26BC15}"/>
              </a:ext>
            </a:extLst>
          </p:cNvPr>
          <p:cNvSpPr/>
          <p:nvPr/>
        </p:nvSpPr>
        <p:spPr>
          <a:xfrm>
            <a:off x="2988428" y="396766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7667E3-943F-41AF-84DB-350F86C8FF27}"/>
              </a:ext>
            </a:extLst>
          </p:cNvPr>
          <p:cNvSpPr/>
          <p:nvPr/>
        </p:nvSpPr>
        <p:spPr>
          <a:xfrm>
            <a:off x="5353314" y="398246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2575437-09D7-4C84-8082-B7C342CA5C4D}"/>
              </a:ext>
            </a:extLst>
          </p:cNvPr>
          <p:cNvSpPr/>
          <p:nvPr/>
        </p:nvSpPr>
        <p:spPr>
          <a:xfrm>
            <a:off x="7423897" y="397482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DF9D2F8-B0C9-4D85-A821-38248CF651A1}"/>
              </a:ext>
            </a:extLst>
          </p:cNvPr>
          <p:cNvSpPr txBox="1"/>
          <p:nvPr/>
        </p:nvSpPr>
        <p:spPr>
          <a:xfrm>
            <a:off x="-26815" y="2771658"/>
            <a:ext cx="1863010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Submission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of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working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documents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for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GRPE-92</a:t>
            </a:r>
            <a:endParaRPr lang="en-US" sz="16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DC38858-50FA-419F-9EF0-731759128740}"/>
              </a:ext>
            </a:extLst>
          </p:cNvPr>
          <p:cNvCxnSpPr>
            <a:cxnSpLocks/>
          </p:cNvCxnSpPr>
          <p:nvPr/>
        </p:nvCxnSpPr>
        <p:spPr>
          <a:xfrm>
            <a:off x="852739" y="3588409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E9FDFAC-4C03-403E-AC2B-1BFA072ADC7C}"/>
              </a:ext>
            </a:extLst>
          </p:cNvPr>
          <p:cNvSpPr txBox="1"/>
          <p:nvPr/>
        </p:nvSpPr>
        <p:spPr>
          <a:xfrm>
            <a:off x="2664071" y="2788977"/>
            <a:ext cx="981359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GRPE-92</a:t>
            </a:r>
            <a:endParaRPr lang="en-US" sz="1600" dirty="0">
              <a:solidFill>
                <a:srgbClr val="7F7F7F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5439D95-4BE8-4A11-A7A8-4590B0DBC481}"/>
              </a:ext>
            </a:extLst>
          </p:cNvPr>
          <p:cNvSpPr txBox="1"/>
          <p:nvPr/>
        </p:nvSpPr>
        <p:spPr>
          <a:xfrm>
            <a:off x="4527509" y="2769158"/>
            <a:ext cx="1863011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Submission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of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working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documents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for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GRPE-93</a:t>
            </a:r>
            <a:endParaRPr lang="en-US" sz="16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F12B68D-E7AD-4160-8D2C-190BB72C0323}"/>
              </a:ext>
            </a:extLst>
          </p:cNvPr>
          <p:cNvSpPr txBox="1"/>
          <p:nvPr/>
        </p:nvSpPr>
        <p:spPr>
          <a:xfrm>
            <a:off x="6354955" y="2766014"/>
            <a:ext cx="239553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GRPE-93</a:t>
            </a:r>
          </a:p>
          <a:p>
            <a:pPr algn="ctr"/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Adoption of TF-AVRS</a:t>
            </a:r>
          </a:p>
          <a:p>
            <a:pPr algn="ctr"/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priority </a:t>
            </a:r>
            <a:r>
              <a:rPr lang="nl-NL" sz="16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Regulations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0DEDFE3-F2B4-4985-866E-B3E545AC18E0}"/>
              </a:ext>
            </a:extLst>
          </p:cNvPr>
          <p:cNvSpPr txBox="1"/>
          <p:nvPr/>
        </p:nvSpPr>
        <p:spPr>
          <a:xfrm>
            <a:off x="3121683" y="3852071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 25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15E576F-6E05-4EA3-A822-A3B3CACB0585}"/>
              </a:ext>
            </a:extLst>
          </p:cNvPr>
          <p:cNvCxnSpPr>
            <a:cxnSpLocks/>
          </p:cNvCxnSpPr>
          <p:nvPr/>
        </p:nvCxnSpPr>
        <p:spPr>
          <a:xfrm>
            <a:off x="3066636" y="3569875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4F63C0E4-6C17-495A-9222-FCE2E0CDA89C}"/>
              </a:ext>
            </a:extLst>
          </p:cNvPr>
          <p:cNvCxnSpPr>
            <a:cxnSpLocks/>
          </p:cNvCxnSpPr>
          <p:nvPr/>
        </p:nvCxnSpPr>
        <p:spPr>
          <a:xfrm>
            <a:off x="5431521" y="358026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6EB5E302-8244-48D0-AFCE-7E49603B2483}"/>
              </a:ext>
            </a:extLst>
          </p:cNvPr>
          <p:cNvCxnSpPr>
            <a:cxnSpLocks/>
          </p:cNvCxnSpPr>
          <p:nvPr/>
        </p:nvCxnSpPr>
        <p:spPr>
          <a:xfrm>
            <a:off x="7502104" y="3544908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A508EF3-F9AE-4FD1-A5AE-FACD46B6A4F9}"/>
              </a:ext>
            </a:extLst>
          </p:cNvPr>
          <p:cNvCxnSpPr>
            <a:cxnSpLocks/>
          </p:cNvCxnSpPr>
          <p:nvPr/>
        </p:nvCxnSpPr>
        <p:spPr>
          <a:xfrm>
            <a:off x="2864921" y="423806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2" name="Ellipse 41">
            <a:extLst>
              <a:ext uri="{FF2B5EF4-FFF2-40B4-BE49-F238E27FC236}">
                <a16:creationId xmlns:a16="http://schemas.microsoft.com/office/drawing/2014/main" id="{1ACBF6BD-F7A7-41A2-AFA8-0082F6C22C90}"/>
              </a:ext>
            </a:extLst>
          </p:cNvPr>
          <p:cNvSpPr/>
          <p:nvPr/>
        </p:nvSpPr>
        <p:spPr>
          <a:xfrm>
            <a:off x="2779355" y="398246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755F11A-21C5-4AC9-BF66-D4BF007CD4BD}"/>
              </a:ext>
            </a:extLst>
          </p:cNvPr>
          <p:cNvSpPr/>
          <p:nvPr/>
        </p:nvSpPr>
        <p:spPr>
          <a:xfrm>
            <a:off x="9325932" y="397255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4AFC174-7156-4419-9D62-CB1F21678597}"/>
              </a:ext>
            </a:extLst>
          </p:cNvPr>
          <p:cNvSpPr txBox="1"/>
          <p:nvPr/>
        </p:nvSpPr>
        <p:spPr>
          <a:xfrm>
            <a:off x="9545700" y="3846571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</a:t>
            </a:r>
            <a:r>
              <a:rPr lang="de-DE" dirty="0"/>
              <a:t> 25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1567765-67F7-4E02-9EF3-05DCCA159D02}"/>
              </a:ext>
            </a:extLst>
          </p:cNvPr>
          <p:cNvSpPr txBox="1"/>
          <p:nvPr/>
        </p:nvSpPr>
        <p:spPr>
          <a:xfrm>
            <a:off x="8649254" y="2726635"/>
            <a:ext cx="2408446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Submission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of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working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documents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for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GRPE-94</a:t>
            </a:r>
            <a:endParaRPr lang="en-US" sz="16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C4675BEC-9A03-476D-9699-A03EB7505317}"/>
              </a:ext>
            </a:extLst>
          </p:cNvPr>
          <p:cNvCxnSpPr>
            <a:cxnSpLocks/>
          </p:cNvCxnSpPr>
          <p:nvPr/>
        </p:nvCxnSpPr>
        <p:spPr>
          <a:xfrm>
            <a:off x="9852576" y="3528772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F1466A-9EBD-4F50-8140-BBD094517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11</a:t>
            </a:fld>
            <a:endParaRPr lang="en-GB"/>
          </a:p>
        </p:txBody>
      </p:sp>
      <p:sp>
        <p:nvSpPr>
          <p:cNvPr id="3" name="Textfeld 32">
            <a:extLst>
              <a:ext uri="{FF2B5EF4-FFF2-40B4-BE49-F238E27FC236}">
                <a16:creationId xmlns:a16="http://schemas.microsoft.com/office/drawing/2014/main" id="{DE31942E-F8EF-9275-DA5F-D49227FB1B4F}"/>
              </a:ext>
            </a:extLst>
          </p:cNvPr>
          <p:cNvSpPr txBox="1"/>
          <p:nvPr/>
        </p:nvSpPr>
        <p:spPr>
          <a:xfrm>
            <a:off x="1660698" y="4727325"/>
            <a:ext cx="240844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Possible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submission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of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informal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documents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for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GRPE-92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from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TF-AVRS on priority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Regulations</a:t>
            </a:r>
            <a:endParaRPr lang="en-US" sz="16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cxnSp>
        <p:nvCxnSpPr>
          <p:cNvPr id="6" name="Gerader Verbinder 39">
            <a:extLst>
              <a:ext uri="{FF2B5EF4-FFF2-40B4-BE49-F238E27FC236}">
                <a16:creationId xmlns:a16="http://schemas.microsoft.com/office/drawing/2014/main" id="{9321594E-17A5-3C7C-7103-72A51764DF9D}"/>
              </a:ext>
            </a:extLst>
          </p:cNvPr>
          <p:cNvCxnSpPr>
            <a:cxnSpLocks/>
          </p:cNvCxnSpPr>
          <p:nvPr/>
        </p:nvCxnSpPr>
        <p:spPr>
          <a:xfrm>
            <a:off x="5241883" y="423869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Ellipse 41">
            <a:extLst>
              <a:ext uri="{FF2B5EF4-FFF2-40B4-BE49-F238E27FC236}">
                <a16:creationId xmlns:a16="http://schemas.microsoft.com/office/drawing/2014/main" id="{C7708CC4-3F0D-4923-D468-8C5A33800FC2}"/>
              </a:ext>
            </a:extLst>
          </p:cNvPr>
          <p:cNvSpPr/>
          <p:nvPr/>
        </p:nvSpPr>
        <p:spPr>
          <a:xfrm>
            <a:off x="5156317" y="398309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32">
            <a:extLst>
              <a:ext uri="{FF2B5EF4-FFF2-40B4-BE49-F238E27FC236}">
                <a16:creationId xmlns:a16="http://schemas.microsoft.com/office/drawing/2014/main" id="{2DFF01F4-8D42-50D2-EACD-52A3713499F2}"/>
              </a:ext>
            </a:extLst>
          </p:cNvPr>
          <p:cNvSpPr txBox="1"/>
          <p:nvPr/>
        </p:nvSpPr>
        <p:spPr>
          <a:xfrm>
            <a:off x="4037660" y="4727531"/>
            <a:ext cx="240844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Possible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submission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of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working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documents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for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GRPE-93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from</a:t>
            </a:r>
            <a:endParaRPr lang="nl-NL" sz="1600" dirty="0">
              <a:solidFill>
                <a:srgbClr val="7F7F7F"/>
              </a:solidFill>
              <a:latin typeface="Times New Roman"/>
              <a:cs typeface="Times New Roman"/>
            </a:endParaRPr>
          </a:p>
          <a:p>
            <a:pPr algn="ctr"/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TF-AVRS on priority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Regulations</a:t>
            </a:r>
            <a:endParaRPr lang="en-US" sz="16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sp>
        <p:nvSpPr>
          <p:cNvPr id="21" name="Textfeld 32">
            <a:extLst>
              <a:ext uri="{FF2B5EF4-FFF2-40B4-BE49-F238E27FC236}">
                <a16:creationId xmlns:a16="http://schemas.microsoft.com/office/drawing/2014/main" id="{DE31942E-F8EF-9275-DA5F-D49227FB1B4F}"/>
              </a:ext>
            </a:extLst>
          </p:cNvPr>
          <p:cNvSpPr txBox="1"/>
          <p:nvPr/>
        </p:nvSpPr>
        <p:spPr>
          <a:xfrm>
            <a:off x="6109790" y="4715621"/>
            <a:ext cx="240844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Submission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of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informal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documents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for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GRPE-93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from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TF-AVRS on </a:t>
            </a:r>
          </a:p>
          <a:p>
            <a:pPr algn="ctr"/>
            <a:r>
              <a:rPr lang="nl-NL" sz="1600" b="1" u="sng" dirty="0" err="1">
                <a:solidFill>
                  <a:srgbClr val="7F7F7F"/>
                </a:solidFill>
                <a:latin typeface="Times New Roman"/>
                <a:cs typeface="Times New Roman"/>
              </a:rPr>
              <a:t>all</a:t>
            </a:r>
            <a:r>
              <a:rPr lang="nl-NL" sz="1600" b="1" u="sng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b="1" u="sng" dirty="0" err="1">
                <a:solidFill>
                  <a:srgbClr val="7F7F7F"/>
                </a:solidFill>
                <a:latin typeface="Times New Roman"/>
                <a:cs typeface="Times New Roman"/>
              </a:rPr>
              <a:t>other</a:t>
            </a:r>
            <a:r>
              <a:rPr lang="nl-NL" sz="1600" b="1" u="sng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b="1" u="sng" dirty="0" err="1">
                <a:solidFill>
                  <a:srgbClr val="7F7F7F"/>
                </a:solidFill>
                <a:latin typeface="Times New Roman"/>
                <a:cs typeface="Times New Roman"/>
              </a:rPr>
              <a:t>Regulations</a:t>
            </a:r>
            <a:endParaRPr lang="en-US" sz="1600" b="1" u="sng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cxnSp>
        <p:nvCxnSpPr>
          <p:cNvPr id="22" name="Gerader Verbinder 39">
            <a:extLst>
              <a:ext uri="{FF2B5EF4-FFF2-40B4-BE49-F238E27FC236}">
                <a16:creationId xmlns:a16="http://schemas.microsoft.com/office/drawing/2014/main" id="{EA508EF3-F9AE-4FD1-A5AE-FACD46B6A4F9}"/>
              </a:ext>
            </a:extLst>
          </p:cNvPr>
          <p:cNvCxnSpPr>
            <a:cxnSpLocks/>
          </p:cNvCxnSpPr>
          <p:nvPr/>
        </p:nvCxnSpPr>
        <p:spPr>
          <a:xfrm>
            <a:off x="7314013" y="4230576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Ellipse 41">
            <a:extLst>
              <a:ext uri="{FF2B5EF4-FFF2-40B4-BE49-F238E27FC236}">
                <a16:creationId xmlns:a16="http://schemas.microsoft.com/office/drawing/2014/main" id="{1ACBF6BD-F7A7-41A2-AFA8-0082F6C22C90}"/>
              </a:ext>
            </a:extLst>
          </p:cNvPr>
          <p:cNvSpPr/>
          <p:nvPr/>
        </p:nvSpPr>
        <p:spPr>
          <a:xfrm>
            <a:off x="7228447" y="3974972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r Verbinder 39">
            <a:extLst>
              <a:ext uri="{FF2B5EF4-FFF2-40B4-BE49-F238E27FC236}">
                <a16:creationId xmlns:a16="http://schemas.microsoft.com/office/drawing/2014/main" id="{F1F10DF9-CCF2-4B75-E05E-CF1A8283FDA2}"/>
              </a:ext>
            </a:extLst>
          </p:cNvPr>
          <p:cNvCxnSpPr>
            <a:cxnSpLocks/>
          </p:cNvCxnSpPr>
          <p:nvPr/>
        </p:nvCxnSpPr>
        <p:spPr>
          <a:xfrm>
            <a:off x="9217733" y="4235597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8" name="Ellipse 41">
            <a:extLst>
              <a:ext uri="{FF2B5EF4-FFF2-40B4-BE49-F238E27FC236}">
                <a16:creationId xmlns:a16="http://schemas.microsoft.com/office/drawing/2014/main" id="{428B67AD-8E96-57E0-6FC5-A988FF6376A3}"/>
              </a:ext>
            </a:extLst>
          </p:cNvPr>
          <p:cNvSpPr/>
          <p:nvPr/>
        </p:nvSpPr>
        <p:spPr>
          <a:xfrm>
            <a:off x="9132167" y="3979993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32">
            <a:extLst>
              <a:ext uri="{FF2B5EF4-FFF2-40B4-BE49-F238E27FC236}">
                <a16:creationId xmlns:a16="http://schemas.microsoft.com/office/drawing/2014/main" id="{1B56395D-A58E-8336-C654-B2194F840BAC}"/>
              </a:ext>
            </a:extLst>
          </p:cNvPr>
          <p:cNvSpPr txBox="1"/>
          <p:nvPr/>
        </p:nvSpPr>
        <p:spPr>
          <a:xfrm>
            <a:off x="8280415" y="4689298"/>
            <a:ext cx="240844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Submission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of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working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documents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for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GRPE-95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from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TF-AVRS on </a:t>
            </a:r>
          </a:p>
          <a:p>
            <a:pPr algn="ctr"/>
            <a:r>
              <a:rPr lang="nl-NL" sz="1600" b="1" u="sng" dirty="0" err="1">
                <a:solidFill>
                  <a:srgbClr val="7F7F7F"/>
                </a:solidFill>
                <a:latin typeface="Times New Roman"/>
                <a:cs typeface="Times New Roman"/>
              </a:rPr>
              <a:t>all</a:t>
            </a:r>
            <a:r>
              <a:rPr lang="nl-NL" sz="1600" b="1" u="sng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b="1" u="sng" dirty="0" err="1">
                <a:solidFill>
                  <a:srgbClr val="7F7F7F"/>
                </a:solidFill>
                <a:latin typeface="Times New Roman"/>
                <a:cs typeface="Times New Roman"/>
              </a:rPr>
              <a:t>other</a:t>
            </a:r>
            <a:r>
              <a:rPr lang="nl-NL" sz="1600" b="1" u="sng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b="1" u="sng" dirty="0" err="1">
                <a:solidFill>
                  <a:srgbClr val="7F7F7F"/>
                </a:solidFill>
                <a:latin typeface="Times New Roman"/>
                <a:cs typeface="Times New Roman"/>
              </a:rPr>
              <a:t>Regulations</a:t>
            </a:r>
            <a:endParaRPr lang="en-US" sz="1600" b="1" u="sng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ECC69DE6-D868-AC87-4450-4DBC9AA2E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TF-AVRS </a:t>
            </a:r>
            <a:r>
              <a:rPr lang="nl-NL" dirty="0" err="1"/>
              <a:t>Provisional</a:t>
            </a:r>
            <a:r>
              <a:rPr lang="nl-NL" dirty="0"/>
              <a:t> GRPE planning 2025</a:t>
            </a:r>
            <a:br>
              <a:rPr lang="en-US" dirty="0"/>
            </a:br>
            <a:endParaRPr lang="en-GB" dirty="0"/>
          </a:p>
        </p:txBody>
      </p:sp>
      <p:sp>
        <p:nvSpPr>
          <p:cNvPr id="18" name="Tijdelijke aanduiding voor voettekst 5">
            <a:extLst>
              <a:ext uri="{FF2B5EF4-FFF2-40B4-BE49-F238E27FC236}">
                <a16:creationId xmlns:a16="http://schemas.microsoft.com/office/drawing/2014/main" id="{897E17A9-4FBD-BACA-07A8-77E67B1F0C2A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766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FFE201B0-3C59-4606-B08E-9CF6565A6BBC}"/>
              </a:ext>
            </a:extLst>
          </p:cNvPr>
          <p:cNvSpPr/>
          <p:nvPr/>
        </p:nvSpPr>
        <p:spPr>
          <a:xfrm>
            <a:off x="501447" y="3769393"/>
            <a:ext cx="10989212" cy="57751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B52990A-2B2C-411A-9156-0E23A0D31820}"/>
              </a:ext>
            </a:extLst>
          </p:cNvPr>
          <p:cNvSpPr txBox="1"/>
          <p:nvPr/>
        </p:nvSpPr>
        <p:spPr>
          <a:xfrm>
            <a:off x="7607421" y="3848719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Oct</a:t>
            </a:r>
            <a:r>
              <a:rPr lang="de-DE" dirty="0"/>
              <a:t> 26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E09238-98CB-4F2A-B8E8-447822D66AE2}"/>
              </a:ext>
            </a:extLst>
          </p:cNvPr>
          <p:cNvSpPr txBox="1"/>
          <p:nvPr/>
        </p:nvSpPr>
        <p:spPr>
          <a:xfrm>
            <a:off x="904687" y="3868737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Dec</a:t>
            </a:r>
            <a:r>
              <a:rPr lang="de-DE" dirty="0"/>
              <a:t> 25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C67762D-3626-4A8C-B37F-C8F6CCE39CBD}"/>
              </a:ext>
            </a:extLst>
          </p:cNvPr>
          <p:cNvSpPr txBox="1"/>
          <p:nvPr/>
        </p:nvSpPr>
        <p:spPr>
          <a:xfrm>
            <a:off x="5494579" y="3843770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Jul</a:t>
            </a:r>
            <a:r>
              <a:rPr lang="de-DE" dirty="0"/>
              <a:t> 26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46D935C-DA72-41C3-AD5D-F3AB829C54C5}"/>
              </a:ext>
            </a:extLst>
          </p:cNvPr>
          <p:cNvSpPr/>
          <p:nvPr/>
        </p:nvSpPr>
        <p:spPr>
          <a:xfrm>
            <a:off x="774532" y="401002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3CFA228-545B-4480-9BE2-B85F7A26BC15}"/>
              </a:ext>
            </a:extLst>
          </p:cNvPr>
          <p:cNvSpPr/>
          <p:nvPr/>
        </p:nvSpPr>
        <p:spPr>
          <a:xfrm>
            <a:off x="2988428" y="396766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7667E3-943F-41AF-84DB-350F86C8FF27}"/>
              </a:ext>
            </a:extLst>
          </p:cNvPr>
          <p:cNvSpPr/>
          <p:nvPr/>
        </p:nvSpPr>
        <p:spPr>
          <a:xfrm>
            <a:off x="5353314" y="398246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2575437-09D7-4C84-8082-B7C342CA5C4D}"/>
              </a:ext>
            </a:extLst>
          </p:cNvPr>
          <p:cNvSpPr/>
          <p:nvPr/>
        </p:nvSpPr>
        <p:spPr>
          <a:xfrm>
            <a:off x="7423897" y="397482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DF9D2F8-B0C9-4D85-A821-38248CF651A1}"/>
              </a:ext>
            </a:extLst>
          </p:cNvPr>
          <p:cNvSpPr txBox="1"/>
          <p:nvPr/>
        </p:nvSpPr>
        <p:spPr>
          <a:xfrm>
            <a:off x="-26815" y="2771658"/>
            <a:ext cx="1863010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Submission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of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working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documents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for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GRPE-94</a:t>
            </a:r>
            <a:endParaRPr lang="en-US" sz="16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DC38858-50FA-419F-9EF0-731759128740}"/>
              </a:ext>
            </a:extLst>
          </p:cNvPr>
          <p:cNvCxnSpPr>
            <a:cxnSpLocks/>
          </p:cNvCxnSpPr>
          <p:nvPr/>
        </p:nvCxnSpPr>
        <p:spPr>
          <a:xfrm>
            <a:off x="852739" y="3588409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E9FDFAC-4C03-403E-AC2B-1BFA072ADC7C}"/>
              </a:ext>
            </a:extLst>
          </p:cNvPr>
          <p:cNvSpPr txBox="1"/>
          <p:nvPr/>
        </p:nvSpPr>
        <p:spPr>
          <a:xfrm>
            <a:off x="2100490" y="2788977"/>
            <a:ext cx="2108526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GRPE-94</a:t>
            </a:r>
          </a:p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Adoption of TF-AVRS </a:t>
            </a:r>
          </a:p>
          <a:p>
            <a:pPr algn="ctr"/>
            <a:r>
              <a:rPr lang="en-US" sz="1600" dirty="0">
                <a:solidFill>
                  <a:srgbClr val="7F7F7F"/>
                </a:solidFill>
              </a:rPr>
              <a:t>all other Regulations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5439D95-4BE8-4A11-A7A8-4590B0DBC481}"/>
              </a:ext>
            </a:extLst>
          </p:cNvPr>
          <p:cNvSpPr txBox="1"/>
          <p:nvPr/>
        </p:nvSpPr>
        <p:spPr>
          <a:xfrm>
            <a:off x="4527509" y="2769158"/>
            <a:ext cx="1863011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Submission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of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working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documents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for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GRPE-95</a:t>
            </a:r>
            <a:endParaRPr lang="en-US" sz="16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F12B68D-E7AD-4160-8D2C-190BB72C0323}"/>
              </a:ext>
            </a:extLst>
          </p:cNvPr>
          <p:cNvSpPr txBox="1"/>
          <p:nvPr/>
        </p:nvSpPr>
        <p:spPr>
          <a:xfrm>
            <a:off x="6354955" y="2766014"/>
            <a:ext cx="2395531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GRPE-95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0DEDFE3-F2B4-4985-866E-B3E545AC18E0}"/>
              </a:ext>
            </a:extLst>
          </p:cNvPr>
          <p:cNvSpPr txBox="1"/>
          <p:nvPr/>
        </p:nvSpPr>
        <p:spPr>
          <a:xfrm>
            <a:off x="3121683" y="3852071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 26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15E576F-6E05-4EA3-A822-A3B3CACB0585}"/>
              </a:ext>
            </a:extLst>
          </p:cNvPr>
          <p:cNvCxnSpPr>
            <a:cxnSpLocks/>
          </p:cNvCxnSpPr>
          <p:nvPr/>
        </p:nvCxnSpPr>
        <p:spPr>
          <a:xfrm>
            <a:off x="3066636" y="3569875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4F63C0E4-6C17-495A-9222-FCE2E0CDA89C}"/>
              </a:ext>
            </a:extLst>
          </p:cNvPr>
          <p:cNvCxnSpPr>
            <a:cxnSpLocks/>
          </p:cNvCxnSpPr>
          <p:nvPr/>
        </p:nvCxnSpPr>
        <p:spPr>
          <a:xfrm>
            <a:off x="5431521" y="358026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6EB5E302-8244-48D0-AFCE-7E49603B2483}"/>
              </a:ext>
            </a:extLst>
          </p:cNvPr>
          <p:cNvCxnSpPr>
            <a:cxnSpLocks/>
          </p:cNvCxnSpPr>
          <p:nvPr/>
        </p:nvCxnSpPr>
        <p:spPr>
          <a:xfrm>
            <a:off x="7502104" y="3544908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9755F11A-21C5-4AC9-BF66-D4BF007CD4BD}"/>
              </a:ext>
            </a:extLst>
          </p:cNvPr>
          <p:cNvSpPr/>
          <p:nvPr/>
        </p:nvSpPr>
        <p:spPr>
          <a:xfrm>
            <a:off x="9325932" y="397255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4AFC174-7156-4419-9D62-CB1F21678597}"/>
              </a:ext>
            </a:extLst>
          </p:cNvPr>
          <p:cNvSpPr txBox="1"/>
          <p:nvPr/>
        </p:nvSpPr>
        <p:spPr>
          <a:xfrm>
            <a:off x="9545700" y="3846571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Nov</a:t>
            </a:r>
            <a:r>
              <a:rPr lang="de-DE" dirty="0"/>
              <a:t> 26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1567765-67F7-4E02-9EF3-05DCCA159D02}"/>
              </a:ext>
            </a:extLst>
          </p:cNvPr>
          <p:cNvSpPr txBox="1"/>
          <p:nvPr/>
        </p:nvSpPr>
        <p:spPr>
          <a:xfrm>
            <a:off x="8649254" y="2726635"/>
            <a:ext cx="240844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Planned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adoption of ADS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Regulations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in WP.29-200</a:t>
            </a:r>
            <a:endParaRPr lang="en-US" sz="16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C4675BEC-9A03-476D-9699-A03EB7505317}"/>
              </a:ext>
            </a:extLst>
          </p:cNvPr>
          <p:cNvCxnSpPr>
            <a:cxnSpLocks/>
          </p:cNvCxnSpPr>
          <p:nvPr/>
        </p:nvCxnSpPr>
        <p:spPr>
          <a:xfrm>
            <a:off x="9852576" y="3528772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F1466A-9EBD-4F50-8140-BBD094517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12</a:t>
            </a:fld>
            <a:endParaRPr lang="en-GB"/>
          </a:p>
        </p:txBody>
      </p:sp>
      <p:cxnSp>
        <p:nvCxnSpPr>
          <p:cNvPr id="6" name="Gerader Verbinder 39">
            <a:extLst>
              <a:ext uri="{FF2B5EF4-FFF2-40B4-BE49-F238E27FC236}">
                <a16:creationId xmlns:a16="http://schemas.microsoft.com/office/drawing/2014/main" id="{9321594E-17A5-3C7C-7103-72A51764DF9D}"/>
              </a:ext>
            </a:extLst>
          </p:cNvPr>
          <p:cNvCxnSpPr>
            <a:cxnSpLocks/>
          </p:cNvCxnSpPr>
          <p:nvPr/>
        </p:nvCxnSpPr>
        <p:spPr>
          <a:xfrm>
            <a:off x="664042" y="426562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Ellipse 41">
            <a:extLst>
              <a:ext uri="{FF2B5EF4-FFF2-40B4-BE49-F238E27FC236}">
                <a16:creationId xmlns:a16="http://schemas.microsoft.com/office/drawing/2014/main" id="{C7708CC4-3F0D-4923-D468-8C5A33800FC2}"/>
              </a:ext>
            </a:extLst>
          </p:cNvPr>
          <p:cNvSpPr/>
          <p:nvPr/>
        </p:nvSpPr>
        <p:spPr>
          <a:xfrm>
            <a:off x="578476" y="401002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32">
            <a:extLst>
              <a:ext uri="{FF2B5EF4-FFF2-40B4-BE49-F238E27FC236}">
                <a16:creationId xmlns:a16="http://schemas.microsoft.com/office/drawing/2014/main" id="{2DFF01F4-8D42-50D2-EACD-52A3713499F2}"/>
              </a:ext>
            </a:extLst>
          </p:cNvPr>
          <p:cNvSpPr txBox="1"/>
          <p:nvPr/>
        </p:nvSpPr>
        <p:spPr>
          <a:xfrm>
            <a:off x="-273276" y="4719330"/>
            <a:ext cx="240844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Submission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of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working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documents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for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GRPE-95 </a:t>
            </a:r>
            <a:r>
              <a:rPr lang="nl-NL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from</a:t>
            </a:r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nl-NL" sz="1600" dirty="0">
                <a:solidFill>
                  <a:srgbClr val="7F7F7F"/>
                </a:solidFill>
                <a:latin typeface="Times New Roman"/>
                <a:cs typeface="Times New Roman"/>
              </a:rPr>
              <a:t>TF-AVRS on </a:t>
            </a:r>
          </a:p>
          <a:p>
            <a:pPr algn="ctr"/>
            <a:r>
              <a:rPr lang="nl-NL" sz="1600" b="1" u="sng" dirty="0" err="1">
                <a:solidFill>
                  <a:srgbClr val="7F7F7F"/>
                </a:solidFill>
                <a:latin typeface="Times New Roman"/>
                <a:cs typeface="Times New Roman"/>
              </a:rPr>
              <a:t>all</a:t>
            </a:r>
            <a:r>
              <a:rPr lang="nl-NL" sz="1600" b="1" u="sng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b="1" u="sng" dirty="0" err="1">
                <a:solidFill>
                  <a:srgbClr val="7F7F7F"/>
                </a:solidFill>
                <a:latin typeface="Times New Roman"/>
                <a:cs typeface="Times New Roman"/>
              </a:rPr>
              <a:t>other</a:t>
            </a:r>
            <a:r>
              <a:rPr lang="nl-NL" sz="1600" b="1" u="sng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nl-NL" sz="1600" b="1" u="sng" dirty="0" err="1">
                <a:solidFill>
                  <a:srgbClr val="7F7F7F"/>
                </a:solidFill>
                <a:latin typeface="Times New Roman"/>
                <a:cs typeface="Times New Roman"/>
              </a:rPr>
              <a:t>Regulations</a:t>
            </a:r>
            <a:endParaRPr lang="en-US" sz="1600" b="1" u="sng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DE7EAC-7FA5-E354-59DE-E93AB392D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TF-AVRS </a:t>
            </a:r>
            <a:r>
              <a:rPr lang="nl-NL" dirty="0" err="1"/>
              <a:t>Provisional</a:t>
            </a:r>
            <a:r>
              <a:rPr lang="nl-NL" dirty="0"/>
              <a:t> GRPE planning 2026</a:t>
            </a:r>
            <a:br>
              <a:rPr lang="en-US" dirty="0"/>
            </a:br>
            <a:endParaRPr lang="en-GB" dirty="0"/>
          </a:p>
        </p:txBody>
      </p:sp>
      <p:sp>
        <p:nvSpPr>
          <p:cNvPr id="3" name="Tijdelijke aanduiding voor voettekst 5">
            <a:extLst>
              <a:ext uri="{FF2B5EF4-FFF2-40B4-BE49-F238E27FC236}">
                <a16:creationId xmlns:a16="http://schemas.microsoft.com/office/drawing/2014/main" id="{B36BCCC4-8CC2-B0D7-1D32-968886C2C93B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879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TF-AVRS Next steps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Continue with meetings at least once per month and two sub-groups to cover the work.  One sub-group for the fundamental discussions and amendments to the Regulations and one sub-group for the non-controversial (little/easy) amendments to the Regulations</a:t>
            </a:r>
            <a:r>
              <a:rPr lang="en-GB"/>
              <a:t>. </a:t>
            </a:r>
            <a:endParaRPr lang="en-GB" dirty="0"/>
          </a:p>
          <a:p>
            <a:r>
              <a:rPr lang="en-GB" dirty="0"/>
              <a:t>Participants from CP’s and NGO’s are really needed to continue with the amendments of the GRPE Regulations.</a:t>
            </a:r>
          </a:p>
          <a:p>
            <a:r>
              <a:rPr lang="en-GB" dirty="0"/>
              <a:t>TF-AVRS is considering to submit formal documents to GRPE-93 for non-controversial changes to GRPE Regulations to lessen the burden for TF-AVRS and GRPE.</a:t>
            </a:r>
          </a:p>
          <a:p>
            <a:r>
              <a:rPr lang="en-US" dirty="0"/>
              <a:t>Changes to GRPE Regulations should be in place before the ADS Regulations are ready in 2026.</a:t>
            </a:r>
            <a:endParaRPr lang="en-GB" dirty="0"/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3483D8-621E-675D-5BAE-85508C289B5C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437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934090"/>
            <a:ext cx="12192000" cy="1325563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Thank you for your attention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14</a:t>
            </a:fld>
            <a:endParaRPr lang="en-GB"/>
          </a:p>
        </p:txBody>
      </p:sp>
      <p:sp>
        <p:nvSpPr>
          <p:cNvPr id="5" name="Tijdelijke aanduiding voor voettekst 5">
            <a:extLst>
              <a:ext uri="{FF2B5EF4-FFF2-40B4-BE49-F238E27FC236}">
                <a16:creationId xmlns:a16="http://schemas.microsoft.com/office/drawing/2014/main" id="{FC2B3A95-CEF4-F39C-0F04-6E2AF77DFADE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</a:t>
            </a:r>
            <a:r>
              <a:rPr lang="sv-SE" sz="1200">
                <a:solidFill>
                  <a:schemeClr val="tx1">
                    <a:tint val="75000"/>
                  </a:schemeClr>
                </a:solidFill>
              </a:rPr>
              <a:t>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10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977F4A7-3B88-4670-ADCE-27A23B36D3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977F4A7-3B88-4670-ADCE-27A23B36D3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E075AB84-F47B-4E17-9AE6-340E84F8C13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400" imgH="396" progId="TCLayout.ActiveDocument.1">
                  <p:embed/>
                </p:oleObj>
              </mc:Choice>
              <mc:Fallback>
                <p:oleObj name="think-cell Folie" r:id="rId7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E075AB84-F47B-4E17-9AE6-340E84F8C1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12814" y="1575247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96412" y="1575247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nl-NL" sz="3600" b="1" dirty="0"/>
              <a:t>TF-AVRS</a:t>
            </a:r>
            <a:endParaRPr lang="en-GB" sz="3600" b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776540" y="2500779"/>
            <a:ext cx="4062196" cy="959681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Number of Meetings </a:t>
            </a:r>
            <a:br>
              <a:rPr lang="en-US" sz="2000" b="1" dirty="0"/>
            </a:br>
            <a:endParaRPr lang="de-DE" sz="2000" b="1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/>
          <p:nvPr/>
        </p:nvCxnSpPr>
        <p:spPr>
          <a:xfrm>
            <a:off x="1776540" y="3158741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1776540" y="3250134"/>
            <a:ext cx="4802390" cy="411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accent6"/>
                </a:solidFill>
              </a:rPr>
              <a:t>M</a:t>
            </a:r>
            <a:r>
              <a:rPr lang="en-GB" sz="1800" b="1" dirty="0">
                <a:solidFill>
                  <a:schemeClr val="accent6"/>
                </a:solidFill>
              </a:rPr>
              <a:t>eetings</a:t>
            </a:r>
          </a:p>
          <a:p>
            <a:r>
              <a:rPr lang="en-GB" sz="1600" dirty="0"/>
              <a:t>9       TF-AVRS in 2023</a:t>
            </a:r>
          </a:p>
          <a:p>
            <a:r>
              <a:rPr lang="en-GB" sz="1600" dirty="0"/>
              <a:t>10</a:t>
            </a:r>
            <a:r>
              <a:rPr lang="en-GB" sz="1600" baseline="30000" dirty="0"/>
              <a:t>       </a:t>
            </a:r>
            <a:r>
              <a:rPr lang="en-GB" sz="1600" dirty="0"/>
              <a:t>TF-AVRS in 2024</a:t>
            </a:r>
          </a:p>
          <a:p>
            <a:r>
              <a:rPr lang="en-GB" sz="1600" dirty="0"/>
              <a:t>20</a:t>
            </a:r>
            <a:r>
              <a:rPr lang="en-GB" sz="1600" baseline="30000" dirty="0"/>
              <a:t>th</a:t>
            </a:r>
            <a:r>
              <a:rPr lang="en-GB" sz="1600" dirty="0"/>
              <a:t>  TF-AVRS: 14</a:t>
            </a:r>
            <a:r>
              <a:rPr lang="en-GB" sz="1600" baseline="30000" dirty="0"/>
              <a:t>th</a:t>
            </a:r>
            <a:r>
              <a:rPr lang="en-GB" sz="1600" dirty="0"/>
              <a:t> January 2025</a:t>
            </a:r>
          </a:p>
          <a:p>
            <a:r>
              <a:rPr lang="en-GB" sz="1600" dirty="0"/>
              <a:t>21</a:t>
            </a:r>
            <a:r>
              <a:rPr lang="en-GB" sz="1600" baseline="30000" dirty="0"/>
              <a:t>st</a:t>
            </a:r>
            <a:r>
              <a:rPr lang="en-GB" sz="1600" dirty="0"/>
              <a:t>  TF-AVRS: 17</a:t>
            </a:r>
            <a:r>
              <a:rPr lang="en-GB" sz="1600" baseline="30000" dirty="0"/>
              <a:t>th</a:t>
            </a:r>
            <a:r>
              <a:rPr lang="en-GB" sz="1600" dirty="0"/>
              <a:t> February 2025</a:t>
            </a:r>
          </a:p>
          <a:p>
            <a:r>
              <a:rPr lang="en-GB" sz="1600" dirty="0"/>
              <a:t>22</a:t>
            </a:r>
            <a:r>
              <a:rPr lang="en-GB" sz="1600" baseline="30000" dirty="0"/>
              <a:t>nd</a:t>
            </a:r>
            <a:r>
              <a:rPr lang="en-GB" sz="1600" dirty="0"/>
              <a:t> TF-AVRS: 10</a:t>
            </a:r>
            <a:r>
              <a:rPr lang="en-GB" sz="1600" baseline="30000" dirty="0"/>
              <a:t>th</a:t>
            </a:r>
            <a:r>
              <a:rPr lang="en-GB" sz="1600" dirty="0"/>
              <a:t> March 2025</a:t>
            </a:r>
          </a:p>
          <a:p>
            <a:r>
              <a:rPr lang="en-GB" sz="1600" dirty="0"/>
              <a:t>1</a:t>
            </a:r>
            <a:r>
              <a:rPr lang="en-GB" sz="1600" baseline="30000" dirty="0"/>
              <a:t>st</a:t>
            </a:r>
            <a:r>
              <a:rPr lang="en-GB" sz="1600" dirty="0"/>
              <a:t>    TF-AVRS Sub-Group: 17</a:t>
            </a:r>
            <a:r>
              <a:rPr lang="en-GB" sz="1600" baseline="30000" dirty="0"/>
              <a:t>th</a:t>
            </a:r>
            <a:r>
              <a:rPr lang="en-GB" sz="1600" dirty="0"/>
              <a:t> March 2025</a:t>
            </a:r>
          </a:p>
          <a:p>
            <a:r>
              <a:rPr lang="en-GB" sz="1600" dirty="0"/>
              <a:t>23</a:t>
            </a:r>
            <a:r>
              <a:rPr lang="en-GB" sz="1600" baseline="30000" dirty="0"/>
              <a:t>rd</a:t>
            </a:r>
            <a:r>
              <a:rPr lang="en-GB" sz="1600" dirty="0"/>
              <a:t> TF-AVRS: 24</a:t>
            </a:r>
            <a:r>
              <a:rPr lang="en-GB" sz="1600" baseline="30000" dirty="0"/>
              <a:t>th</a:t>
            </a:r>
            <a:r>
              <a:rPr lang="en-GB" sz="1600" dirty="0"/>
              <a:t> March 2025</a:t>
            </a:r>
          </a:p>
          <a:p>
            <a:r>
              <a:rPr lang="en-GB" sz="1600" dirty="0"/>
              <a:t>2</a:t>
            </a:r>
            <a:r>
              <a:rPr lang="en-GB" sz="1600" baseline="30000" dirty="0"/>
              <a:t>nd</a:t>
            </a:r>
            <a:r>
              <a:rPr lang="en-GB" sz="1600" dirty="0"/>
              <a:t>  TF-AVRS Sub-Group: 4</a:t>
            </a:r>
            <a:r>
              <a:rPr lang="en-GB" sz="1600" baseline="30000" dirty="0"/>
              <a:t>th</a:t>
            </a:r>
            <a:r>
              <a:rPr lang="en-GB" sz="1600" dirty="0"/>
              <a:t> April 2025 (face-to-face)</a:t>
            </a:r>
          </a:p>
          <a:p>
            <a:r>
              <a:rPr lang="en-GB" sz="1600" dirty="0"/>
              <a:t>24</a:t>
            </a:r>
            <a:r>
              <a:rPr lang="en-GB" sz="1600" baseline="30000" dirty="0"/>
              <a:t>th</a:t>
            </a:r>
            <a:r>
              <a:rPr lang="en-GB" sz="1600" dirty="0"/>
              <a:t> TF-AVRS: 17</a:t>
            </a:r>
            <a:r>
              <a:rPr lang="en-GB" sz="1600" baseline="30000" dirty="0"/>
              <a:t>th</a:t>
            </a:r>
            <a:r>
              <a:rPr lang="en-GB" sz="1600" dirty="0"/>
              <a:t> April 2025</a:t>
            </a:r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342735" y="3250134"/>
            <a:ext cx="4547355" cy="141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CPs:</a:t>
            </a:r>
            <a:br>
              <a:rPr lang="de-DE" sz="1600" dirty="0"/>
            </a:br>
            <a:r>
              <a:rPr lang="de-DE" sz="1600" dirty="0"/>
              <a:t>Germany, France, United Kingdom, The </a:t>
            </a:r>
            <a:r>
              <a:rPr lang="de-DE" sz="1600" dirty="0" err="1"/>
              <a:t>Netherlands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NGO‘s: </a:t>
            </a:r>
            <a:br>
              <a:rPr lang="de-DE" sz="1600" dirty="0"/>
            </a:br>
            <a:r>
              <a:rPr lang="de-DE" sz="1600" dirty="0"/>
              <a:t>OICA, EUROMOT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19724" y="2415444"/>
            <a:ext cx="4888900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Participants </a:t>
            </a:r>
            <a:br>
              <a:rPr lang="en-GB" sz="2000" b="1" dirty="0"/>
            </a:br>
            <a:r>
              <a:rPr lang="en-GB" sz="2000" b="1" dirty="0"/>
              <a:t>(Contracting Parties &amp; NGOs)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/>
          <p:nvPr/>
        </p:nvCxnSpPr>
        <p:spPr>
          <a:xfrm>
            <a:off x="6342736" y="3158741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jdelijke aanduiding voor voettekst 5">
            <a:extLst>
              <a:ext uri="{FF2B5EF4-FFF2-40B4-BE49-F238E27FC236}">
                <a16:creationId xmlns:a16="http://schemas.microsoft.com/office/drawing/2014/main" id="{EC0D57E9-75DA-7F0E-426B-3E0542FF62F2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DA60BB5-9707-48B2-86D6-CBD588A7EB6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DA60BB5-9707-48B2-86D6-CBD588A7EB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de-DE" sz="3600" b="1" dirty="0"/>
              <a:t>TF-AVRS </a:t>
            </a:r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71496" y="4079579"/>
            <a:ext cx="9403427" cy="26544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>
            <a:off x="962704" y="5079224"/>
            <a:ext cx="9336850" cy="0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91A32ED1-0F38-4920-88C4-FEEE96A42D55}"/>
              </a:ext>
            </a:extLst>
          </p:cNvPr>
          <p:cNvSpPr txBox="1">
            <a:spLocks/>
          </p:cNvSpPr>
          <p:nvPr/>
        </p:nvSpPr>
        <p:spPr bwMode="gray">
          <a:xfrm>
            <a:off x="4103435" y="1419320"/>
            <a:ext cx="6798531" cy="260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WP29 requests a screening of regulation for application of Automated Vehicles.</a:t>
            </a:r>
          </a:p>
          <a:p>
            <a:pPr marL="465750" lvl="1" indent="-285750"/>
            <a:r>
              <a:rPr lang="en-US" dirty="0"/>
              <a:t>GRVA proposed a template for the screening</a:t>
            </a:r>
          </a:p>
          <a:p>
            <a:pPr marL="465750" lvl="1" indent="-285750"/>
            <a:r>
              <a:rPr lang="en-US" dirty="0"/>
              <a:t>TF-FADS (GRVA) provides further guidance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GRVA is preparing an ADS Regulation for the 58 and 98 agreement</a:t>
            </a:r>
          </a:p>
          <a:p>
            <a:pPr marL="465750" lvl="1" indent="-285750"/>
            <a:r>
              <a:rPr lang="en-US" dirty="0"/>
              <a:t>Working on informal documents for GRPE-92/GRPE-93</a:t>
            </a:r>
          </a:p>
          <a:p>
            <a:pPr marL="465750" lvl="1" indent="-285750"/>
            <a:r>
              <a:rPr lang="en-US" dirty="0"/>
              <a:t>Working on formal documents for GRPE-94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62706" y="1419320"/>
            <a:ext cx="3024000" cy="2606384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Targets</a:t>
            </a:r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07F7AB3-AE7E-42CF-AA23-558AA578F65D}"/>
              </a:ext>
            </a:extLst>
          </p:cNvPr>
          <p:cNvSpPr txBox="1">
            <a:spLocks/>
          </p:cNvSpPr>
          <p:nvPr/>
        </p:nvSpPr>
        <p:spPr bwMode="gray">
          <a:xfrm>
            <a:off x="4103435" y="4159998"/>
            <a:ext cx="8250693" cy="88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Co-Chairs: 	Mr. Sandor Vass – EC/JRC and [Mr. Niels den Ouden – NL] =&gt;Vacant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Secretariat: 	Ms. Banita Fidyova - AVERE		</a:t>
            </a: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62706" y="4142681"/>
            <a:ext cx="3024000" cy="897364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Roles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03435" y="5131776"/>
            <a:ext cx="6426198" cy="69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hlinkClick r:id="rId6"/>
              </a:rPr>
              <a:t>https://wiki.unece.org/pages/viewpage.action?pageId=198672917&amp;src=contextnavpagetreemode</a:t>
            </a:r>
            <a:r>
              <a:rPr lang="de-DE" dirty="0"/>
              <a:t>  </a:t>
            </a:r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62706" y="5131776"/>
            <a:ext cx="3024000" cy="690545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TF-AVRS </a:t>
            </a:r>
            <a:r>
              <a:rPr lang="de-DE" b="1" dirty="0" err="1"/>
              <a:t>wiki</a:t>
            </a:r>
            <a:r>
              <a:rPr lang="en-GB" b="1" dirty="0"/>
              <a:t>page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3</a:t>
            </a:fld>
            <a:endParaRPr lang="en-GB"/>
          </a:p>
        </p:txBody>
      </p:sp>
      <p:sp>
        <p:nvSpPr>
          <p:cNvPr id="4" name="Tijdelijke aanduiding voor voettekst 5">
            <a:extLst>
              <a:ext uri="{FF2B5EF4-FFF2-40B4-BE49-F238E27FC236}">
                <a16:creationId xmlns:a16="http://schemas.microsoft.com/office/drawing/2014/main" id="{4FAF7605-9525-6235-425C-90DDE60C56C0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</a:p>
          <a:p>
            <a:pPr algn="ctr"/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0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TF-AVRS Screening process: Considered items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1. Terminology</a:t>
            </a:r>
          </a:p>
          <a:p>
            <a:pPr lvl="2"/>
            <a:r>
              <a:rPr lang="en-US" dirty="0"/>
              <a:t>Relevant terms based on GRVA guidance (accelerator, handle-bar type steering)</a:t>
            </a:r>
          </a:p>
          <a:p>
            <a:pPr marL="0" indent="0">
              <a:buNone/>
            </a:pPr>
            <a:r>
              <a:rPr lang="en-US" dirty="0"/>
              <a:t>2. Use cases AVs</a:t>
            </a:r>
          </a:p>
          <a:p>
            <a:pPr lvl="2"/>
            <a:r>
              <a:rPr lang="en-US" dirty="0"/>
              <a:t>Driverless AVs </a:t>
            </a:r>
          </a:p>
          <a:p>
            <a:pPr lvl="3"/>
            <a:r>
              <a:rPr lang="en-US" dirty="0"/>
              <a:t>With passenger</a:t>
            </a:r>
            <a:endParaRPr lang="en-US" sz="2400" dirty="0"/>
          </a:p>
          <a:p>
            <a:pPr lvl="3"/>
            <a:r>
              <a:rPr lang="en-US" dirty="0"/>
              <a:t>Without passengers (cargo)</a:t>
            </a:r>
            <a:endParaRPr lang="en-US" sz="2400" dirty="0"/>
          </a:p>
          <a:p>
            <a:pPr lvl="2"/>
            <a:r>
              <a:rPr lang="en-US" dirty="0"/>
              <a:t>AVs with driver </a:t>
            </a:r>
          </a:p>
          <a:p>
            <a:pPr lvl="2"/>
            <a:r>
              <a:rPr lang="en-US" dirty="0"/>
              <a:t>Bi-directional AV’s =&gt; on hold for the moment </a:t>
            </a:r>
          </a:p>
          <a:p>
            <a:pPr marL="0" indent="0">
              <a:buNone/>
            </a:pPr>
            <a:r>
              <a:rPr lang="en-US" dirty="0"/>
              <a:t>3. Other considered items</a:t>
            </a:r>
          </a:p>
          <a:p>
            <a:pPr lvl="2"/>
            <a:r>
              <a:rPr lang="en-US" dirty="0"/>
              <a:t>Telltales &amp; warning signals</a:t>
            </a:r>
          </a:p>
          <a:p>
            <a:pPr lvl="2"/>
            <a:r>
              <a:rPr lang="en-US" dirty="0"/>
              <a:t>Test modes</a:t>
            </a:r>
          </a:p>
          <a:p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4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44F5307-AB2D-2412-CAA8-F8DBD09A9541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287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5</a:t>
            </a:fld>
            <a:endParaRPr lang="en-GB"/>
          </a:p>
        </p:txBody>
      </p:sp>
      <p:sp>
        <p:nvSpPr>
          <p:cNvPr id="3" name="Tijdelijke aanduiding voor voettekst 5">
            <a:extLst>
              <a:ext uri="{FF2B5EF4-FFF2-40B4-BE49-F238E27FC236}">
                <a16:creationId xmlns:a16="http://schemas.microsoft.com/office/drawing/2014/main" id="{CD66E1F6-8D8A-0D34-85E7-56F4963F21F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360FEB9-7977-FDC0-1A6E-E4BE6925D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00" y="270000"/>
            <a:ext cx="10440000" cy="604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596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841C71D-2238-443E-A15A-464DE884A77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2" name="Tijdelijke aanduiding voor voettekst 5">
            <a:extLst>
              <a:ext uri="{FF2B5EF4-FFF2-40B4-BE49-F238E27FC236}">
                <a16:creationId xmlns:a16="http://schemas.microsoft.com/office/drawing/2014/main" id="{10632EEF-A941-1B7B-4FCF-EB219A03688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5FBBCF35-99FB-1354-FBA1-C99D5C493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00" y="270000"/>
            <a:ext cx="10440000" cy="582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632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841C71D-2238-443E-A15A-464DE884A77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2" name="Tijdelijke aanduiding voor voettekst 5">
            <a:extLst>
              <a:ext uri="{FF2B5EF4-FFF2-40B4-BE49-F238E27FC236}">
                <a16:creationId xmlns:a16="http://schemas.microsoft.com/office/drawing/2014/main" id="{10632EEF-A941-1B7B-4FCF-EB219A03688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E3D9CF6-687B-FA04-EE99-07E08315A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00" y="270000"/>
            <a:ext cx="10440000" cy="577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252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TF-AVRS  Screening results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1040291" cy="4351338"/>
          </a:xfrm>
        </p:spPr>
        <p:txBody>
          <a:bodyPr>
            <a:normAutofit/>
          </a:bodyPr>
          <a:lstStyle/>
          <a:p>
            <a:r>
              <a:rPr lang="en-GB" dirty="0"/>
              <a:t>No vehicle categories will be excluded from screening</a:t>
            </a:r>
          </a:p>
          <a:p>
            <a:r>
              <a:rPr lang="en-GB" dirty="0"/>
              <a:t>2 Regulations are excluded from screening (old)</a:t>
            </a:r>
          </a:p>
          <a:p>
            <a:r>
              <a:rPr lang="en-GB" dirty="0"/>
              <a:t>25 regulations are screened =&gt; 10 since last GRPE</a:t>
            </a:r>
          </a:p>
          <a:p>
            <a:r>
              <a:rPr lang="en-GB" dirty="0"/>
              <a:t>4 regulations are planned to be screened</a:t>
            </a:r>
          </a:p>
          <a:p>
            <a:r>
              <a:rPr lang="en-GB" dirty="0"/>
              <a:t>3 regulations still need to be addressed</a:t>
            </a:r>
          </a:p>
          <a:p>
            <a:pPr lvl="1"/>
            <a:r>
              <a:rPr lang="en-GB" dirty="0"/>
              <a:t>2 L-category UN GTR/UN R</a:t>
            </a:r>
          </a:p>
          <a:p>
            <a:pPr lvl="1"/>
            <a:r>
              <a:rPr lang="en-GB" dirty="0"/>
              <a:t>1 M.R. 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8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35CADF-996B-9B02-4357-179BCF9329A4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43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F0E58-618B-9D45-EB85-8FA4E760E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A63010-E95F-35AB-FE9F-33736D71A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TF-AVRS  Amendments to GRPE Regulations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2DFC88-2E1B-BA69-E567-C8EF7DEB6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40291" cy="4351338"/>
          </a:xfrm>
        </p:spPr>
        <p:txBody>
          <a:bodyPr>
            <a:normAutofit/>
          </a:bodyPr>
          <a:lstStyle/>
          <a:p>
            <a:r>
              <a:rPr lang="en-GB" dirty="0"/>
              <a:t>First focus on UN R83 and UN R154. If these Regulations are tackled, then most of the fundamental discussions related to ADS vehicles in GRPE Regulations seem to be covered. </a:t>
            </a:r>
          </a:p>
          <a:p>
            <a:r>
              <a:rPr lang="en-GB" dirty="0"/>
              <a:t>Timeline for amending GRPE Regulations is short. All amendments should be ready before the end of this year. </a:t>
            </a:r>
          </a:p>
          <a:p>
            <a:r>
              <a:rPr lang="en-GB" dirty="0"/>
              <a:t>Important to use definitions and wordings used in other GR’s and to be consistent in GRPE Regulations.</a:t>
            </a:r>
          </a:p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5DEB55-AD90-10E7-A812-7EB9E855B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9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2CE500-EAD1-3657-0527-AFD97F792CCB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GRPE-92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131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25eed3e-5bbc-4be8-ba59-493fa81402e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419DAC9315BC4F98D38C68E7A23EDA" ma:contentTypeVersion="12" ma:contentTypeDescription="Een nieuw document maken." ma:contentTypeScope="" ma:versionID="424bb4527a2215b7a7046657e9c425b9">
  <xsd:schema xmlns:xsd="http://www.w3.org/2001/XMLSchema" xmlns:xs="http://www.w3.org/2001/XMLSchema" xmlns:p="http://schemas.microsoft.com/office/2006/metadata/properties" xmlns:ns3="325eed3e-5bbc-4be8-ba59-493fa81402e5" xmlns:ns4="942b16b5-2ecd-4d85-aec9-23565225ed2c" targetNamespace="http://schemas.microsoft.com/office/2006/metadata/properties" ma:root="true" ma:fieldsID="73fbe20ca4cc5202ec15cd95514e6f93" ns3:_="" ns4:_="">
    <xsd:import namespace="325eed3e-5bbc-4be8-ba59-493fa81402e5"/>
    <xsd:import namespace="942b16b5-2ecd-4d85-aec9-23565225ed2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5eed3e-5bbc-4be8-ba59-493fa81402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2b16b5-2ecd-4d85-aec9-23565225ed2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D3D177-9558-4D6F-8120-601C749536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029449-3580-4A4F-B338-6E4A6C5320B1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942b16b5-2ecd-4d85-aec9-23565225ed2c"/>
    <ds:schemaRef ds:uri="325eed3e-5bbc-4be8-ba59-493fa81402e5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0DC6B02-E19F-486D-96A0-3BC604E44E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5eed3e-5bbc-4be8-ba59-493fa81402e5"/>
    <ds:schemaRef ds:uri="942b16b5-2ecd-4d85-aec9-23565225ed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150cfa2a-f5d3-460a-ae30-e92179b1b1a9}" enabled="0" method="" siteId="{150cfa2a-f5d3-460a-ae30-e92179b1b1a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3852</TotalTime>
  <Words>847</Words>
  <Application>Microsoft Office PowerPoint</Application>
  <PresentationFormat>Breedbeeld</PresentationFormat>
  <Paragraphs>163</Paragraphs>
  <Slides>14</Slides>
  <Notes>2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Kantoorthema</vt:lpstr>
      <vt:lpstr>think-cell Folie</vt:lpstr>
      <vt:lpstr>PowerPoint-presentatie</vt:lpstr>
      <vt:lpstr>TF-AVRS</vt:lpstr>
      <vt:lpstr>TF-AVRS </vt:lpstr>
      <vt:lpstr>TF-AVRS Screening process: Considered items</vt:lpstr>
      <vt:lpstr>PowerPoint-presentatie</vt:lpstr>
      <vt:lpstr>PowerPoint-presentatie</vt:lpstr>
      <vt:lpstr>PowerPoint-presentatie</vt:lpstr>
      <vt:lpstr>TF-AVRS  Screening results</vt:lpstr>
      <vt:lpstr>TF-AVRS  Amendments to GRPE Regulations</vt:lpstr>
      <vt:lpstr>TF-AVRS  Amendments to GRPE Regulations</vt:lpstr>
      <vt:lpstr>TF-AVRS Provisional GRPE planning 2025 </vt:lpstr>
      <vt:lpstr>TF-AVRS Provisional GRPE planning 2026 </vt:lpstr>
      <vt:lpstr>TF-AVRS Next steps</vt:lpstr>
      <vt:lpstr>Thank you for your attention</vt:lpstr>
    </vt:vector>
  </TitlesOfParts>
  <Company>RDW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SIG-AVRS</dc:title>
  <dc:creator>Boersma, Jan Sybren</dc:creator>
  <cp:lastModifiedBy>Ouden, Niels den</cp:lastModifiedBy>
  <cp:revision>36</cp:revision>
  <dcterms:created xsi:type="dcterms:W3CDTF">2023-01-23T11:55:36Z</dcterms:created>
  <dcterms:modified xsi:type="dcterms:W3CDTF">2025-03-25T08:52:55Z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0x0101003A419DAC9315BC4F98D38C68E7A23EDA</vt:lpwstr>
  </property>
</Properties>
</file>