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2"/>
  </p:handoutMasterIdLst>
  <p:sldIdLst>
    <p:sldId id="256" r:id="rId3"/>
    <p:sldId id="7726" r:id="rId5"/>
    <p:sldId id="7727" r:id="rId6"/>
    <p:sldId id="7730" r:id="rId7"/>
    <p:sldId id="7728" r:id="rId8"/>
    <p:sldId id="7729" r:id="rId9"/>
    <p:sldId id="7718" r:id="rId10"/>
    <p:sldId id="259" r:id="rId11"/>
  </p:sldIdLst>
  <p:sldSz cx="12192000" cy="6858000"/>
  <p:notesSz cx="6858000" cy="9144000"/>
  <p:custDataLst>
    <p:tags r:id="rId1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tor" initials="A" lastIdx="3" clrIdx="0"/>
  <p:cmAuthor id="1" name="yehuimei" initials="y" lastIdx="2" clrIdx="0"/>
  <p:cmAuthor id="2" name="FBS" initials="F" lastIdx="1" clrIdx="1"/>
  <p:cmAuthor id="3" name="hr" initials="h" lastIdx="1" clrIdx="2"/>
  <p:cmAuthor id="4" name="ZhangJingee@outlook.com" initials="Z" lastIdx="9" clrIdx="3"/>
  <p:cmAuthor id="5" name="魏 岩" initials="魏" lastIdx="3" clrIdx="4"/>
  <p:cmAuthor id="6" name="张妍" initials="张" lastIdx="5" clrIdx="0"/>
  <p:cmAuthor id="7" name="董苗苗" initials="董" lastIdx="0" clrIdx="1"/>
  <p:cmAuthor id="8" name="yangkaixin" initials="y" lastIdx="2" clrIdx="7"/>
  <p:cmAuthor id="9" name="LENOVO" initials="L" lastIdx="1" clrIdx="8"/>
  <p:cmAuthor id="10" name="Sylvia W" initials="SW" lastIdx="1" clrIdx="9"/>
  <p:cmAuthor id="11" name="ADC" initials="1" lastIdx="1" clrIdx="10"/>
  <p:cmAuthor id="12" name="赵志成" initials="赵志成" lastIdx="5" clrIdx="11"/>
  <p:cmAuthor id="13" name="黄哲" initials="MeMeX" lastIdx="3" clrIdx="12"/>
  <p:cmAuthor id="14" name="杜志彬" initials="杜" lastIdx="3" clrIdx="13"/>
  <p:cmAuthor id="15" name="c" initials="c" lastIdx="1" clrIdx="14"/>
  <p:cmAuthor id="16" name="边" initials="边" lastIdx="2" clrIdx="1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05F8D"/>
    <a:srgbClr val="1F497D"/>
    <a:srgbClr val="F5F7F9"/>
    <a:srgbClr val="0074C7"/>
    <a:srgbClr val="002060"/>
    <a:srgbClr val="0071C2"/>
    <a:srgbClr val="1F4E79"/>
    <a:srgbClr val="223A73"/>
    <a:srgbClr val="2A41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6" autoAdjust="0"/>
    <p:restoredTop sz="95747" autoAdjust="0"/>
  </p:normalViewPr>
  <p:slideViewPr>
    <p:cSldViewPr snapToGrid="0">
      <p:cViewPr varScale="1">
        <p:scale>
          <a:sx n="85" d="100"/>
          <a:sy n="85" d="100"/>
        </p:scale>
        <p:origin x="84" y="200"/>
      </p:cViewPr>
      <p:guideLst/>
    </p:cSldViewPr>
  </p:slideViewPr>
  <p:notesTextViewPr>
    <p:cViewPr>
      <p:scale>
        <a:sx n="1" d="1"/>
        <a:sy n="1" d="1"/>
      </p:scale>
      <p:origin x="0" y="0"/>
    </p:cViewPr>
  </p:notesTextViewPr>
  <p:sorterViewPr>
    <p:cViewPr>
      <p:scale>
        <a:sx n="100" d="100"/>
        <a:sy n="100" d="100"/>
      </p:scale>
      <p:origin x="0" y="-6808"/>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gs" Target="tags/tag6.xml"/><Relationship Id="rId16" Type="http://schemas.openxmlformats.org/officeDocument/2006/relationships/commentAuthors" Target="commentAuthors.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handoutMaster" Target="handoutMasters/handoutMaster1.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57F419-58B5-459B-BC38-70269356E2D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60ED6F-5107-4E75-9052-6499E894405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fld>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4" name="灯片编号占位符 3"/>
          <p:cNvSpPr>
            <a:spLocks noGrp="1"/>
          </p:cNvSpPr>
          <p:nvPr>
            <p:ph type="sldNum" sz="quarter" idx="5"/>
          </p:nvPr>
        </p:nvSpPr>
        <p:spPr/>
        <p:txBody>
          <a:bodyPr/>
          <a:lstStyle/>
          <a:p>
            <a:fld id="{0860ED6F-5107-4E75-9052-6499E8944051}" type="slidenum">
              <a:rPr lang="zh-CN" altLang="en-US" smtClean="0"/>
            </a:fld>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860ED6F-5107-4E75-9052-6499E8944051}"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灯片编号占位符 5"/>
          <p:cNvSpPr>
            <a:spLocks noGrp="1"/>
          </p:cNvSpPr>
          <p:nvPr>
            <p:ph type="sldNum" sz="quarter" idx="4"/>
          </p:nvPr>
        </p:nvSpPr>
        <p:spPr>
          <a:xfrm>
            <a:off x="11319672" y="662422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8"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正文">
    <p:bg>
      <p:bgPr>
        <a:solidFill>
          <a:schemeClr val="bg1"/>
        </a:solidFill>
        <a:effectLst/>
      </p:bgPr>
    </p:bg>
    <p:spTree>
      <p:nvGrpSpPr>
        <p:cNvPr id="1" name=""/>
        <p:cNvGrpSpPr/>
        <p:nvPr/>
      </p:nvGrpSpPr>
      <p:grpSpPr>
        <a:xfrm>
          <a:off x="0" y="0"/>
          <a:ext cx="0" cy="0"/>
          <a:chOff x="0" y="0"/>
          <a:chExt cx="0" cy="0"/>
        </a:xfrm>
      </p:grpSpPr>
      <p:cxnSp>
        <p:nvCxnSpPr>
          <p:cNvPr id="2" name="直接连接符 1"/>
          <p:cNvCxnSpPr/>
          <p:nvPr userDrawn="1"/>
        </p:nvCxnSpPr>
        <p:spPr>
          <a:xfrm>
            <a:off x="462112" y="648845"/>
            <a:ext cx="11267777" cy="0"/>
          </a:xfrm>
          <a:prstGeom prst="line">
            <a:avLst/>
          </a:prstGeom>
          <a:ln>
            <a:solidFill>
              <a:srgbClr val="25439D"/>
            </a:solidFill>
          </a:ln>
        </p:spPr>
        <p:style>
          <a:lnRef idx="1">
            <a:schemeClr val="accent1"/>
          </a:lnRef>
          <a:fillRef idx="0">
            <a:schemeClr val="accent1"/>
          </a:fillRef>
          <a:effectRef idx="0">
            <a:schemeClr val="accent1"/>
          </a:effectRef>
          <a:fontRef idx="minor">
            <a:schemeClr val="tx1"/>
          </a:fontRef>
        </p:style>
      </p:cxnSp>
      <p:sp>
        <p:nvSpPr>
          <p:cNvPr id="3" name="灯片编号占位符 5"/>
          <p:cNvSpPr>
            <a:spLocks noGrp="1"/>
          </p:cNvSpPr>
          <p:nvPr>
            <p:ph type="sldNum" sz="quarter" idx="4"/>
          </p:nvPr>
        </p:nvSpPr>
        <p:spPr>
          <a:xfrm>
            <a:off x="11319673"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Tree>
  </p:cSld>
  <p:clrMapOvr>
    <a:masterClrMapping/>
  </p:clrMapOvr>
  <p:transition>
    <p:split orient="vert"/>
  </p:transition>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cxnSp>
        <p:nvCxnSpPr>
          <p:cNvPr id="8" name="直接连接符 7"/>
          <p:cNvCxnSpPr/>
          <p:nvPr userDrawn="1"/>
        </p:nvCxnSpPr>
        <p:spPr>
          <a:xfrm>
            <a:off x="462111" y="648845"/>
            <a:ext cx="11267777" cy="0"/>
          </a:xfrm>
          <a:prstGeom prst="line">
            <a:avLst/>
          </a:prstGeom>
          <a:ln>
            <a:solidFill>
              <a:srgbClr val="2A4177"/>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4"/>
          </p:nvPr>
        </p:nvSpPr>
        <p:spPr>
          <a:xfrm>
            <a:off x="11319672" y="650230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lvl1pPr algn="l" defTabSz="914400" rtl="0" eaLnBrk="1" latinLnBrk="0" hangingPunct="1">
        <a:lnSpc>
          <a:spcPct val="90000"/>
        </a:lnSpc>
        <a:spcBef>
          <a:spcPct val="0"/>
        </a:spcBef>
        <a:buNone/>
        <a:defRPr sz="20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emf"/><Relationship Id="rId1" Type="http://schemas.openxmlformats.org/officeDocument/2006/relationships/image" Target="../media/image9.emf"/></Relationships>
</file>

<file path=ppt/slides/_rels/slide5.xml.rels><?xml version="1.0" encoding="UTF-8" standalone="yes"?>
<Relationships xmlns="http://schemas.openxmlformats.org/package/2006/relationships"><Relationship Id="rId9" Type="http://schemas.openxmlformats.org/officeDocument/2006/relationships/image" Target="../media/image14.png"/><Relationship Id="rId8" Type="http://schemas.openxmlformats.org/officeDocument/2006/relationships/image" Target="../media/image13.png"/><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1.png"/><Relationship Id="rId11" Type="http://schemas.openxmlformats.org/officeDocument/2006/relationships/notesSlide" Target="../notesSlides/notesSlide3.xml"/><Relationship Id="rId10" Type="http://schemas.openxmlformats.org/officeDocument/2006/relationships/slideLayout" Target="../slideLayouts/slideLayout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cs typeface="Arial" panose="020B0604020202020204" pitchFamily="34" charset="0"/>
            </a:endParaRPr>
          </a:p>
        </p:txBody>
      </p:sp>
      <p:sp>
        <p:nvSpPr>
          <p:cNvPr id="10" name="文本框 9"/>
          <p:cNvSpPr txBox="1"/>
          <p:nvPr/>
        </p:nvSpPr>
        <p:spPr>
          <a:xfrm>
            <a:off x="4008487" y="5414235"/>
            <a:ext cx="4335780" cy="922020"/>
          </a:xfrm>
          <a:prstGeom prst="rect">
            <a:avLst/>
          </a:prstGeom>
          <a:noFill/>
        </p:spPr>
        <p:txBody>
          <a:bodyPr wrap="none" rtlCol="0">
            <a:spAutoFit/>
          </a:bodyPr>
          <a:lstStyle/>
          <a:p>
            <a:pPr algn="ctr">
              <a:lnSpc>
                <a:spcPct val="150000"/>
              </a:lnSpc>
              <a:buClrTx/>
              <a:buSzTx/>
              <a:buFontTx/>
            </a:pPr>
            <a:r>
              <a:rPr lang="en-US" altLang="zh-CN" dirty="0">
                <a:solidFill>
                  <a:schemeClr val="tx1"/>
                </a:solidFill>
                <a:latin typeface="Arial" panose="020B0604020202020204" pitchFamily="34" charset="0"/>
                <a:ea typeface="Calibri" panose="020F0502020204030204" pitchFamily="34" charset="0"/>
                <a:cs typeface="Arial" panose="020B0604020202020204" pitchFamily="34" charset="0"/>
              </a:rPr>
              <a:t>Zhang Lu, Zhang Shan, Zhang Guangxiu</a:t>
            </a:r>
            <a:endParaRPr lang="en-US" altLang="zh-CN"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50000"/>
              </a:lnSpc>
              <a:buClrTx/>
              <a:buSzTx/>
              <a:buFontTx/>
            </a:pPr>
            <a:r>
              <a:rPr lang="en-US" altLang="zh-CN" dirty="0">
                <a:solidFill>
                  <a:schemeClr val="tx1"/>
                </a:solidFill>
                <a:latin typeface="Arial" panose="020B0604020202020204" pitchFamily="34" charset="0"/>
                <a:ea typeface="Calibri" panose="020F0502020204030204" pitchFamily="34" charset="0"/>
                <a:cs typeface="Arial" panose="020B0604020202020204" pitchFamily="34" charset="0"/>
                <a:sym typeface="+mn-lt"/>
              </a:rPr>
              <a:t>2025.04.06</a:t>
            </a:r>
            <a:endParaRPr lang="en-US" altLang="zh-CN" dirty="0">
              <a:solidFill>
                <a:schemeClr val="tx1"/>
              </a:solidFill>
              <a:latin typeface="Arial" panose="020B0604020202020204" pitchFamily="34" charset="0"/>
              <a:ea typeface="Calibri" panose="020F0502020204030204" pitchFamily="34" charset="0"/>
              <a:cs typeface="Arial" panose="020B0604020202020204" pitchFamily="34" charset="0"/>
              <a:sym typeface="+mn-lt"/>
            </a:endParaRPr>
          </a:p>
        </p:txBody>
      </p:sp>
      <p:sp>
        <p:nvSpPr>
          <p:cNvPr id="9" name="文本框 8"/>
          <p:cNvSpPr txBox="1"/>
          <p:nvPr/>
        </p:nvSpPr>
        <p:spPr>
          <a:xfrm>
            <a:off x="95562" y="46270"/>
            <a:ext cx="6112238" cy="369332"/>
          </a:xfrm>
          <a:prstGeom prst="rect">
            <a:avLst/>
          </a:prstGeom>
          <a:noFill/>
        </p:spPr>
        <p:txBody>
          <a:bodyPr wrap="square">
            <a:spAutoFit/>
          </a:bodyPr>
          <a:lstStyle/>
          <a:p>
            <a:pPr algn="l">
              <a:buClrTx/>
              <a:buSzTx/>
              <a:buFontTx/>
            </a:pPr>
            <a:r>
              <a:rPr lang="en-US" altLang="zh-CN" dirty="0">
                <a:latin typeface="Arial" panose="020B0604020202020204" pitchFamily="34" charset="0"/>
                <a:ea typeface="Calibri" panose="020F0502020204030204" pitchFamily="34" charset="0"/>
                <a:cs typeface="Arial" panose="020B0604020202020204" pitchFamily="34" charset="0"/>
              </a:rPr>
              <a:t>Submitted by the expert from China</a:t>
            </a:r>
            <a:endParaRPr lang="en-US" altLang="zh-CN" dirty="0">
              <a:latin typeface="Arial" panose="020B0604020202020204" pitchFamily="34" charset="0"/>
              <a:ea typeface="Calibri" panose="020F0502020204030204" pitchFamily="34" charset="0"/>
              <a:cs typeface="Arial" panose="020B0604020202020204" pitchFamily="34" charset="0"/>
              <a:sym typeface="+mn-lt"/>
            </a:endParaRPr>
          </a:p>
        </p:txBody>
      </p:sp>
      <p:pic>
        <p:nvPicPr>
          <p:cNvPr id="2" name="图片 1"/>
          <p:cNvPicPr>
            <a:picLocks noChangeAspect="1"/>
          </p:cNvPicPr>
          <p:nvPr/>
        </p:nvPicPr>
        <p:blipFill>
          <a:blip r:embed="rId1"/>
          <a:stretch>
            <a:fillRect/>
          </a:stretch>
        </p:blipFill>
        <p:spPr>
          <a:xfrm>
            <a:off x="2034540" y="1481455"/>
            <a:ext cx="6436995" cy="3498850"/>
          </a:xfrm>
          <a:prstGeom prst="rect">
            <a:avLst/>
          </a:prstGeom>
        </p:spPr>
      </p:pic>
      <p:pic>
        <p:nvPicPr>
          <p:cNvPr id="24" name="图片 23"/>
          <p:cNvPicPr>
            <a:picLocks noChangeAspect="1"/>
          </p:cNvPicPr>
          <p:nvPr/>
        </p:nvPicPr>
        <p:blipFill>
          <a:blip r:embed="rId2"/>
          <a:stretch>
            <a:fillRect/>
          </a:stretch>
        </p:blipFill>
        <p:spPr>
          <a:xfrm>
            <a:off x="8471535" y="3176270"/>
            <a:ext cx="3720465" cy="1888490"/>
          </a:xfrm>
          <a:prstGeom prst="rect">
            <a:avLst/>
          </a:prstGeom>
        </p:spPr>
      </p:pic>
      <p:pic>
        <p:nvPicPr>
          <p:cNvPr id="119" name="图片 118"/>
          <p:cNvPicPr>
            <a:picLocks noChangeAspect="1"/>
          </p:cNvPicPr>
          <p:nvPr/>
        </p:nvPicPr>
        <p:blipFill>
          <a:blip r:embed="rId3"/>
          <a:stretch>
            <a:fillRect/>
          </a:stretch>
        </p:blipFill>
        <p:spPr>
          <a:xfrm>
            <a:off x="9464675" y="1385570"/>
            <a:ext cx="2727325" cy="1790700"/>
          </a:xfrm>
          <a:prstGeom prst="rect">
            <a:avLst/>
          </a:prstGeom>
        </p:spPr>
      </p:pic>
      <p:pic>
        <p:nvPicPr>
          <p:cNvPr id="8" name="图片 7"/>
          <p:cNvPicPr>
            <a:picLocks noChangeAspect="1"/>
          </p:cNvPicPr>
          <p:nvPr/>
        </p:nvPicPr>
        <p:blipFill>
          <a:blip r:embed="rId4"/>
          <a:stretch>
            <a:fillRect/>
          </a:stretch>
        </p:blipFill>
        <p:spPr>
          <a:xfrm>
            <a:off x="8468360" y="2358390"/>
            <a:ext cx="1007110" cy="993775"/>
          </a:xfrm>
          <a:prstGeom prst="rect">
            <a:avLst/>
          </a:prstGeom>
        </p:spPr>
      </p:pic>
      <p:pic>
        <p:nvPicPr>
          <p:cNvPr id="3" name="图片 2"/>
          <p:cNvPicPr>
            <a:picLocks noChangeAspect="1"/>
          </p:cNvPicPr>
          <p:nvPr/>
        </p:nvPicPr>
        <p:blipFill>
          <a:blip r:embed="rId5"/>
          <a:stretch>
            <a:fillRect/>
          </a:stretch>
        </p:blipFill>
        <p:spPr>
          <a:xfrm>
            <a:off x="8465820" y="1385570"/>
            <a:ext cx="1021080" cy="972820"/>
          </a:xfrm>
          <a:prstGeom prst="rect">
            <a:avLst/>
          </a:prstGeom>
        </p:spPr>
      </p:pic>
      <p:pic>
        <p:nvPicPr>
          <p:cNvPr id="4" name="图片 3"/>
          <p:cNvPicPr>
            <a:picLocks noChangeAspect="1"/>
          </p:cNvPicPr>
          <p:nvPr/>
        </p:nvPicPr>
        <p:blipFill>
          <a:blip r:embed="rId6"/>
          <a:stretch>
            <a:fillRect/>
          </a:stretch>
        </p:blipFill>
        <p:spPr>
          <a:xfrm>
            <a:off x="8890" y="1369695"/>
            <a:ext cx="2395220" cy="1647190"/>
          </a:xfrm>
          <a:prstGeom prst="rect">
            <a:avLst/>
          </a:prstGeom>
        </p:spPr>
      </p:pic>
      <p:pic>
        <p:nvPicPr>
          <p:cNvPr id="34" name="图片 33"/>
          <p:cNvPicPr>
            <a:picLocks noChangeAspect="1"/>
          </p:cNvPicPr>
          <p:nvPr/>
        </p:nvPicPr>
        <p:blipFill>
          <a:blip r:embed="rId7"/>
          <a:srcRect l="1106" r="7588"/>
          <a:stretch>
            <a:fillRect/>
          </a:stretch>
        </p:blipFill>
        <p:spPr>
          <a:xfrm>
            <a:off x="0" y="3016885"/>
            <a:ext cx="2390775" cy="2048510"/>
          </a:xfrm>
          <a:prstGeom prst="rect">
            <a:avLst/>
          </a:prstGeom>
        </p:spPr>
      </p:pic>
      <p:sp>
        <p:nvSpPr>
          <p:cNvPr id="6" name="矩形 5"/>
          <p:cNvSpPr/>
          <p:nvPr/>
        </p:nvSpPr>
        <p:spPr>
          <a:xfrm>
            <a:off x="0" y="1369695"/>
            <a:ext cx="12192000" cy="3696335"/>
          </a:xfrm>
          <a:prstGeom prst="rect">
            <a:avLst/>
          </a:prstGeom>
          <a:solidFill>
            <a:schemeClr val="bg1">
              <a:alpha val="6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266" name="文本框 33"/>
          <p:cNvSpPr txBox="1"/>
          <p:nvPr/>
        </p:nvSpPr>
        <p:spPr>
          <a:xfrm>
            <a:off x="594995" y="2358390"/>
            <a:ext cx="11163300" cy="1711960"/>
          </a:xfrm>
          <a:prstGeom prst="rect">
            <a:avLst/>
          </a:prstGeom>
          <a:noFill/>
          <a:ln w="9525">
            <a:noFill/>
          </a:ln>
        </p:spPr>
        <p:txBody>
          <a:bodyPr wrap="square" anchor="t" anchorCtr="0">
            <a:noAutofit/>
          </a:bodyPr>
          <a:lstStyle/>
          <a:p>
            <a:pPr algn="ctr"/>
            <a:r>
              <a:rPr lang="en-US" altLang="zh-CN" sz="3200" b="1" dirty="0">
                <a:solidFill>
                  <a:schemeClr val="tx1"/>
                </a:solidFill>
                <a:latin typeface="Arial" panose="020B0604020202020204" pitchFamily="34" charset="0"/>
                <a:ea typeface="Calibri" panose="020F0502020204030204" pitchFamily="34" charset="0"/>
                <a:cs typeface="Arial" panose="020B0604020202020204" pitchFamily="34" charset="0"/>
              </a:rPr>
              <a:t>Introduction of </a:t>
            </a:r>
            <a:r>
              <a:rPr lang="en-US" altLang="zh-CN" sz="3200" b="1">
                <a:solidFill>
                  <a:schemeClr val="tx1"/>
                </a:solidFill>
                <a:latin typeface="Arial" panose="020B0604020202020204" pitchFamily="34" charset="0"/>
                <a:ea typeface="Calibri" panose="020F0502020204030204" pitchFamily="34" charset="0"/>
                <a:cs typeface="Arial" panose="020B0604020202020204" pitchFamily="34" charset="0"/>
              </a:rPr>
              <a:t>the GB/T 41797-2022</a:t>
            </a:r>
            <a:r>
              <a:rPr lang="zh-CN" altLang="en-US" sz="3200" b="1">
                <a:solidFill>
                  <a:schemeClr val="tx1"/>
                </a:solidFill>
                <a:latin typeface="Arial" panose="020B0604020202020204" pitchFamily="34" charset="0"/>
                <a:ea typeface="宋体" panose="02010600030101010101" pitchFamily="2" charset="-122"/>
                <a:cs typeface="Arial" panose="020B0604020202020204" pitchFamily="34" charset="0"/>
              </a:rPr>
              <a:t>（</a:t>
            </a:r>
            <a:r>
              <a:rPr lang="en-US" altLang="zh-CN" sz="3200" b="1">
                <a:solidFill>
                  <a:schemeClr val="tx1"/>
                </a:solidFill>
                <a:latin typeface="Arial" panose="020B0604020202020204" pitchFamily="34" charset="0"/>
                <a:ea typeface="Calibri" panose="020F0502020204030204" pitchFamily="34" charset="0"/>
                <a:cs typeface="Arial" panose="020B0604020202020204" pitchFamily="34" charset="0"/>
              </a:rPr>
              <a:t>DAMS</a:t>
            </a:r>
            <a:r>
              <a:rPr lang="zh-CN" altLang="en-US" sz="3200" b="1">
                <a:solidFill>
                  <a:schemeClr val="tx1"/>
                </a:solidFill>
                <a:latin typeface="Arial" panose="020B0604020202020204" pitchFamily="34" charset="0"/>
                <a:ea typeface="宋体" panose="02010600030101010101" pitchFamily="2" charset="-122"/>
                <a:cs typeface="Arial" panose="020B0604020202020204" pitchFamily="34" charset="0"/>
              </a:rPr>
              <a:t>）</a:t>
            </a:r>
            <a:r>
              <a:rPr lang="zh-CN" altLang="en-US" sz="3200" b="1" dirty="0">
                <a:solidFill>
                  <a:schemeClr val="tx1"/>
                </a:solidFill>
                <a:latin typeface="Arial" panose="020B0604020202020204" pitchFamily="34" charset="0"/>
                <a:ea typeface="Arial" panose="020B0604020202020204" pitchFamily="34" charset="0"/>
                <a:cs typeface="Arial" panose="020B0604020202020204" pitchFamily="34" charset="0"/>
              </a:rPr>
              <a:t> </a:t>
            </a:r>
            <a:r>
              <a:rPr lang="en-US" altLang="zh-CN" sz="3200" b="1" dirty="0">
                <a:solidFill>
                  <a:schemeClr val="tx1"/>
                </a:solidFill>
                <a:latin typeface="Arial" panose="020B0604020202020204" pitchFamily="34" charset="0"/>
                <a:ea typeface="Calibri" panose="020F0502020204030204" pitchFamily="34" charset="0"/>
                <a:cs typeface="Arial" panose="020B0604020202020204" pitchFamily="34" charset="0"/>
              </a:rPr>
              <a:t>standard in China</a:t>
            </a:r>
            <a:endParaRPr lang="en-US" altLang="zh-CN" sz="3200" b="1"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64820" y="977900"/>
            <a:ext cx="11262360" cy="4555093"/>
          </a:xfrm>
          <a:prstGeom prst="rect">
            <a:avLst/>
          </a:prstGeom>
          <a:noFill/>
        </p:spPr>
        <p:txBody>
          <a:bodyPr wrap="square" rtlCol="0" anchor="t">
            <a:spAutoFit/>
          </a:bodyPr>
          <a:lstStyle/>
          <a:p>
            <a:pPr fontAlgn="auto">
              <a:lnSpc>
                <a:spcPts val="2400"/>
              </a:lnSpc>
              <a:spcBef>
                <a:spcPts val="1200"/>
              </a:spcBef>
              <a:buClr>
                <a:srgbClr val="143478"/>
              </a:buClr>
              <a:buFont typeface="Wingdings" panose="05000000000000000000" pitchFamily="2" charset="2"/>
              <a:buChar char="p"/>
            </a:pPr>
            <a:r>
              <a:rPr lang="en-US" altLang="zh-CN" b="1" dirty="0">
                <a:solidFill>
                  <a:srgbClr val="164B77"/>
                </a:solidFill>
                <a:latin typeface="Arial" panose="020B0604020202020204" pitchFamily="34" charset="0"/>
                <a:ea typeface="Calibri" panose="020F0502020204030204" pitchFamily="34" charset="0"/>
                <a:cs typeface="Arial" panose="020B0604020202020204" pitchFamily="34" charset="0"/>
                <a:sym typeface="+mn-ea"/>
              </a:rPr>
              <a:t> Name of the standard</a:t>
            </a:r>
            <a:r>
              <a:rPr lang="zh-CN" altLang="en-US" b="1" dirty="0">
                <a:solidFill>
                  <a:srgbClr val="164B77"/>
                </a:solidFill>
                <a:latin typeface="Arial" panose="020B0604020202020204" pitchFamily="34" charset="0"/>
                <a:ea typeface="Arial" panose="020B0604020202020204" pitchFamily="34" charset="0"/>
                <a:cs typeface="Arial" panose="020B0604020202020204" pitchFamily="34" charset="0"/>
                <a:sym typeface="+mn-ea"/>
              </a:rPr>
              <a:t>：</a:t>
            </a:r>
            <a:r>
              <a:rPr sz="2000" dirty="0">
                <a:latin typeface="Arial" panose="020B0604020202020204" pitchFamily="34" charset="0"/>
                <a:ea typeface="Calibri" panose="020F0502020204030204" pitchFamily="34" charset="0"/>
                <a:cs typeface="Arial" panose="020B0604020202020204" pitchFamily="34" charset="0"/>
                <a:sym typeface="+mn-ea"/>
              </a:rPr>
              <a:t>Performance requirements and test methods for driver attention monitoring system</a:t>
            </a:r>
            <a:r>
              <a:rPr lang="zh-CN" altLang="en-US" sz="2000" dirty="0">
                <a:latin typeface="Arial" panose="020B0604020202020204" pitchFamily="34" charset="0"/>
                <a:ea typeface="Arial Unicode MS" pitchFamily="34" charset="-122"/>
                <a:cs typeface="Arial" panose="020B0604020202020204" pitchFamily="34" charset="0"/>
                <a:sym typeface="+mn-ea"/>
              </a:rPr>
              <a:t>（</a:t>
            </a:r>
            <a:r>
              <a:rPr lang="en-US" altLang="zh-CN" sz="2000" dirty="0">
                <a:latin typeface="Arial" panose="020B0604020202020204" pitchFamily="34" charset="0"/>
                <a:ea typeface="Calibri" panose="020F0502020204030204" pitchFamily="34" charset="0"/>
                <a:cs typeface="Arial" panose="020B0604020202020204" pitchFamily="34" charset="0"/>
                <a:sym typeface="+mn-ea"/>
              </a:rPr>
              <a:t>GB/T 41797─2022</a:t>
            </a:r>
            <a:r>
              <a:rPr lang="zh-CN" altLang="en-US" sz="2000" dirty="0">
                <a:latin typeface="Arial" panose="020B0604020202020204" pitchFamily="34" charset="0"/>
                <a:ea typeface="Arial Unicode MS" pitchFamily="34" charset="-122"/>
                <a:cs typeface="Arial" panose="020B0604020202020204" pitchFamily="34" charset="0"/>
                <a:sym typeface="+mn-ea"/>
              </a:rPr>
              <a:t>）</a:t>
            </a:r>
            <a:endParaRPr lang="zh-CN" altLang="en-US" b="1" dirty="0">
              <a:latin typeface="Arial" panose="020B0604020202020204" pitchFamily="34" charset="0"/>
              <a:ea typeface="Arial" panose="020B0604020202020204" pitchFamily="34" charset="0"/>
              <a:cs typeface="Arial" panose="020B0604020202020204" pitchFamily="34" charset="0"/>
              <a:sym typeface="+mn-ea"/>
            </a:endParaRPr>
          </a:p>
          <a:p>
            <a:pPr fontAlgn="auto">
              <a:lnSpc>
                <a:spcPts val="2400"/>
              </a:lnSpc>
              <a:spcBef>
                <a:spcPts val="1200"/>
              </a:spcBef>
              <a:buClr>
                <a:srgbClr val="143478"/>
              </a:buClr>
              <a:buFont typeface="Wingdings" panose="05000000000000000000" pitchFamily="2" charset="2"/>
              <a:buChar char="p"/>
            </a:pPr>
            <a:r>
              <a:rPr lang="en-US" altLang="zh-CN" b="1" dirty="0">
                <a:solidFill>
                  <a:srgbClr val="164B77"/>
                </a:solidFill>
                <a:latin typeface="Arial" panose="020B0604020202020204" pitchFamily="34" charset="0"/>
                <a:ea typeface="Calibri" panose="020F0502020204030204" pitchFamily="34" charset="0"/>
                <a:cs typeface="Arial" panose="020B0604020202020204" pitchFamily="34" charset="0"/>
                <a:sym typeface="+mn-ea"/>
              </a:rPr>
              <a:t> Type</a:t>
            </a:r>
            <a:r>
              <a:rPr lang="zh-CN" altLang="en-US" b="1" dirty="0">
                <a:latin typeface="Arial" panose="020B0604020202020204" pitchFamily="34" charset="0"/>
                <a:ea typeface="Arial" panose="020B0604020202020204" pitchFamily="34" charset="0"/>
                <a:cs typeface="Arial" panose="020B0604020202020204" pitchFamily="34" charset="0"/>
                <a:sym typeface="+mn-ea"/>
              </a:rPr>
              <a:t>：</a:t>
            </a:r>
            <a:r>
              <a:rPr sz="2000" dirty="0">
                <a:latin typeface="Arial" panose="020B0604020202020204" pitchFamily="34" charset="0"/>
                <a:ea typeface="Calibri" panose="020F0502020204030204" pitchFamily="34" charset="0"/>
                <a:cs typeface="Arial" panose="020B0604020202020204" pitchFamily="34" charset="0"/>
                <a:sym typeface="+mn-ea"/>
              </a:rPr>
              <a:t>Recommended National Standard</a:t>
            </a:r>
            <a:endParaRPr lang="zh-CN" altLang="en-US" b="1" dirty="0">
              <a:latin typeface="Arial" panose="020B0604020202020204" pitchFamily="34" charset="0"/>
              <a:ea typeface="Arial" panose="020B0604020202020204" pitchFamily="34" charset="0"/>
              <a:cs typeface="Arial" panose="020B0604020202020204" pitchFamily="34" charset="0"/>
              <a:sym typeface="+mn-ea"/>
            </a:endParaRPr>
          </a:p>
          <a:p>
            <a:pPr marL="285750" indent="-285750" algn="l" fontAlgn="auto">
              <a:lnSpc>
                <a:spcPts val="2400"/>
              </a:lnSpc>
              <a:spcBef>
                <a:spcPts val="1200"/>
              </a:spcBef>
              <a:buClrTx/>
              <a:buSzTx/>
              <a:buFont typeface="Wingdings" panose="05000000000000000000" charset="0"/>
              <a:buChar char="p"/>
            </a:pPr>
            <a:r>
              <a:rPr lang="zh-CN" altLang="en-US" b="1" dirty="0">
                <a:solidFill>
                  <a:srgbClr val="164B77"/>
                </a:solidFill>
                <a:latin typeface="Arial" panose="020B0604020202020204" pitchFamily="34" charset="0"/>
                <a:ea typeface="Arial" panose="020B0604020202020204" pitchFamily="34" charset="0"/>
                <a:cs typeface="Arial" panose="020B0604020202020204" pitchFamily="34" charset="0"/>
                <a:sym typeface="+mn-ea"/>
              </a:rPr>
              <a:t>Release date</a:t>
            </a:r>
            <a:r>
              <a:rPr lang="zh-CN" altLang="en-US" b="1" dirty="0">
                <a:latin typeface="Arial" panose="020B0604020202020204" pitchFamily="34" charset="0"/>
                <a:ea typeface="Arial" panose="020B0604020202020204" pitchFamily="34" charset="0"/>
                <a:cs typeface="Arial" panose="020B0604020202020204" pitchFamily="34" charset="0"/>
                <a:sym typeface="+mn-ea"/>
              </a:rPr>
              <a:t>：</a:t>
            </a:r>
            <a:r>
              <a:rPr sz="2000" dirty="0">
                <a:latin typeface="Arial" panose="020B0604020202020204" pitchFamily="34" charset="0"/>
                <a:ea typeface="Calibri" panose="020F0502020204030204" pitchFamily="34" charset="0"/>
                <a:cs typeface="Arial" panose="020B0604020202020204" pitchFamily="34" charset="0"/>
              </a:rPr>
              <a:t>2022.10.12</a:t>
            </a:r>
            <a:endParaRPr sz="2000" dirty="0">
              <a:latin typeface="Arial" panose="020B0604020202020204" pitchFamily="34" charset="0"/>
              <a:ea typeface="Calibri" panose="020F0502020204030204" pitchFamily="34" charset="0"/>
              <a:cs typeface="Arial" panose="020B0604020202020204" pitchFamily="34" charset="0"/>
            </a:endParaRPr>
          </a:p>
          <a:p>
            <a:pPr fontAlgn="auto">
              <a:lnSpc>
                <a:spcPts val="2400"/>
              </a:lnSpc>
              <a:spcBef>
                <a:spcPts val="1200"/>
              </a:spcBef>
              <a:buClr>
                <a:srgbClr val="143478"/>
              </a:buClr>
              <a:buFont typeface="Wingdings" panose="05000000000000000000" pitchFamily="2" charset="2"/>
              <a:buChar char="p"/>
            </a:pPr>
            <a:r>
              <a:rPr lang="en-US" altLang="zh-CN" b="1" dirty="0">
                <a:solidFill>
                  <a:srgbClr val="164B77"/>
                </a:solidFill>
                <a:latin typeface="Arial" panose="020B0604020202020204" pitchFamily="34" charset="0"/>
                <a:ea typeface="Calibri" panose="020F0502020204030204" pitchFamily="34" charset="0"/>
                <a:cs typeface="Arial" panose="020B0604020202020204" pitchFamily="34" charset="0"/>
              </a:rPr>
              <a:t> Implementation d</a:t>
            </a:r>
            <a:r>
              <a:rPr lang="zh-CN" altLang="en-US" b="1" dirty="0">
                <a:solidFill>
                  <a:srgbClr val="164B77"/>
                </a:solidFill>
                <a:latin typeface="Arial" panose="020B0604020202020204" pitchFamily="34" charset="0"/>
                <a:ea typeface="Arial" panose="020B0604020202020204" pitchFamily="34" charset="0"/>
                <a:cs typeface="Arial" panose="020B0604020202020204" pitchFamily="34" charset="0"/>
              </a:rPr>
              <a:t>ate</a:t>
            </a:r>
            <a:r>
              <a:rPr lang="zh-CN" altLang="en-US" b="1" dirty="0">
                <a:latin typeface="Arial" panose="020B0604020202020204" pitchFamily="34" charset="0"/>
                <a:ea typeface="Arial" panose="020B0604020202020204" pitchFamily="34" charset="0"/>
                <a:cs typeface="Arial" panose="020B0604020202020204" pitchFamily="34" charset="0"/>
              </a:rPr>
              <a:t>：</a:t>
            </a:r>
            <a:r>
              <a:rPr sz="2000" dirty="0">
                <a:latin typeface="Arial" panose="020B0604020202020204" pitchFamily="34" charset="0"/>
                <a:ea typeface="Calibri" panose="020F0502020204030204" pitchFamily="34" charset="0"/>
                <a:cs typeface="Arial" panose="020B0604020202020204" pitchFamily="34" charset="0"/>
              </a:rPr>
              <a:t>2023.5.1</a:t>
            </a:r>
            <a:endParaRPr lang="zh-CN" altLang="en-US" b="1" dirty="0">
              <a:latin typeface="Arial" panose="020B0604020202020204" pitchFamily="34" charset="0"/>
              <a:ea typeface="Arial" panose="020B0604020202020204" pitchFamily="34" charset="0"/>
              <a:cs typeface="Arial" panose="020B0604020202020204" pitchFamily="34" charset="0"/>
            </a:endParaRPr>
          </a:p>
          <a:p>
            <a:pPr fontAlgn="auto">
              <a:lnSpc>
                <a:spcPts val="2400"/>
              </a:lnSpc>
              <a:spcBef>
                <a:spcPts val="1200"/>
              </a:spcBef>
              <a:buClr>
                <a:srgbClr val="143478"/>
              </a:buClr>
              <a:buFont typeface="Wingdings" panose="05000000000000000000" pitchFamily="2" charset="2"/>
              <a:buChar char="p"/>
            </a:pPr>
            <a:r>
              <a:rPr lang="en-US" altLang="zh-CN" b="1" dirty="0">
                <a:solidFill>
                  <a:srgbClr val="164B77"/>
                </a:solidFill>
                <a:latin typeface="Arial" panose="020B0604020202020204" pitchFamily="34" charset="0"/>
                <a:ea typeface="Calibri" panose="020F0502020204030204" pitchFamily="34" charset="0"/>
                <a:cs typeface="Arial" panose="020B0604020202020204" pitchFamily="34" charset="0"/>
              </a:rPr>
              <a:t> Scope</a:t>
            </a:r>
            <a:r>
              <a:rPr lang="zh-CN" altLang="en-US" b="1" dirty="0">
                <a:latin typeface="Arial" panose="020B0604020202020204" pitchFamily="34" charset="0"/>
                <a:ea typeface="Arial" panose="020B0604020202020204" pitchFamily="34" charset="0"/>
                <a:cs typeface="Arial" panose="020B0604020202020204" pitchFamily="34" charset="0"/>
              </a:rPr>
              <a:t>：</a:t>
            </a:r>
            <a:r>
              <a:rPr sz="2000" dirty="0">
                <a:latin typeface="Arial" panose="020B0604020202020204" pitchFamily="34" charset="0"/>
                <a:ea typeface="Calibri" panose="020F0502020204030204" pitchFamily="34" charset="0"/>
                <a:cs typeface="Arial" panose="020B0604020202020204" pitchFamily="34" charset="0"/>
              </a:rPr>
              <a:t>This document specifies the general requirements, performance requirements and test methods of the driver attention monitoring system. This document applies to Class M and N vehicles equipped with driver attention monitoring systems based on image recognition technology. Others have the system with the same function can be executed as a reference.</a:t>
            </a:r>
            <a:endParaRPr lang="zh-CN" altLang="en-US" b="1" dirty="0">
              <a:latin typeface="Arial" panose="020B0604020202020204" pitchFamily="34" charset="0"/>
              <a:ea typeface="Arial" panose="020B0604020202020204" pitchFamily="34" charset="0"/>
              <a:cs typeface="Arial" panose="020B0604020202020204" pitchFamily="34" charset="0"/>
            </a:endParaRPr>
          </a:p>
          <a:p>
            <a:pPr marL="285750" indent="-285750" algn="l" fontAlgn="auto">
              <a:lnSpc>
                <a:spcPts val="2400"/>
              </a:lnSpc>
              <a:spcBef>
                <a:spcPts val="1200"/>
              </a:spcBef>
              <a:buClrTx/>
              <a:buSzTx/>
              <a:buFont typeface="Wingdings" panose="05000000000000000000" charset="0"/>
              <a:buChar char="p"/>
            </a:pPr>
            <a:r>
              <a:rPr lang="en-US" altLang="zh-CN" b="1" dirty="0">
                <a:solidFill>
                  <a:srgbClr val="164B77"/>
                </a:solidFill>
                <a:latin typeface="Arial" panose="020B0604020202020204" pitchFamily="34" charset="0"/>
                <a:ea typeface="Calibri" panose="020F0502020204030204" pitchFamily="34" charset="0"/>
                <a:cs typeface="Arial" panose="020B0604020202020204" pitchFamily="34" charset="0"/>
              </a:rPr>
              <a:t>Driver distraction</a:t>
            </a:r>
            <a:r>
              <a:rPr lang="zh-CN" altLang="en-US" b="1" dirty="0">
                <a:solidFill>
                  <a:srgbClr val="164B77"/>
                </a:solidFill>
                <a:latin typeface="Arial" panose="020B0604020202020204" pitchFamily="34" charset="0"/>
                <a:ea typeface="Arial" panose="020B0604020202020204" pitchFamily="34" charset="0"/>
                <a:cs typeface="Arial" panose="020B0604020202020204" pitchFamily="34" charset="0"/>
              </a:rPr>
              <a:t>：</a:t>
            </a:r>
            <a:r>
              <a:rPr sz="2000" dirty="0">
                <a:latin typeface="Arial" panose="020B0604020202020204" pitchFamily="34" charset="0"/>
                <a:ea typeface="Calibri" panose="020F0502020204030204" pitchFamily="34" charset="0"/>
                <a:cs typeface="Arial" panose="020B0604020202020204" pitchFamily="34" charset="0"/>
              </a:rPr>
              <a:t>When driving a vehicle, the driver is unable to concentrate on the driving task due to </a:t>
            </a:r>
            <a:r>
              <a:rPr sz="2000" b="1" dirty="0">
                <a:latin typeface="Arial" panose="020B0604020202020204" pitchFamily="34" charset="0"/>
                <a:ea typeface="Calibri" panose="020F0502020204030204" pitchFamily="34" charset="0"/>
                <a:cs typeface="Arial" panose="020B0604020202020204" pitchFamily="34" charset="0"/>
              </a:rPr>
              <a:t>fatigue driving, interference from the external environment</a:t>
            </a:r>
            <a:r>
              <a:rPr sz="2000" dirty="0">
                <a:latin typeface="Arial" panose="020B0604020202020204" pitchFamily="34" charset="0"/>
                <a:ea typeface="Calibri" panose="020F0502020204030204" pitchFamily="34" charset="0"/>
                <a:cs typeface="Arial" panose="020B0604020202020204" pitchFamily="34" charset="0"/>
              </a:rPr>
              <a:t>, or </a:t>
            </a:r>
            <a:r>
              <a:rPr sz="2000" b="1" dirty="0">
                <a:latin typeface="Arial" panose="020B0604020202020204" pitchFamily="34" charset="0"/>
                <a:ea typeface="Calibri" panose="020F0502020204030204" pitchFamily="34" charset="0"/>
                <a:cs typeface="Arial" panose="020B0604020202020204" pitchFamily="34" charset="0"/>
              </a:rPr>
              <a:t>actions unrelated to driving</a:t>
            </a:r>
            <a:r>
              <a:rPr sz="2000" dirty="0">
                <a:latin typeface="Arial" panose="020B0604020202020204" pitchFamily="34" charset="0"/>
                <a:ea typeface="Calibri" panose="020F0502020204030204" pitchFamily="34" charset="0"/>
                <a:cs typeface="Arial" panose="020B0604020202020204" pitchFamily="34" charset="0"/>
              </a:rPr>
              <a:t>.</a:t>
            </a:r>
            <a:endParaRPr sz="2000" dirty="0">
              <a:latin typeface="Arial" panose="020B0604020202020204" pitchFamily="34" charset="0"/>
              <a:ea typeface="Calibri" panose="020F0502020204030204" pitchFamily="34" charset="0"/>
              <a:cs typeface="Arial" panose="020B0604020202020204" pitchFamily="34" charset="0"/>
            </a:endParaRPr>
          </a:p>
        </p:txBody>
      </p:sp>
      <p:sp>
        <p:nvSpPr>
          <p:cNvPr id="2" name="Text Box 55"/>
          <p:cNvSpPr txBox="1">
            <a:spLocks noChangeArrowheads="1"/>
          </p:cNvSpPr>
          <p:nvPr/>
        </p:nvSpPr>
        <p:spPr bwMode="auto">
          <a:xfrm>
            <a:off x="252263" y="218800"/>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en-US" sz="2400" dirty="0">
                <a:latin typeface="Arial" panose="020B0604020202020204" pitchFamily="34" charset="0"/>
                <a:ea typeface="Calibri" panose="020F0502020204030204" pitchFamily="34" charset="0"/>
                <a:cs typeface="Arial" panose="020B0604020202020204" pitchFamily="34" charset="0"/>
              </a:rPr>
              <a:t>Driver Attention Monitoring System in China</a:t>
            </a:r>
            <a:r>
              <a:rPr lang="en-US" dirty="0">
                <a:latin typeface="Arial" panose="020B0604020202020204" pitchFamily="34" charset="0"/>
                <a:ea typeface="Calibri" panose="020F0502020204030204" pitchFamily="34" charset="0"/>
                <a:cs typeface="Arial" panose="020B0604020202020204" pitchFamily="34" charset="0"/>
              </a:rPr>
              <a:t> </a:t>
            </a:r>
            <a:endParaRPr lang="zh-CN" altLang="en-US" dirty="0">
              <a:latin typeface="Arial" panose="020B0604020202020204" pitchFamily="34" charset="0"/>
              <a:ea typeface="Arial" panose="020B0604020202020204" pitchFamily="34" charset="0"/>
              <a:cs typeface="Arial" panose="020B0604020202020204" pitchFamily="34" charset="0"/>
            </a:endParaRPr>
          </a:p>
        </p:txBody>
      </p:sp>
      <p:sp>
        <p:nvSpPr>
          <p:cNvPr id="4"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fld>
            <a:endParaRPr lang="zh-CN" altLang="en-US"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58155" y="2048510"/>
            <a:ext cx="6339840" cy="4030980"/>
          </a:xfrm>
          <a:prstGeom prst="rect">
            <a:avLst/>
          </a:prstGeom>
          <a:noFill/>
        </p:spPr>
        <p:txBody>
          <a:bodyPr wrap="square" rtlCol="0">
            <a:spAutoFit/>
          </a:bodyPr>
          <a:lstStyle>
            <a:defPPr>
              <a:defRPr lang="zh-CN"/>
            </a:defPPr>
            <a:lvl1pPr marL="365125" indent="-365125" algn="just">
              <a:buFont typeface="Wingdings" panose="05000000000000000000" pitchFamily="2" charset="2"/>
              <a:buChar char="l"/>
              <a:defRPr sz="2200">
                <a:solidFill>
                  <a:schemeClr val="bg2">
                    <a:lumMod val="25000"/>
                  </a:schemeClr>
                </a:solidFill>
                <a:latin typeface="Times New Roman" panose="02020603050405020304" charset="0"/>
                <a:ea typeface="Arial Unicode MS" pitchFamily="34" charset="-122"/>
                <a:cs typeface="Times New Roman" panose="02020603050405020304" charset="0"/>
              </a:defRPr>
            </a:lvl1pPr>
          </a:lstStyle>
          <a:p>
            <a:pPr marL="0" indent="0" algn="l">
              <a:buNone/>
            </a:pPr>
            <a:r>
              <a:rPr lang="en-US" sz="2400" b="1" dirty="0">
                <a:solidFill>
                  <a:schemeClr val="accent1">
                    <a:lumMod val="50000"/>
                  </a:schemeClr>
                </a:solidFill>
                <a:latin typeface="Arial" panose="020B0604020202020204" pitchFamily="34" charset="0"/>
                <a:cs typeface="Arial" panose="020B0604020202020204" pitchFamily="34" charset="0"/>
              </a:rPr>
              <a:t>System recognition capability requirements</a:t>
            </a:r>
            <a:r>
              <a:rPr lang="zh-CN" altLang="en-US" sz="2400" b="1" dirty="0">
                <a:solidFill>
                  <a:srgbClr val="FF0000"/>
                </a:solidFill>
                <a:latin typeface="Arial" panose="020B0604020202020204" pitchFamily="34" charset="0"/>
                <a:cs typeface="Arial" panose="020B0604020202020204" pitchFamily="34" charset="0"/>
              </a:rPr>
              <a:t>（Real driver </a:t>
            </a:r>
            <a:r>
              <a:rPr lang="en-US" altLang="zh-CN" sz="2400" b="1" dirty="0">
                <a:solidFill>
                  <a:srgbClr val="FF0000"/>
                </a:solidFill>
                <a:latin typeface="Arial" panose="020B0604020202020204" pitchFamily="34" charset="0"/>
                <a:cs typeface="Arial" panose="020B0604020202020204" pitchFamily="34" charset="0"/>
              </a:rPr>
              <a:t>test</a:t>
            </a:r>
            <a:r>
              <a:rPr lang="zh-CN" altLang="en-US" sz="2400" b="1" dirty="0">
                <a:solidFill>
                  <a:srgbClr val="FF0000"/>
                </a:solidFill>
                <a:latin typeface="Arial" panose="020B0604020202020204" pitchFamily="34" charset="0"/>
                <a:cs typeface="Arial" panose="020B0604020202020204" pitchFamily="34" charset="0"/>
              </a:rPr>
              <a:t>） </a:t>
            </a:r>
            <a:endParaRPr lang="en-US" altLang="zh-CN" sz="2000" b="1" dirty="0">
              <a:solidFill>
                <a:srgbClr val="FF0000"/>
              </a:solidFill>
              <a:latin typeface="Arial" panose="020B0604020202020204" pitchFamily="34" charset="0"/>
              <a:cs typeface="Arial" panose="020B0604020202020204" pitchFamily="34" charset="0"/>
            </a:endParaRPr>
          </a:p>
          <a:p>
            <a:pPr algn="l">
              <a:buFont typeface="Wingdings" panose="05000000000000000000" charset="0"/>
              <a:buChar char="n"/>
            </a:pPr>
            <a:r>
              <a:rPr sz="2000" dirty="0">
                <a:solidFill>
                  <a:schemeClr val="tx1"/>
                </a:solidFill>
                <a:latin typeface="Arial" panose="020B0604020202020204" pitchFamily="34" charset="0"/>
                <a:cs typeface="Arial" panose="020B0604020202020204" pitchFamily="34" charset="0"/>
              </a:rPr>
              <a:t>The number of correct identification is not less than 2/3</a:t>
            </a:r>
            <a:endParaRPr sz="2000" dirty="0">
              <a:solidFill>
                <a:schemeClr val="tx1"/>
              </a:solidFill>
              <a:latin typeface="Arial" panose="020B0604020202020204" pitchFamily="34" charset="0"/>
              <a:cs typeface="Arial" panose="020B0604020202020204" pitchFamily="34" charset="0"/>
            </a:endParaRPr>
          </a:p>
          <a:p>
            <a:pPr algn="l">
              <a:buFont typeface="Wingdings" panose="05000000000000000000" charset="0"/>
              <a:buChar char="n"/>
            </a:pPr>
            <a:r>
              <a:rPr sz="2000" dirty="0">
                <a:solidFill>
                  <a:schemeClr val="tx1"/>
                </a:solidFill>
                <a:latin typeface="Arial" panose="020B0604020202020204" pitchFamily="34" charset="0"/>
                <a:cs typeface="Arial" panose="020B0604020202020204" pitchFamily="34" charset="0"/>
              </a:rPr>
              <a:t>Each behavior was identified at least once in a single trial</a:t>
            </a:r>
            <a:endParaRPr sz="2000" dirty="0">
              <a:solidFill>
                <a:schemeClr val="tx1"/>
              </a:solidFill>
              <a:latin typeface="Arial" panose="020B0604020202020204" pitchFamily="34" charset="0"/>
              <a:cs typeface="Arial" panose="020B0604020202020204" pitchFamily="34" charset="0"/>
            </a:endParaRPr>
          </a:p>
          <a:p>
            <a:pPr marL="0" indent="0" algn="l">
              <a:buNone/>
            </a:pPr>
            <a:endParaRPr sz="2000" dirty="0">
              <a:solidFill>
                <a:schemeClr val="tx1"/>
              </a:solidFill>
              <a:latin typeface="Arial" panose="020B0604020202020204" pitchFamily="34" charset="0"/>
              <a:cs typeface="Arial" panose="020B0604020202020204" pitchFamily="34" charset="0"/>
            </a:endParaRPr>
          </a:p>
          <a:p>
            <a:pPr marL="0" indent="0" algn="l">
              <a:buNone/>
            </a:pPr>
            <a:r>
              <a:rPr lang="en-GB" altLang="zh-CN" sz="2400" b="1" dirty="0">
                <a:solidFill>
                  <a:schemeClr val="accent1">
                    <a:lumMod val="50000"/>
                  </a:schemeClr>
                </a:solidFill>
                <a:latin typeface="Arial" panose="020B0604020202020204" pitchFamily="34" charset="0"/>
                <a:cs typeface="Arial" panose="020B0604020202020204" pitchFamily="34" charset="0"/>
              </a:rPr>
              <a:t>Detection rate and accuracy requirements</a:t>
            </a:r>
            <a:endParaRPr lang="en-GB" altLang="zh-CN" sz="2400" b="1" dirty="0">
              <a:solidFill>
                <a:schemeClr val="accent1">
                  <a:lumMod val="50000"/>
                </a:schemeClr>
              </a:solidFill>
              <a:latin typeface="Arial" panose="020B0604020202020204" pitchFamily="34" charset="0"/>
              <a:cs typeface="Arial" panose="020B0604020202020204" pitchFamily="34" charset="0"/>
            </a:endParaRPr>
          </a:p>
          <a:p>
            <a:pPr marL="0" indent="0" algn="l">
              <a:buNone/>
            </a:pPr>
            <a:r>
              <a:rPr lang="zh-CN" altLang="en-GB" sz="2400" b="1" dirty="0">
                <a:solidFill>
                  <a:srgbClr val="FF0000"/>
                </a:solidFill>
                <a:latin typeface="Arial" panose="020B0604020202020204" pitchFamily="34" charset="0"/>
                <a:cs typeface="Arial" panose="020B0604020202020204" pitchFamily="34" charset="0"/>
              </a:rPr>
              <a:t>（Bionic robot </a:t>
            </a:r>
            <a:r>
              <a:rPr lang="en-US" altLang="zh-CN" sz="2400" b="1" dirty="0">
                <a:solidFill>
                  <a:srgbClr val="FF0000"/>
                </a:solidFill>
                <a:latin typeface="Arial" panose="020B0604020202020204" pitchFamily="34" charset="0"/>
                <a:cs typeface="Arial" panose="020B0604020202020204" pitchFamily="34" charset="0"/>
              </a:rPr>
              <a:t>test</a:t>
            </a:r>
            <a:r>
              <a:rPr lang="zh-CN" altLang="en-GB" sz="2400" b="1" dirty="0">
                <a:solidFill>
                  <a:srgbClr val="FF0000"/>
                </a:solidFill>
                <a:latin typeface="Arial" panose="020B0604020202020204" pitchFamily="34" charset="0"/>
                <a:cs typeface="Arial" panose="020B0604020202020204" pitchFamily="34" charset="0"/>
              </a:rPr>
              <a:t>）</a:t>
            </a:r>
            <a:endParaRPr lang="en-GB" altLang="zh-CN" sz="2400" b="1" dirty="0">
              <a:solidFill>
                <a:srgbClr val="FF0000"/>
              </a:solidFill>
              <a:latin typeface="Arial" panose="020B0604020202020204" pitchFamily="34" charset="0"/>
              <a:cs typeface="Arial" panose="020B0604020202020204" pitchFamily="34" charset="0"/>
            </a:endParaRPr>
          </a:p>
          <a:p>
            <a:pPr algn="l">
              <a:buFont typeface="Wingdings" panose="05000000000000000000" charset="0"/>
              <a:buChar char="n"/>
            </a:pPr>
            <a:r>
              <a:rPr lang="en-US" altLang="zh-CN" sz="2000" dirty="0">
                <a:solidFill>
                  <a:schemeClr val="tx1"/>
                </a:solidFill>
                <a:latin typeface="Arial" panose="020B0604020202020204" pitchFamily="34" charset="0"/>
                <a:cs typeface="Arial" panose="020B0604020202020204" pitchFamily="34" charset="0"/>
              </a:rPr>
              <a:t>The system should send a warning within 1.5s, and the detection rate and accuracy should be greater than or equal to 95%</a:t>
            </a:r>
            <a:endParaRPr lang="en-US" altLang="zh-CN" sz="2000" dirty="0">
              <a:solidFill>
                <a:schemeClr val="tx1"/>
              </a:solidFill>
              <a:latin typeface="Arial" panose="020B0604020202020204" pitchFamily="34" charset="0"/>
              <a:cs typeface="Arial" panose="020B0604020202020204" pitchFamily="34" charset="0"/>
            </a:endParaRPr>
          </a:p>
        </p:txBody>
      </p:sp>
      <p:sp>
        <p:nvSpPr>
          <p:cNvPr id="10243" name="Text Box 55"/>
          <p:cNvSpPr txBox="1">
            <a:spLocks noChangeArrowheads="1"/>
          </p:cNvSpPr>
          <p:nvPr/>
        </p:nvSpPr>
        <p:spPr bwMode="auto">
          <a:xfrm>
            <a:off x="334813" y="869040"/>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en-US" dirty="0">
                <a:latin typeface="Arial" panose="020B0604020202020204" pitchFamily="34" charset="0"/>
                <a:ea typeface="Arial" panose="020B0604020202020204" pitchFamily="34" charset="0"/>
                <a:cs typeface="Arial" panose="020B0604020202020204" pitchFamily="34" charset="0"/>
              </a:rPr>
              <a:t>Performance requirements</a:t>
            </a:r>
            <a:endParaRPr lang="en-US" dirty="0">
              <a:latin typeface="Arial" panose="020B0604020202020204" pitchFamily="34" charset="0"/>
              <a:ea typeface="Arial" panose="020B0604020202020204" pitchFamily="34" charset="0"/>
              <a:cs typeface="Arial" panose="020B0604020202020204" pitchFamily="34" charset="0"/>
            </a:endParaRPr>
          </a:p>
        </p:txBody>
      </p:sp>
      <p:pic>
        <p:nvPicPr>
          <p:cNvPr id="34" name="图片 33"/>
          <p:cNvPicPr>
            <a:picLocks noChangeAspect="1"/>
          </p:cNvPicPr>
          <p:nvPr/>
        </p:nvPicPr>
        <p:blipFill>
          <a:blip r:embed="rId1"/>
          <a:srcRect b="52521"/>
          <a:stretch>
            <a:fillRect/>
          </a:stretch>
        </p:blipFill>
        <p:spPr>
          <a:xfrm>
            <a:off x="471170" y="1983481"/>
            <a:ext cx="4747260" cy="1704340"/>
          </a:xfrm>
          <a:prstGeom prst="rect">
            <a:avLst/>
          </a:prstGeom>
        </p:spPr>
      </p:pic>
      <p:pic>
        <p:nvPicPr>
          <p:cNvPr id="56" name="图片 55"/>
          <p:cNvPicPr>
            <a:picLocks noChangeAspect="1"/>
          </p:cNvPicPr>
          <p:nvPr/>
        </p:nvPicPr>
        <p:blipFill>
          <a:blip r:embed="rId1"/>
          <a:srcRect t="46913"/>
          <a:stretch>
            <a:fillRect/>
          </a:stretch>
        </p:blipFill>
        <p:spPr>
          <a:xfrm>
            <a:off x="529590" y="4262496"/>
            <a:ext cx="4747260" cy="1905635"/>
          </a:xfrm>
          <a:prstGeom prst="rect">
            <a:avLst/>
          </a:prstGeom>
        </p:spPr>
      </p:pic>
      <p:sp>
        <p:nvSpPr>
          <p:cNvPr id="3" name="文本框 2"/>
          <p:cNvSpPr txBox="1"/>
          <p:nvPr/>
        </p:nvSpPr>
        <p:spPr>
          <a:xfrm>
            <a:off x="410210" y="1311275"/>
            <a:ext cx="5803265" cy="460375"/>
          </a:xfrm>
          <a:prstGeom prst="rect">
            <a:avLst/>
          </a:prstGeom>
          <a:noFill/>
        </p:spPr>
        <p:txBody>
          <a:bodyPr wrap="none" rtlCol="0" anchor="t">
            <a:spAutoFit/>
          </a:bodyPr>
          <a:lstStyle/>
          <a:p>
            <a:pPr algn="l"/>
            <a:r>
              <a:rPr lang="en-US" sz="2400" b="1" dirty="0">
                <a:solidFill>
                  <a:schemeClr val="accent1">
                    <a:lumMod val="50000"/>
                  </a:schemeClr>
                </a:solidFill>
                <a:latin typeface="Arial" panose="020B0604020202020204" pitchFamily="34" charset="0"/>
                <a:ea typeface="Arial Unicode MS" pitchFamily="34" charset="-122"/>
                <a:cs typeface="Arial" panose="020B0604020202020204" pitchFamily="34" charset="0"/>
                <a:sym typeface="+mn-ea"/>
              </a:rPr>
              <a:t>The behavior of the system monitoring</a:t>
            </a:r>
            <a:endParaRPr lang="en-US" sz="2400" b="1" dirty="0">
              <a:solidFill>
                <a:schemeClr val="accent1">
                  <a:lumMod val="50000"/>
                </a:schemeClr>
              </a:solidFill>
              <a:latin typeface="Arial" panose="020B0604020202020204" pitchFamily="34" charset="0"/>
              <a:ea typeface="Arial Unicode MS" pitchFamily="34" charset="-122"/>
              <a:cs typeface="Arial" panose="020B0604020202020204" pitchFamily="34" charset="0"/>
              <a:sym typeface="+mn-ea"/>
            </a:endParaRPr>
          </a:p>
        </p:txBody>
      </p:sp>
      <p:sp>
        <p:nvSpPr>
          <p:cNvPr id="4" name="文本框 3"/>
          <p:cNvSpPr txBox="1"/>
          <p:nvPr/>
        </p:nvSpPr>
        <p:spPr>
          <a:xfrm>
            <a:off x="733778" y="3425190"/>
            <a:ext cx="1141659" cy="307777"/>
          </a:xfrm>
          <a:prstGeom prst="rect">
            <a:avLst/>
          </a:prstGeom>
          <a:solidFill>
            <a:schemeClr val="bg1"/>
          </a:solidFill>
        </p:spPr>
        <p:txBody>
          <a:bodyPr wrap="none" rtlCol="0" anchor="t">
            <a:spAutoFit/>
          </a:bodyPr>
          <a:lstStyle/>
          <a:p>
            <a:pPr algn="ctr" defTabSz="1130935"/>
            <a:r>
              <a:rPr lang="en-US" altLang="zh-CN"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C</a:t>
            </a:r>
            <a:r>
              <a:rPr lang="zh-CN" altLang="en-US"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lose</a:t>
            </a:r>
            <a:r>
              <a:rPr lang="en-US" altLang="zh-CN"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  E</a:t>
            </a:r>
            <a:r>
              <a:rPr lang="zh-CN" altLang="en-US"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yes</a:t>
            </a:r>
            <a:endParaRPr lang="zh-CN" altLang="en-US" sz="1600" dirty="0">
              <a:latin typeface="Arial" panose="020B0604020202020204" pitchFamily="34" charset="0"/>
              <a:cs typeface="Arial" panose="020B0604020202020204" pitchFamily="34" charset="0"/>
            </a:endParaRPr>
          </a:p>
        </p:txBody>
      </p:sp>
      <p:sp>
        <p:nvSpPr>
          <p:cNvPr id="5" name="文本框 4"/>
          <p:cNvSpPr txBox="1"/>
          <p:nvPr/>
        </p:nvSpPr>
        <p:spPr>
          <a:xfrm>
            <a:off x="1874460" y="3425190"/>
            <a:ext cx="2095445" cy="307777"/>
          </a:xfrm>
          <a:prstGeom prst="rect">
            <a:avLst/>
          </a:prstGeom>
          <a:solidFill>
            <a:schemeClr val="bg1"/>
          </a:solidFill>
        </p:spPr>
        <p:txBody>
          <a:bodyPr wrap="none" rtlCol="0" anchor="t">
            <a:spAutoFit/>
          </a:bodyPr>
          <a:lstStyle/>
          <a:p>
            <a:pPr algn="ctr" defTabSz="1130935"/>
            <a:r>
              <a:rPr lang="zh-CN" altLang="en-US"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Abnormal </a:t>
            </a:r>
            <a:r>
              <a:rPr lang="en-US" altLang="zh-CN"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H</a:t>
            </a:r>
            <a:r>
              <a:rPr lang="zh-CN" altLang="en-US"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ead </a:t>
            </a:r>
            <a:r>
              <a:rPr lang="en-US" altLang="zh-CN"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P</a:t>
            </a:r>
            <a:r>
              <a:rPr lang="zh-CN" altLang="en-US"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osture</a:t>
            </a:r>
            <a:endParaRPr lang="zh-CN" altLang="en-US"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endParaRPr>
          </a:p>
        </p:txBody>
      </p:sp>
      <p:sp>
        <p:nvSpPr>
          <p:cNvPr id="6" name="文本框 5"/>
          <p:cNvSpPr txBox="1"/>
          <p:nvPr/>
        </p:nvSpPr>
        <p:spPr>
          <a:xfrm>
            <a:off x="3902134" y="3425190"/>
            <a:ext cx="1071127" cy="307777"/>
          </a:xfrm>
          <a:prstGeom prst="rect">
            <a:avLst/>
          </a:prstGeom>
          <a:solidFill>
            <a:schemeClr val="bg1"/>
          </a:solidFill>
        </p:spPr>
        <p:txBody>
          <a:bodyPr wrap="none" rtlCol="0" anchor="t">
            <a:spAutoFit/>
          </a:bodyPr>
          <a:lstStyle/>
          <a:p>
            <a:pPr algn="ctr" defTabSz="1130935"/>
            <a:r>
              <a:rPr lang="en-US" altLang="zh-CN"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Use P</a:t>
            </a:r>
            <a:r>
              <a:rPr lang="zh-CN" altLang="en-US" sz="1400" dirty="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hone</a:t>
            </a:r>
            <a:endParaRPr lang="zh-CN" altLang="en-US" sz="1600" dirty="0">
              <a:latin typeface="Arial" panose="020B0604020202020204" pitchFamily="34" charset="0"/>
              <a:cs typeface="Arial" panose="020B0604020202020204" pitchFamily="34" charset="0"/>
            </a:endParaRPr>
          </a:p>
        </p:txBody>
      </p:sp>
      <p:sp>
        <p:nvSpPr>
          <p:cNvPr id="7" name="文本框 6"/>
          <p:cNvSpPr txBox="1"/>
          <p:nvPr/>
        </p:nvSpPr>
        <p:spPr>
          <a:xfrm>
            <a:off x="1399540" y="5742305"/>
            <a:ext cx="620170" cy="307777"/>
          </a:xfrm>
          <a:prstGeom prst="rect">
            <a:avLst/>
          </a:prstGeom>
          <a:solidFill>
            <a:schemeClr val="bg1"/>
          </a:solidFill>
        </p:spPr>
        <p:txBody>
          <a:bodyPr wrap="none" rtlCol="0" anchor="t">
            <a:spAutoFit/>
          </a:bodyPr>
          <a:lstStyle/>
          <a:p>
            <a:r>
              <a:rPr lang="en-US" altLang="zh-CN" sz="140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Y</a:t>
            </a:r>
            <a:r>
              <a:rPr lang="zh-CN" altLang="en-US" sz="140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awn</a:t>
            </a:r>
            <a:endParaRPr lang="zh-CN" altLang="en-US" sz="1600">
              <a:latin typeface="Arial" panose="020B0604020202020204" pitchFamily="34" charset="0"/>
              <a:cs typeface="Arial" panose="020B0604020202020204" pitchFamily="34" charset="0"/>
            </a:endParaRPr>
          </a:p>
        </p:txBody>
      </p:sp>
      <p:sp>
        <p:nvSpPr>
          <p:cNvPr id="8" name="文本框 7"/>
          <p:cNvSpPr txBox="1"/>
          <p:nvPr/>
        </p:nvSpPr>
        <p:spPr>
          <a:xfrm>
            <a:off x="3676036" y="5742305"/>
            <a:ext cx="881972" cy="307777"/>
          </a:xfrm>
          <a:prstGeom prst="rect">
            <a:avLst/>
          </a:prstGeom>
          <a:solidFill>
            <a:schemeClr val="bg1"/>
          </a:solidFill>
        </p:spPr>
        <p:txBody>
          <a:bodyPr wrap="none" rtlCol="0" anchor="t">
            <a:spAutoFit/>
          </a:bodyPr>
          <a:lstStyle/>
          <a:p>
            <a:pPr algn="ctr" defTabSz="1130935"/>
            <a:r>
              <a:rPr lang="en-US" altLang="zh-CN" sz="140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S</a:t>
            </a:r>
            <a:r>
              <a:rPr lang="zh-CN" altLang="en-US" sz="140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mok</a:t>
            </a:r>
            <a:r>
              <a:rPr lang="en-US" altLang="zh-CN" sz="1400">
                <a:solidFill>
                  <a:sysClr val="windowText" lastClr="000000"/>
                </a:solidFill>
                <a:latin typeface="Arial" panose="020B0604020202020204" pitchFamily="34" charset="0"/>
                <a:ea typeface="Arial" panose="020B0604020202020204" pitchFamily="34" charset="0"/>
                <a:cs typeface="Arial" panose="020B0604020202020204" pitchFamily="34" charset="0"/>
                <a:sym typeface="+mn-ea"/>
              </a:rPr>
              <a:t>ing</a:t>
            </a:r>
            <a:endParaRPr lang="zh-CN" altLang="en-US" sz="1600">
              <a:latin typeface="Arial" panose="020B0604020202020204" pitchFamily="34" charset="0"/>
              <a:cs typeface="Arial" panose="020B0604020202020204" pitchFamily="34" charset="0"/>
            </a:endParaRPr>
          </a:p>
        </p:txBody>
      </p:sp>
      <p:sp>
        <p:nvSpPr>
          <p:cNvPr id="9" name="标题 1"/>
          <p:cNvSpPr txBox="1"/>
          <p:nvPr/>
        </p:nvSpPr>
        <p:spPr bwMode="auto">
          <a:xfrm>
            <a:off x="453389" y="168275"/>
            <a:ext cx="5645785" cy="445135"/>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pPr lvl="0" algn="l">
              <a:buClrTx/>
              <a:buSzTx/>
              <a:buFontTx/>
            </a:pPr>
            <a:r>
              <a:rPr lang="en-US" sz="2400" dirty="0">
                <a:latin typeface="Arial" panose="020B0604020202020204" pitchFamily="34" charset="0"/>
                <a:ea typeface="Calibri" panose="020F0502020204030204" pitchFamily="34" charset="0"/>
                <a:cs typeface="Arial" panose="020B0604020202020204" pitchFamily="34" charset="0"/>
                <a:sym typeface="+mn-ea"/>
              </a:rPr>
              <a:t>Technical Requirements</a:t>
            </a:r>
            <a:r>
              <a:rPr lang="en-US" dirty="0">
                <a:latin typeface="Arial" panose="020B0604020202020204" pitchFamily="34" charset="0"/>
                <a:ea typeface="Calibri" panose="020F0502020204030204" pitchFamily="34" charset="0"/>
                <a:cs typeface="Arial" panose="020B0604020202020204" pitchFamily="34" charset="0"/>
                <a:sym typeface="+mn-ea"/>
              </a:rPr>
              <a:t> </a:t>
            </a:r>
            <a:endParaRPr lang="en-US" dirty="0">
              <a:latin typeface="Arial" panose="020B0604020202020204" pitchFamily="34" charset="0"/>
              <a:ea typeface="Calibri" panose="020F0502020204030204" pitchFamily="34" charset="0"/>
              <a:cs typeface="Arial" panose="020B0604020202020204" pitchFamily="34" charset="0"/>
              <a:sym typeface="+mn-ea"/>
            </a:endParaRPr>
          </a:p>
        </p:txBody>
      </p:sp>
      <p:sp>
        <p:nvSpPr>
          <p:cNvPr id="11"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fld>
            <a:endParaRPr lang="zh-CN" altLang="en-US" dirty="0">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55"/>
          <p:cNvSpPr txBox="1">
            <a:spLocks noChangeArrowheads="1"/>
          </p:cNvSpPr>
          <p:nvPr/>
        </p:nvSpPr>
        <p:spPr bwMode="auto">
          <a:xfrm>
            <a:off x="453558" y="3463650"/>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en-US" dirty="0">
                <a:latin typeface="Arial" panose="020B0604020202020204" pitchFamily="34" charset="0"/>
                <a:ea typeface="Arial" panose="020B0604020202020204" pitchFamily="34" charset="0"/>
                <a:cs typeface="Arial" panose="020B0604020202020204" pitchFamily="34" charset="0"/>
              </a:rPr>
              <a:t>Requirements of bionic robot</a:t>
            </a:r>
            <a:endParaRPr lang="en-US" dirty="0">
              <a:latin typeface="Arial" panose="020B0604020202020204" pitchFamily="34" charset="0"/>
              <a:ea typeface="Arial" panose="020B0604020202020204" pitchFamily="34" charset="0"/>
              <a:cs typeface="Arial" panose="020B0604020202020204" pitchFamily="34" charset="0"/>
            </a:endParaRPr>
          </a:p>
        </p:txBody>
      </p:sp>
      <p:sp>
        <p:nvSpPr>
          <p:cNvPr id="9" name="标题 1"/>
          <p:cNvSpPr txBox="1"/>
          <p:nvPr/>
        </p:nvSpPr>
        <p:spPr bwMode="auto">
          <a:xfrm>
            <a:off x="453389" y="168275"/>
            <a:ext cx="5645785" cy="445135"/>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pPr lvl="0" algn="l">
              <a:buClrTx/>
              <a:buSzTx/>
              <a:buFontTx/>
            </a:pPr>
            <a:r>
              <a:rPr lang="en-US" sz="2400" dirty="0">
                <a:latin typeface="Arial" panose="020B0604020202020204" pitchFamily="34" charset="0"/>
                <a:ea typeface="Calibri" panose="020F0502020204030204" pitchFamily="34" charset="0"/>
                <a:cs typeface="Arial" panose="020B0604020202020204" pitchFamily="34" charset="0"/>
                <a:sym typeface="+mn-ea"/>
              </a:rPr>
              <a:t>Test Method</a:t>
            </a:r>
            <a:r>
              <a:rPr lang="en-US" dirty="0">
                <a:latin typeface="Arial" panose="020B0604020202020204" pitchFamily="34" charset="0"/>
                <a:ea typeface="Calibri" panose="020F0502020204030204" pitchFamily="34" charset="0"/>
                <a:cs typeface="Arial" panose="020B0604020202020204" pitchFamily="34" charset="0"/>
                <a:sym typeface="+mn-ea"/>
              </a:rPr>
              <a:t> </a:t>
            </a:r>
            <a:endParaRPr lang="en-US" dirty="0">
              <a:latin typeface="Arial" panose="020B0604020202020204" pitchFamily="34" charset="0"/>
              <a:ea typeface="Calibri" panose="020F0502020204030204" pitchFamily="34" charset="0"/>
              <a:cs typeface="Arial" panose="020B0604020202020204" pitchFamily="34" charset="0"/>
              <a:sym typeface="+mn-ea"/>
            </a:endParaRPr>
          </a:p>
        </p:txBody>
      </p:sp>
      <p:sp>
        <p:nvSpPr>
          <p:cNvPr id="11"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fld>
            <a:endParaRPr lang="zh-CN" altLang="en-US" dirty="0">
              <a:latin typeface="Arial" panose="020B0604020202020204" pitchFamily="34" charset="0"/>
              <a:cs typeface="Arial" panose="020B0604020202020204" pitchFamily="34" charset="0"/>
            </a:endParaRPr>
          </a:p>
        </p:txBody>
      </p:sp>
      <p:pic>
        <p:nvPicPr>
          <p:cNvPr id="10" name="图片 9"/>
          <p:cNvPicPr>
            <a:picLocks noChangeAspect="1"/>
          </p:cNvPicPr>
          <p:nvPr/>
        </p:nvPicPr>
        <p:blipFill>
          <a:blip r:embed="rId1"/>
          <a:stretch>
            <a:fillRect/>
          </a:stretch>
        </p:blipFill>
        <p:spPr>
          <a:xfrm>
            <a:off x="2327275" y="4108450"/>
            <a:ext cx="1898015" cy="2031365"/>
          </a:xfrm>
          <a:prstGeom prst="rect">
            <a:avLst/>
          </a:prstGeom>
        </p:spPr>
      </p:pic>
      <p:pic>
        <p:nvPicPr>
          <p:cNvPr id="12" name="图片 11"/>
          <p:cNvPicPr>
            <a:picLocks noChangeAspect="1"/>
          </p:cNvPicPr>
          <p:nvPr/>
        </p:nvPicPr>
        <p:blipFill>
          <a:blip r:embed="rId2"/>
          <a:stretch>
            <a:fillRect/>
          </a:stretch>
        </p:blipFill>
        <p:spPr>
          <a:xfrm>
            <a:off x="727075" y="4108450"/>
            <a:ext cx="1230630" cy="1912620"/>
          </a:xfrm>
          <a:prstGeom prst="rect">
            <a:avLst/>
          </a:prstGeom>
        </p:spPr>
      </p:pic>
      <p:sp>
        <p:nvSpPr>
          <p:cNvPr id="15" name="文本框 14"/>
          <p:cNvSpPr txBox="1"/>
          <p:nvPr/>
        </p:nvSpPr>
        <p:spPr>
          <a:xfrm>
            <a:off x="4594860" y="4040505"/>
            <a:ext cx="6339840" cy="2030095"/>
          </a:xfrm>
          <a:prstGeom prst="rect">
            <a:avLst/>
          </a:prstGeom>
          <a:noFill/>
        </p:spPr>
        <p:txBody>
          <a:bodyPr wrap="square" rtlCol="0">
            <a:spAutoFit/>
          </a:bodyPr>
          <a:lstStyle>
            <a:defPPr>
              <a:defRPr lang="zh-CN"/>
            </a:defPPr>
            <a:lvl1pPr marL="365125" indent="-365125" algn="just">
              <a:buFont typeface="Wingdings" panose="05000000000000000000" pitchFamily="2" charset="2"/>
              <a:buChar char="l"/>
              <a:defRPr sz="2200">
                <a:solidFill>
                  <a:schemeClr val="bg2">
                    <a:lumMod val="25000"/>
                  </a:schemeClr>
                </a:solidFill>
                <a:latin typeface="Times New Roman" panose="02020603050405020304" charset="0"/>
                <a:ea typeface="Arial Unicode MS" pitchFamily="34" charset="-122"/>
                <a:cs typeface="Times New Roman" panose="02020603050405020304" charset="0"/>
              </a:defRPr>
            </a:lvl1pPr>
          </a:lstStyle>
          <a:p>
            <a:pPr marL="0" indent="0" algn="l">
              <a:buNone/>
            </a:pPr>
            <a:r>
              <a:rPr lang="en-US" sz="1800" b="1" dirty="0">
                <a:solidFill>
                  <a:schemeClr val="accent1">
                    <a:lumMod val="50000"/>
                  </a:schemeClr>
                </a:solidFill>
                <a:latin typeface="Arial" panose="020B0604020202020204" pitchFamily="34" charset="0"/>
                <a:cs typeface="Arial" panose="020B0604020202020204" pitchFamily="34" charset="0"/>
              </a:rPr>
              <a:t>General requirements for bionic robot</a:t>
            </a:r>
            <a:r>
              <a:rPr lang="zh-CN" altLang="en-US" sz="1800" b="1" dirty="0">
                <a:solidFill>
                  <a:srgbClr val="FF0000"/>
                </a:solidFill>
                <a:latin typeface="Arial" panose="020B0604020202020204" pitchFamily="34" charset="0"/>
                <a:cs typeface="Arial" panose="020B0604020202020204" pitchFamily="34" charset="0"/>
              </a:rPr>
              <a:t> </a:t>
            </a:r>
            <a:endParaRPr lang="en-US" altLang="zh-CN" sz="1600" b="1" dirty="0">
              <a:solidFill>
                <a:srgbClr val="FF0000"/>
              </a:solidFill>
              <a:latin typeface="Arial" panose="020B0604020202020204" pitchFamily="34" charset="0"/>
              <a:cs typeface="Arial" panose="020B0604020202020204" pitchFamily="34" charset="0"/>
            </a:endParaRPr>
          </a:p>
          <a:p>
            <a:pPr algn="l">
              <a:buFont typeface="Wingdings" panose="05000000000000000000" charset="0"/>
              <a:buChar char="n"/>
            </a:pPr>
            <a:r>
              <a:rPr sz="1800" dirty="0">
                <a:solidFill>
                  <a:schemeClr val="tx1"/>
                </a:solidFill>
                <a:latin typeface="Arial" panose="020B0604020202020204" pitchFamily="34" charset="0"/>
                <a:cs typeface="Arial" panose="020B0604020202020204" pitchFamily="34" charset="0"/>
              </a:rPr>
              <a:t>Dimensions, eyes, mouth, head range of motion, movements, accuracy, data recording</a:t>
            </a:r>
            <a:endParaRPr sz="1800" dirty="0">
              <a:solidFill>
                <a:schemeClr val="tx1"/>
              </a:solidFill>
              <a:latin typeface="Arial" panose="020B0604020202020204" pitchFamily="34" charset="0"/>
              <a:cs typeface="Arial" panose="020B0604020202020204" pitchFamily="34" charset="0"/>
            </a:endParaRPr>
          </a:p>
          <a:p>
            <a:pPr marL="0" algn="l">
              <a:buClrTx/>
              <a:buSzTx/>
              <a:buNone/>
            </a:pPr>
            <a:r>
              <a:rPr lang="en-US" sz="1800" b="1" dirty="0">
                <a:solidFill>
                  <a:schemeClr val="accent1">
                    <a:lumMod val="50000"/>
                  </a:schemeClr>
                </a:solidFill>
                <a:latin typeface="Arial" panose="020B0604020202020204" pitchFamily="34" charset="0"/>
                <a:cs typeface="Arial" panose="020B0604020202020204" pitchFamily="34" charset="0"/>
              </a:rPr>
              <a:t>Feature requirements for bionic robot</a:t>
            </a:r>
            <a:endParaRPr lang="en-US" sz="1800" b="1" dirty="0">
              <a:solidFill>
                <a:schemeClr val="accent1">
                  <a:lumMod val="50000"/>
                </a:schemeClr>
              </a:solidFill>
              <a:latin typeface="Arial" panose="020B0604020202020204" pitchFamily="34" charset="0"/>
              <a:cs typeface="Arial" panose="020B0604020202020204" pitchFamily="34" charset="0"/>
            </a:endParaRPr>
          </a:p>
          <a:p>
            <a:pPr algn="l">
              <a:buFont typeface="Wingdings" panose="05000000000000000000" charset="0"/>
              <a:buChar char="n"/>
            </a:pPr>
            <a:r>
              <a:rPr lang="en-US" altLang="zh-CN" sz="1800" dirty="0">
                <a:solidFill>
                  <a:schemeClr val="tx1"/>
                </a:solidFill>
                <a:latin typeface="Arial" panose="020B0604020202020204" pitchFamily="34" charset="0"/>
                <a:cs typeface="Arial" panose="020B0604020202020204" pitchFamily="34" charset="0"/>
              </a:rPr>
              <a:t>Feature points, skin materials</a:t>
            </a:r>
            <a:endParaRPr lang="en-US" altLang="zh-CN" sz="1800" dirty="0">
              <a:solidFill>
                <a:schemeClr val="tx1"/>
              </a:solidFill>
              <a:latin typeface="Arial" panose="020B0604020202020204" pitchFamily="34" charset="0"/>
              <a:cs typeface="Arial" panose="020B0604020202020204" pitchFamily="34" charset="0"/>
            </a:endParaRPr>
          </a:p>
          <a:p>
            <a:pPr marL="0" indent="0" algn="l">
              <a:buFont typeface="Wingdings" panose="05000000000000000000" charset="0"/>
              <a:buNone/>
            </a:pPr>
            <a:r>
              <a:rPr lang="en-US" sz="1800" b="1" dirty="0">
                <a:solidFill>
                  <a:schemeClr val="accent1">
                    <a:lumMod val="50000"/>
                  </a:schemeClr>
                </a:solidFill>
                <a:latin typeface="Arial" panose="020B0604020202020204" pitchFamily="34" charset="0"/>
                <a:cs typeface="Arial" panose="020B0604020202020204" pitchFamily="34" charset="0"/>
                <a:sym typeface="+mn-ea"/>
              </a:rPr>
              <a:t>Installation requirements for bionic robot</a:t>
            </a:r>
            <a:endParaRPr lang="en-US" sz="1800" b="1" dirty="0">
              <a:solidFill>
                <a:schemeClr val="accent1">
                  <a:lumMod val="50000"/>
                </a:schemeClr>
              </a:solidFill>
              <a:latin typeface="Arial" panose="020B0604020202020204" pitchFamily="34" charset="0"/>
              <a:cs typeface="Arial" panose="020B0604020202020204" pitchFamily="34" charset="0"/>
            </a:endParaRPr>
          </a:p>
          <a:p>
            <a:pPr marL="0" indent="0" algn="l">
              <a:buFont typeface="Wingdings" panose="05000000000000000000" charset="0"/>
              <a:buNone/>
            </a:pPr>
            <a:r>
              <a:rPr lang="en-US" altLang="zh-CN" sz="1800" dirty="0">
                <a:solidFill>
                  <a:schemeClr val="tx1"/>
                </a:solidFill>
                <a:latin typeface="Arial" panose="020B0604020202020204" pitchFamily="34" charset="0"/>
                <a:cs typeface="Arial" panose="020B0604020202020204" pitchFamily="34" charset="0"/>
              </a:rPr>
              <a:t>Head, arms, hands, torso, robot movements</a:t>
            </a:r>
            <a:endParaRPr lang="en-US" altLang="zh-CN" sz="1800" dirty="0">
              <a:solidFill>
                <a:schemeClr val="tx1"/>
              </a:solidFill>
              <a:latin typeface="Arial" panose="020B0604020202020204" pitchFamily="34" charset="0"/>
              <a:cs typeface="Arial" panose="020B0604020202020204" pitchFamily="34" charset="0"/>
            </a:endParaRPr>
          </a:p>
        </p:txBody>
      </p:sp>
      <p:sp>
        <p:nvSpPr>
          <p:cNvPr id="16" name="Text Box 55"/>
          <p:cNvSpPr txBox="1">
            <a:spLocks noChangeArrowheads="1"/>
          </p:cNvSpPr>
          <p:nvPr/>
        </p:nvSpPr>
        <p:spPr bwMode="auto">
          <a:xfrm>
            <a:off x="453558" y="783950"/>
            <a:ext cx="9775825" cy="369310"/>
          </a:xfrm>
          <a:prstGeom prst="rect">
            <a:avLst/>
          </a:prstGeom>
        </p:spPr>
        <p:txBody>
          <a:bodyPr vert="horz"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r>
              <a:rPr lang="en-US" dirty="0">
                <a:latin typeface="Arial" panose="020B0604020202020204" pitchFamily="34" charset="0"/>
                <a:ea typeface="Arial" panose="020B0604020202020204" pitchFamily="34" charset="0"/>
                <a:cs typeface="Arial" panose="020B0604020202020204" pitchFamily="34" charset="0"/>
              </a:rPr>
              <a:t>Test Method</a:t>
            </a:r>
            <a:endParaRPr lang="en-US" dirty="0">
              <a:latin typeface="Arial" panose="020B0604020202020204" pitchFamily="34" charset="0"/>
              <a:ea typeface="Arial" panose="020B0604020202020204" pitchFamily="34" charset="0"/>
              <a:cs typeface="Arial" panose="020B0604020202020204" pitchFamily="34" charset="0"/>
            </a:endParaRPr>
          </a:p>
        </p:txBody>
      </p:sp>
      <p:sp>
        <p:nvSpPr>
          <p:cNvPr id="17" name="文本框 16"/>
          <p:cNvSpPr txBox="1"/>
          <p:nvPr/>
        </p:nvSpPr>
        <p:spPr>
          <a:xfrm>
            <a:off x="453390" y="1323975"/>
            <a:ext cx="3771900" cy="1506855"/>
          </a:xfrm>
          <a:prstGeom prst="rect">
            <a:avLst/>
          </a:prstGeom>
          <a:noFill/>
        </p:spPr>
        <p:txBody>
          <a:bodyPr wrap="square" rtlCol="0" anchor="t">
            <a:spAutoFit/>
          </a:bodyPr>
          <a:p>
            <a:r>
              <a:rPr lang="zh-CN" altLang="en-US" sz="2000" b="1">
                <a:latin typeface="Arial" panose="020B0604020202020204" pitchFamily="34" charset="0"/>
                <a:cs typeface="Arial" panose="020B0604020202020204" pitchFamily="34" charset="0"/>
              </a:rPr>
              <a:t>Real driver test</a:t>
            </a:r>
            <a:endParaRPr lang="zh-CN" altLang="en-US" sz="2000" b="1">
              <a:latin typeface="Arial" panose="020B0604020202020204" pitchFamily="34" charset="0"/>
              <a:cs typeface="Arial" panose="020B0604020202020204" pitchFamily="34" charset="0"/>
            </a:endParaRPr>
          </a:p>
          <a:p>
            <a:r>
              <a:rPr lang="zh-CN" altLang="en-US">
                <a:latin typeface="Arial" panose="020B0604020202020204" pitchFamily="34" charset="0"/>
                <a:cs typeface="Arial" panose="020B0604020202020204" pitchFamily="34" charset="0"/>
              </a:rPr>
              <a:t>The testers were required to perform five distracting behaviors to </a:t>
            </a:r>
            <a:r>
              <a:rPr lang="zh-CN" altLang="en-US" b="1">
                <a:latin typeface="Arial" panose="020B0604020202020204" pitchFamily="34" charset="0"/>
                <a:cs typeface="Arial" panose="020B0604020202020204" pitchFamily="34" charset="0"/>
              </a:rPr>
              <a:t>verify the basic recognition ability of the system.</a:t>
            </a:r>
            <a:endParaRPr lang="zh-CN" altLang="en-US" b="1">
              <a:latin typeface="Arial" panose="020B0604020202020204" pitchFamily="34" charset="0"/>
              <a:cs typeface="Arial" panose="020B0604020202020204" pitchFamily="34" charset="0"/>
            </a:endParaRPr>
          </a:p>
        </p:txBody>
      </p:sp>
      <p:sp>
        <p:nvSpPr>
          <p:cNvPr id="18" name="文本框 17"/>
          <p:cNvSpPr txBox="1"/>
          <p:nvPr/>
        </p:nvSpPr>
        <p:spPr>
          <a:xfrm>
            <a:off x="4772025" y="1186180"/>
            <a:ext cx="4262120" cy="1783715"/>
          </a:xfrm>
          <a:prstGeom prst="rect">
            <a:avLst/>
          </a:prstGeom>
          <a:noFill/>
        </p:spPr>
        <p:txBody>
          <a:bodyPr wrap="square" rtlCol="0" anchor="t">
            <a:spAutoFit/>
          </a:bodyPr>
          <a:p>
            <a:pPr algn="l"/>
            <a:r>
              <a:rPr lang="zh-CN" altLang="en-GB" sz="2000" b="1" dirty="0">
                <a:solidFill>
                  <a:schemeClr val="tx1"/>
                </a:solidFill>
                <a:latin typeface="Arial" panose="020B0604020202020204" pitchFamily="34" charset="0"/>
                <a:cs typeface="Arial" panose="020B0604020202020204" pitchFamily="34" charset="0"/>
                <a:sym typeface="+mn-ea"/>
              </a:rPr>
              <a:t>Bionic robot </a:t>
            </a:r>
            <a:r>
              <a:rPr lang="en-US" altLang="zh-CN" sz="2000" b="1" dirty="0">
                <a:solidFill>
                  <a:schemeClr val="tx1"/>
                </a:solidFill>
                <a:latin typeface="Arial" panose="020B0604020202020204" pitchFamily="34" charset="0"/>
                <a:cs typeface="Arial" panose="020B0604020202020204" pitchFamily="34" charset="0"/>
                <a:sym typeface="+mn-ea"/>
              </a:rPr>
              <a:t>test</a:t>
            </a:r>
            <a:endParaRPr lang="en-US" altLang="zh-CN" sz="2000" b="1" dirty="0">
              <a:solidFill>
                <a:schemeClr val="tx1"/>
              </a:solidFill>
              <a:latin typeface="Arial" panose="020B0604020202020204" pitchFamily="34" charset="0"/>
              <a:cs typeface="Arial" panose="020B0604020202020204" pitchFamily="34" charset="0"/>
              <a:sym typeface="+mn-ea"/>
            </a:endParaRPr>
          </a:p>
          <a:p>
            <a:pPr algn="l"/>
            <a:r>
              <a:rPr lang="en-US" altLang="zh-CN" dirty="0">
                <a:solidFill>
                  <a:schemeClr val="tx1"/>
                </a:solidFill>
                <a:latin typeface="Arial" panose="020B0604020202020204" pitchFamily="34" charset="0"/>
                <a:cs typeface="Arial" panose="020B0604020202020204" pitchFamily="34" charset="0"/>
                <a:sym typeface="+mn-ea"/>
              </a:rPr>
              <a:t>The bionic robot performs five distraction behaviors as required </a:t>
            </a:r>
            <a:r>
              <a:rPr lang="en-US" altLang="zh-CN" b="1" dirty="0">
                <a:solidFill>
                  <a:schemeClr val="tx1"/>
                </a:solidFill>
                <a:latin typeface="Arial" panose="020B0604020202020204" pitchFamily="34" charset="0"/>
                <a:cs typeface="Arial" panose="020B0604020202020204" pitchFamily="34" charset="0"/>
                <a:sym typeface="+mn-ea"/>
              </a:rPr>
              <a:t>to verify the performance requirements such as system detection rate and accuracy</a:t>
            </a:r>
            <a:endParaRPr lang="en-US" altLang="zh-CN" b="1" dirty="0">
              <a:solidFill>
                <a:schemeClr val="tx1"/>
              </a:solidFill>
              <a:latin typeface="Arial" panose="020B0604020202020204" pitchFamily="34" charset="0"/>
              <a:cs typeface="Arial" panose="020B0604020202020204" pitchFamily="34" charset="0"/>
              <a:sym typeface="+mn-ea"/>
            </a:endParaRPr>
          </a:p>
        </p:txBody>
      </p:sp>
      <p:sp>
        <p:nvSpPr>
          <p:cNvPr id="23" name="加号 22"/>
          <p:cNvSpPr/>
          <p:nvPr/>
        </p:nvSpPr>
        <p:spPr>
          <a:xfrm>
            <a:off x="4036695" y="1821180"/>
            <a:ext cx="558165" cy="51308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等于号 23"/>
          <p:cNvSpPr/>
          <p:nvPr/>
        </p:nvSpPr>
        <p:spPr>
          <a:xfrm>
            <a:off x="8921750" y="1897380"/>
            <a:ext cx="513080" cy="36195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25" name="文本框 24"/>
          <p:cNvSpPr txBox="1"/>
          <p:nvPr/>
        </p:nvSpPr>
        <p:spPr>
          <a:xfrm>
            <a:off x="9434830" y="1323975"/>
            <a:ext cx="2368550" cy="1630045"/>
          </a:xfrm>
          <a:prstGeom prst="rect">
            <a:avLst/>
          </a:prstGeom>
          <a:noFill/>
        </p:spPr>
        <p:txBody>
          <a:bodyPr wrap="square" rtlCol="0" anchor="t">
            <a:spAutoFit/>
          </a:bodyPr>
          <a:p>
            <a:r>
              <a:rPr lang="zh-CN" altLang="en-US" sz="2000" b="1">
                <a:latin typeface="Arial" panose="020B0604020202020204" pitchFamily="34" charset="0"/>
                <a:cs typeface="Arial" panose="020B0604020202020204" pitchFamily="34" charset="0"/>
              </a:rPr>
              <a:t>Comprehensively verify the function and performance of the system</a:t>
            </a:r>
            <a:endParaRPr lang="zh-CN" altLang="en-US" sz="2000" b="1">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fld>
            <a:endParaRPr lang="zh-CN" altLang="en-US" dirty="0">
              <a:latin typeface="Arial" panose="020B0604020202020204" pitchFamily="34" charset="0"/>
              <a:cs typeface="Arial" panose="020B0604020202020204" pitchFamily="34" charset="0"/>
            </a:endParaRPr>
          </a:p>
        </p:txBody>
      </p:sp>
      <p:sp>
        <p:nvSpPr>
          <p:cNvPr id="3" name="矩形: 圆角 111"/>
          <p:cNvSpPr/>
          <p:nvPr/>
        </p:nvSpPr>
        <p:spPr bwMode="auto">
          <a:xfrm>
            <a:off x="483870" y="853440"/>
            <a:ext cx="11242040" cy="648335"/>
          </a:xfrm>
          <a:prstGeom prst="rect">
            <a:avLst/>
          </a:prstGeom>
          <a:solidFill>
            <a:srgbClr val="2F5597"/>
          </a:solidFill>
          <a:ln>
            <a:noFill/>
          </a:ln>
        </p:spPr>
        <p:txBody>
          <a:bodyPr anchor="ctr"/>
          <a:p>
            <a:pPr marL="0" marR="0" lvl="0" indent="0" algn="l" defTabSz="914400" rtl="0" eaLnBrk="1" fontAlgn="auto" latinLnBrk="0" hangingPunct="1">
              <a:lnSpc>
                <a:spcPct val="100000"/>
              </a:lnSpc>
              <a:spcBef>
                <a:spcPts val="0"/>
              </a:spcBef>
              <a:spcAft>
                <a:spcPts val="0"/>
              </a:spcAft>
              <a:buClrTx/>
              <a:buSzTx/>
              <a:buFontTx/>
              <a:buNone/>
              <a:defRPr/>
            </a:pPr>
            <a:r>
              <a:rPr kumimoji="0" lang="en-US" sz="2000" b="1" i="0" u="none" strike="noStrike" kern="1200" cap="none" spc="0" normalizeH="0" baseline="0" noProof="0" dirty="0">
                <a:ln>
                  <a:noFill/>
                </a:ln>
                <a:solidFill>
                  <a:srgbClr val="FFFF00"/>
                </a:solidFill>
                <a:effectLst/>
                <a:uLnTx/>
                <a:uFillTx/>
                <a:latin typeface="Arial" panose="020B0604020202020204" pitchFamily="34" charset="0"/>
                <a:ea typeface="Arial" panose="020B0604020202020204" pitchFamily="34" charset="0"/>
                <a:cs typeface="+mn-cs"/>
                <a:sym typeface="+mn-ea"/>
              </a:rPr>
              <a:t>DMS test in China</a:t>
            </a:r>
            <a:r>
              <a:rPr kumimoji="0" lang="zh-CN" altLang="en-US" sz="2000" b="1" i="0" u="none" strike="noStrike" kern="1200" cap="none" spc="0" normalizeH="0" baseline="0" noProof="0" dirty="0">
                <a:ln>
                  <a:noFill/>
                </a:ln>
                <a:solidFill>
                  <a:srgbClr val="FFFF00"/>
                </a:solidFill>
                <a:effectLst/>
                <a:uLnTx/>
                <a:uFillTx/>
                <a:latin typeface="Arial" panose="020B0604020202020204" pitchFamily="34" charset="0"/>
                <a:ea typeface="Arial" panose="020B0604020202020204" pitchFamily="34" charset="0"/>
                <a:cs typeface="+mn-cs"/>
                <a:sym typeface="+mn-ea"/>
              </a:rPr>
              <a:t>：</a:t>
            </a:r>
            <a:r>
              <a:rPr kumimoji="0" lang="en-US" altLang="zh-CN" sz="1700" b="1"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mn-cs"/>
                <a:sym typeface="+mn-ea"/>
              </a:rPr>
              <a:t>Have been promoted and recognized in China, with over 20+ vehicle tested</a:t>
            </a:r>
            <a:endParaRPr kumimoji="0" lang="en-US" altLang="zh-CN" sz="1700" b="1" i="0" u="none" strike="noStrike" kern="1200" cap="none" spc="0" normalizeH="0" baseline="0" noProof="0" dirty="0">
              <a:ln>
                <a:noFill/>
              </a:ln>
              <a:solidFill>
                <a:prstClr val="white"/>
              </a:solidFill>
              <a:effectLst/>
              <a:uLnTx/>
              <a:uFillTx/>
              <a:latin typeface="Arial" panose="020B0604020202020204" pitchFamily="34" charset="0"/>
              <a:ea typeface="Arial" panose="020B0604020202020204" pitchFamily="34" charset="0"/>
              <a:cs typeface="+mn-cs"/>
              <a:sym typeface="+mn-ea"/>
            </a:endParaRPr>
          </a:p>
        </p:txBody>
      </p:sp>
      <p:sp>
        <p:nvSpPr>
          <p:cNvPr id="10" name="文本框 9"/>
          <p:cNvSpPr txBox="1"/>
          <p:nvPr/>
        </p:nvSpPr>
        <p:spPr bwMode="auto">
          <a:xfrm>
            <a:off x="508000" y="77470"/>
            <a:ext cx="6593840" cy="583565"/>
          </a:xfrm>
          <a:prstGeom prst="rect">
            <a:avLst/>
          </a:prstGeom>
        </p:spPr>
        <p:txBody>
          <a:bodyPr vert="horz" wrap="square"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pPr lvl="0" algn="l">
              <a:buClrTx/>
              <a:buSzTx/>
              <a:buFontTx/>
            </a:pPr>
            <a:r>
              <a:rPr lang="en-US" sz="2400" dirty="0">
                <a:latin typeface="Arial" panose="020B0604020202020204" pitchFamily="34" charset="0"/>
                <a:ea typeface="Calibri" panose="020F0502020204030204" pitchFamily="34" charset="0"/>
                <a:cs typeface="Arial" panose="020B0604020202020204" pitchFamily="34" charset="0"/>
                <a:sym typeface="+mn-ea"/>
              </a:rPr>
              <a:t>DAMS TEST</a:t>
            </a:r>
            <a:endParaRPr lang="en-US" sz="2400" dirty="0">
              <a:latin typeface="Arial" panose="020B0604020202020204" pitchFamily="34" charset="0"/>
              <a:ea typeface="Calibri" panose="020F0502020204030204" pitchFamily="34" charset="0"/>
              <a:cs typeface="Arial" panose="020B0604020202020204" pitchFamily="34" charset="0"/>
              <a:sym typeface="+mn-ea"/>
            </a:endParaRPr>
          </a:p>
        </p:txBody>
      </p:sp>
      <p:sp>
        <p:nvSpPr>
          <p:cNvPr id="7" name="矩形 6"/>
          <p:cNvSpPr/>
          <p:nvPr/>
        </p:nvSpPr>
        <p:spPr>
          <a:xfrm>
            <a:off x="508000" y="1824990"/>
            <a:ext cx="4928870" cy="4829810"/>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0" hangingPunct="0">
              <a:defRPr/>
            </a:pPr>
            <a:endParaRPr lang="zh-CN" altLang="en-US"/>
          </a:p>
        </p:txBody>
      </p:sp>
      <p:sp>
        <p:nvSpPr>
          <p:cNvPr id="12" name="矩形 11"/>
          <p:cNvSpPr/>
          <p:nvPr/>
        </p:nvSpPr>
        <p:spPr>
          <a:xfrm>
            <a:off x="1224260" y="1647190"/>
            <a:ext cx="3028950" cy="337185"/>
          </a:xfrm>
          <a:prstGeom prst="rect">
            <a:avLst/>
          </a:prstGeom>
          <a:solidFill>
            <a:srgbClr val="2F5597"/>
          </a:solidFill>
        </p:spPr>
        <p:txBody>
          <a:bodyPr wrap="square">
            <a:spAutoFit/>
          </a:bodyPr>
          <a:p>
            <a:pPr algn="ctr"/>
            <a:r>
              <a:rPr lang="en-US" altLang="zh-CN" sz="1600" b="1" noProof="0" dirty="0">
                <a:ln>
                  <a:noFill/>
                </a:ln>
                <a:solidFill>
                  <a:prstClr val="white"/>
                </a:solidFill>
                <a:effectLst/>
                <a:uLnTx/>
                <a:uFillTx/>
                <a:latin typeface="Arial" panose="020B0604020202020204" pitchFamily="34" charset="0"/>
                <a:ea typeface="Arial" panose="020B0604020202020204" pitchFamily="34" charset="0"/>
                <a:sym typeface="+mn-ea"/>
              </a:rPr>
              <a:t>DAMS laboratory  </a:t>
            </a:r>
            <a:endParaRPr lang="en-US" altLang="zh-CN" sz="1600" b="1" noProof="0" dirty="0">
              <a:ln>
                <a:noFill/>
              </a:ln>
              <a:solidFill>
                <a:prstClr val="white"/>
              </a:solidFill>
              <a:effectLst/>
              <a:uLnTx/>
              <a:uFillTx/>
              <a:latin typeface="Arial" panose="020B0604020202020204" pitchFamily="34" charset="0"/>
              <a:ea typeface="Arial" panose="020B0604020202020204" pitchFamily="34" charset="0"/>
              <a:sym typeface="+mn-ea"/>
            </a:endParaRPr>
          </a:p>
        </p:txBody>
      </p:sp>
      <p:sp>
        <p:nvSpPr>
          <p:cNvPr id="9" name="文本框 8"/>
          <p:cNvSpPr txBox="1"/>
          <p:nvPr/>
        </p:nvSpPr>
        <p:spPr>
          <a:xfrm>
            <a:off x="483870" y="5685790"/>
            <a:ext cx="5071110" cy="866140"/>
          </a:xfrm>
          <a:prstGeom prst="rect">
            <a:avLst/>
          </a:prstGeom>
          <a:noFill/>
        </p:spPr>
        <p:txBody>
          <a:bodyPr wrap="square" rtlCol="0" anchor="t">
            <a:spAutoFit/>
          </a:bodyPr>
          <a:p>
            <a:pPr indent="0">
              <a:lnSpc>
                <a:spcPct val="120000"/>
              </a:lnSpc>
              <a:spcBef>
                <a:spcPts val="1000"/>
              </a:spcBef>
              <a:spcAft>
                <a:spcPts val="0"/>
              </a:spcAft>
              <a:buNone/>
            </a:pPr>
            <a:r>
              <a:rPr lang="en-US" altLang="zh-CN" sz="1400" noProof="0" dirty="0">
                <a:ln>
                  <a:noFill/>
                </a:ln>
                <a:solidFill>
                  <a:schemeClr val="tx1"/>
                </a:solidFill>
                <a:effectLst/>
                <a:uLnTx/>
                <a:uFillTx/>
                <a:latin typeface="Arial" panose="020B0604020202020204" pitchFamily="34" charset="0"/>
                <a:ea typeface="Arial" panose="020B0604020202020204" pitchFamily="34" charset="0"/>
                <a:sym typeface="+mn-ea"/>
              </a:rPr>
              <a:t>Place a vehicle in DAMS laboratory and simulate lighting using a solar simulator.</a:t>
            </a:r>
            <a:r>
              <a:rPr lang="en-US" altLang="zh-CN" sz="1400" b="1" noProof="0" dirty="0">
                <a:ln>
                  <a:noFill/>
                </a:ln>
                <a:solidFill>
                  <a:prstClr val="white"/>
                </a:solidFill>
                <a:effectLst/>
                <a:uLnTx/>
                <a:uFillTx/>
                <a:latin typeface="Arial" panose="020B0604020202020204" pitchFamily="34" charset="0"/>
                <a:ea typeface="Arial" panose="020B0604020202020204" pitchFamily="34" charset="0"/>
                <a:sym typeface="+mn-ea"/>
              </a:rPr>
              <a:t> </a:t>
            </a:r>
            <a:r>
              <a:rPr lang="en-US" altLang="zh-CN" sz="1400" dirty="0">
                <a:latin typeface="Arial" panose="020B0604020202020204" pitchFamily="34" charset="0"/>
                <a:ea typeface="Arial" panose="020B0604020202020204" pitchFamily="34" charset="0"/>
                <a:sym typeface="+mn-ea"/>
              </a:rPr>
              <a:t>Conduct lighting experiments at different angles using a solar simulator.</a:t>
            </a:r>
            <a:endParaRPr lang="zh-CN" altLang="en-US" sz="1400" dirty="0">
              <a:latin typeface="Arial" panose="020B0604020202020204" pitchFamily="34" charset="0"/>
              <a:ea typeface="Arial" panose="020B0604020202020204" pitchFamily="34" charset="0"/>
              <a:sym typeface="+mn-ea"/>
            </a:endParaRPr>
          </a:p>
        </p:txBody>
      </p:sp>
      <p:sp>
        <p:nvSpPr>
          <p:cNvPr id="8" name="矩形 7"/>
          <p:cNvSpPr/>
          <p:nvPr/>
        </p:nvSpPr>
        <p:spPr>
          <a:xfrm>
            <a:off x="5653405" y="1823085"/>
            <a:ext cx="6071870" cy="4829810"/>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0" hangingPunct="0">
              <a:defRPr/>
            </a:pPr>
            <a:endParaRPr lang="zh-CN" altLang="en-US"/>
          </a:p>
        </p:txBody>
      </p:sp>
      <p:sp>
        <p:nvSpPr>
          <p:cNvPr id="22" name="矩形 21"/>
          <p:cNvSpPr/>
          <p:nvPr/>
        </p:nvSpPr>
        <p:spPr>
          <a:xfrm>
            <a:off x="7416145" y="1678940"/>
            <a:ext cx="3028950" cy="337185"/>
          </a:xfrm>
          <a:prstGeom prst="rect">
            <a:avLst/>
          </a:prstGeom>
          <a:solidFill>
            <a:srgbClr val="2F5597"/>
          </a:solidFill>
        </p:spPr>
        <p:txBody>
          <a:bodyPr wrap="square">
            <a:spAutoFit/>
          </a:bodyPr>
          <a:p>
            <a:pPr algn="ctr"/>
            <a:r>
              <a:rPr lang="en-US" altLang="zh-CN" sz="1600" b="1" noProof="0" dirty="0">
                <a:ln>
                  <a:noFill/>
                </a:ln>
                <a:solidFill>
                  <a:prstClr val="white"/>
                </a:solidFill>
                <a:effectLst/>
                <a:uLnTx/>
                <a:uFillTx/>
                <a:latin typeface="Arial" panose="020B0604020202020204" pitchFamily="34" charset="0"/>
                <a:ea typeface="Arial" panose="020B0604020202020204" pitchFamily="34" charset="0"/>
                <a:sym typeface="+mn-ea"/>
              </a:rPr>
              <a:t>Bionic robot</a:t>
            </a:r>
            <a:endParaRPr lang="zh-CN" altLang="en-US" sz="1600" b="1" dirty="0">
              <a:solidFill>
                <a:schemeClr val="bg1"/>
              </a:solidFill>
              <a:latin typeface="Arial" panose="020B0604020202020204" pitchFamily="34" charset="0"/>
              <a:ea typeface="Arial" panose="020B0604020202020204" pitchFamily="34" charset="0"/>
              <a:cs typeface="Arial" panose="020B0604020202020204" pitchFamily="34" charset="0"/>
              <a:sym typeface="+mn-ea"/>
            </a:endParaRPr>
          </a:p>
        </p:txBody>
      </p:sp>
      <p:sp>
        <p:nvSpPr>
          <p:cNvPr id="36" name="文本框 35"/>
          <p:cNvSpPr txBox="1"/>
          <p:nvPr/>
        </p:nvSpPr>
        <p:spPr>
          <a:xfrm>
            <a:off x="5744210" y="4613910"/>
            <a:ext cx="5981065" cy="1641475"/>
          </a:xfrm>
          <a:prstGeom prst="rect">
            <a:avLst/>
          </a:prstGeom>
          <a:noFill/>
        </p:spPr>
        <p:txBody>
          <a:bodyPr wrap="square" rtlCol="0" anchor="t">
            <a:spAutoFit/>
          </a:bodyPr>
          <a:p>
            <a:pPr>
              <a:lnSpc>
                <a:spcPct val="120000"/>
              </a:lnSpc>
              <a:spcBef>
                <a:spcPts val="0"/>
              </a:spcBef>
              <a:spcAft>
                <a:spcPts val="0"/>
              </a:spcAft>
            </a:pPr>
            <a:r>
              <a:rPr lang="en-US" altLang="zh-CN" sz="1400" b="1" dirty="0">
                <a:latin typeface="Arial" panose="020B0604020202020204" pitchFamily="34" charset="0"/>
                <a:ea typeface="Arial" panose="020B0604020202020204" pitchFamily="34" charset="0"/>
                <a:sym typeface="+mn-ea"/>
              </a:rPr>
              <a:t>Personification, robustness, and stability,</a:t>
            </a:r>
            <a:endParaRPr lang="en-US" altLang="zh-CN" sz="1400" b="1" dirty="0">
              <a:latin typeface="Arial" panose="020B0604020202020204" pitchFamily="34" charset="0"/>
              <a:ea typeface="Arial" panose="020B0604020202020204" pitchFamily="34" charset="0"/>
              <a:sym typeface="+mn-ea"/>
            </a:endParaRPr>
          </a:p>
          <a:p>
            <a:pPr marL="285750" indent="-285750">
              <a:lnSpc>
                <a:spcPct val="120000"/>
              </a:lnSpc>
              <a:spcBef>
                <a:spcPts val="0"/>
              </a:spcBef>
              <a:spcAft>
                <a:spcPts val="0"/>
              </a:spcAft>
              <a:buFont typeface="Arial" panose="020B0604020202020204" pitchFamily="34" charset="0"/>
              <a:buChar char="•"/>
            </a:pPr>
            <a:r>
              <a:rPr lang="en-US" altLang="zh-CN" sz="1400" dirty="0">
                <a:latin typeface="Arial" panose="020B0604020202020204" pitchFamily="34" charset="0"/>
                <a:ea typeface="Arial" panose="020B0604020202020204" pitchFamily="34" charset="0"/>
                <a:sym typeface="+mn-ea"/>
              </a:rPr>
              <a:t>Size of the bionic robot meet human dimensions of adult male.</a:t>
            </a:r>
            <a:endParaRPr lang="en-US" altLang="zh-CN" sz="1400" dirty="0">
              <a:latin typeface="Arial" panose="020B0604020202020204" pitchFamily="34" charset="0"/>
              <a:ea typeface="Arial" panose="020B0604020202020204" pitchFamily="34" charset="0"/>
              <a:sym typeface="+mn-ea"/>
            </a:endParaRPr>
          </a:p>
          <a:p>
            <a:pPr marL="285750" indent="-285750">
              <a:lnSpc>
                <a:spcPct val="120000"/>
              </a:lnSpc>
              <a:spcBef>
                <a:spcPts val="0"/>
              </a:spcBef>
              <a:spcAft>
                <a:spcPts val="0"/>
              </a:spcAft>
              <a:buFont typeface="Arial" panose="020B0604020202020204" pitchFamily="34" charset="0"/>
              <a:buChar char="•"/>
            </a:pPr>
            <a:endParaRPr lang="en-US" altLang="zh-CN" sz="1400" noProof="0" dirty="0">
              <a:ln>
                <a:noFill/>
              </a:ln>
              <a:solidFill>
                <a:schemeClr val="tx1"/>
              </a:solidFill>
              <a:effectLst/>
              <a:uLnTx/>
              <a:uFillTx/>
              <a:latin typeface="Arial" panose="020B0604020202020204" pitchFamily="34" charset="0"/>
              <a:ea typeface="Arial" panose="020B0604020202020204" pitchFamily="34" charset="0"/>
              <a:sym typeface="+mn-ea"/>
            </a:endParaRPr>
          </a:p>
          <a:p>
            <a:pPr marL="285750" indent="-285750">
              <a:lnSpc>
                <a:spcPct val="120000"/>
              </a:lnSpc>
              <a:spcBef>
                <a:spcPts val="0"/>
              </a:spcBef>
              <a:spcAft>
                <a:spcPts val="0"/>
              </a:spcAft>
              <a:buFont typeface="Arial" panose="020B0604020202020204" pitchFamily="34" charset="0"/>
              <a:buChar char="•"/>
            </a:pPr>
            <a:endParaRPr lang="en-US" altLang="zh-CN" sz="1400" noProof="0" dirty="0">
              <a:ln>
                <a:noFill/>
              </a:ln>
              <a:solidFill>
                <a:schemeClr val="tx1"/>
              </a:solidFill>
              <a:effectLst/>
              <a:uLnTx/>
              <a:uFillTx/>
              <a:latin typeface="Arial" panose="020B0604020202020204" pitchFamily="34" charset="0"/>
              <a:ea typeface="Arial" panose="020B0604020202020204" pitchFamily="34" charset="0"/>
              <a:sym typeface="+mn-ea"/>
            </a:endParaRPr>
          </a:p>
          <a:p>
            <a:pPr marL="285750" indent="-285750">
              <a:lnSpc>
                <a:spcPct val="120000"/>
              </a:lnSpc>
              <a:spcBef>
                <a:spcPts val="0"/>
              </a:spcBef>
              <a:spcAft>
                <a:spcPts val="0"/>
              </a:spcAft>
              <a:buFont typeface="Arial" panose="020B0604020202020204" pitchFamily="34" charset="0"/>
              <a:buChar char="•"/>
            </a:pPr>
            <a:endParaRPr lang="en-US" altLang="zh-CN" sz="1400" noProof="0" dirty="0">
              <a:ln>
                <a:noFill/>
              </a:ln>
              <a:solidFill>
                <a:schemeClr val="tx1"/>
              </a:solidFill>
              <a:effectLst/>
              <a:uLnTx/>
              <a:uFillTx/>
              <a:latin typeface="Arial" panose="020B0604020202020204" pitchFamily="34" charset="0"/>
              <a:ea typeface="Arial" panose="020B0604020202020204" pitchFamily="34" charset="0"/>
              <a:sym typeface="+mn-ea"/>
            </a:endParaRPr>
          </a:p>
          <a:p>
            <a:pPr>
              <a:lnSpc>
                <a:spcPct val="120000"/>
              </a:lnSpc>
              <a:spcBef>
                <a:spcPts val="0"/>
              </a:spcBef>
              <a:spcAft>
                <a:spcPts val="0"/>
              </a:spcAft>
            </a:pPr>
            <a:endParaRPr kumimoji="0" lang="en-US" altLang="zh-CN" sz="1400" i="0" u="none" strike="noStrike" kern="1200" cap="none" spc="0" normalizeH="0" baseline="0" noProof="0" dirty="0">
              <a:ln>
                <a:noFill/>
              </a:ln>
              <a:solidFill>
                <a:schemeClr val="tx1"/>
              </a:solidFill>
              <a:effectLst/>
              <a:uLnTx/>
              <a:uFillTx/>
              <a:latin typeface="Arial" panose="020B0604020202020204" pitchFamily="34" charset="0"/>
              <a:ea typeface="Arial" panose="020B0604020202020204" pitchFamily="34" charset="0"/>
              <a:cs typeface="+mn-cs"/>
              <a:sym typeface="+mn-ea"/>
            </a:endParaRPr>
          </a:p>
        </p:txBody>
      </p:sp>
      <p:graphicFrame>
        <p:nvGraphicFramePr>
          <p:cNvPr id="26" name="表格 25"/>
          <p:cNvGraphicFramePr/>
          <p:nvPr>
            <p:custDataLst>
              <p:tags r:id="rId1"/>
            </p:custDataLst>
          </p:nvPr>
        </p:nvGraphicFramePr>
        <p:xfrm>
          <a:off x="6275070" y="5208905"/>
          <a:ext cx="5285740" cy="822960"/>
        </p:xfrm>
        <a:graphic>
          <a:graphicData uri="http://schemas.openxmlformats.org/drawingml/2006/table">
            <a:tbl>
              <a:tblPr firstRow="1">
                <a:tableStyleId>{5940675A-B579-460E-94D1-54222C63F5DA}</a:tableStyleId>
              </a:tblPr>
              <a:tblGrid>
                <a:gridCol w="2367280"/>
                <a:gridCol w="1090295"/>
                <a:gridCol w="939800"/>
                <a:gridCol w="888365"/>
              </a:tblGrid>
              <a:tr h="274320">
                <a:tc>
                  <a:txBody>
                    <a:bodyPr/>
                    <a:p>
                      <a:pPr algn="ctr">
                        <a:buNone/>
                      </a:pPr>
                      <a:r>
                        <a:rPr lang="en-US" altLang="zh-CN" sz="1200">
                          <a:latin typeface="Arial" panose="020B0604020202020204" pitchFamily="34" charset="0"/>
                          <a:ea typeface="Arial" panose="020B0604020202020204" pitchFamily="34" charset="0"/>
                        </a:rPr>
                        <a:t>Aged 17-60 (Men)</a:t>
                      </a:r>
                      <a:endParaRPr lang="en-US" altLang="zh-CN" sz="1200">
                        <a:latin typeface="Arial" panose="020B0604020202020204" pitchFamily="34" charset="0"/>
                        <a:ea typeface="Arial" panose="020B0604020202020204" pitchFamily="34" charset="0"/>
                      </a:endParaRPr>
                    </a:p>
                  </a:txBody>
                  <a:tcPr/>
                </a:tc>
                <a:tc>
                  <a:txBody>
                    <a:bodyPr/>
                    <a:p>
                      <a:pPr algn="ctr">
                        <a:buNone/>
                      </a:pPr>
                      <a:r>
                        <a:rPr lang="en-US" altLang="zh-CN" sz="1200">
                          <a:latin typeface="Arial" panose="020B0604020202020204" pitchFamily="34" charset="0"/>
                          <a:ea typeface="Arial" panose="020B0604020202020204" pitchFamily="34" charset="0"/>
                        </a:rPr>
                        <a:t>P1</a:t>
                      </a:r>
                      <a:endParaRPr lang="en-US" altLang="zh-CN" sz="1200">
                        <a:latin typeface="Arial" panose="020B0604020202020204" pitchFamily="34" charset="0"/>
                        <a:ea typeface="Arial" panose="020B0604020202020204" pitchFamily="34" charset="0"/>
                      </a:endParaRPr>
                    </a:p>
                  </a:txBody>
                  <a:tcPr/>
                </a:tc>
                <a:tc>
                  <a:txBody>
                    <a:bodyPr/>
                    <a:p>
                      <a:pPr algn="ctr">
                        <a:buNone/>
                      </a:pPr>
                      <a:r>
                        <a:rPr lang="en-US" altLang="zh-CN" sz="1200">
                          <a:latin typeface="Arial" panose="020B0604020202020204" pitchFamily="34" charset="0"/>
                          <a:ea typeface="Arial" panose="020B0604020202020204" pitchFamily="34" charset="0"/>
                        </a:rPr>
                        <a:t>P50</a:t>
                      </a:r>
                      <a:endParaRPr lang="en-US" altLang="zh-CN" sz="1200">
                        <a:latin typeface="Arial" panose="020B0604020202020204" pitchFamily="34" charset="0"/>
                        <a:ea typeface="Arial" panose="020B0604020202020204" pitchFamily="34" charset="0"/>
                      </a:endParaRPr>
                    </a:p>
                  </a:txBody>
                  <a:tcPr/>
                </a:tc>
                <a:tc>
                  <a:txBody>
                    <a:bodyPr/>
                    <a:p>
                      <a:pPr algn="ctr">
                        <a:buNone/>
                      </a:pPr>
                      <a:r>
                        <a:rPr lang="en-US" altLang="zh-CN" sz="1200">
                          <a:latin typeface="Arial" panose="020B0604020202020204" pitchFamily="34" charset="0"/>
                          <a:ea typeface="Arial" panose="020B0604020202020204" pitchFamily="34" charset="0"/>
                        </a:rPr>
                        <a:t>P90</a:t>
                      </a:r>
                      <a:endParaRPr lang="en-US" altLang="zh-CN" sz="1200">
                        <a:latin typeface="Arial" panose="020B0604020202020204" pitchFamily="34" charset="0"/>
                        <a:ea typeface="Arial" panose="020B0604020202020204" pitchFamily="34" charset="0"/>
                      </a:endParaRPr>
                    </a:p>
                  </a:txBody>
                  <a:tcPr/>
                </a:tc>
              </a:tr>
              <a:tr h="274320">
                <a:tc>
                  <a:txBody>
                    <a:bodyPr/>
                    <a:p>
                      <a:pPr algn="ctr">
                        <a:buNone/>
                      </a:pPr>
                      <a:r>
                        <a:rPr lang="en-US" altLang="zh-CN" sz="1200">
                          <a:latin typeface="Arial" panose="020B0604020202020204" pitchFamily="34" charset="0"/>
                          <a:ea typeface="Arial" panose="020B0604020202020204" pitchFamily="34" charset="0"/>
                          <a:cs typeface="Arial" panose="020B0604020202020204" pitchFamily="34" charset="0"/>
                        </a:rPr>
                        <a:t>height</a:t>
                      </a:r>
                      <a:r>
                        <a:rPr lang="zh-CN" altLang="en-US" sz="1200">
                          <a:latin typeface="Arial" panose="020B0604020202020204" pitchFamily="34" charset="0"/>
                          <a:ea typeface="Arial" panose="020B0604020202020204" pitchFamily="34" charset="0"/>
                          <a:cs typeface="Arial" panose="020B0604020202020204" pitchFamily="34" charset="0"/>
                        </a:rPr>
                        <a:t>（</a:t>
                      </a:r>
                      <a:r>
                        <a:rPr lang="en-US" altLang="zh-CN" sz="1200">
                          <a:latin typeface="Arial" panose="020B0604020202020204" pitchFamily="34" charset="0"/>
                          <a:ea typeface="Arial" panose="020B0604020202020204" pitchFamily="34" charset="0"/>
                          <a:cs typeface="Arial" panose="020B0604020202020204" pitchFamily="34" charset="0"/>
                        </a:rPr>
                        <a:t>mm</a:t>
                      </a:r>
                      <a:r>
                        <a:rPr lang="zh-CN" altLang="en-US" sz="1200">
                          <a:latin typeface="Arial" panose="020B0604020202020204" pitchFamily="34" charset="0"/>
                          <a:ea typeface="Arial" panose="020B0604020202020204" pitchFamily="34" charset="0"/>
                          <a:cs typeface="Arial" panose="020B0604020202020204" pitchFamily="34" charset="0"/>
                        </a:rPr>
                        <a:t>）</a:t>
                      </a:r>
                      <a:endParaRPr lang="zh-CN" altLang="en-US" sz="1200">
                        <a:latin typeface="Arial" panose="020B0604020202020204" pitchFamily="34" charset="0"/>
                        <a:ea typeface="Arial" panose="020B0604020202020204" pitchFamily="34" charset="0"/>
                        <a:cs typeface="Arial" panose="020B0604020202020204" pitchFamily="34" charset="0"/>
                      </a:endParaRPr>
                    </a:p>
                  </a:txBody>
                  <a:tcPr/>
                </a:tc>
                <a:tc>
                  <a:txBody>
                    <a:bodyPr/>
                    <a:p>
                      <a:pPr algn="ctr">
                        <a:buNone/>
                      </a:pPr>
                      <a:r>
                        <a:rPr lang="en-US" altLang="zh-CN" sz="1200">
                          <a:latin typeface="Arial" panose="020B0604020202020204" pitchFamily="34" charset="0"/>
                          <a:ea typeface="Arial" panose="020B0604020202020204" pitchFamily="34" charset="0"/>
                        </a:rPr>
                        <a:t>1604</a:t>
                      </a:r>
                      <a:endParaRPr lang="en-US" altLang="zh-CN" sz="1200">
                        <a:latin typeface="Arial" panose="020B0604020202020204" pitchFamily="34" charset="0"/>
                        <a:ea typeface="Arial" panose="020B0604020202020204" pitchFamily="34" charset="0"/>
                      </a:endParaRPr>
                    </a:p>
                  </a:txBody>
                  <a:tcPr/>
                </a:tc>
                <a:tc>
                  <a:txBody>
                    <a:bodyPr/>
                    <a:p>
                      <a:pPr algn="ctr">
                        <a:buNone/>
                      </a:pPr>
                      <a:r>
                        <a:rPr lang="en-US" altLang="zh-CN" sz="1200">
                          <a:latin typeface="Arial" panose="020B0604020202020204" pitchFamily="34" charset="0"/>
                          <a:ea typeface="Arial" panose="020B0604020202020204" pitchFamily="34" charset="0"/>
                        </a:rPr>
                        <a:t>1687</a:t>
                      </a:r>
                      <a:endParaRPr lang="en-US" altLang="zh-CN" sz="1200">
                        <a:latin typeface="Arial" panose="020B0604020202020204" pitchFamily="34" charset="0"/>
                        <a:ea typeface="Arial" panose="020B0604020202020204" pitchFamily="34" charset="0"/>
                      </a:endParaRPr>
                    </a:p>
                  </a:txBody>
                  <a:tcPr/>
                </a:tc>
                <a:tc>
                  <a:txBody>
                    <a:bodyPr/>
                    <a:p>
                      <a:pPr algn="ctr">
                        <a:buNone/>
                      </a:pPr>
                      <a:r>
                        <a:rPr lang="en-US" altLang="zh-CN" sz="1200">
                          <a:latin typeface="Arial" panose="020B0604020202020204" pitchFamily="34" charset="0"/>
                          <a:ea typeface="Arial" panose="020B0604020202020204" pitchFamily="34" charset="0"/>
                        </a:rPr>
                        <a:t>1773</a:t>
                      </a:r>
                      <a:endParaRPr lang="en-US" altLang="zh-CN" sz="1200">
                        <a:latin typeface="Arial" panose="020B0604020202020204" pitchFamily="34" charset="0"/>
                        <a:ea typeface="Arial" panose="020B0604020202020204" pitchFamily="34" charset="0"/>
                      </a:endParaRPr>
                    </a:p>
                  </a:txBody>
                  <a:tcPr/>
                </a:tc>
              </a:tr>
              <a:tr h="274320">
                <a:tc>
                  <a:txBody>
                    <a:bodyPr/>
                    <a:p>
                      <a:pPr algn="ctr">
                        <a:buNone/>
                      </a:pPr>
                      <a:r>
                        <a:rPr lang="en-US" altLang="zh-CN" sz="1200">
                          <a:latin typeface="Arial" panose="020B0604020202020204" pitchFamily="34" charset="0"/>
                          <a:ea typeface="Arial" panose="020B0604020202020204" pitchFamily="34" charset="0"/>
                          <a:cs typeface="Arial" panose="020B0604020202020204" pitchFamily="34" charset="0"/>
                        </a:rPr>
                        <a:t>weight</a:t>
                      </a:r>
                      <a:r>
                        <a:rPr lang="zh-CN" altLang="en-US" sz="1200">
                          <a:latin typeface="Arial" panose="020B0604020202020204" pitchFamily="34" charset="0"/>
                          <a:ea typeface="Arial" panose="020B0604020202020204" pitchFamily="34" charset="0"/>
                          <a:cs typeface="Arial" panose="020B0604020202020204" pitchFamily="34" charset="0"/>
                        </a:rPr>
                        <a:t>（</a:t>
                      </a:r>
                      <a:r>
                        <a:rPr lang="en-US" altLang="zh-CN" sz="1200">
                          <a:latin typeface="Arial" panose="020B0604020202020204" pitchFamily="34" charset="0"/>
                          <a:ea typeface="Arial" panose="020B0604020202020204" pitchFamily="34" charset="0"/>
                          <a:cs typeface="Arial" panose="020B0604020202020204" pitchFamily="34" charset="0"/>
                        </a:rPr>
                        <a:t>kg</a:t>
                      </a:r>
                      <a:r>
                        <a:rPr lang="zh-CN" altLang="en-US" sz="1200">
                          <a:latin typeface="Arial" panose="020B0604020202020204" pitchFamily="34" charset="0"/>
                          <a:ea typeface="Arial" panose="020B0604020202020204" pitchFamily="34" charset="0"/>
                          <a:cs typeface="Arial" panose="020B0604020202020204" pitchFamily="34" charset="0"/>
                        </a:rPr>
                        <a:t>）</a:t>
                      </a:r>
                      <a:endParaRPr lang="zh-CN" altLang="en-US" sz="1200">
                        <a:latin typeface="Arial" panose="020B0604020202020204" pitchFamily="34" charset="0"/>
                        <a:ea typeface="Arial" panose="020B0604020202020204" pitchFamily="34" charset="0"/>
                        <a:cs typeface="Arial" panose="020B0604020202020204" pitchFamily="34" charset="0"/>
                      </a:endParaRPr>
                    </a:p>
                  </a:txBody>
                  <a:tcPr/>
                </a:tc>
                <a:tc>
                  <a:txBody>
                    <a:bodyPr/>
                    <a:p>
                      <a:pPr algn="ctr">
                        <a:buNone/>
                      </a:pPr>
                      <a:r>
                        <a:rPr lang="en-US" altLang="zh-CN" sz="1200">
                          <a:latin typeface="Arial" panose="020B0604020202020204" pitchFamily="34" charset="0"/>
                          <a:ea typeface="Arial" panose="020B0604020202020204" pitchFamily="34" charset="0"/>
                        </a:rPr>
                        <a:t>55</a:t>
                      </a:r>
                      <a:endParaRPr lang="en-US" altLang="zh-CN" sz="1200">
                        <a:latin typeface="Arial" panose="020B0604020202020204" pitchFamily="34" charset="0"/>
                        <a:ea typeface="Arial" panose="020B0604020202020204" pitchFamily="34" charset="0"/>
                      </a:endParaRPr>
                    </a:p>
                  </a:txBody>
                  <a:tcPr/>
                </a:tc>
                <a:tc>
                  <a:txBody>
                    <a:bodyPr/>
                    <a:p>
                      <a:pPr algn="ctr">
                        <a:buNone/>
                      </a:pPr>
                      <a:r>
                        <a:rPr lang="en-US" altLang="zh-CN" sz="1200">
                          <a:latin typeface="Arial" panose="020B0604020202020204" pitchFamily="34" charset="0"/>
                          <a:ea typeface="Arial" panose="020B0604020202020204" pitchFamily="34" charset="0"/>
                        </a:rPr>
                        <a:t>68</a:t>
                      </a:r>
                      <a:endParaRPr lang="en-US" altLang="zh-CN" sz="1200">
                        <a:latin typeface="Arial" panose="020B0604020202020204" pitchFamily="34" charset="0"/>
                        <a:ea typeface="Arial" panose="020B0604020202020204" pitchFamily="34" charset="0"/>
                      </a:endParaRPr>
                    </a:p>
                  </a:txBody>
                  <a:tcPr/>
                </a:tc>
                <a:tc>
                  <a:txBody>
                    <a:bodyPr/>
                    <a:p>
                      <a:pPr algn="ctr">
                        <a:buNone/>
                      </a:pPr>
                      <a:r>
                        <a:rPr lang="en-US" altLang="zh-CN" sz="1200">
                          <a:latin typeface="Arial" panose="020B0604020202020204" pitchFamily="34" charset="0"/>
                          <a:ea typeface="Arial" panose="020B0604020202020204" pitchFamily="34" charset="0"/>
                        </a:rPr>
                        <a:t>83</a:t>
                      </a:r>
                      <a:endParaRPr lang="en-US" altLang="zh-CN" sz="1200">
                        <a:latin typeface="Arial" panose="020B0604020202020204" pitchFamily="34" charset="0"/>
                        <a:ea typeface="Arial" panose="020B0604020202020204" pitchFamily="34" charset="0"/>
                      </a:endParaRPr>
                    </a:p>
                  </a:txBody>
                  <a:tcPr/>
                </a:tc>
              </a:tr>
            </a:tbl>
          </a:graphicData>
        </a:graphic>
      </p:graphicFrame>
      <p:pic>
        <p:nvPicPr>
          <p:cNvPr id="37" name="图片 36"/>
          <p:cNvPicPr>
            <a:picLocks noChangeAspect="1"/>
          </p:cNvPicPr>
          <p:nvPr/>
        </p:nvPicPr>
        <p:blipFill>
          <a:blip r:embed="rId2"/>
          <a:stretch>
            <a:fillRect/>
          </a:stretch>
        </p:blipFill>
        <p:spPr>
          <a:xfrm>
            <a:off x="925830" y="2129790"/>
            <a:ext cx="4094480" cy="1230630"/>
          </a:xfrm>
          <a:prstGeom prst="rect">
            <a:avLst/>
          </a:prstGeom>
        </p:spPr>
      </p:pic>
      <p:grpSp>
        <p:nvGrpSpPr>
          <p:cNvPr id="39" name="组合 38"/>
          <p:cNvGrpSpPr/>
          <p:nvPr/>
        </p:nvGrpSpPr>
        <p:grpSpPr>
          <a:xfrm>
            <a:off x="828040" y="3511550"/>
            <a:ext cx="3985260" cy="2023110"/>
            <a:chOff x="2146" y="5715"/>
            <a:chExt cx="6276" cy="3186"/>
          </a:xfrm>
        </p:grpSpPr>
        <p:pic>
          <p:nvPicPr>
            <p:cNvPr id="38" name="图片 37"/>
            <p:cNvPicPr>
              <a:picLocks noChangeAspect="1"/>
            </p:cNvPicPr>
            <p:nvPr/>
          </p:nvPicPr>
          <p:blipFill>
            <a:blip r:embed="rId3"/>
            <a:stretch>
              <a:fillRect/>
            </a:stretch>
          </p:blipFill>
          <p:spPr>
            <a:xfrm>
              <a:off x="2146" y="5715"/>
              <a:ext cx="6276" cy="3186"/>
            </a:xfrm>
            <a:prstGeom prst="rect">
              <a:avLst/>
            </a:prstGeom>
          </p:spPr>
        </p:pic>
        <p:sp>
          <p:nvSpPr>
            <p:cNvPr id="11" name="文本框 10"/>
            <p:cNvSpPr txBox="1"/>
            <p:nvPr/>
          </p:nvSpPr>
          <p:spPr>
            <a:xfrm>
              <a:off x="2146" y="8409"/>
              <a:ext cx="6270" cy="492"/>
            </a:xfrm>
            <a:prstGeom prst="rect">
              <a:avLst/>
            </a:prstGeom>
            <a:solidFill>
              <a:schemeClr val="bg2">
                <a:alpha val="65000"/>
              </a:schemeClr>
            </a:solidFill>
          </p:spPr>
          <p:txBody>
            <a:bodyPr wrap="square" rtlCol="0" anchor="t">
              <a:spAutoFit/>
            </a:bodyPr>
            <a:p>
              <a:pPr algn="ctr">
                <a:lnSpc>
                  <a:spcPct val="120000"/>
                </a:lnSpc>
                <a:spcBef>
                  <a:spcPts val="0"/>
                </a:spcBef>
                <a:spcAft>
                  <a:spcPts val="0"/>
                </a:spcAft>
              </a:pPr>
              <a:r>
                <a:rPr lang="en-US" altLang="zh-CN" sz="1200">
                  <a:solidFill>
                    <a:schemeClr val="tx1"/>
                  </a:solidFill>
                  <a:latin typeface="Arial" panose="020B0604020202020204" pitchFamily="34" charset="0"/>
                  <a:ea typeface="Arial" panose="020B0604020202020204" pitchFamily="34" charset="0"/>
                  <a:sym typeface="+mn-ea"/>
                </a:rPr>
                <a:t>DAMS test laboratory </a:t>
              </a:r>
              <a:endParaRPr lang="en-US" altLang="zh-CN" sz="1200" dirty="0">
                <a:solidFill>
                  <a:schemeClr val="tx1"/>
                </a:solidFill>
                <a:latin typeface="Arial" panose="020B0604020202020204" pitchFamily="34" charset="0"/>
                <a:ea typeface="Arial" panose="020B0604020202020204" pitchFamily="34" charset="0"/>
                <a:sym typeface="+mn-ea"/>
              </a:endParaRPr>
            </a:p>
          </p:txBody>
        </p:sp>
      </p:grpSp>
      <p:grpSp>
        <p:nvGrpSpPr>
          <p:cNvPr id="40" name="组合 39"/>
          <p:cNvGrpSpPr/>
          <p:nvPr/>
        </p:nvGrpSpPr>
        <p:grpSpPr>
          <a:xfrm>
            <a:off x="6019165" y="2138680"/>
            <a:ext cx="5459730" cy="2458720"/>
            <a:chOff x="9586" y="3362"/>
            <a:chExt cx="8598" cy="3872"/>
          </a:xfrm>
        </p:grpSpPr>
        <p:pic>
          <p:nvPicPr>
            <p:cNvPr id="119" name="图片 118"/>
            <p:cNvPicPr>
              <a:picLocks noChangeAspect="1"/>
            </p:cNvPicPr>
            <p:nvPr/>
          </p:nvPicPr>
          <p:blipFill>
            <a:blip r:embed="rId4"/>
            <a:srcRect r="14230"/>
            <a:stretch>
              <a:fillRect/>
            </a:stretch>
          </p:blipFill>
          <p:spPr>
            <a:xfrm>
              <a:off x="13150" y="3382"/>
              <a:ext cx="5033" cy="3852"/>
            </a:xfrm>
            <a:prstGeom prst="rect">
              <a:avLst/>
            </a:prstGeom>
          </p:spPr>
        </p:pic>
        <p:pic>
          <p:nvPicPr>
            <p:cNvPr id="28" name="图片 27"/>
            <p:cNvPicPr>
              <a:picLocks noChangeAspect="1"/>
            </p:cNvPicPr>
            <p:nvPr/>
          </p:nvPicPr>
          <p:blipFill>
            <a:blip r:embed="rId5"/>
            <a:stretch>
              <a:fillRect/>
            </a:stretch>
          </p:blipFill>
          <p:spPr>
            <a:xfrm>
              <a:off x="9586" y="3370"/>
              <a:ext cx="1966" cy="1953"/>
            </a:xfrm>
            <a:prstGeom prst="rect">
              <a:avLst/>
            </a:prstGeom>
          </p:spPr>
        </p:pic>
        <p:pic>
          <p:nvPicPr>
            <p:cNvPr id="30" name="图片 29"/>
            <p:cNvPicPr>
              <a:picLocks noChangeAspect="1"/>
            </p:cNvPicPr>
            <p:nvPr/>
          </p:nvPicPr>
          <p:blipFill>
            <a:blip r:embed="rId6"/>
            <a:stretch>
              <a:fillRect/>
            </a:stretch>
          </p:blipFill>
          <p:spPr>
            <a:xfrm>
              <a:off x="9586" y="5292"/>
              <a:ext cx="1967" cy="1941"/>
            </a:xfrm>
            <a:prstGeom prst="rect">
              <a:avLst/>
            </a:prstGeom>
          </p:spPr>
        </p:pic>
        <p:pic>
          <p:nvPicPr>
            <p:cNvPr id="33" name="图片 32"/>
            <p:cNvPicPr>
              <a:picLocks noChangeAspect="1"/>
            </p:cNvPicPr>
            <p:nvPr/>
          </p:nvPicPr>
          <p:blipFill>
            <a:blip r:embed="rId7"/>
            <a:stretch>
              <a:fillRect/>
            </a:stretch>
          </p:blipFill>
          <p:spPr>
            <a:xfrm>
              <a:off x="11553" y="3362"/>
              <a:ext cx="2079" cy="1981"/>
            </a:xfrm>
            <a:prstGeom prst="rect">
              <a:avLst/>
            </a:prstGeom>
          </p:spPr>
        </p:pic>
        <p:pic>
          <p:nvPicPr>
            <p:cNvPr id="34" name="图片 33"/>
            <p:cNvPicPr>
              <a:picLocks noChangeAspect="1"/>
            </p:cNvPicPr>
            <p:nvPr/>
          </p:nvPicPr>
          <p:blipFill>
            <a:blip r:embed="rId8"/>
            <a:stretch>
              <a:fillRect/>
            </a:stretch>
          </p:blipFill>
          <p:spPr>
            <a:xfrm>
              <a:off x="11543" y="5349"/>
              <a:ext cx="1866" cy="1885"/>
            </a:xfrm>
            <a:prstGeom prst="rect">
              <a:avLst/>
            </a:prstGeom>
          </p:spPr>
        </p:pic>
        <p:pic>
          <p:nvPicPr>
            <p:cNvPr id="35" name="图片 34"/>
            <p:cNvPicPr>
              <a:picLocks noChangeAspect="1"/>
            </p:cNvPicPr>
            <p:nvPr/>
          </p:nvPicPr>
          <p:blipFill>
            <a:blip r:embed="rId9"/>
            <a:stretch>
              <a:fillRect/>
            </a:stretch>
          </p:blipFill>
          <p:spPr>
            <a:xfrm>
              <a:off x="13484" y="3365"/>
              <a:ext cx="1476" cy="1531"/>
            </a:xfrm>
            <a:prstGeom prst="rect">
              <a:avLst/>
            </a:prstGeom>
          </p:spPr>
        </p:pic>
        <p:sp>
          <p:nvSpPr>
            <p:cNvPr id="25" name="文本框 24"/>
            <p:cNvSpPr txBox="1"/>
            <p:nvPr/>
          </p:nvSpPr>
          <p:spPr>
            <a:xfrm>
              <a:off x="9586" y="6741"/>
              <a:ext cx="8598" cy="492"/>
            </a:xfrm>
            <a:prstGeom prst="rect">
              <a:avLst/>
            </a:prstGeom>
            <a:solidFill>
              <a:schemeClr val="bg2">
                <a:alpha val="65000"/>
              </a:schemeClr>
            </a:solidFill>
          </p:spPr>
          <p:txBody>
            <a:bodyPr wrap="square" rtlCol="0" anchor="t">
              <a:spAutoFit/>
            </a:bodyPr>
            <a:p>
              <a:pPr algn="ctr">
                <a:lnSpc>
                  <a:spcPct val="120000"/>
                </a:lnSpc>
                <a:spcBef>
                  <a:spcPts val="0"/>
                </a:spcBef>
                <a:spcAft>
                  <a:spcPts val="0"/>
                </a:spcAft>
              </a:pPr>
              <a:r>
                <a:rPr lang="en-US" altLang="zh-CN" sz="1200" dirty="0">
                  <a:solidFill>
                    <a:schemeClr val="tx1"/>
                  </a:solidFill>
                  <a:latin typeface="Arial" panose="020B0604020202020204" pitchFamily="34" charset="0"/>
                  <a:ea typeface="Arial" panose="020B0604020202020204" pitchFamily="34" charset="0"/>
                  <a:sym typeface="+mn-ea"/>
                </a:rPr>
                <a:t>Bionic robot  simulates making phone calls</a:t>
              </a:r>
              <a:endParaRPr lang="en-US" altLang="zh-CN" sz="1200" dirty="0">
                <a:solidFill>
                  <a:schemeClr val="tx1"/>
                </a:solidFill>
                <a:latin typeface="Arial" panose="020B0604020202020204" pitchFamily="34" charset="0"/>
                <a:ea typeface="Arial" panose="020B0604020202020204" pitchFamily="34" charset="0"/>
                <a:sym typeface="+mn-ea"/>
              </a:endParaRPr>
            </a:p>
          </p:txBody>
        </p:sp>
      </p:grpSp>
      <p:sp>
        <p:nvSpPr>
          <p:cNvPr id="41" name="文本框 40"/>
          <p:cNvSpPr txBox="1"/>
          <p:nvPr/>
        </p:nvSpPr>
        <p:spPr>
          <a:xfrm>
            <a:off x="5663565" y="6015990"/>
            <a:ext cx="6096000" cy="607695"/>
          </a:xfrm>
          <a:prstGeom prst="rect">
            <a:avLst/>
          </a:prstGeom>
          <a:noFill/>
        </p:spPr>
        <p:txBody>
          <a:bodyPr wrap="square" rtlCol="0" anchor="t">
            <a:spAutoFit/>
          </a:bodyPr>
          <a:p>
            <a:pPr marL="285750" indent="-285750">
              <a:lnSpc>
                <a:spcPct val="120000"/>
              </a:lnSpc>
              <a:spcBef>
                <a:spcPts val="0"/>
              </a:spcBef>
              <a:spcAft>
                <a:spcPts val="0"/>
              </a:spcAft>
              <a:buFont typeface="Arial" panose="020B0604020202020204" pitchFamily="34" charset="0"/>
              <a:buChar char="•"/>
            </a:pPr>
            <a:r>
              <a:rPr lang="en-US" altLang="zh-CN" sz="1400" noProof="0" dirty="0">
                <a:ln>
                  <a:noFill/>
                </a:ln>
                <a:effectLst/>
                <a:uLnTx/>
                <a:uFillTx/>
                <a:latin typeface="Arial" panose="020B0604020202020204" pitchFamily="34" charset="0"/>
                <a:ea typeface="Arial" panose="020B0604020202020204" pitchFamily="34" charset="0"/>
                <a:sym typeface="+mn-ea"/>
              </a:rPr>
              <a:t>The bionic robot can complete multiple repetitive actions, such as closing eyes, looking up, yawning, make phone calls, smoking, etc</a:t>
            </a:r>
            <a:endParaRPr lang="en-US" altLang="zh-CN" sz="1400" noProof="0" dirty="0">
              <a:ln>
                <a:noFill/>
              </a:ln>
              <a:effectLst/>
              <a:uLnTx/>
              <a:uFillTx/>
              <a:latin typeface="Arial" panose="020B0604020202020204" pitchFamily="34" charset="0"/>
              <a:ea typeface="Arial" panose="020B0604020202020204" pitchFamily="34" charset="0"/>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fld>
            <a:endParaRPr lang="zh-CN" altLang="en-US" dirty="0">
              <a:latin typeface="Arial" panose="020B0604020202020204" pitchFamily="34" charset="0"/>
              <a:cs typeface="Arial" panose="020B0604020202020204" pitchFamily="34" charset="0"/>
            </a:endParaRPr>
          </a:p>
        </p:txBody>
      </p:sp>
      <p:sp>
        <p:nvSpPr>
          <p:cNvPr id="10" name="文本框 9"/>
          <p:cNvSpPr txBox="1"/>
          <p:nvPr/>
        </p:nvSpPr>
        <p:spPr bwMode="auto">
          <a:xfrm>
            <a:off x="508000" y="77470"/>
            <a:ext cx="6593840" cy="583565"/>
          </a:xfrm>
          <a:prstGeom prst="rect">
            <a:avLst/>
          </a:prstGeom>
        </p:spPr>
        <p:txBody>
          <a:bodyPr vert="horz" wrap="square"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pPr lvl="0" algn="l">
              <a:buClrTx/>
              <a:buSzTx/>
              <a:buFontTx/>
            </a:pPr>
            <a:r>
              <a:rPr lang="en-US" sz="2400" dirty="0">
                <a:latin typeface="Arial" panose="020B0604020202020204" pitchFamily="34" charset="0"/>
                <a:ea typeface="Calibri" panose="020F0502020204030204" pitchFamily="34" charset="0"/>
                <a:cs typeface="Arial" panose="020B0604020202020204" pitchFamily="34" charset="0"/>
                <a:sym typeface="+mn-ea"/>
              </a:rPr>
              <a:t>Suggestions</a:t>
            </a:r>
            <a:endParaRPr lang="en-US" sz="2400" dirty="0">
              <a:latin typeface="Arial" panose="020B0604020202020204" pitchFamily="34" charset="0"/>
              <a:ea typeface="Calibri" panose="020F0502020204030204" pitchFamily="34" charset="0"/>
              <a:cs typeface="Arial" panose="020B0604020202020204" pitchFamily="34" charset="0"/>
              <a:sym typeface="+mn-ea"/>
            </a:endParaRPr>
          </a:p>
        </p:txBody>
      </p:sp>
      <p:sp>
        <p:nvSpPr>
          <p:cNvPr id="16" name="文本框 15"/>
          <p:cNvSpPr txBox="1"/>
          <p:nvPr/>
        </p:nvSpPr>
        <p:spPr>
          <a:xfrm>
            <a:off x="367665" y="852805"/>
            <a:ext cx="10206355" cy="391160"/>
          </a:xfrm>
          <a:prstGeom prst="rect">
            <a:avLst/>
          </a:prstGeom>
        </p:spPr>
        <p:txBody>
          <a:bodyPr wrap="square">
            <a:spAutoFit/>
          </a:bodyPr>
          <a:p>
            <a:pPr marL="0" indent="0">
              <a:lnSpc>
                <a:spcPts val="2340"/>
              </a:lnSpc>
              <a:spcBef>
                <a:spcPts val="600"/>
              </a:spcBef>
              <a:spcAft>
                <a:spcPts val="1200"/>
              </a:spcAft>
            </a:pPr>
            <a:r>
              <a:rPr lang="en-US" altLang="zh-CN" sz="2000" b="1" u="sng">
                <a:latin typeface="Arial" panose="020B0604020202020204" pitchFamily="34" charset="0"/>
                <a:ea typeface="Arial" panose="020B0604020202020204" pitchFamily="34" charset="0"/>
                <a:sym typeface="+mn-ea"/>
              </a:rPr>
              <a:t>1</a:t>
            </a:r>
            <a:r>
              <a:rPr lang="zh-CN" altLang="en-US" sz="2000" b="1" u="sng">
                <a:latin typeface="Arial" panose="020B0604020202020204" pitchFamily="34" charset="0"/>
                <a:ea typeface="Arial" panose="020B0604020202020204" pitchFamily="34" charset="0"/>
                <a:sym typeface="+mn-ea"/>
              </a:rPr>
              <a:t>、</a:t>
            </a:r>
            <a:r>
              <a:rPr lang="en-US" altLang="zh-CN" sz="2000" b="1" u="sng">
                <a:latin typeface="Arial" panose="020B0604020202020204" pitchFamily="34" charset="0"/>
                <a:ea typeface="Arial" panose="020B0604020202020204" pitchFamily="34" charset="0"/>
                <a:sym typeface="+mn-ea"/>
              </a:rPr>
              <a:t>Set selection rules</a:t>
            </a:r>
            <a:r>
              <a:rPr lang="zh-CN" altLang="en-US" sz="2000" b="1" u="sng">
                <a:latin typeface="Arial" panose="020B0604020202020204" pitchFamily="34" charset="0"/>
                <a:ea typeface="Arial" panose="020B0604020202020204" pitchFamily="34" charset="0"/>
                <a:sym typeface="+mn-ea"/>
              </a:rPr>
              <a:t>，</a:t>
            </a:r>
            <a:r>
              <a:rPr lang="en-US" altLang="zh-CN" sz="2000" b="1" u="sng">
                <a:solidFill>
                  <a:schemeClr val="tx1"/>
                </a:solidFill>
                <a:latin typeface="Arial" panose="020B0604020202020204" pitchFamily="34" charset="0"/>
                <a:ea typeface="Arial" panose="020B0604020202020204" pitchFamily="34" charset="0"/>
                <a:sym typeface="+mn-ea"/>
              </a:rPr>
              <a:t>when selecting drivers for real vehicle testing.</a:t>
            </a:r>
            <a:endParaRPr lang="en-US" altLang="zh-CN" sz="2000" b="1" u="sng">
              <a:solidFill>
                <a:schemeClr val="tx1"/>
              </a:solidFill>
              <a:latin typeface="Arial" panose="020B0604020202020204" pitchFamily="34" charset="0"/>
              <a:ea typeface="Arial" panose="020B0604020202020204" pitchFamily="34" charset="0"/>
              <a:sym typeface="+mn-ea"/>
            </a:endParaRPr>
          </a:p>
        </p:txBody>
      </p:sp>
      <p:sp>
        <p:nvSpPr>
          <p:cNvPr id="3" name="文本框 2"/>
          <p:cNvSpPr txBox="1"/>
          <p:nvPr>
            <p:custDataLst>
              <p:tags r:id="rId1"/>
            </p:custDataLst>
          </p:nvPr>
        </p:nvSpPr>
        <p:spPr>
          <a:xfrm>
            <a:off x="322580" y="2033905"/>
            <a:ext cx="11459210" cy="755650"/>
          </a:xfrm>
          <a:prstGeom prst="rect">
            <a:avLst/>
          </a:prstGeom>
          <a:noFill/>
        </p:spPr>
        <p:txBody>
          <a:bodyPr wrap="square" rtlCol="0" anchor="t">
            <a:spAutoFit/>
          </a:bodyPr>
          <a:p>
            <a:pPr>
              <a:lnSpc>
                <a:spcPct val="120000"/>
              </a:lnSpc>
              <a:spcBef>
                <a:spcPts val="0"/>
              </a:spcBef>
              <a:spcAft>
                <a:spcPts val="0"/>
              </a:spcAft>
            </a:pPr>
            <a:r>
              <a:rPr lang="en-US" altLang="zh-CN">
                <a:solidFill>
                  <a:srgbClr val="C00000"/>
                </a:solidFill>
                <a:latin typeface="Arial" panose="020B0604020202020204" pitchFamily="34" charset="0"/>
                <a:ea typeface="Arial" panose="020B0604020202020204" pitchFamily="34" charset="0"/>
                <a:sym typeface="+mn-ea"/>
              </a:rPr>
              <a:t>For example</a:t>
            </a:r>
            <a:r>
              <a:rPr lang="zh-CN" altLang="en-US">
                <a:solidFill>
                  <a:srgbClr val="C00000"/>
                </a:solidFill>
                <a:latin typeface="Arial" panose="020B0604020202020204" pitchFamily="34" charset="0"/>
                <a:ea typeface="Arial" panose="020B0604020202020204" pitchFamily="34" charset="0"/>
                <a:sym typeface="+mn-ea"/>
              </a:rPr>
              <a:t>：</a:t>
            </a:r>
            <a:r>
              <a:rPr lang="en-US" altLang="zh-CN">
                <a:solidFill>
                  <a:srgbClr val="000000"/>
                </a:solidFill>
                <a:latin typeface="Arial" panose="020B0604020202020204" pitchFamily="34" charset="0"/>
                <a:ea typeface="Arial" panose="020B0604020202020204" pitchFamily="34" charset="0"/>
                <a:sym typeface="+mn-ea"/>
              </a:rPr>
              <a:t>If the vehicle is an truck (N</a:t>
            </a:r>
            <a:r>
              <a:rPr lang="en-US" altLang="zh-CN" baseline="-25000">
                <a:solidFill>
                  <a:srgbClr val="000000"/>
                </a:solidFill>
                <a:latin typeface="Arial" panose="020B0604020202020204" pitchFamily="34" charset="0"/>
                <a:ea typeface="Arial" panose="020B0604020202020204" pitchFamily="34" charset="0"/>
                <a:sym typeface="+mn-ea"/>
              </a:rPr>
              <a:t>1</a:t>
            </a:r>
            <a:r>
              <a:rPr lang="en-US" altLang="zh-CN">
                <a:solidFill>
                  <a:srgbClr val="000000"/>
                </a:solidFill>
                <a:latin typeface="Arial" panose="020B0604020202020204" pitchFamily="34" charset="0"/>
                <a:ea typeface="Arial" panose="020B0604020202020204" pitchFamily="34" charset="0"/>
                <a:sym typeface="+mn-ea"/>
              </a:rPr>
              <a:t>), the number of middle-aged male drivers can increase and the number of young female drivers can decrease.</a:t>
            </a:r>
            <a:endParaRPr lang="en-US" altLang="zh-CN">
              <a:solidFill>
                <a:srgbClr val="000000"/>
              </a:solidFill>
              <a:latin typeface="Arial" panose="020B0604020202020204" pitchFamily="34" charset="0"/>
              <a:ea typeface="Arial" panose="020B0604020202020204" pitchFamily="34" charset="0"/>
              <a:sym typeface="+mn-ea"/>
            </a:endParaRPr>
          </a:p>
        </p:txBody>
      </p:sp>
      <p:sp>
        <p:nvSpPr>
          <p:cNvPr id="5" name="文本框 4"/>
          <p:cNvSpPr txBox="1"/>
          <p:nvPr/>
        </p:nvSpPr>
        <p:spPr>
          <a:xfrm>
            <a:off x="367030" y="1522730"/>
            <a:ext cx="9367520" cy="368300"/>
          </a:xfrm>
          <a:prstGeom prst="rect">
            <a:avLst/>
          </a:prstGeom>
          <a:noFill/>
        </p:spPr>
        <p:txBody>
          <a:bodyPr wrap="square" rtlCol="0" anchor="t">
            <a:spAutoFit/>
          </a:bodyPr>
          <a:p>
            <a:r>
              <a:rPr lang="en-US" altLang="zh-CN" b="1">
                <a:solidFill>
                  <a:srgbClr val="000000"/>
                </a:solidFill>
                <a:latin typeface="Arial" panose="020B0604020202020204" pitchFamily="34" charset="0"/>
                <a:ea typeface="Arial" panose="020B0604020202020204" pitchFamily="34" charset="0"/>
                <a:sym typeface="+mn-ea"/>
              </a:rPr>
              <a:t>(1) Firstly, consider the target customer group of the test vehicle.</a:t>
            </a:r>
            <a:endParaRPr lang="en-US" altLang="zh-CN" b="1">
              <a:solidFill>
                <a:srgbClr val="000000"/>
              </a:solidFill>
              <a:latin typeface="Arial" panose="020B0604020202020204" pitchFamily="34" charset="0"/>
              <a:ea typeface="Arial" panose="020B0604020202020204" pitchFamily="34" charset="0"/>
              <a:sym typeface="+mn-ea"/>
            </a:endParaRPr>
          </a:p>
        </p:txBody>
      </p:sp>
      <p:sp>
        <p:nvSpPr>
          <p:cNvPr id="7" name="文本框 6"/>
          <p:cNvSpPr txBox="1"/>
          <p:nvPr>
            <p:custDataLst>
              <p:tags r:id="rId2"/>
            </p:custDataLst>
          </p:nvPr>
        </p:nvSpPr>
        <p:spPr>
          <a:xfrm>
            <a:off x="332740" y="3216910"/>
            <a:ext cx="11458575" cy="423545"/>
          </a:xfrm>
          <a:prstGeom prst="rect">
            <a:avLst/>
          </a:prstGeom>
          <a:noFill/>
        </p:spPr>
        <p:txBody>
          <a:bodyPr wrap="square" rtlCol="0" anchor="t">
            <a:spAutoFit/>
          </a:bodyPr>
          <a:p>
            <a:pPr>
              <a:lnSpc>
                <a:spcPct val="120000"/>
              </a:lnSpc>
              <a:spcBef>
                <a:spcPts val="0"/>
              </a:spcBef>
              <a:spcAft>
                <a:spcPts val="0"/>
              </a:spcAft>
            </a:pPr>
            <a:r>
              <a:rPr lang="en-US" altLang="zh-CN" b="1">
                <a:solidFill>
                  <a:srgbClr val="000000"/>
                </a:solidFill>
                <a:latin typeface="Arial" panose="020B0604020202020204" pitchFamily="34" charset="0"/>
                <a:ea typeface="Arial" panose="020B0604020202020204" pitchFamily="34" charset="0"/>
                <a:sym typeface="+mn-ea"/>
              </a:rPr>
              <a:t>(2) Secondly, the selected drivers should have undergone KSS training and examination.</a:t>
            </a:r>
            <a:endParaRPr lang="en-US" altLang="zh-CN" b="1">
              <a:solidFill>
                <a:srgbClr val="000000"/>
              </a:solidFill>
              <a:latin typeface="Arial" panose="020B0604020202020204" pitchFamily="34" charset="0"/>
              <a:ea typeface="Arial" panose="020B0604020202020204" pitchFamily="34" charset="0"/>
              <a:sym typeface="+mn-ea"/>
            </a:endParaRPr>
          </a:p>
        </p:txBody>
      </p:sp>
      <p:sp>
        <p:nvSpPr>
          <p:cNvPr id="9" name="文本框 8"/>
          <p:cNvSpPr txBox="1"/>
          <p:nvPr>
            <p:custDataLst>
              <p:tags r:id="rId3"/>
            </p:custDataLst>
          </p:nvPr>
        </p:nvSpPr>
        <p:spPr>
          <a:xfrm>
            <a:off x="367030" y="3713480"/>
            <a:ext cx="11823700" cy="423545"/>
          </a:xfrm>
          <a:prstGeom prst="rect">
            <a:avLst/>
          </a:prstGeom>
          <a:noFill/>
        </p:spPr>
        <p:txBody>
          <a:bodyPr wrap="square" rtlCol="0" anchor="t">
            <a:spAutoFit/>
          </a:bodyPr>
          <a:p>
            <a:pPr>
              <a:lnSpc>
                <a:spcPct val="120000"/>
              </a:lnSpc>
              <a:spcBef>
                <a:spcPts val="0"/>
              </a:spcBef>
              <a:spcAft>
                <a:spcPts val="0"/>
              </a:spcAft>
            </a:pPr>
            <a:r>
              <a:rPr lang="en-US" altLang="zh-CN">
                <a:solidFill>
                  <a:srgbClr val="C00000"/>
                </a:solidFill>
                <a:latin typeface="Arial" panose="020B0604020202020204" pitchFamily="34" charset="0"/>
                <a:ea typeface="Arial" panose="020B0604020202020204" pitchFamily="34" charset="0"/>
                <a:sym typeface="+mn-ea"/>
              </a:rPr>
              <a:t>For example</a:t>
            </a:r>
            <a:r>
              <a:rPr lang="zh-CN" altLang="en-US">
                <a:solidFill>
                  <a:srgbClr val="C00000"/>
                </a:solidFill>
                <a:latin typeface="Arial" panose="020B0604020202020204" pitchFamily="34" charset="0"/>
                <a:ea typeface="Arial" panose="020B0604020202020204" pitchFamily="34" charset="0"/>
                <a:sym typeface="+mn-ea"/>
              </a:rPr>
              <a:t>：</a:t>
            </a:r>
            <a:r>
              <a:rPr lang="en-US" altLang="zh-CN">
                <a:solidFill>
                  <a:srgbClr val="000000"/>
                </a:solidFill>
                <a:latin typeface="Arial" panose="020B0604020202020204" pitchFamily="34" charset="0"/>
                <a:ea typeface="Arial" panose="020B0604020202020204" pitchFamily="34" charset="0"/>
                <a:sym typeface="+mn-ea"/>
              </a:rPr>
              <a:t>Different drivers are given the same training, then self-practice and passing the exam.</a:t>
            </a:r>
            <a:endParaRPr lang="en-US" altLang="zh-CN">
              <a:solidFill>
                <a:srgbClr val="000000"/>
              </a:solidFill>
              <a:latin typeface="Arial" panose="020B0604020202020204" pitchFamily="34" charset="0"/>
              <a:ea typeface="Arial" panose="020B0604020202020204" pitchFamily="34" charset="0"/>
              <a:sym typeface="+mn-ea"/>
            </a:endParaRPr>
          </a:p>
        </p:txBody>
      </p:sp>
      <p:sp>
        <p:nvSpPr>
          <p:cNvPr id="12" name="文本框 11"/>
          <p:cNvSpPr txBox="1"/>
          <p:nvPr>
            <p:custDataLst>
              <p:tags r:id="rId4"/>
            </p:custDataLst>
          </p:nvPr>
        </p:nvSpPr>
        <p:spPr>
          <a:xfrm>
            <a:off x="368300" y="4750435"/>
            <a:ext cx="11458575" cy="423545"/>
          </a:xfrm>
          <a:prstGeom prst="rect">
            <a:avLst/>
          </a:prstGeom>
          <a:noFill/>
        </p:spPr>
        <p:txBody>
          <a:bodyPr wrap="square" rtlCol="0" anchor="t">
            <a:spAutoFit/>
          </a:bodyPr>
          <a:p>
            <a:pPr>
              <a:lnSpc>
                <a:spcPct val="120000"/>
              </a:lnSpc>
              <a:spcBef>
                <a:spcPts val="0"/>
              </a:spcBef>
              <a:spcAft>
                <a:spcPts val="0"/>
              </a:spcAft>
            </a:pPr>
            <a:r>
              <a:rPr lang="en-US" altLang="zh-CN" b="1">
                <a:solidFill>
                  <a:srgbClr val="000000"/>
                </a:solidFill>
                <a:latin typeface="Arial" panose="020B0604020202020204" pitchFamily="34" charset="0"/>
                <a:ea typeface="Arial" panose="020B0604020202020204" pitchFamily="34" charset="0"/>
                <a:sym typeface="+mn-ea"/>
              </a:rPr>
              <a:t>(3) Finally, distinguish the physiological characteristics of drivers.</a:t>
            </a:r>
            <a:endParaRPr lang="en-US" altLang="zh-CN" b="1">
              <a:solidFill>
                <a:srgbClr val="000000"/>
              </a:solidFill>
              <a:latin typeface="Arial" panose="020B0604020202020204" pitchFamily="34" charset="0"/>
              <a:ea typeface="Arial" panose="020B0604020202020204" pitchFamily="34" charset="0"/>
              <a:sym typeface="+mn-ea"/>
            </a:endParaRPr>
          </a:p>
        </p:txBody>
      </p:sp>
      <p:sp>
        <p:nvSpPr>
          <p:cNvPr id="2" name="文本框 1"/>
          <p:cNvSpPr txBox="1"/>
          <p:nvPr/>
        </p:nvSpPr>
        <p:spPr>
          <a:xfrm>
            <a:off x="368300" y="5297170"/>
            <a:ext cx="11332210" cy="755650"/>
          </a:xfrm>
          <a:prstGeom prst="rect">
            <a:avLst/>
          </a:prstGeom>
          <a:noFill/>
        </p:spPr>
        <p:txBody>
          <a:bodyPr wrap="square" rtlCol="0" anchor="t">
            <a:spAutoFit/>
          </a:bodyPr>
          <a:p>
            <a:pPr>
              <a:lnSpc>
                <a:spcPct val="120000"/>
              </a:lnSpc>
              <a:spcBef>
                <a:spcPts val="0"/>
              </a:spcBef>
              <a:spcAft>
                <a:spcPts val="0"/>
              </a:spcAft>
            </a:pPr>
            <a:r>
              <a:rPr lang="en-US" altLang="zh-CN">
                <a:solidFill>
                  <a:srgbClr val="C00000"/>
                </a:solidFill>
                <a:latin typeface="Arial" panose="020B0604020202020204" pitchFamily="34" charset="0"/>
                <a:ea typeface="Arial" panose="020B0604020202020204" pitchFamily="34" charset="0"/>
                <a:sym typeface="+mn-ea"/>
              </a:rPr>
              <a:t>For example</a:t>
            </a:r>
            <a:r>
              <a:rPr lang="zh-CN" altLang="en-US">
                <a:solidFill>
                  <a:srgbClr val="C00000"/>
                </a:solidFill>
                <a:latin typeface="Arial" panose="020B0604020202020204" pitchFamily="34" charset="0"/>
                <a:ea typeface="Arial" panose="020B0604020202020204" pitchFamily="34" charset="0"/>
                <a:sym typeface="+mn-ea"/>
              </a:rPr>
              <a:t>：</a:t>
            </a:r>
            <a:r>
              <a:rPr lang="en-US" altLang="zh-CN">
                <a:solidFill>
                  <a:srgbClr val="000000"/>
                </a:solidFill>
                <a:latin typeface="Arial" panose="020B0604020202020204" pitchFamily="34" charset="0"/>
                <a:ea typeface="Arial" panose="020B0604020202020204" pitchFamily="34" charset="0"/>
                <a:sym typeface="+mn-ea"/>
              </a:rPr>
              <a:t>Divide drivers into different groups based on their age, height, and eye size, while considering factors such as gender, occupation, driving experience, and wearing of glasses.</a:t>
            </a:r>
            <a:endParaRPr lang="en-US" altLang="zh-CN">
              <a:solidFill>
                <a:srgbClr val="000000"/>
              </a:solidFill>
              <a:latin typeface="Arial" panose="020B0604020202020204" pitchFamily="34" charset="0"/>
              <a:ea typeface="Arial" panose="020B0604020202020204" pitchFamily="34" charset="0"/>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4"/>
          </p:nvPr>
        </p:nvSpPr>
        <p:spPr>
          <a:xfrm>
            <a:off x="11781785" y="6624221"/>
            <a:ext cx="410215" cy="233779"/>
          </a:xfrm>
        </p:spPr>
        <p:txBody>
          <a:bodyPr/>
          <a:lstStyle/>
          <a:p>
            <a:fld id="{F9954841-DDB9-4D98-80F0-B7611239509B}" type="slidenum">
              <a:rPr lang="zh-CN" altLang="en-US" smtClean="0">
                <a:latin typeface="Arial" panose="020B0604020202020204" pitchFamily="34" charset="0"/>
                <a:cs typeface="Arial" panose="020B0604020202020204" pitchFamily="34" charset="0"/>
              </a:rPr>
            </a:fld>
            <a:endParaRPr lang="zh-CN" altLang="en-US" dirty="0">
              <a:latin typeface="Arial" panose="020B0604020202020204" pitchFamily="34" charset="0"/>
              <a:cs typeface="Arial" panose="020B0604020202020204" pitchFamily="34" charset="0"/>
            </a:endParaRPr>
          </a:p>
        </p:txBody>
      </p:sp>
      <p:sp>
        <p:nvSpPr>
          <p:cNvPr id="10" name="文本框 9"/>
          <p:cNvSpPr txBox="1"/>
          <p:nvPr/>
        </p:nvSpPr>
        <p:spPr bwMode="auto">
          <a:xfrm>
            <a:off x="508000" y="77470"/>
            <a:ext cx="6593840" cy="583565"/>
          </a:xfrm>
          <a:prstGeom prst="rect">
            <a:avLst/>
          </a:prstGeom>
        </p:spPr>
        <p:txBody>
          <a:bodyPr vert="horz" wrap="square" lIns="91440" tIns="45720" rIns="91440" bIns="45720" rtlCol="0" anchor="ctr">
            <a:noAutofit/>
          </a:bodyPr>
          <a:lstStyle>
            <a:defPPr>
              <a:defRPr lang="zh-CN"/>
            </a:defPPr>
            <a:lvl1pPr>
              <a:lnSpc>
                <a:spcPct val="90000"/>
              </a:lnSpc>
              <a:spcBef>
                <a:spcPct val="0"/>
              </a:spcBef>
              <a:buNone/>
              <a:defRPr sz="2000" b="1">
                <a:latin typeface="微软雅黑" panose="020B0503020204020204" charset="-122"/>
                <a:ea typeface="微软雅黑" panose="020B0503020204020204" charset="-122"/>
              </a:defRPr>
            </a:lvl1pPr>
          </a:lstStyle>
          <a:p>
            <a:pPr lvl="0" algn="l">
              <a:buClrTx/>
              <a:buSzTx/>
              <a:buFontTx/>
            </a:pPr>
            <a:r>
              <a:rPr lang="en-US" sz="2400" dirty="0">
                <a:latin typeface="Arial" panose="020B0604020202020204" pitchFamily="34" charset="0"/>
                <a:ea typeface="Calibri" panose="020F0502020204030204" pitchFamily="34" charset="0"/>
                <a:cs typeface="Arial" panose="020B0604020202020204" pitchFamily="34" charset="0"/>
                <a:sym typeface="+mn-ea"/>
              </a:rPr>
              <a:t>Suggestions</a:t>
            </a:r>
            <a:endParaRPr lang="en-US" sz="2400" dirty="0">
              <a:latin typeface="Arial" panose="020B0604020202020204" pitchFamily="34" charset="0"/>
              <a:ea typeface="Calibri" panose="020F0502020204030204" pitchFamily="34" charset="0"/>
              <a:cs typeface="Arial" panose="020B0604020202020204" pitchFamily="34" charset="0"/>
              <a:sym typeface="+mn-ea"/>
            </a:endParaRPr>
          </a:p>
        </p:txBody>
      </p:sp>
      <p:sp>
        <p:nvSpPr>
          <p:cNvPr id="16" name="文本框 15"/>
          <p:cNvSpPr txBox="1"/>
          <p:nvPr/>
        </p:nvSpPr>
        <p:spPr>
          <a:xfrm>
            <a:off x="367665" y="852805"/>
            <a:ext cx="11414125" cy="1014730"/>
          </a:xfrm>
          <a:prstGeom prst="rect">
            <a:avLst/>
          </a:prstGeom>
        </p:spPr>
        <p:txBody>
          <a:bodyPr wrap="square">
            <a:spAutoFit/>
          </a:bodyPr>
          <a:p>
            <a:pPr marL="0" indent="0">
              <a:lnSpc>
                <a:spcPct val="150000"/>
              </a:lnSpc>
              <a:spcBef>
                <a:spcPts val="600"/>
              </a:spcBef>
              <a:spcAft>
                <a:spcPts val="1200"/>
              </a:spcAft>
            </a:pPr>
            <a:r>
              <a:rPr lang="en-US" altLang="zh-CN" sz="2000" b="1" u="sng">
                <a:latin typeface="Arial" panose="020B0604020202020204" pitchFamily="34" charset="0"/>
                <a:ea typeface="Arial" panose="020B0604020202020204" pitchFamily="34" charset="0"/>
                <a:sym typeface="+mn-ea"/>
              </a:rPr>
              <a:t>2</a:t>
            </a:r>
            <a:r>
              <a:rPr lang="zh-CN" altLang="en-US" sz="2000" b="1" u="sng">
                <a:latin typeface="Arial" panose="020B0604020202020204" pitchFamily="34" charset="0"/>
                <a:ea typeface="Arial" panose="020B0604020202020204" pitchFamily="34" charset="0"/>
                <a:sym typeface="+mn-ea"/>
              </a:rPr>
              <a:t>、</a:t>
            </a:r>
            <a:r>
              <a:rPr lang="en-US" altLang="zh-CN" sz="2000" b="1" u="sng">
                <a:latin typeface="Arial" panose="020B0604020202020204" pitchFamily="34" charset="0"/>
                <a:ea typeface="Arial" panose="020B0604020202020204" pitchFamily="34" charset="0"/>
                <a:sym typeface="+mn-ea"/>
              </a:rPr>
              <a:t>It is suggested to add the test content of the performance index of the DDADWS based on the bionic robot.</a:t>
            </a:r>
            <a:endParaRPr lang="en-US" altLang="zh-CN" sz="2000" b="1" u="sng">
              <a:solidFill>
                <a:schemeClr val="tx1"/>
              </a:solidFill>
              <a:latin typeface="Arial" panose="020B0604020202020204" pitchFamily="34" charset="0"/>
              <a:ea typeface="Arial" panose="020B0604020202020204" pitchFamily="34" charset="0"/>
              <a:sym typeface="+mn-ea"/>
            </a:endParaRPr>
          </a:p>
        </p:txBody>
      </p:sp>
      <p:sp>
        <p:nvSpPr>
          <p:cNvPr id="14" name="文本框 13"/>
          <p:cNvSpPr txBox="1"/>
          <p:nvPr/>
        </p:nvSpPr>
        <p:spPr>
          <a:xfrm>
            <a:off x="367665" y="2332990"/>
            <a:ext cx="11413490" cy="2999740"/>
          </a:xfrm>
          <a:prstGeom prst="rect">
            <a:avLst/>
          </a:prstGeom>
          <a:noFill/>
        </p:spPr>
        <p:txBody>
          <a:bodyPr wrap="square" rtlCol="0" anchor="t">
            <a:spAutoFit/>
          </a:bodyPr>
          <a:p>
            <a:pPr indent="0" fontAlgn="auto">
              <a:lnSpc>
                <a:spcPct val="150000"/>
              </a:lnSpc>
              <a:buFont typeface="Wingdings" panose="05000000000000000000" charset="0"/>
              <a:buNone/>
            </a:pPr>
            <a:r>
              <a:rPr lang="en-US" altLang="zh-CN">
                <a:solidFill>
                  <a:srgbClr val="000000"/>
                </a:solidFill>
                <a:latin typeface="Arial" panose="020B0604020202020204" pitchFamily="34" charset="0"/>
                <a:ea typeface="Arial" panose="020B0604020202020204" pitchFamily="34" charset="0"/>
                <a:sym typeface="+mn-ea"/>
              </a:rPr>
              <a:t>(1) The </a:t>
            </a:r>
            <a:r>
              <a:rPr lang="en-US" altLang="zh-CN">
                <a:solidFill>
                  <a:srgbClr val="000000"/>
                </a:solidFill>
                <a:latin typeface="Arial" panose="020B0604020202020204" pitchFamily="34" charset="0"/>
                <a:ea typeface="Arial" panose="020B0604020202020204" pitchFamily="34" charset="0"/>
                <a:sym typeface="+mn-ea"/>
              </a:rPr>
              <a:t>movement of the </a:t>
            </a:r>
            <a:r>
              <a:rPr lang="en-US" altLang="zh-CN">
                <a:solidFill>
                  <a:srgbClr val="000000"/>
                </a:solidFill>
                <a:latin typeface="Arial" panose="020B0604020202020204" pitchFamily="34" charset="0"/>
                <a:ea typeface="Arial" panose="020B0604020202020204" pitchFamily="34" charset="0"/>
                <a:sym typeface="+mn-ea"/>
              </a:rPr>
              <a:t>bionic robot  can be controlled, which supporting the completion of multiple repetitive tests, so that the results of the test are highly consistent, and the accuracy and objectivity of the test are improved.</a:t>
            </a:r>
            <a:endParaRPr lang="en-US" altLang="zh-CN">
              <a:solidFill>
                <a:srgbClr val="000000"/>
              </a:solidFill>
              <a:latin typeface="Arial" panose="020B0604020202020204" pitchFamily="34" charset="0"/>
              <a:ea typeface="Arial" panose="020B0604020202020204" pitchFamily="34" charset="0"/>
              <a:sym typeface="+mn-ea"/>
            </a:endParaRPr>
          </a:p>
          <a:p>
            <a:pPr indent="0" fontAlgn="auto">
              <a:lnSpc>
                <a:spcPct val="150000"/>
              </a:lnSpc>
              <a:buFont typeface="Wingdings" panose="05000000000000000000" charset="0"/>
              <a:buNone/>
            </a:pPr>
            <a:r>
              <a:rPr lang="en-US" altLang="zh-CN">
                <a:solidFill>
                  <a:srgbClr val="000000"/>
                </a:solidFill>
                <a:latin typeface="Arial" panose="020B0604020202020204" pitchFamily="34" charset="0"/>
                <a:ea typeface="Arial" panose="020B0604020202020204" pitchFamily="34" charset="0"/>
                <a:sym typeface="+mn-ea"/>
              </a:rPr>
              <a:t>(2) The </a:t>
            </a:r>
            <a:r>
              <a:rPr lang="en-US" altLang="zh-CN">
                <a:solidFill>
                  <a:srgbClr val="000000"/>
                </a:solidFill>
                <a:latin typeface="Arial" panose="020B0604020202020204" pitchFamily="34" charset="0"/>
                <a:ea typeface="Arial" panose="020B0604020202020204" pitchFamily="34" charset="0"/>
                <a:sym typeface="+mn-ea"/>
              </a:rPr>
              <a:t>time of the motion control of the </a:t>
            </a:r>
            <a:r>
              <a:rPr lang="en-US" altLang="zh-CN">
                <a:solidFill>
                  <a:srgbClr val="000000"/>
                </a:solidFill>
                <a:latin typeface="Arial" panose="020B0604020202020204" pitchFamily="34" charset="0"/>
                <a:ea typeface="Arial" panose="020B0604020202020204" pitchFamily="34" charset="0"/>
                <a:sym typeface="+mn-ea"/>
              </a:rPr>
              <a:t>bionic robot is highly accuracy , which can support the test of the system response in a short time.</a:t>
            </a:r>
            <a:endParaRPr lang="en-US" altLang="zh-CN">
              <a:solidFill>
                <a:srgbClr val="000000"/>
              </a:solidFill>
              <a:latin typeface="Arial" panose="020B0604020202020204" pitchFamily="34" charset="0"/>
              <a:ea typeface="Arial" panose="020B0604020202020204" pitchFamily="34" charset="0"/>
              <a:sym typeface="+mn-ea"/>
            </a:endParaRPr>
          </a:p>
          <a:p>
            <a:pPr indent="0" fontAlgn="auto">
              <a:lnSpc>
                <a:spcPct val="150000"/>
              </a:lnSpc>
              <a:buFont typeface="Wingdings" panose="05000000000000000000" charset="0"/>
              <a:buNone/>
            </a:pPr>
            <a:r>
              <a:rPr lang="en-US" altLang="zh-CN">
                <a:solidFill>
                  <a:srgbClr val="000000"/>
                </a:solidFill>
                <a:latin typeface="Arial" panose="020B0604020202020204" pitchFamily="34" charset="0"/>
                <a:ea typeface="Arial" panose="020B0604020202020204" pitchFamily="34" charset="0"/>
                <a:sym typeface="+mn-ea"/>
              </a:rPr>
              <a:t>(3) The posture and deflection angle of the head, body and hands of the bionic robot can be accurately measured to ensure the accuracy of the test results.</a:t>
            </a:r>
            <a:endParaRPr lang="en-US" altLang="zh-CN">
              <a:solidFill>
                <a:srgbClr val="000000"/>
              </a:solidFill>
              <a:latin typeface="Arial" panose="020B0604020202020204" pitchFamily="34" charset="0"/>
              <a:ea typeface="Arial" panose="020B0604020202020204" pitchFamily="34" charset="0"/>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rgbClr val="2A4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523490" y="2687955"/>
            <a:ext cx="7145020" cy="1322070"/>
          </a:xfrm>
          <a:prstGeom prst="rect">
            <a:avLst/>
          </a:prstGeom>
          <a:noFill/>
        </p:spPr>
        <p:txBody>
          <a:bodyPr wrap="square" rtlCol="0">
            <a:spAutoFit/>
          </a:bodyPr>
          <a:lstStyle/>
          <a:p>
            <a:pPr algn="ctr"/>
            <a:r>
              <a:rPr lang="en-US" altLang="zh-CN" sz="4000" b="1" dirty="0">
                <a:solidFill>
                  <a:schemeClr val="bg1"/>
                </a:solidFill>
                <a:latin typeface="Arial" panose="020B0604020202020204" pitchFamily="34" charset="0"/>
                <a:ea typeface="Arial" panose="020B0604020202020204" pitchFamily="34" charset="0"/>
                <a:cs typeface="Arial" panose="020B0604020202020204" pitchFamily="34" charset="0"/>
              </a:rPr>
              <a:t>Thanks </a:t>
            </a:r>
            <a:r>
              <a:rPr lang="en-US" altLang="zh-CN" sz="4000" b="1" dirty="0">
                <a:solidFill>
                  <a:schemeClr val="bg1"/>
                </a:solidFill>
                <a:latin typeface="Arial" panose="020B0604020202020204" pitchFamily="34" charset="0"/>
                <a:ea typeface="微软雅黑" panose="020B0503020204020204" charset="-122"/>
                <a:cs typeface="Arial" panose="020B0604020202020204" pitchFamily="34" charset="0"/>
                <a:sym typeface="+mn-ea"/>
              </a:rPr>
              <a:t> for attention!</a:t>
            </a:r>
            <a:endParaRPr lang="en-US" altLang="zh-CN" sz="4000" b="1" dirty="0">
              <a:solidFill>
                <a:schemeClr val="bg1"/>
              </a:solidFill>
              <a:latin typeface="Arial" panose="020B0604020202020204" pitchFamily="34" charset="0"/>
              <a:ea typeface="微软雅黑" panose="020B0503020204020204" charset="-122"/>
              <a:cs typeface="Arial" panose="020B0604020202020204" pitchFamily="34" charset="0"/>
            </a:endParaRPr>
          </a:p>
          <a:p>
            <a:pPr algn="ctr"/>
            <a:endParaRPr lang="en-US" altLang="zh-CN" sz="4000" b="1" dirty="0">
              <a:solidFill>
                <a:schemeClr val="bg1"/>
              </a:solidFill>
              <a:latin typeface="Arial" panose="020B0604020202020204" pitchFamily="34" charset="0"/>
              <a:ea typeface="Arial" panose="020B0604020202020204" pitchFamily="34" charset="0"/>
              <a:cs typeface="Arial" panose="020B0604020202020204" pitchFamily="34" charset="0"/>
            </a:endParaRPr>
          </a:p>
        </p:txBody>
      </p:sp>
    </p:spTree>
  </p:cSld>
  <p:clrMapOvr>
    <a:masterClrMapping/>
  </p:clrMapOvr>
</p:sld>
</file>

<file path=ppt/tags/tag1.xml><?xml version="1.0" encoding="utf-8"?>
<p:tagLst xmlns:p="http://schemas.openxmlformats.org/presentationml/2006/main">
  <p:tag name="TABLE_ENDDRAG_ORIGIN_RECT" val="416*49"/>
  <p:tag name="TABLE_ENDDRAG_RECT" val="487*447*416*49"/>
</p:tagLst>
</file>

<file path=ppt/tags/tag2.xml><?xml version="1.0" encoding="utf-8"?>
<p:tagLst xmlns:p="http://schemas.openxmlformats.org/presentationml/2006/main">
  <p:tag name="KSO_WM_DIAGRAM_VIRTUALLY_FRAME" val="{&quot;height&quot;:300.5,&quot;left&quot;:28.9,&quot;top&quot;:153.85,&quot;width&quot;:931.1}"/>
</p:tagLst>
</file>

<file path=ppt/tags/tag3.xml><?xml version="1.0" encoding="utf-8"?>
<p:tagLst xmlns:p="http://schemas.openxmlformats.org/presentationml/2006/main">
  <p:tag name="KSO_WM_DIAGRAM_VIRTUALLY_FRAME" val="{&quot;height&quot;:300.5,&quot;left&quot;:28.9,&quot;top&quot;:153.85,&quot;width&quot;:931.1}"/>
</p:tagLst>
</file>

<file path=ppt/tags/tag4.xml><?xml version="1.0" encoding="utf-8"?>
<p:tagLst xmlns:p="http://schemas.openxmlformats.org/presentationml/2006/main">
  <p:tag name="KSO_WM_DIAGRAM_VIRTUALLY_FRAME" val="{&quot;height&quot;:300.5,&quot;left&quot;:28.9,&quot;top&quot;:153.85,&quot;width&quot;:931.1}"/>
</p:tagLst>
</file>

<file path=ppt/tags/tag5.xml><?xml version="1.0" encoding="utf-8"?>
<p:tagLst xmlns:p="http://schemas.openxmlformats.org/presentationml/2006/main">
  <p:tag name="KSO_WM_DIAGRAM_VIRTUALLY_FRAME" val="{&quot;height&quot;:90.8,&quot;left&quot;:28.95,&quot;top&quot;:113.05,&quot;width&quot;:931.95}"/>
</p:tagLst>
</file>

<file path=ppt/tags/tag6.xml><?xml version="1.0" encoding="utf-8"?>
<p:tagLst xmlns:p="http://schemas.openxmlformats.org/presentationml/2006/main">
  <p:tag name="KSO_WPP_MARK_KEY" val="92902110-ddfd-4a41-aa72-436fc741a554"/>
  <p:tag name="COMMONDATA" val="eyJoZGlkIjoiOTg1M2RjYzQxMTUzNzUyNmEyYTkyM2I3ZGI1NTEwODQifQ=="/>
  <p:tag name="resource_record_key" val="{&quot;29&quot;:[5005324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4180</Words>
  <Application>WPS 演示</Application>
  <PresentationFormat>宽屏</PresentationFormat>
  <Paragraphs>147</Paragraphs>
  <Slides>8</Slides>
  <Notes>8</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8</vt:i4>
      </vt:variant>
    </vt:vector>
  </HeadingPairs>
  <TitlesOfParts>
    <vt:vector size="22" baseType="lpstr">
      <vt:lpstr>Arial</vt:lpstr>
      <vt:lpstr>宋体</vt:lpstr>
      <vt:lpstr>Wingdings</vt:lpstr>
      <vt:lpstr>黑体</vt:lpstr>
      <vt:lpstr>Calibri</vt:lpstr>
      <vt:lpstr>微软雅黑</vt:lpstr>
      <vt:lpstr>等线</vt:lpstr>
      <vt:lpstr>Arial Unicode MS</vt:lpstr>
      <vt:lpstr>Wingdings</vt:lpstr>
      <vt:lpstr>Arial Unicode MS</vt:lpstr>
      <vt:lpstr>Times New Roman</vt:lpstr>
      <vt:lpstr>等线 Light</vt:lpstr>
      <vt:lpstr>Yu Gothic UI Semilight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yehuimei</dc:creator>
  <cp:lastModifiedBy>Thinkpad</cp:lastModifiedBy>
  <cp:revision>495</cp:revision>
  <dcterms:created xsi:type="dcterms:W3CDTF">2020-09-07T03:59:00Z</dcterms:created>
  <dcterms:modified xsi:type="dcterms:W3CDTF">2025-04-03T15:18:35Z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804C2120ADC04280A88E32CC400B9132</vt:lpwstr>
  </property>
  <property fmtid="{D5CDD505-2E9C-101B-9397-08002B2CF9AE}" pid="3" name="KSOProductBuildVer">
    <vt:lpwstr>2052-11.8.2.11718</vt:lpwstr>
  </property>
</Properties>
</file>