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8" r:id="rId2"/>
    <p:sldId id="286" r:id="rId3"/>
    <p:sldId id="309" r:id="rId4"/>
    <p:sldId id="310" r:id="rId5"/>
    <p:sldId id="287" r:id="rId6"/>
    <p:sldId id="290" r:id="rId7"/>
    <p:sldId id="291" r:id="rId8"/>
    <p:sldId id="311" r:id="rId9"/>
    <p:sldId id="303" r:id="rId10"/>
    <p:sldId id="314" r:id="rId11"/>
    <p:sldId id="305" r:id="rId12"/>
    <p:sldId id="304" r:id="rId13"/>
    <p:sldId id="306" r:id="rId14"/>
    <p:sldId id="315" r:id="rId15"/>
    <p:sldId id="316" r:id="rId16"/>
    <p:sldId id="317" r:id="rId17"/>
    <p:sldId id="312" r:id="rId18"/>
    <p:sldId id="292" r:id="rId19"/>
    <p:sldId id="293" r:id="rId20"/>
    <p:sldId id="302" r:id="rId21"/>
    <p:sldId id="295" r:id="rId22"/>
    <p:sldId id="294" r:id="rId23"/>
    <p:sldId id="296" r:id="rId24"/>
    <p:sldId id="313" r:id="rId25"/>
    <p:sldId id="300" r:id="rId26"/>
    <p:sldId id="297" r:id="rId27"/>
    <p:sldId id="298" r:id="rId28"/>
    <p:sldId id="301" r:id="rId29"/>
    <p:sldId id="284" r:id="rId30"/>
    <p:sldId id="30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46852C-1131-4F2E-B08D-D64A4D0967D4}" name="VASS Sandor (JRC-ISPRA)" initials="SV" userId="S::Sandor.VASS@ec.europa.eu::fcaf2380-398a-41d9-8974-b12daac731db" providerId="AD"/>
  <p188:author id="{4458313E-8F7E-DFEC-9D6C-8E0C2993BB8F}" name="Ouden, Niels den" initials="Nd" userId="S::OUDENNIE@rdw.nl::9d38c5c0-9886-4347-a507-bce0380b039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6" autoAdjust="0"/>
    <p:restoredTop sz="94660"/>
  </p:normalViewPr>
  <p:slideViewPr>
    <p:cSldViewPr snapToGrid="0">
      <p:cViewPr varScale="1">
        <p:scale>
          <a:sx n="111" d="100"/>
          <a:sy n="111" d="100"/>
        </p:scale>
        <p:origin x="534" y="9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22/09/2025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22/09/2025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29</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s://unece.org/transport/vehicle-regulations/wp29/resolutions" TargetMode="Externa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unece.org/transport/documents/2025/01/working-documents/tf-avc-proposal-amendment-3-special-resolution-no-1" TargetMode="External"/><Relationship Id="rId2" Type="http://schemas.openxmlformats.org/officeDocument/2006/relationships/hyperlink" Target="https://unece.org/transport/documents/2025/01/working-documents/tf-avc-proposal-amendments-consolidated-resolution"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43379" y="1992572"/>
            <a:ext cx="10293195" cy="2149523"/>
          </a:xfrm>
        </p:spPr>
        <p:txBody>
          <a:bodyPr>
            <a:noAutofit/>
          </a:bodyPr>
          <a:lstStyle/>
          <a:p>
            <a:r>
              <a:rPr lang="en-GB" dirty="0"/>
              <a:t>ADS amendments in </a:t>
            </a:r>
            <a:br>
              <a:rPr lang="en-GB" dirty="0"/>
            </a:br>
            <a:r>
              <a:rPr lang="en-GB" dirty="0"/>
              <a:t>emission regulations - discussion</a:t>
            </a:r>
          </a:p>
        </p:txBody>
      </p:sp>
      <p:sp>
        <p:nvSpPr>
          <p:cNvPr id="7" name="Subtitle 6"/>
          <p:cNvSpPr>
            <a:spLocks noGrp="1"/>
          </p:cNvSpPr>
          <p:nvPr>
            <p:ph type="subTitle" idx="1"/>
          </p:nvPr>
        </p:nvSpPr>
        <p:spPr/>
        <p:txBody>
          <a:bodyPr/>
          <a:lstStyle/>
          <a:p>
            <a:r>
              <a:rPr lang="en-GB" dirty="0"/>
              <a:t>Input from the experts of EC – JRC</a:t>
            </a:r>
          </a:p>
        </p:txBody>
      </p:sp>
      <p:sp>
        <p:nvSpPr>
          <p:cNvPr id="8" name="Text Placeholder 7"/>
          <p:cNvSpPr>
            <a:spLocks noGrp="1"/>
          </p:cNvSpPr>
          <p:nvPr>
            <p:ph type="body" sz="quarter" idx="13"/>
          </p:nvPr>
        </p:nvSpPr>
        <p:spPr/>
        <p:txBody>
          <a:bodyPr/>
          <a:lstStyle/>
          <a:p>
            <a:r>
              <a:rPr lang="en-GB" dirty="0"/>
              <a:t>GRPE TF AVRS #27</a:t>
            </a:r>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53696A-1CC4-BCD7-567A-F133930283E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C320B0-AB62-0569-16D6-FEC8AA99ADA1}"/>
              </a:ext>
            </a:extLst>
          </p:cNvPr>
          <p:cNvSpPr>
            <a:spLocks noGrp="1"/>
          </p:cNvSpPr>
          <p:nvPr>
            <p:ph idx="1"/>
          </p:nvPr>
        </p:nvSpPr>
        <p:spPr/>
        <p:txBody>
          <a:bodyPr/>
          <a:lstStyle/>
          <a:p>
            <a:r>
              <a:rPr lang="en-US" dirty="0"/>
              <a:t>An “emission test ADS” (e.g. “</a:t>
            </a:r>
            <a:r>
              <a:rPr lang="en-US" dirty="0" err="1"/>
              <a:t>coastdown</a:t>
            </a:r>
            <a:r>
              <a:rPr lang="en-US" dirty="0"/>
              <a:t> mode”, “Type 1 test mode”) may not use all ADS sensors, therefore consumption might be less than the “normal ADS”</a:t>
            </a:r>
          </a:p>
          <a:p>
            <a:r>
              <a:rPr lang="en-US" dirty="0"/>
              <a:t>Real-world power consumption of ADS needs to be ensured during testing:</a:t>
            </a:r>
          </a:p>
          <a:p>
            <a:pPr lvl="1"/>
            <a:r>
              <a:rPr lang="en-US" dirty="0"/>
              <a:t>We may consider using an “energy/power load” when testing ADS to ensure real life results.</a:t>
            </a:r>
          </a:p>
          <a:p>
            <a:pPr lvl="1"/>
            <a:r>
              <a:rPr lang="en-US" dirty="0"/>
              <a:t>ADS testing mode may include an ADS functioning in “shadow mode”, with the aim that the average energy consumption is maintained throughout the test.</a:t>
            </a:r>
          </a:p>
          <a:p>
            <a:pPr lvl="1"/>
            <a:r>
              <a:rPr lang="en-US" dirty="0"/>
              <a:t>Added cycle energy based on average ADS energy consumption (extrapolation might be needed).</a:t>
            </a:r>
            <a:endParaRPr lang="en-GB" dirty="0"/>
          </a:p>
          <a:p>
            <a:pPr lvl="2"/>
            <a:endParaRPr lang="en-US" dirty="0"/>
          </a:p>
        </p:txBody>
      </p:sp>
      <p:sp>
        <p:nvSpPr>
          <p:cNvPr id="3" name="Title 2">
            <a:extLst>
              <a:ext uri="{FF2B5EF4-FFF2-40B4-BE49-F238E27FC236}">
                <a16:creationId xmlns:a16="http://schemas.microsoft.com/office/drawing/2014/main" id="{EA43FB7C-6665-6441-E1FE-AD7722FBD8B0}"/>
              </a:ext>
            </a:extLst>
          </p:cNvPr>
          <p:cNvSpPr>
            <a:spLocks noGrp="1"/>
          </p:cNvSpPr>
          <p:nvPr>
            <p:ph type="title"/>
          </p:nvPr>
        </p:nvSpPr>
        <p:spPr/>
        <p:txBody>
          <a:bodyPr/>
          <a:lstStyle/>
          <a:p>
            <a:r>
              <a:rPr lang="en-GB" dirty="0"/>
              <a:t>Issue 1: interpolation family (2)</a:t>
            </a:r>
          </a:p>
        </p:txBody>
      </p:sp>
    </p:spTree>
    <p:extLst>
      <p:ext uri="{BB962C8B-B14F-4D97-AF65-F5344CB8AC3E}">
        <p14:creationId xmlns:p14="http://schemas.microsoft.com/office/powerpoint/2010/main" val="3960573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E97019-2120-E172-CE05-36C047EBACB6}"/>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3B0C2E-C829-886A-60F8-A0DA1CB2E0AD}"/>
              </a:ext>
            </a:extLst>
          </p:cNvPr>
          <p:cNvSpPr>
            <a:spLocks noGrp="1"/>
          </p:cNvSpPr>
          <p:nvPr>
            <p:ph idx="1"/>
          </p:nvPr>
        </p:nvSpPr>
        <p:spPr/>
        <p:txBody>
          <a:bodyPr/>
          <a:lstStyle/>
          <a:p>
            <a:r>
              <a:rPr lang="en-US" dirty="0"/>
              <a:t>ADS needs to be considered in the road load family:</a:t>
            </a:r>
          </a:p>
          <a:p>
            <a:pPr lvl="1"/>
            <a:r>
              <a:rPr lang="en-US" dirty="0"/>
              <a:t>It might have a considerable effect on the air resistance of the vehicle (additional sensors),</a:t>
            </a:r>
          </a:p>
          <a:p>
            <a:pPr lvl="1"/>
            <a:r>
              <a:rPr lang="en-US" dirty="0"/>
              <a:t>but it depends on the ADS automation level, system structure and vehicle design.</a:t>
            </a:r>
          </a:p>
          <a:p>
            <a:pPr lvl="1"/>
            <a:r>
              <a:rPr lang="en-US" dirty="0"/>
              <a:t>Either there will be an additional variant of the manual vehicle, but equipped with ADS,</a:t>
            </a:r>
          </a:p>
          <a:p>
            <a:pPr lvl="1"/>
            <a:r>
              <a:rPr lang="en-US" dirty="0"/>
              <a:t>or in case of X and Y vehicles, all variants will include the ADS.</a:t>
            </a:r>
          </a:p>
          <a:p>
            <a:r>
              <a:rPr lang="en-US" dirty="0"/>
              <a:t>The existing interpolation method handles this issue well.</a:t>
            </a:r>
          </a:p>
        </p:txBody>
      </p:sp>
      <p:sp>
        <p:nvSpPr>
          <p:cNvPr id="3" name="Title 2">
            <a:extLst>
              <a:ext uri="{FF2B5EF4-FFF2-40B4-BE49-F238E27FC236}">
                <a16:creationId xmlns:a16="http://schemas.microsoft.com/office/drawing/2014/main" id="{DF3009E4-B9E1-DF40-7C62-48732AD093FE}"/>
              </a:ext>
            </a:extLst>
          </p:cNvPr>
          <p:cNvSpPr>
            <a:spLocks noGrp="1"/>
          </p:cNvSpPr>
          <p:nvPr>
            <p:ph type="title"/>
          </p:nvPr>
        </p:nvSpPr>
        <p:spPr/>
        <p:txBody>
          <a:bodyPr/>
          <a:lstStyle/>
          <a:p>
            <a:r>
              <a:rPr lang="en-GB" dirty="0"/>
              <a:t>Issue 2: road load family</a:t>
            </a:r>
          </a:p>
        </p:txBody>
      </p:sp>
    </p:spTree>
    <p:extLst>
      <p:ext uri="{BB962C8B-B14F-4D97-AF65-F5344CB8AC3E}">
        <p14:creationId xmlns:p14="http://schemas.microsoft.com/office/powerpoint/2010/main" val="335944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3D0A70-D0DE-3972-236D-ED5475A4537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27E0DA4-0CB6-F3F0-748C-AE79E7B66C08}"/>
              </a:ext>
            </a:extLst>
          </p:cNvPr>
          <p:cNvSpPr>
            <a:spLocks noGrp="1"/>
          </p:cNvSpPr>
          <p:nvPr>
            <p:ph idx="1"/>
          </p:nvPr>
        </p:nvSpPr>
        <p:spPr/>
        <p:txBody>
          <a:bodyPr/>
          <a:lstStyle/>
          <a:p>
            <a:r>
              <a:rPr lang="en-GB" dirty="0"/>
              <a:t>R154: </a:t>
            </a:r>
            <a:r>
              <a:rPr lang="it-IT" dirty="0"/>
              <a:t>3 WLTC classes </a:t>
            </a:r>
            <a:r>
              <a:rPr lang="en-GB" dirty="0"/>
              <a:t>based</a:t>
            </a:r>
            <a:r>
              <a:rPr lang="it-IT" dirty="0"/>
              <a:t> </a:t>
            </a:r>
            <a:r>
              <a:rPr lang="en-GB" dirty="0"/>
              <a:t>on the power to weight ratio of the vehicle</a:t>
            </a:r>
            <a:r>
              <a:rPr lang="en-US" dirty="0"/>
              <a:t>.</a:t>
            </a:r>
          </a:p>
          <a:p>
            <a:r>
              <a:rPr lang="en-US" dirty="0"/>
              <a:t>ADSs might have a very limited </a:t>
            </a:r>
            <a:r>
              <a:rPr lang="en-US" dirty="0" err="1"/>
              <a:t>v</a:t>
            </a:r>
            <a:r>
              <a:rPr lang="en-US" baseline="-25000" dirty="0" err="1"/>
              <a:t>max</a:t>
            </a:r>
            <a:r>
              <a:rPr lang="en-US" dirty="0"/>
              <a:t> (even below 60 km/h)</a:t>
            </a:r>
          </a:p>
          <a:p>
            <a:r>
              <a:rPr lang="en-US" dirty="0"/>
              <a:t>But existing methodology covers all possible issues:</a:t>
            </a:r>
          </a:p>
          <a:p>
            <a:pPr lvl="1"/>
            <a:r>
              <a:rPr lang="en-US" dirty="0"/>
              <a:t>WLTC Class 1 cycle covers low-speed vehicles.</a:t>
            </a:r>
          </a:p>
          <a:p>
            <a:pPr lvl="1"/>
            <a:r>
              <a:rPr lang="en-US" dirty="0"/>
              <a:t>There are possibilities to downscale the applicable WLTC (see par. 8 of Annex B1).</a:t>
            </a:r>
          </a:p>
          <a:p>
            <a:pPr lvl="1"/>
            <a:r>
              <a:rPr lang="en-US" dirty="0"/>
              <a:t>If the maximum speed is capped, this can be reduced (see par. 9 of Appendix B1). </a:t>
            </a:r>
          </a:p>
        </p:txBody>
      </p:sp>
      <p:sp>
        <p:nvSpPr>
          <p:cNvPr id="3" name="Title 2">
            <a:extLst>
              <a:ext uri="{FF2B5EF4-FFF2-40B4-BE49-F238E27FC236}">
                <a16:creationId xmlns:a16="http://schemas.microsoft.com/office/drawing/2014/main" id="{F11EF7F5-C0A0-87D4-1E6E-FD15C0646453}"/>
              </a:ext>
            </a:extLst>
          </p:cNvPr>
          <p:cNvSpPr>
            <a:spLocks noGrp="1"/>
          </p:cNvSpPr>
          <p:nvPr>
            <p:ph type="title"/>
          </p:nvPr>
        </p:nvSpPr>
        <p:spPr/>
        <p:txBody>
          <a:bodyPr/>
          <a:lstStyle/>
          <a:p>
            <a:r>
              <a:rPr lang="en-GB" dirty="0"/>
              <a:t>Issue 3: ADS vehicle speed</a:t>
            </a:r>
          </a:p>
        </p:txBody>
      </p:sp>
    </p:spTree>
    <p:extLst>
      <p:ext uri="{BB962C8B-B14F-4D97-AF65-F5344CB8AC3E}">
        <p14:creationId xmlns:p14="http://schemas.microsoft.com/office/powerpoint/2010/main" val="3613950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30115-F489-765E-F2BF-6FBBBEE56E16}"/>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EB0BCE2-84E9-7874-811C-0677CE612FB6}"/>
              </a:ext>
            </a:extLst>
          </p:cNvPr>
          <p:cNvSpPr>
            <a:spLocks noGrp="1"/>
          </p:cNvSpPr>
          <p:nvPr>
            <p:ph idx="1"/>
          </p:nvPr>
        </p:nvSpPr>
        <p:spPr/>
        <p:txBody>
          <a:bodyPr/>
          <a:lstStyle/>
          <a:p>
            <a:r>
              <a:rPr lang="en-US" dirty="0"/>
              <a:t>X and Y vehicles will almost certainly have a manual driving capability up to 6 km/h.</a:t>
            </a:r>
          </a:p>
          <a:p>
            <a:r>
              <a:rPr lang="en-US" dirty="0"/>
              <a:t>Other vehicles equipped with an ADS will have manual controls for human drivers.</a:t>
            </a:r>
          </a:p>
          <a:p>
            <a:r>
              <a:rPr lang="en-US" dirty="0"/>
              <a:t>“ADS testing mode” should include manual driving for vehicle testing preparations, support, etc.</a:t>
            </a:r>
          </a:p>
          <a:p>
            <a:r>
              <a:rPr lang="en-US" dirty="0"/>
              <a:t>Manual mode of ADS vehicles may be used to prepare for the:</a:t>
            </a:r>
          </a:p>
          <a:p>
            <a:pPr lvl="1"/>
            <a:r>
              <a:rPr lang="en-US" dirty="0"/>
              <a:t>Type 1 test and all dyno-related tests: drive the vehicle onto the dynamometer</a:t>
            </a:r>
          </a:p>
          <a:p>
            <a:pPr lvl="1"/>
            <a:r>
              <a:rPr lang="en-US" dirty="0"/>
              <a:t>Type 4 test: drive the vehicle from the dyno to the SHED</a:t>
            </a:r>
          </a:p>
        </p:txBody>
      </p:sp>
      <p:sp>
        <p:nvSpPr>
          <p:cNvPr id="3" name="Title 2">
            <a:extLst>
              <a:ext uri="{FF2B5EF4-FFF2-40B4-BE49-F238E27FC236}">
                <a16:creationId xmlns:a16="http://schemas.microsoft.com/office/drawing/2014/main" id="{CC78D128-83D5-1E4A-46ED-88075A872865}"/>
              </a:ext>
            </a:extLst>
          </p:cNvPr>
          <p:cNvSpPr>
            <a:spLocks noGrp="1"/>
          </p:cNvSpPr>
          <p:nvPr>
            <p:ph type="title"/>
          </p:nvPr>
        </p:nvSpPr>
        <p:spPr/>
        <p:txBody>
          <a:bodyPr/>
          <a:lstStyle/>
          <a:p>
            <a:r>
              <a:rPr lang="en-GB" dirty="0"/>
              <a:t>Issue 4: preparation for testing</a:t>
            </a:r>
          </a:p>
        </p:txBody>
      </p:sp>
    </p:spTree>
    <p:extLst>
      <p:ext uri="{BB962C8B-B14F-4D97-AF65-F5344CB8AC3E}">
        <p14:creationId xmlns:p14="http://schemas.microsoft.com/office/powerpoint/2010/main" val="3173488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60CFA0-453D-7AFD-03B4-888191C5A63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29DD1E-439B-53E3-F375-DC253BC8C385}"/>
              </a:ext>
            </a:extLst>
          </p:cNvPr>
          <p:cNvSpPr>
            <a:spLocks noGrp="1"/>
          </p:cNvSpPr>
          <p:nvPr>
            <p:ph idx="1"/>
          </p:nvPr>
        </p:nvSpPr>
        <p:spPr>
          <a:xfrm>
            <a:off x="838199" y="1825625"/>
            <a:ext cx="11353801" cy="3881904"/>
          </a:xfrm>
        </p:spPr>
        <p:txBody>
          <a:bodyPr/>
          <a:lstStyle/>
          <a:p>
            <a:r>
              <a:rPr lang="en-US" dirty="0"/>
              <a:t>Both the ADS and the powertrain might have different operating modes</a:t>
            </a:r>
          </a:p>
          <a:p>
            <a:pPr lvl="1"/>
            <a:r>
              <a:rPr lang="en-US" dirty="0"/>
              <a:t>Powertrain: testing in predominant mode, additional driver selectable modes: well covered in the regulation</a:t>
            </a:r>
          </a:p>
          <a:p>
            <a:pPr lvl="2"/>
            <a:r>
              <a:rPr lang="en-US" dirty="0"/>
              <a:t>Driver has the ability to change between modes: eco, normal, sport, comfort, 4WD, charge depleting (pure electric for PHEV), charge sustaining etc.</a:t>
            </a:r>
          </a:p>
          <a:p>
            <a:pPr lvl="1"/>
            <a:r>
              <a:rPr lang="en-US" dirty="0"/>
              <a:t>In the case of an ADS, the ADS user may select different driving modes. This may affect:</a:t>
            </a:r>
          </a:p>
          <a:p>
            <a:pPr lvl="2"/>
            <a:r>
              <a:rPr lang="en-US" dirty="0"/>
              <a:t>The powertrain operation mode: the ADS changes the powertrain mode after ADS user input.</a:t>
            </a:r>
          </a:p>
          <a:p>
            <a:pPr lvl="2"/>
            <a:r>
              <a:rPr lang="en-US" dirty="0"/>
              <a:t>The “ADS driving style”: the ADS might use higher/lower acceleration/deceleration demands after ADS user input.</a:t>
            </a:r>
          </a:p>
        </p:txBody>
      </p:sp>
      <p:sp>
        <p:nvSpPr>
          <p:cNvPr id="3" name="Title 2">
            <a:extLst>
              <a:ext uri="{FF2B5EF4-FFF2-40B4-BE49-F238E27FC236}">
                <a16:creationId xmlns:a16="http://schemas.microsoft.com/office/drawing/2014/main" id="{CD68C41B-327E-5C4F-081C-8C722EF7BE10}"/>
              </a:ext>
            </a:extLst>
          </p:cNvPr>
          <p:cNvSpPr>
            <a:spLocks noGrp="1"/>
          </p:cNvSpPr>
          <p:nvPr>
            <p:ph type="title"/>
          </p:nvPr>
        </p:nvSpPr>
        <p:spPr/>
        <p:txBody>
          <a:bodyPr/>
          <a:lstStyle/>
          <a:p>
            <a:r>
              <a:rPr lang="en-GB" dirty="0"/>
              <a:t>Issue 5: operating mode</a:t>
            </a:r>
          </a:p>
        </p:txBody>
      </p:sp>
    </p:spTree>
    <p:extLst>
      <p:ext uri="{BB962C8B-B14F-4D97-AF65-F5344CB8AC3E}">
        <p14:creationId xmlns:p14="http://schemas.microsoft.com/office/powerpoint/2010/main" val="2888862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E8016590-20F3-668F-FB8A-66828EE17A9A}"/>
              </a:ext>
            </a:extLst>
          </p:cNvPr>
          <p:cNvSpPr/>
          <p:nvPr/>
        </p:nvSpPr>
        <p:spPr>
          <a:xfrm>
            <a:off x="454058" y="1010452"/>
            <a:ext cx="5552387" cy="5674123"/>
          </a:xfrm>
          <a:prstGeom prst="rect">
            <a:avLst/>
          </a:prstGeom>
          <a:ln w="31750">
            <a:solidFill>
              <a:srgbClr val="024EA2"/>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6" name="Tekstvak 5">
            <a:extLst>
              <a:ext uri="{FF2B5EF4-FFF2-40B4-BE49-F238E27FC236}">
                <a16:creationId xmlns:a16="http://schemas.microsoft.com/office/drawing/2014/main" id="{ED39B2FF-607C-9CD9-D02C-AEA77644F983}"/>
              </a:ext>
            </a:extLst>
          </p:cNvPr>
          <p:cNvSpPr txBox="1"/>
          <p:nvPr/>
        </p:nvSpPr>
        <p:spPr>
          <a:xfrm>
            <a:off x="395926" y="65988"/>
            <a:ext cx="5458119" cy="830997"/>
          </a:xfrm>
          <a:prstGeom prst="rect">
            <a:avLst/>
          </a:prstGeom>
          <a:noFill/>
        </p:spPr>
        <p:txBody>
          <a:bodyPr wrap="square" rtlCol="0">
            <a:spAutoFit/>
          </a:bodyPr>
          <a:lstStyle/>
          <a:p>
            <a:pPr algn="ctr"/>
            <a:r>
              <a:rPr lang="en-IE" sz="2400" b="1"/>
              <a:t>User selectable modes</a:t>
            </a:r>
            <a:br>
              <a:rPr lang="en-IE" sz="2400"/>
            </a:br>
            <a:r>
              <a:rPr lang="en-IE" sz="2400"/>
              <a:t>(responding to driver/user input)</a:t>
            </a:r>
          </a:p>
        </p:txBody>
      </p:sp>
      <p:sp>
        <p:nvSpPr>
          <p:cNvPr id="8" name="Tekstvak 7">
            <a:extLst>
              <a:ext uri="{FF2B5EF4-FFF2-40B4-BE49-F238E27FC236}">
                <a16:creationId xmlns:a16="http://schemas.microsoft.com/office/drawing/2014/main" id="{77408900-25CE-6AE0-35A8-5CB8800F4C07}"/>
              </a:ext>
            </a:extLst>
          </p:cNvPr>
          <p:cNvSpPr txBox="1"/>
          <p:nvPr/>
        </p:nvSpPr>
        <p:spPr>
          <a:xfrm>
            <a:off x="6006445" y="65988"/>
            <a:ext cx="5458119" cy="830997"/>
          </a:xfrm>
          <a:prstGeom prst="rect">
            <a:avLst/>
          </a:prstGeom>
          <a:noFill/>
        </p:spPr>
        <p:txBody>
          <a:bodyPr wrap="square" rtlCol="0">
            <a:spAutoFit/>
          </a:bodyPr>
          <a:lstStyle/>
          <a:p>
            <a:pPr algn="ctr"/>
            <a:r>
              <a:rPr lang="en-IE" sz="2400" b="1"/>
              <a:t>Non-user selectable modes</a:t>
            </a:r>
            <a:br>
              <a:rPr lang="en-IE" sz="2400"/>
            </a:br>
            <a:r>
              <a:rPr lang="en-IE" sz="2400"/>
              <a:t>(responding to specific conditions)</a:t>
            </a:r>
          </a:p>
        </p:txBody>
      </p:sp>
      <p:sp>
        <p:nvSpPr>
          <p:cNvPr id="9" name="Rechthoek 8">
            <a:extLst>
              <a:ext uri="{FF2B5EF4-FFF2-40B4-BE49-F238E27FC236}">
                <a16:creationId xmlns:a16="http://schemas.microsoft.com/office/drawing/2014/main" id="{4928FD75-8270-1ABD-B9AD-3B419D31845D}"/>
              </a:ext>
            </a:extLst>
          </p:cNvPr>
          <p:cNvSpPr/>
          <p:nvPr/>
        </p:nvSpPr>
        <p:spPr>
          <a:xfrm>
            <a:off x="756745" y="1366341"/>
            <a:ext cx="1408386" cy="4624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Eco</a:t>
            </a:r>
          </a:p>
        </p:txBody>
      </p:sp>
      <p:sp>
        <p:nvSpPr>
          <p:cNvPr id="10" name="Rechthoek 9">
            <a:extLst>
              <a:ext uri="{FF2B5EF4-FFF2-40B4-BE49-F238E27FC236}">
                <a16:creationId xmlns:a16="http://schemas.microsoft.com/office/drawing/2014/main" id="{CE4D6D9A-19CC-17C5-DBAA-B57F1AD3F4EE}"/>
              </a:ext>
            </a:extLst>
          </p:cNvPr>
          <p:cNvSpPr/>
          <p:nvPr/>
        </p:nvSpPr>
        <p:spPr>
          <a:xfrm>
            <a:off x="756745" y="2105857"/>
            <a:ext cx="1408386" cy="4624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Sport</a:t>
            </a:r>
          </a:p>
        </p:txBody>
      </p:sp>
      <p:sp>
        <p:nvSpPr>
          <p:cNvPr id="11" name="Rechthoek 10">
            <a:extLst>
              <a:ext uri="{FF2B5EF4-FFF2-40B4-BE49-F238E27FC236}">
                <a16:creationId xmlns:a16="http://schemas.microsoft.com/office/drawing/2014/main" id="{2B389310-A9B5-B644-88C7-0CF0032C4FB3}"/>
              </a:ext>
            </a:extLst>
          </p:cNvPr>
          <p:cNvSpPr/>
          <p:nvPr/>
        </p:nvSpPr>
        <p:spPr>
          <a:xfrm>
            <a:off x="756745" y="2845373"/>
            <a:ext cx="1408386" cy="4624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Comfort</a:t>
            </a:r>
          </a:p>
        </p:txBody>
      </p:sp>
      <p:sp>
        <p:nvSpPr>
          <p:cNvPr id="12" name="Rechthoek 11">
            <a:extLst>
              <a:ext uri="{FF2B5EF4-FFF2-40B4-BE49-F238E27FC236}">
                <a16:creationId xmlns:a16="http://schemas.microsoft.com/office/drawing/2014/main" id="{503374EB-0751-17C2-D6F0-7C457E337467}"/>
              </a:ext>
            </a:extLst>
          </p:cNvPr>
          <p:cNvSpPr/>
          <p:nvPr/>
        </p:nvSpPr>
        <p:spPr>
          <a:xfrm>
            <a:off x="756745" y="3584889"/>
            <a:ext cx="1408386" cy="4624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4WD</a:t>
            </a:r>
          </a:p>
        </p:txBody>
      </p:sp>
      <p:sp>
        <p:nvSpPr>
          <p:cNvPr id="13" name="Rechthoek 12">
            <a:extLst>
              <a:ext uri="{FF2B5EF4-FFF2-40B4-BE49-F238E27FC236}">
                <a16:creationId xmlns:a16="http://schemas.microsoft.com/office/drawing/2014/main" id="{02E90845-2D1A-63E7-8F3F-94D05986ABE2}"/>
              </a:ext>
            </a:extLst>
          </p:cNvPr>
          <p:cNvSpPr/>
          <p:nvPr/>
        </p:nvSpPr>
        <p:spPr>
          <a:xfrm>
            <a:off x="756745" y="4324405"/>
            <a:ext cx="1408386" cy="60765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Zero emission</a:t>
            </a:r>
          </a:p>
        </p:txBody>
      </p:sp>
      <p:sp>
        <p:nvSpPr>
          <p:cNvPr id="14" name="Rechthoek 13">
            <a:extLst>
              <a:ext uri="{FF2B5EF4-FFF2-40B4-BE49-F238E27FC236}">
                <a16:creationId xmlns:a16="http://schemas.microsoft.com/office/drawing/2014/main" id="{44C68615-1D63-7089-6A9E-CC8FECFD1AB3}"/>
              </a:ext>
            </a:extLst>
          </p:cNvPr>
          <p:cNvSpPr/>
          <p:nvPr/>
        </p:nvSpPr>
        <p:spPr>
          <a:xfrm>
            <a:off x="756745" y="5211066"/>
            <a:ext cx="1408386" cy="60765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Charge battery</a:t>
            </a:r>
          </a:p>
        </p:txBody>
      </p:sp>
      <p:cxnSp>
        <p:nvCxnSpPr>
          <p:cNvPr id="16" name="Rechte verbindingslijn met pijl 15">
            <a:extLst>
              <a:ext uri="{FF2B5EF4-FFF2-40B4-BE49-F238E27FC236}">
                <a16:creationId xmlns:a16="http://schemas.microsoft.com/office/drawing/2014/main" id="{2CEF9C24-A102-0080-1783-6286B0559CCD}"/>
              </a:ext>
            </a:extLst>
          </p:cNvPr>
          <p:cNvCxnSpPr>
            <a:stCxn id="11" idx="3"/>
          </p:cNvCxnSpPr>
          <p:nvPr/>
        </p:nvCxnSpPr>
        <p:spPr>
          <a:xfrm flipV="1">
            <a:off x="2165131" y="3076600"/>
            <a:ext cx="1061545" cy="1"/>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
        <p:nvSpPr>
          <p:cNvPr id="17" name="Tekstvak 16">
            <a:extLst>
              <a:ext uri="{FF2B5EF4-FFF2-40B4-BE49-F238E27FC236}">
                <a16:creationId xmlns:a16="http://schemas.microsoft.com/office/drawing/2014/main" id="{A309A8C5-8535-6AA9-AE92-FA7B512B3FE9}"/>
              </a:ext>
            </a:extLst>
          </p:cNvPr>
          <p:cNvSpPr txBox="1"/>
          <p:nvPr/>
        </p:nvSpPr>
        <p:spPr>
          <a:xfrm>
            <a:off x="3226676" y="2753434"/>
            <a:ext cx="2291255" cy="646331"/>
          </a:xfrm>
          <a:prstGeom prst="rect">
            <a:avLst/>
          </a:prstGeom>
          <a:noFill/>
          <a:ln>
            <a:solidFill>
              <a:srgbClr val="024EA2"/>
            </a:solidFill>
          </a:ln>
        </p:spPr>
        <p:txBody>
          <a:bodyPr wrap="square" rtlCol="0">
            <a:spAutoFit/>
          </a:bodyPr>
          <a:lstStyle/>
          <a:p>
            <a:r>
              <a:rPr lang="en-IE" dirty="0"/>
              <a:t>Fulfils criteria for predominant mode?</a:t>
            </a:r>
          </a:p>
        </p:txBody>
      </p:sp>
      <p:sp>
        <p:nvSpPr>
          <p:cNvPr id="18" name="Tekstvak 17">
            <a:extLst>
              <a:ext uri="{FF2B5EF4-FFF2-40B4-BE49-F238E27FC236}">
                <a16:creationId xmlns:a16="http://schemas.microsoft.com/office/drawing/2014/main" id="{17712237-AAA0-76B9-AD63-A4F6ABA4B4C0}"/>
              </a:ext>
            </a:extLst>
          </p:cNvPr>
          <p:cNvSpPr txBox="1"/>
          <p:nvPr/>
        </p:nvSpPr>
        <p:spPr>
          <a:xfrm>
            <a:off x="3226676" y="1593542"/>
            <a:ext cx="2291255" cy="646331"/>
          </a:xfrm>
          <a:prstGeom prst="rect">
            <a:avLst/>
          </a:prstGeom>
          <a:noFill/>
          <a:ln>
            <a:solidFill>
              <a:srgbClr val="024EA2"/>
            </a:solidFill>
          </a:ln>
        </p:spPr>
        <p:txBody>
          <a:bodyPr wrap="square" rtlCol="0">
            <a:spAutoFit/>
          </a:bodyPr>
          <a:lstStyle/>
          <a:p>
            <a:r>
              <a:rPr lang="en-IE" dirty="0"/>
              <a:t>Test only predominant mode</a:t>
            </a:r>
          </a:p>
        </p:txBody>
      </p:sp>
      <p:sp>
        <p:nvSpPr>
          <p:cNvPr id="19" name="Tekstvak 18">
            <a:extLst>
              <a:ext uri="{FF2B5EF4-FFF2-40B4-BE49-F238E27FC236}">
                <a16:creationId xmlns:a16="http://schemas.microsoft.com/office/drawing/2014/main" id="{78D75599-4EFD-9D56-00AA-B74ACE328F6A}"/>
              </a:ext>
            </a:extLst>
          </p:cNvPr>
          <p:cNvSpPr txBox="1"/>
          <p:nvPr/>
        </p:nvSpPr>
        <p:spPr>
          <a:xfrm>
            <a:off x="3226676" y="3913326"/>
            <a:ext cx="2291255" cy="646331"/>
          </a:xfrm>
          <a:prstGeom prst="rect">
            <a:avLst/>
          </a:prstGeom>
          <a:noFill/>
          <a:ln>
            <a:solidFill>
              <a:srgbClr val="024EA2"/>
            </a:solidFill>
          </a:ln>
        </p:spPr>
        <p:txBody>
          <a:bodyPr wrap="square" rtlCol="0">
            <a:spAutoFit/>
          </a:bodyPr>
          <a:lstStyle/>
          <a:p>
            <a:r>
              <a:rPr lang="en-IE" dirty="0"/>
              <a:t>Test in best- and worst-case mode</a:t>
            </a:r>
          </a:p>
        </p:txBody>
      </p:sp>
      <p:cxnSp>
        <p:nvCxnSpPr>
          <p:cNvPr id="20" name="Rechte verbindingslijn met pijl 19">
            <a:extLst>
              <a:ext uri="{FF2B5EF4-FFF2-40B4-BE49-F238E27FC236}">
                <a16:creationId xmlns:a16="http://schemas.microsoft.com/office/drawing/2014/main" id="{0457FE91-71E2-DEDE-C206-BECA2A4368D8}"/>
              </a:ext>
            </a:extLst>
          </p:cNvPr>
          <p:cNvCxnSpPr>
            <a:cxnSpLocks/>
            <a:endCxn id="18" idx="2"/>
          </p:cNvCxnSpPr>
          <p:nvPr/>
        </p:nvCxnSpPr>
        <p:spPr>
          <a:xfrm flipV="1">
            <a:off x="4372304" y="2239873"/>
            <a:ext cx="0" cy="513561"/>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23" name="Rechte verbindingslijn met pijl 22">
            <a:extLst>
              <a:ext uri="{FF2B5EF4-FFF2-40B4-BE49-F238E27FC236}">
                <a16:creationId xmlns:a16="http://schemas.microsoft.com/office/drawing/2014/main" id="{E605D42A-FCEA-0BA9-2101-3E7596B72F00}"/>
              </a:ext>
            </a:extLst>
          </p:cNvPr>
          <p:cNvCxnSpPr>
            <a:cxnSpLocks/>
            <a:stCxn id="17" idx="2"/>
            <a:endCxn id="19" idx="0"/>
          </p:cNvCxnSpPr>
          <p:nvPr/>
        </p:nvCxnSpPr>
        <p:spPr>
          <a:xfrm>
            <a:off x="4372304" y="3399765"/>
            <a:ext cx="0" cy="513561"/>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
        <p:nvSpPr>
          <p:cNvPr id="29" name="Tekstvak 28">
            <a:extLst>
              <a:ext uri="{FF2B5EF4-FFF2-40B4-BE49-F238E27FC236}">
                <a16:creationId xmlns:a16="http://schemas.microsoft.com/office/drawing/2014/main" id="{E6E9D9C0-6992-2367-A5CA-B328C7940B05}"/>
              </a:ext>
            </a:extLst>
          </p:cNvPr>
          <p:cNvSpPr txBox="1"/>
          <p:nvPr/>
        </p:nvSpPr>
        <p:spPr>
          <a:xfrm>
            <a:off x="4418869" y="2311987"/>
            <a:ext cx="914400" cy="369332"/>
          </a:xfrm>
          <a:prstGeom prst="rect">
            <a:avLst/>
          </a:prstGeom>
          <a:noFill/>
        </p:spPr>
        <p:txBody>
          <a:bodyPr wrap="square" rtlCol="0">
            <a:spAutoFit/>
          </a:bodyPr>
          <a:lstStyle/>
          <a:p>
            <a:r>
              <a:rPr lang="en-IE" dirty="0"/>
              <a:t>yes</a:t>
            </a:r>
          </a:p>
        </p:txBody>
      </p:sp>
      <p:sp>
        <p:nvSpPr>
          <p:cNvPr id="30" name="Tekstvak 29">
            <a:extLst>
              <a:ext uri="{FF2B5EF4-FFF2-40B4-BE49-F238E27FC236}">
                <a16:creationId xmlns:a16="http://schemas.microsoft.com/office/drawing/2014/main" id="{3B6F81AF-EEEE-4B3A-5F51-0238235CB8D9}"/>
              </a:ext>
            </a:extLst>
          </p:cNvPr>
          <p:cNvSpPr txBox="1"/>
          <p:nvPr/>
        </p:nvSpPr>
        <p:spPr>
          <a:xfrm>
            <a:off x="4418869" y="3454368"/>
            <a:ext cx="914400" cy="369332"/>
          </a:xfrm>
          <a:prstGeom prst="rect">
            <a:avLst/>
          </a:prstGeom>
          <a:noFill/>
        </p:spPr>
        <p:txBody>
          <a:bodyPr wrap="square" rtlCol="0">
            <a:spAutoFit/>
          </a:bodyPr>
          <a:lstStyle/>
          <a:p>
            <a:r>
              <a:rPr lang="en-IE" dirty="0"/>
              <a:t>no</a:t>
            </a:r>
          </a:p>
        </p:txBody>
      </p:sp>
      <p:sp>
        <p:nvSpPr>
          <p:cNvPr id="31" name="Rechthoek 30">
            <a:extLst>
              <a:ext uri="{FF2B5EF4-FFF2-40B4-BE49-F238E27FC236}">
                <a16:creationId xmlns:a16="http://schemas.microsoft.com/office/drawing/2014/main" id="{DBEFFBD7-3C72-A901-D9D0-808ECDB0A461}"/>
              </a:ext>
            </a:extLst>
          </p:cNvPr>
          <p:cNvSpPr/>
          <p:nvPr/>
        </p:nvSpPr>
        <p:spPr>
          <a:xfrm>
            <a:off x="6215406" y="1014912"/>
            <a:ext cx="5552387" cy="5674123"/>
          </a:xfrm>
          <a:prstGeom prst="rect">
            <a:avLst/>
          </a:prstGeom>
          <a:ln w="31750">
            <a:solidFill>
              <a:srgbClr val="024EA2"/>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32" name="Tekstvak 31">
            <a:extLst>
              <a:ext uri="{FF2B5EF4-FFF2-40B4-BE49-F238E27FC236}">
                <a16:creationId xmlns:a16="http://schemas.microsoft.com/office/drawing/2014/main" id="{C90971CC-0D06-E901-A8B9-05984437EB47}"/>
              </a:ext>
            </a:extLst>
          </p:cNvPr>
          <p:cNvSpPr txBox="1"/>
          <p:nvPr/>
        </p:nvSpPr>
        <p:spPr>
          <a:xfrm>
            <a:off x="6385711" y="1182465"/>
            <a:ext cx="2092345" cy="646331"/>
          </a:xfrm>
          <a:prstGeom prst="rect">
            <a:avLst/>
          </a:prstGeom>
          <a:noFill/>
          <a:ln>
            <a:solidFill>
              <a:srgbClr val="024EA2"/>
            </a:solidFill>
          </a:ln>
        </p:spPr>
        <p:txBody>
          <a:bodyPr wrap="square" rtlCol="0">
            <a:spAutoFit/>
          </a:bodyPr>
          <a:lstStyle/>
          <a:p>
            <a:r>
              <a:rPr lang="en-IE" dirty="0"/>
              <a:t>Driving at high altitude?</a:t>
            </a:r>
          </a:p>
        </p:txBody>
      </p:sp>
      <p:sp>
        <p:nvSpPr>
          <p:cNvPr id="33" name="Rechthoek 32">
            <a:extLst>
              <a:ext uri="{FF2B5EF4-FFF2-40B4-BE49-F238E27FC236}">
                <a16:creationId xmlns:a16="http://schemas.microsoft.com/office/drawing/2014/main" id="{23983E8D-E0DE-0643-BD5F-AE2BE427558D}"/>
              </a:ext>
            </a:extLst>
          </p:cNvPr>
          <p:cNvSpPr/>
          <p:nvPr/>
        </p:nvSpPr>
        <p:spPr>
          <a:xfrm>
            <a:off x="9175531" y="1182465"/>
            <a:ext cx="2385848" cy="64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High altitude mode (change engine map)</a:t>
            </a:r>
          </a:p>
        </p:txBody>
      </p:sp>
      <p:sp>
        <p:nvSpPr>
          <p:cNvPr id="34" name="Tekstvak 33">
            <a:extLst>
              <a:ext uri="{FF2B5EF4-FFF2-40B4-BE49-F238E27FC236}">
                <a16:creationId xmlns:a16="http://schemas.microsoft.com/office/drawing/2014/main" id="{92DA29A6-9DFB-FC0E-5C1E-459689BA30F8}"/>
              </a:ext>
            </a:extLst>
          </p:cNvPr>
          <p:cNvSpPr txBox="1"/>
          <p:nvPr/>
        </p:nvSpPr>
        <p:spPr>
          <a:xfrm>
            <a:off x="6385711" y="2107103"/>
            <a:ext cx="2092345" cy="646331"/>
          </a:xfrm>
          <a:prstGeom prst="rect">
            <a:avLst/>
          </a:prstGeom>
          <a:noFill/>
          <a:ln>
            <a:solidFill>
              <a:srgbClr val="024EA2"/>
            </a:solidFill>
          </a:ln>
        </p:spPr>
        <p:txBody>
          <a:bodyPr wrap="square" rtlCol="0">
            <a:spAutoFit/>
          </a:bodyPr>
          <a:lstStyle/>
          <a:p>
            <a:r>
              <a:rPr lang="en-IE" dirty="0"/>
              <a:t>Entering geofence area?</a:t>
            </a:r>
          </a:p>
        </p:txBody>
      </p:sp>
      <p:sp>
        <p:nvSpPr>
          <p:cNvPr id="35" name="Tekstvak 34">
            <a:extLst>
              <a:ext uri="{FF2B5EF4-FFF2-40B4-BE49-F238E27FC236}">
                <a16:creationId xmlns:a16="http://schemas.microsoft.com/office/drawing/2014/main" id="{01ABAD80-5739-158E-3519-FA3A9F65E709}"/>
              </a:ext>
            </a:extLst>
          </p:cNvPr>
          <p:cNvSpPr txBox="1"/>
          <p:nvPr/>
        </p:nvSpPr>
        <p:spPr>
          <a:xfrm>
            <a:off x="6385711" y="3031741"/>
            <a:ext cx="2092345" cy="646331"/>
          </a:xfrm>
          <a:prstGeom prst="rect">
            <a:avLst/>
          </a:prstGeom>
          <a:noFill/>
          <a:ln>
            <a:solidFill>
              <a:srgbClr val="024EA2"/>
            </a:solidFill>
          </a:ln>
        </p:spPr>
        <p:txBody>
          <a:bodyPr wrap="square" rtlCol="0">
            <a:spAutoFit/>
          </a:bodyPr>
          <a:lstStyle/>
          <a:p>
            <a:r>
              <a:rPr lang="en-IE" dirty="0"/>
              <a:t>Critical OBD warning signal?</a:t>
            </a:r>
          </a:p>
        </p:txBody>
      </p:sp>
      <p:sp>
        <p:nvSpPr>
          <p:cNvPr id="36" name="Tekstvak 35">
            <a:extLst>
              <a:ext uri="{FF2B5EF4-FFF2-40B4-BE49-F238E27FC236}">
                <a16:creationId xmlns:a16="http://schemas.microsoft.com/office/drawing/2014/main" id="{C4548077-3F3F-D09D-886F-812F0516AB37}"/>
              </a:ext>
            </a:extLst>
          </p:cNvPr>
          <p:cNvSpPr txBox="1"/>
          <p:nvPr/>
        </p:nvSpPr>
        <p:spPr>
          <a:xfrm>
            <a:off x="6385711" y="3956379"/>
            <a:ext cx="2092345" cy="646331"/>
          </a:xfrm>
          <a:prstGeom prst="rect">
            <a:avLst/>
          </a:prstGeom>
          <a:noFill/>
          <a:ln>
            <a:solidFill>
              <a:srgbClr val="024EA2"/>
            </a:solidFill>
          </a:ln>
        </p:spPr>
        <p:txBody>
          <a:bodyPr wrap="square" rtlCol="0">
            <a:spAutoFit/>
          </a:bodyPr>
          <a:lstStyle/>
          <a:p>
            <a:r>
              <a:rPr lang="en-IE" dirty="0"/>
              <a:t>Heavy vehicle load?</a:t>
            </a:r>
          </a:p>
        </p:txBody>
      </p:sp>
      <p:sp>
        <p:nvSpPr>
          <p:cNvPr id="37" name="Tekstvak 36">
            <a:extLst>
              <a:ext uri="{FF2B5EF4-FFF2-40B4-BE49-F238E27FC236}">
                <a16:creationId xmlns:a16="http://schemas.microsoft.com/office/drawing/2014/main" id="{7F185659-DDCF-9C84-7A78-6C17CB2802E2}"/>
              </a:ext>
            </a:extLst>
          </p:cNvPr>
          <p:cNvSpPr txBox="1"/>
          <p:nvPr/>
        </p:nvSpPr>
        <p:spPr>
          <a:xfrm>
            <a:off x="6385711" y="4881017"/>
            <a:ext cx="2092345" cy="646331"/>
          </a:xfrm>
          <a:prstGeom prst="rect">
            <a:avLst/>
          </a:prstGeom>
          <a:noFill/>
          <a:ln>
            <a:solidFill>
              <a:srgbClr val="024EA2"/>
            </a:solidFill>
          </a:ln>
        </p:spPr>
        <p:txBody>
          <a:bodyPr wrap="square" rtlCol="0">
            <a:spAutoFit/>
          </a:bodyPr>
          <a:lstStyle/>
          <a:p>
            <a:r>
              <a:rPr lang="en-IE" dirty="0"/>
              <a:t>Slippery weather conditions?</a:t>
            </a:r>
          </a:p>
        </p:txBody>
      </p:sp>
      <p:sp>
        <p:nvSpPr>
          <p:cNvPr id="38" name="Tekstvak 37">
            <a:extLst>
              <a:ext uri="{FF2B5EF4-FFF2-40B4-BE49-F238E27FC236}">
                <a16:creationId xmlns:a16="http://schemas.microsoft.com/office/drawing/2014/main" id="{0836CA68-55B1-7BC0-80FD-632A93D3DC09}"/>
              </a:ext>
            </a:extLst>
          </p:cNvPr>
          <p:cNvSpPr txBox="1"/>
          <p:nvPr/>
        </p:nvSpPr>
        <p:spPr>
          <a:xfrm>
            <a:off x="6385709" y="5825730"/>
            <a:ext cx="2092345" cy="646331"/>
          </a:xfrm>
          <a:prstGeom prst="rect">
            <a:avLst/>
          </a:prstGeom>
          <a:noFill/>
          <a:ln>
            <a:solidFill>
              <a:srgbClr val="024EA2"/>
            </a:solidFill>
          </a:ln>
        </p:spPr>
        <p:txBody>
          <a:bodyPr wrap="square" rtlCol="0">
            <a:spAutoFit/>
          </a:bodyPr>
          <a:lstStyle/>
          <a:p>
            <a:r>
              <a:rPr lang="en-IE" dirty="0"/>
              <a:t>Empty battery?</a:t>
            </a:r>
          </a:p>
          <a:p>
            <a:endParaRPr lang="en-IE" dirty="0"/>
          </a:p>
        </p:txBody>
      </p:sp>
      <p:sp>
        <p:nvSpPr>
          <p:cNvPr id="40" name="Rechthoek 39">
            <a:extLst>
              <a:ext uri="{FF2B5EF4-FFF2-40B4-BE49-F238E27FC236}">
                <a16:creationId xmlns:a16="http://schemas.microsoft.com/office/drawing/2014/main" id="{9572DBB7-1A0C-7C24-9D51-D7AA28F37D20}"/>
              </a:ext>
            </a:extLst>
          </p:cNvPr>
          <p:cNvSpPr/>
          <p:nvPr/>
        </p:nvSpPr>
        <p:spPr>
          <a:xfrm>
            <a:off x="9175531" y="2107103"/>
            <a:ext cx="2385848" cy="64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Zero emission mode</a:t>
            </a:r>
          </a:p>
        </p:txBody>
      </p:sp>
      <p:sp>
        <p:nvSpPr>
          <p:cNvPr id="41" name="Rechthoek 40">
            <a:extLst>
              <a:ext uri="{FF2B5EF4-FFF2-40B4-BE49-F238E27FC236}">
                <a16:creationId xmlns:a16="http://schemas.microsoft.com/office/drawing/2014/main" id="{43E441E7-AEFD-B44A-3D78-634DB1A7BA81}"/>
              </a:ext>
            </a:extLst>
          </p:cNvPr>
          <p:cNvSpPr/>
          <p:nvPr/>
        </p:nvSpPr>
        <p:spPr>
          <a:xfrm>
            <a:off x="9175531" y="3031741"/>
            <a:ext cx="2385848" cy="64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Limp home mode</a:t>
            </a:r>
          </a:p>
        </p:txBody>
      </p:sp>
      <p:sp>
        <p:nvSpPr>
          <p:cNvPr id="42" name="Rechthoek 41">
            <a:extLst>
              <a:ext uri="{FF2B5EF4-FFF2-40B4-BE49-F238E27FC236}">
                <a16:creationId xmlns:a16="http://schemas.microsoft.com/office/drawing/2014/main" id="{27B8742B-19F8-F2FF-85C6-A452E0CCF9FB}"/>
              </a:ext>
            </a:extLst>
          </p:cNvPr>
          <p:cNvSpPr/>
          <p:nvPr/>
        </p:nvSpPr>
        <p:spPr>
          <a:xfrm>
            <a:off x="9175531" y="3956378"/>
            <a:ext cx="2385848" cy="64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Heavy load mode (change engine map)</a:t>
            </a:r>
          </a:p>
        </p:txBody>
      </p:sp>
      <p:sp>
        <p:nvSpPr>
          <p:cNvPr id="43" name="Rechthoek 42">
            <a:extLst>
              <a:ext uri="{FF2B5EF4-FFF2-40B4-BE49-F238E27FC236}">
                <a16:creationId xmlns:a16="http://schemas.microsoft.com/office/drawing/2014/main" id="{19CEB737-05F9-ED9F-9023-05BDC18407DE}"/>
              </a:ext>
            </a:extLst>
          </p:cNvPr>
          <p:cNvSpPr/>
          <p:nvPr/>
        </p:nvSpPr>
        <p:spPr>
          <a:xfrm>
            <a:off x="9175531" y="4868560"/>
            <a:ext cx="2385848" cy="64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Low acc.&amp;4WD mode (change engine map)</a:t>
            </a:r>
          </a:p>
        </p:txBody>
      </p:sp>
      <p:sp>
        <p:nvSpPr>
          <p:cNvPr id="44" name="Rechthoek 43">
            <a:extLst>
              <a:ext uri="{FF2B5EF4-FFF2-40B4-BE49-F238E27FC236}">
                <a16:creationId xmlns:a16="http://schemas.microsoft.com/office/drawing/2014/main" id="{A54BF25D-92A0-2766-CB2A-91BB7AD25DE1}"/>
              </a:ext>
            </a:extLst>
          </p:cNvPr>
          <p:cNvSpPr/>
          <p:nvPr/>
        </p:nvSpPr>
        <p:spPr>
          <a:xfrm>
            <a:off x="9175531" y="5818717"/>
            <a:ext cx="2385848" cy="64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Change from EV to ICE mode</a:t>
            </a:r>
          </a:p>
        </p:txBody>
      </p:sp>
      <p:cxnSp>
        <p:nvCxnSpPr>
          <p:cNvPr id="45" name="Rechte verbindingslijn met pijl 44">
            <a:extLst>
              <a:ext uri="{FF2B5EF4-FFF2-40B4-BE49-F238E27FC236}">
                <a16:creationId xmlns:a16="http://schemas.microsoft.com/office/drawing/2014/main" id="{5558D3DE-E16D-8F35-6F5E-B316BC799976}"/>
              </a:ext>
            </a:extLst>
          </p:cNvPr>
          <p:cNvCxnSpPr>
            <a:cxnSpLocks/>
            <a:endCxn id="33" idx="1"/>
          </p:cNvCxnSpPr>
          <p:nvPr/>
        </p:nvCxnSpPr>
        <p:spPr>
          <a:xfrm flipV="1">
            <a:off x="8478056" y="1505631"/>
            <a:ext cx="697475" cy="7859"/>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48" name="Rechte verbindingslijn met pijl 47">
            <a:extLst>
              <a:ext uri="{FF2B5EF4-FFF2-40B4-BE49-F238E27FC236}">
                <a16:creationId xmlns:a16="http://schemas.microsoft.com/office/drawing/2014/main" id="{D666E61E-ACAA-A938-694C-1D63BC89813A}"/>
              </a:ext>
            </a:extLst>
          </p:cNvPr>
          <p:cNvCxnSpPr>
            <a:cxnSpLocks/>
          </p:cNvCxnSpPr>
          <p:nvPr/>
        </p:nvCxnSpPr>
        <p:spPr>
          <a:xfrm flipV="1">
            <a:off x="8478056" y="2421702"/>
            <a:ext cx="697475" cy="7859"/>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49" name="Rechte verbindingslijn met pijl 48">
            <a:extLst>
              <a:ext uri="{FF2B5EF4-FFF2-40B4-BE49-F238E27FC236}">
                <a16:creationId xmlns:a16="http://schemas.microsoft.com/office/drawing/2014/main" id="{353DC444-B6F2-3F69-3095-159818D6E9A4}"/>
              </a:ext>
            </a:extLst>
          </p:cNvPr>
          <p:cNvCxnSpPr>
            <a:cxnSpLocks/>
          </p:cNvCxnSpPr>
          <p:nvPr/>
        </p:nvCxnSpPr>
        <p:spPr>
          <a:xfrm flipV="1">
            <a:off x="8486670" y="3364204"/>
            <a:ext cx="697475" cy="7859"/>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50" name="Rechte verbindingslijn met pijl 49">
            <a:extLst>
              <a:ext uri="{FF2B5EF4-FFF2-40B4-BE49-F238E27FC236}">
                <a16:creationId xmlns:a16="http://schemas.microsoft.com/office/drawing/2014/main" id="{EBCEAB15-84BF-C9F5-64BC-895A0A3A8879}"/>
              </a:ext>
            </a:extLst>
          </p:cNvPr>
          <p:cNvCxnSpPr>
            <a:cxnSpLocks/>
          </p:cNvCxnSpPr>
          <p:nvPr/>
        </p:nvCxnSpPr>
        <p:spPr>
          <a:xfrm flipV="1">
            <a:off x="8486669" y="4275613"/>
            <a:ext cx="697475" cy="7859"/>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52" name="Rechte verbindingslijn met pijl 51">
            <a:extLst>
              <a:ext uri="{FF2B5EF4-FFF2-40B4-BE49-F238E27FC236}">
                <a16:creationId xmlns:a16="http://schemas.microsoft.com/office/drawing/2014/main" id="{13A5D608-E636-CCCD-BBA8-C7F0472BF2E4}"/>
              </a:ext>
            </a:extLst>
          </p:cNvPr>
          <p:cNvCxnSpPr>
            <a:cxnSpLocks/>
          </p:cNvCxnSpPr>
          <p:nvPr/>
        </p:nvCxnSpPr>
        <p:spPr>
          <a:xfrm flipV="1">
            <a:off x="8486669" y="5200250"/>
            <a:ext cx="697475" cy="7859"/>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53" name="Rechte verbindingslijn met pijl 52">
            <a:extLst>
              <a:ext uri="{FF2B5EF4-FFF2-40B4-BE49-F238E27FC236}">
                <a16:creationId xmlns:a16="http://schemas.microsoft.com/office/drawing/2014/main" id="{04B5C6AE-BC2B-AF3A-626C-5B432A1739F0}"/>
              </a:ext>
            </a:extLst>
          </p:cNvPr>
          <p:cNvCxnSpPr>
            <a:cxnSpLocks/>
          </p:cNvCxnSpPr>
          <p:nvPr/>
        </p:nvCxnSpPr>
        <p:spPr>
          <a:xfrm flipV="1">
            <a:off x="8478055" y="6134023"/>
            <a:ext cx="697475" cy="7859"/>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7263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0E13C-82A0-BC7F-4C70-FF052F6E789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31AE1CC-5F86-87FF-5154-EEB616613CD8}"/>
              </a:ext>
            </a:extLst>
          </p:cNvPr>
          <p:cNvSpPr>
            <a:spLocks noGrp="1"/>
          </p:cNvSpPr>
          <p:nvPr>
            <p:ph type="title"/>
          </p:nvPr>
        </p:nvSpPr>
        <p:spPr>
          <a:xfrm>
            <a:off x="970722" y="74648"/>
            <a:ext cx="10515600" cy="782357"/>
          </a:xfrm>
        </p:spPr>
        <p:txBody>
          <a:bodyPr/>
          <a:lstStyle/>
          <a:p>
            <a:r>
              <a:rPr lang="en-GB" dirty="0"/>
              <a:t>Issue 5: operating mode conclusions</a:t>
            </a:r>
          </a:p>
        </p:txBody>
      </p:sp>
      <p:sp>
        <p:nvSpPr>
          <p:cNvPr id="4" name="Tekstvak 3">
            <a:extLst>
              <a:ext uri="{FF2B5EF4-FFF2-40B4-BE49-F238E27FC236}">
                <a16:creationId xmlns:a16="http://schemas.microsoft.com/office/drawing/2014/main" id="{613A6730-9D2B-3719-C8FA-CAA512287CCF}"/>
              </a:ext>
            </a:extLst>
          </p:cNvPr>
          <p:cNvSpPr txBox="1"/>
          <p:nvPr/>
        </p:nvSpPr>
        <p:spPr>
          <a:xfrm>
            <a:off x="9788979" y="6025243"/>
            <a:ext cx="2081892" cy="677636"/>
          </a:xfrm>
          <a:prstGeom prst="rect">
            <a:avLst/>
          </a:prstGeom>
          <a:solidFill>
            <a:schemeClr val="bg1"/>
          </a:solidFill>
        </p:spPr>
        <p:txBody>
          <a:bodyPr wrap="square" rtlCol="0">
            <a:spAutoFit/>
          </a:bodyPr>
          <a:lstStyle/>
          <a:p>
            <a:endParaRPr lang="en-GB" dirty="0"/>
          </a:p>
        </p:txBody>
      </p:sp>
      <p:sp>
        <p:nvSpPr>
          <p:cNvPr id="2" name="Content Placeholder 1">
            <a:extLst>
              <a:ext uri="{FF2B5EF4-FFF2-40B4-BE49-F238E27FC236}">
                <a16:creationId xmlns:a16="http://schemas.microsoft.com/office/drawing/2014/main" id="{97CE0FEA-7574-EA1E-AA62-9DFFD6F55853}"/>
              </a:ext>
            </a:extLst>
          </p:cNvPr>
          <p:cNvSpPr>
            <a:spLocks noGrp="1"/>
          </p:cNvSpPr>
          <p:nvPr>
            <p:ph idx="1"/>
          </p:nvPr>
        </p:nvSpPr>
        <p:spPr>
          <a:xfrm>
            <a:off x="838199" y="905994"/>
            <a:ext cx="11353801" cy="3881904"/>
          </a:xfrm>
        </p:spPr>
        <p:txBody>
          <a:bodyPr/>
          <a:lstStyle/>
          <a:p>
            <a:pPr marL="0" indent="0">
              <a:buNone/>
            </a:pPr>
            <a:r>
              <a:rPr lang="en-US" dirty="0"/>
              <a:t>What are the conclusions on ADS mode selection?</a:t>
            </a:r>
          </a:p>
          <a:p>
            <a:r>
              <a:rPr lang="en-US" dirty="0"/>
              <a:t>Only modes which are (a) selected by the user and (b) affecting FC or emissions are user-selectable modes (see definition of UNR 154)</a:t>
            </a:r>
          </a:p>
          <a:p>
            <a:r>
              <a:rPr lang="en-US" dirty="0"/>
              <a:t>Every change of mode that is triggered by the ADS in response to a different vehicle or driving </a:t>
            </a:r>
            <a:r>
              <a:rPr lang="en-US" u="sng" dirty="0"/>
              <a:t>condition</a:t>
            </a:r>
            <a:r>
              <a:rPr lang="en-US" dirty="0"/>
              <a:t> is NOT a user-selectable mode</a:t>
            </a:r>
          </a:p>
          <a:p>
            <a:r>
              <a:rPr lang="en-US" dirty="0"/>
              <a:t>Every change of mode that is triggered by the driver or </a:t>
            </a:r>
            <a:r>
              <a:rPr lang="en-US" u="sng" dirty="0"/>
              <a:t>directly by the ADS user</a:t>
            </a:r>
            <a:r>
              <a:rPr lang="en-US" dirty="0"/>
              <a:t> is a user-selectable mode (e.g. the user is requested if the trip needs to be fast, normal or relaxing)</a:t>
            </a:r>
          </a:p>
          <a:p>
            <a:r>
              <a:rPr lang="en-US" dirty="0"/>
              <a:t>For user-selectable modes it needs to be established if one of the modes fulfils the criteria of being the predominant mode</a:t>
            </a:r>
          </a:p>
          <a:p>
            <a:r>
              <a:rPr lang="en-US" dirty="0"/>
              <a:t>If there is a predominant mode, the vehicle is tested in that mode. Else, the test is done for the worst-case and best-case mode, and the results are averaged</a:t>
            </a:r>
          </a:p>
          <a:p>
            <a:endParaRPr lang="en-US" dirty="0"/>
          </a:p>
        </p:txBody>
      </p:sp>
    </p:spTree>
    <p:extLst>
      <p:ext uri="{BB962C8B-B14F-4D97-AF65-F5344CB8AC3E}">
        <p14:creationId xmlns:p14="http://schemas.microsoft.com/office/powerpoint/2010/main" val="1946301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C78E-A559-B56F-2B9A-30C197B0911B}"/>
              </a:ext>
            </a:extLst>
          </p:cNvPr>
          <p:cNvSpPr>
            <a:spLocks noGrp="1"/>
          </p:cNvSpPr>
          <p:nvPr>
            <p:ph type="ctrTitle"/>
          </p:nvPr>
        </p:nvSpPr>
        <p:spPr/>
        <p:txBody>
          <a:bodyPr/>
          <a:lstStyle/>
          <a:p>
            <a:r>
              <a:rPr lang="it-IT" dirty="0" err="1"/>
              <a:t>Example</a:t>
            </a:r>
            <a:r>
              <a:rPr lang="it-IT" dirty="0"/>
              <a:t> </a:t>
            </a:r>
            <a:r>
              <a:rPr lang="it-IT" dirty="0" err="1"/>
              <a:t>solutions</a:t>
            </a:r>
            <a:endParaRPr lang="en-IE" dirty="0"/>
          </a:p>
        </p:txBody>
      </p:sp>
      <p:sp>
        <p:nvSpPr>
          <p:cNvPr id="3" name="Subtitle 2">
            <a:extLst>
              <a:ext uri="{FF2B5EF4-FFF2-40B4-BE49-F238E27FC236}">
                <a16:creationId xmlns:a16="http://schemas.microsoft.com/office/drawing/2014/main" id="{3B5A36E8-4770-68E2-4708-776331F651D4}"/>
              </a:ext>
            </a:extLst>
          </p:cNvPr>
          <p:cNvSpPr>
            <a:spLocks noGrp="1"/>
          </p:cNvSpPr>
          <p:nvPr>
            <p:ph type="subTitle" idx="1"/>
          </p:nvPr>
        </p:nvSpPr>
        <p:spPr/>
        <p:txBody>
          <a:bodyPr/>
          <a:lstStyle/>
          <a:p>
            <a:r>
              <a:rPr lang="en-IE" dirty="0"/>
              <a:t>Textual proposals for different issues</a:t>
            </a:r>
          </a:p>
        </p:txBody>
      </p:sp>
    </p:spTree>
    <p:extLst>
      <p:ext uri="{BB962C8B-B14F-4D97-AF65-F5344CB8AC3E}">
        <p14:creationId xmlns:p14="http://schemas.microsoft.com/office/powerpoint/2010/main" val="21804462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7BC9C3-14C6-893F-3B6D-5277B666C62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226786-30B5-B401-59B8-B96C2898794F}"/>
              </a:ext>
            </a:extLst>
          </p:cNvPr>
          <p:cNvSpPr>
            <a:spLocks noGrp="1"/>
          </p:cNvSpPr>
          <p:nvPr>
            <p:ph idx="1"/>
          </p:nvPr>
        </p:nvSpPr>
        <p:spPr/>
        <p:txBody>
          <a:bodyPr/>
          <a:lstStyle/>
          <a:p>
            <a:r>
              <a:rPr lang="en-GB" b="1" dirty="0"/>
              <a:t>Scope: </a:t>
            </a:r>
            <a:r>
              <a:rPr lang="en-GB" dirty="0"/>
              <a:t>include definition of new vehicle categories and ADS through R.E.3.</a:t>
            </a:r>
          </a:p>
        </p:txBody>
      </p:sp>
      <p:sp>
        <p:nvSpPr>
          <p:cNvPr id="3" name="Title 2">
            <a:extLst>
              <a:ext uri="{FF2B5EF4-FFF2-40B4-BE49-F238E27FC236}">
                <a16:creationId xmlns:a16="http://schemas.microsoft.com/office/drawing/2014/main" id="{E50BB380-B976-0C1A-ED2D-5C88EA2CAC5D}"/>
              </a:ext>
            </a:extLst>
          </p:cNvPr>
          <p:cNvSpPr>
            <a:spLocks noGrp="1"/>
          </p:cNvSpPr>
          <p:nvPr>
            <p:ph type="title"/>
          </p:nvPr>
        </p:nvSpPr>
        <p:spPr/>
        <p:txBody>
          <a:bodyPr/>
          <a:lstStyle/>
          <a:p>
            <a:r>
              <a:rPr lang="en-GB" dirty="0"/>
              <a:t>Example solution: Scope</a:t>
            </a:r>
          </a:p>
        </p:txBody>
      </p:sp>
      <p:sp>
        <p:nvSpPr>
          <p:cNvPr id="5" name="TextBox 4">
            <a:extLst>
              <a:ext uri="{FF2B5EF4-FFF2-40B4-BE49-F238E27FC236}">
                <a16:creationId xmlns:a16="http://schemas.microsoft.com/office/drawing/2014/main" id="{7FB3116B-AEFE-00D6-9D60-ED038560CA1C}"/>
              </a:ext>
            </a:extLst>
          </p:cNvPr>
          <p:cNvSpPr txBox="1"/>
          <p:nvPr/>
        </p:nvSpPr>
        <p:spPr>
          <a:xfrm>
            <a:off x="838199" y="2981747"/>
            <a:ext cx="10645890" cy="2062103"/>
          </a:xfrm>
          <a:prstGeom prst="rect">
            <a:avLst/>
          </a:prstGeom>
          <a:noFill/>
        </p:spPr>
        <p:txBody>
          <a:bodyPr wrap="square">
            <a:spAutoFit/>
          </a:bodyPr>
          <a:lstStyle/>
          <a:p>
            <a:pPr marL="457200" algn="just">
              <a:spcAft>
                <a:spcPts val="600"/>
              </a:spcAft>
              <a:buNone/>
            </a:pPr>
            <a:r>
              <a:rPr lang="en-GB" sz="1800" i="1" dirty="0">
                <a:effectLst/>
                <a:latin typeface="Times New Roman" panose="02020603050405020304" pitchFamily="18" charset="0"/>
                <a:ea typeface="DengXian" panose="02010600030101010101" pitchFamily="2" charset="-122"/>
              </a:rPr>
              <a:t>Footnote 1,</a:t>
            </a:r>
            <a:r>
              <a:rPr lang="en-GB" sz="1800" i="1" dirty="0">
                <a:effectLst/>
                <a:latin typeface="Times New Roman" panose="02020603050405020304" pitchFamily="18" charset="0"/>
                <a:ea typeface="Times New Roman" panose="02020603050405020304" pitchFamily="18" charset="0"/>
              </a:rPr>
              <a:t> </a:t>
            </a:r>
            <a:r>
              <a:rPr lang="en-GB" sz="1800" dirty="0">
                <a:effectLst/>
                <a:latin typeface="Times New Roman" panose="02020603050405020304" pitchFamily="18" charset="0"/>
                <a:ea typeface="Times New Roman" panose="02020603050405020304" pitchFamily="18" charset="0"/>
              </a:rPr>
              <a:t>amend to read:</a:t>
            </a:r>
            <a:endParaRPr lang="en-IE" sz="1800" dirty="0">
              <a:effectLst/>
              <a:latin typeface="Times New Roman" panose="02020603050405020304" pitchFamily="18" charset="0"/>
              <a:ea typeface="Times New Roman" panose="02020603050405020304" pitchFamily="18" charset="0"/>
            </a:endParaRPr>
          </a:p>
          <a:p>
            <a:pPr algn="just">
              <a:spcBef>
                <a:spcPts val="600"/>
              </a:spcBef>
              <a:spcAft>
                <a:spcPts val="600"/>
              </a:spcAft>
              <a:buNone/>
            </a:pPr>
            <a:r>
              <a:rPr lang="en-GB" sz="1800" u="sng" dirty="0">
                <a:effectLst/>
                <a:latin typeface="Times New Roman" panose="02020603050405020304" pitchFamily="18" charset="0"/>
                <a:ea typeface="Times New Roman" panose="02020603050405020304" pitchFamily="18" charset="0"/>
              </a:rPr>
              <a:t>	</a:t>
            </a:r>
            <a:endParaRPr lang="en-IE" sz="1800" dirty="0">
              <a:effectLst/>
              <a:latin typeface="Times New Roman" panose="02020603050405020304" pitchFamily="18" charset="0"/>
              <a:ea typeface="Times New Roman" panose="02020603050405020304" pitchFamily="18" charset="0"/>
            </a:endParaRPr>
          </a:p>
          <a:p>
            <a:pPr marL="457200" algn="just">
              <a:spcAft>
                <a:spcPts val="600"/>
              </a:spcAft>
              <a:buNone/>
            </a:pPr>
            <a:r>
              <a:rPr lang="en-GB" sz="1800" dirty="0">
                <a:effectLst/>
                <a:latin typeface="Times New Roman" panose="02020603050405020304" pitchFamily="18" charset="0"/>
                <a:ea typeface="Times New Roman" panose="02020603050405020304" pitchFamily="18" charset="0"/>
              </a:rPr>
              <a:t>"</a:t>
            </a:r>
            <a:r>
              <a:rPr lang="en-GB" sz="1800" baseline="30000" dirty="0">
                <a:effectLst/>
                <a:latin typeface="Times New Roman" panose="02020603050405020304" pitchFamily="18" charset="0"/>
                <a:ea typeface="Times New Roman" panose="02020603050405020304" pitchFamily="18" charset="0"/>
              </a:rPr>
              <a:t>1</a:t>
            </a:r>
            <a:r>
              <a:rPr lang="en-GB" sz="1800" dirty="0">
                <a:effectLst/>
                <a:latin typeface="Times New Roman" panose="02020603050405020304" pitchFamily="18" charset="0"/>
                <a:ea typeface="Times New Roman" panose="02020603050405020304" pitchFamily="18" charset="0"/>
              </a:rPr>
              <a:t> As defined in the Consolidated Resolution on the Construction of Vehicles (R.E.3), document ECE/TRANS/WP.29/78/Rev.</a:t>
            </a:r>
            <a:r>
              <a:rPr lang="en-GB" sz="1800" strike="sngStrike" dirty="0">
                <a:effectLst/>
                <a:latin typeface="Times New Roman" panose="02020603050405020304" pitchFamily="18" charset="0"/>
                <a:ea typeface="Times New Roman" panose="02020603050405020304" pitchFamily="18" charset="0"/>
              </a:rPr>
              <a:t>3, para. 2</a:t>
            </a:r>
            <a:r>
              <a:rPr lang="en-GB" sz="1800" b="1" dirty="0">
                <a:effectLst/>
                <a:latin typeface="Times New Roman" panose="02020603050405020304" pitchFamily="18" charset="0"/>
                <a:ea typeface="Times New Roman" panose="02020603050405020304" pitchFamily="18" charset="0"/>
              </a:rPr>
              <a:t>8</a:t>
            </a:r>
            <a:r>
              <a:rPr lang="en-GB" sz="1800" dirty="0">
                <a:effectLst/>
                <a:latin typeface="Times New Roman" panose="02020603050405020304" pitchFamily="18" charset="0"/>
                <a:ea typeface="Times New Roman" panose="02020603050405020304" pitchFamily="18" charset="0"/>
              </a:rPr>
              <a:t> – </a:t>
            </a:r>
            <a:endParaRPr lang="en-IE" sz="1800" dirty="0">
              <a:effectLst/>
              <a:latin typeface="Times New Roman" panose="02020603050405020304" pitchFamily="18" charset="0"/>
              <a:ea typeface="Times New Roman" panose="02020603050405020304" pitchFamily="18" charset="0"/>
            </a:endParaRPr>
          </a:p>
          <a:p>
            <a:pPr>
              <a:buNone/>
            </a:pPr>
            <a:r>
              <a:rPr lang="en-GB" sz="1800" strike="sngStrike" dirty="0">
                <a:effectLst/>
                <a:latin typeface="Times New Roman" panose="02020603050405020304" pitchFamily="18" charset="0"/>
                <a:ea typeface="Times New Roman" panose="02020603050405020304" pitchFamily="18" charset="0"/>
              </a:rPr>
              <a:t>www.unece.org/trans/main/wp29/wp29wgs/wp29gen/wp29resolutions.html</a:t>
            </a:r>
            <a:r>
              <a:rPr lang="en-GB" sz="1800" b="1" u="none" strike="noStrike" dirty="0">
                <a:solidFill>
                  <a:srgbClr val="0000FF"/>
                </a:solidFill>
                <a:effectLst/>
                <a:latin typeface="Times New Roman" panose="02020603050405020304" pitchFamily="18" charset="0"/>
                <a:ea typeface="Times New Roman" panose="02020603050405020304" pitchFamily="18" charset="0"/>
                <a:hlinkClick r:id="rId2"/>
              </a:rPr>
              <a:t>https://unece.org/transport/vehicle-regulations/wp29/resolutions</a:t>
            </a:r>
            <a:r>
              <a:rPr lang="en-GB" sz="1800" dirty="0">
                <a:effectLst/>
                <a:latin typeface="Times New Roman" panose="02020603050405020304" pitchFamily="18" charset="0"/>
                <a:ea typeface="Times New Roman" panose="02020603050405020304" pitchFamily="18" charset="0"/>
              </a:rPr>
              <a:t>" </a:t>
            </a:r>
            <a:endParaRPr lang="en-IE" dirty="0"/>
          </a:p>
        </p:txBody>
      </p:sp>
    </p:spTree>
    <p:extLst>
      <p:ext uri="{BB962C8B-B14F-4D97-AF65-F5344CB8AC3E}">
        <p14:creationId xmlns:p14="http://schemas.microsoft.com/office/powerpoint/2010/main" val="22798788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55DF3D-6727-2F86-DC90-0B878E54BEF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82B620-24A5-5EAC-8D3F-AEB476D9ECAD}"/>
              </a:ext>
            </a:extLst>
          </p:cNvPr>
          <p:cNvSpPr>
            <a:spLocks noGrp="1"/>
          </p:cNvSpPr>
          <p:nvPr>
            <p:ph idx="1"/>
          </p:nvPr>
        </p:nvSpPr>
        <p:spPr/>
        <p:txBody>
          <a:bodyPr/>
          <a:lstStyle/>
          <a:p>
            <a:r>
              <a:rPr lang="en-GB" b="1" dirty="0"/>
              <a:t>Definitions: </a:t>
            </a:r>
            <a:r>
              <a:rPr lang="en-GB" dirty="0"/>
              <a:t>include ADS at an equal level of responsibilities as the driver.</a:t>
            </a:r>
          </a:p>
        </p:txBody>
      </p:sp>
      <p:sp>
        <p:nvSpPr>
          <p:cNvPr id="3" name="Title 2">
            <a:extLst>
              <a:ext uri="{FF2B5EF4-FFF2-40B4-BE49-F238E27FC236}">
                <a16:creationId xmlns:a16="http://schemas.microsoft.com/office/drawing/2014/main" id="{CADF10CB-BECF-EA3F-66CA-DC5EBD577EE7}"/>
              </a:ext>
            </a:extLst>
          </p:cNvPr>
          <p:cNvSpPr>
            <a:spLocks noGrp="1"/>
          </p:cNvSpPr>
          <p:nvPr>
            <p:ph type="title"/>
          </p:nvPr>
        </p:nvSpPr>
        <p:spPr/>
        <p:txBody>
          <a:bodyPr/>
          <a:lstStyle/>
          <a:p>
            <a:r>
              <a:rPr lang="en-GB" dirty="0"/>
              <a:t>Example solutions: Definitions</a:t>
            </a:r>
          </a:p>
        </p:txBody>
      </p:sp>
      <p:sp>
        <p:nvSpPr>
          <p:cNvPr id="6" name="TextBox 5">
            <a:extLst>
              <a:ext uri="{FF2B5EF4-FFF2-40B4-BE49-F238E27FC236}">
                <a16:creationId xmlns:a16="http://schemas.microsoft.com/office/drawing/2014/main" id="{76B119E9-1444-2579-4CA3-41F1CF72EFE3}"/>
              </a:ext>
            </a:extLst>
          </p:cNvPr>
          <p:cNvSpPr txBox="1"/>
          <p:nvPr/>
        </p:nvSpPr>
        <p:spPr>
          <a:xfrm>
            <a:off x="970722" y="2840806"/>
            <a:ext cx="10066176" cy="1154162"/>
          </a:xfrm>
          <a:prstGeom prst="rect">
            <a:avLst/>
          </a:prstGeom>
          <a:noFill/>
        </p:spPr>
        <p:txBody>
          <a:bodyPr wrap="square">
            <a:spAutoFit/>
          </a:bodyPr>
          <a:lstStyle/>
          <a:p>
            <a:pPr algn="just">
              <a:lnSpc>
                <a:spcPts val="1200"/>
              </a:lnSpc>
              <a:spcAft>
                <a:spcPts val="600"/>
              </a:spcAft>
              <a:buNone/>
            </a:pPr>
            <a:r>
              <a:rPr lang="en-GB" sz="1800" i="1" dirty="0">
                <a:effectLst/>
                <a:latin typeface="Times New Roman" panose="02020603050405020304" pitchFamily="18" charset="0"/>
                <a:ea typeface="Times New Roman" panose="02020603050405020304" pitchFamily="18" charset="0"/>
              </a:rPr>
              <a:t>Paragraph 2.35.,</a:t>
            </a:r>
            <a:r>
              <a:rPr lang="en-GB" sz="1800" dirty="0">
                <a:effectLst/>
                <a:latin typeface="Times New Roman" panose="02020603050405020304" pitchFamily="18" charset="0"/>
                <a:ea typeface="Times New Roman" panose="02020603050405020304" pitchFamily="18" charset="0"/>
              </a:rPr>
              <a:t> amend to read</a:t>
            </a:r>
            <a:r>
              <a:rPr lang="en-GB" sz="1800" i="1" dirty="0">
                <a:effectLst/>
                <a:latin typeface="Times New Roman" panose="02020603050405020304" pitchFamily="18" charset="0"/>
                <a:ea typeface="Times New Roman" panose="02020603050405020304" pitchFamily="18" charset="0"/>
              </a:rPr>
              <a:t>: </a:t>
            </a:r>
            <a:endParaRPr lang="en-IE" sz="1800" dirty="0">
              <a:effectLst/>
              <a:latin typeface="Times New Roman" panose="02020603050405020304" pitchFamily="18" charset="0"/>
              <a:ea typeface="Times New Roman" panose="02020603050405020304" pitchFamily="18" charset="0"/>
            </a:endParaRPr>
          </a:p>
          <a:p>
            <a:pPr>
              <a:buNone/>
            </a:pPr>
            <a:r>
              <a:rPr lang="en-GB" sz="1800" dirty="0">
                <a:effectLst/>
                <a:latin typeface="Times New Roman" panose="02020603050405020304" pitchFamily="18" charset="0"/>
                <a:ea typeface="Times New Roman" panose="02020603050405020304" pitchFamily="18" charset="0"/>
              </a:rPr>
              <a:t>"</a:t>
            </a:r>
            <a:r>
              <a:rPr lang="en-IE" sz="1800" dirty="0">
                <a:effectLst/>
                <a:latin typeface="Times New Roman" panose="02020603050405020304" pitchFamily="18" charset="0"/>
                <a:ea typeface="Times New Roman" panose="02020603050405020304" pitchFamily="18" charset="0"/>
              </a:rPr>
              <a:t>2.35.	</a:t>
            </a:r>
            <a:r>
              <a:rPr lang="en-GB" sz="1800" dirty="0">
                <a:effectLst/>
                <a:latin typeface="Times New Roman" panose="02020603050405020304" pitchFamily="18" charset="0"/>
                <a:ea typeface="Times New Roman" panose="02020603050405020304" pitchFamily="18" charset="0"/>
              </a:rPr>
              <a:t>"Malfunction indicator" (MI) means an indicator which is part of the alert system and which clearly informs the driver of the vehicle </a:t>
            </a:r>
            <a:r>
              <a:rPr lang="en-GB" sz="1800" b="1" strike="sngStrike" dirty="0">
                <a:effectLst/>
                <a:latin typeface="Times New Roman" panose="02020603050405020304" pitchFamily="18" charset="0"/>
                <a:ea typeface="Times New Roman" panose="02020603050405020304" pitchFamily="18" charset="0"/>
              </a:rPr>
              <a:t>or the ADS (as applicable),</a:t>
            </a:r>
            <a:r>
              <a:rPr lang="en-GB" sz="1800" strike="sngStrike" dirty="0">
                <a:effectLst/>
                <a:latin typeface="Times New Roman" panose="02020603050405020304" pitchFamily="18" charset="0"/>
                <a:ea typeface="Times New Roman" panose="02020603050405020304" pitchFamily="18" charset="0"/>
              </a:rPr>
              <a:t> </a:t>
            </a:r>
            <a:r>
              <a:rPr lang="en-GB" sz="1800" dirty="0">
                <a:effectLst/>
                <a:latin typeface="Times New Roman" panose="02020603050405020304" pitchFamily="18" charset="0"/>
                <a:ea typeface="Times New Roman" panose="02020603050405020304" pitchFamily="18" charset="0"/>
              </a:rPr>
              <a:t>in the event of a malfunction.</a:t>
            </a:r>
          </a:p>
          <a:p>
            <a:pPr>
              <a:buNone/>
            </a:pPr>
            <a:r>
              <a:rPr lang="en-GB" b="1" dirty="0">
                <a:latin typeface="Times New Roman" panose="02020603050405020304" pitchFamily="18" charset="0"/>
                <a:ea typeface="Times New Roman" panose="02020603050405020304" pitchFamily="18" charset="0"/>
              </a:rPr>
              <a:t>Whilst and ADS feature is active, the malfunction information is sent as a signal to the ADS</a:t>
            </a:r>
            <a:r>
              <a:rPr lang="en-GB" sz="1800" dirty="0">
                <a:effectLst/>
                <a:latin typeface="Times New Roman" panose="02020603050405020304" pitchFamily="18" charset="0"/>
                <a:ea typeface="Times New Roman" panose="02020603050405020304" pitchFamily="18" charset="0"/>
              </a:rPr>
              <a:t>;"</a:t>
            </a:r>
            <a:endParaRPr lang="en-IE" dirty="0"/>
          </a:p>
        </p:txBody>
      </p:sp>
    </p:spTree>
    <p:extLst>
      <p:ext uri="{BB962C8B-B14F-4D97-AF65-F5344CB8AC3E}">
        <p14:creationId xmlns:p14="http://schemas.microsoft.com/office/powerpoint/2010/main" val="2870914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Baseline</a:t>
            </a:r>
          </a:p>
        </p:txBody>
      </p:sp>
      <p:sp>
        <p:nvSpPr>
          <p:cNvPr id="4" name="Content Placeholder 3"/>
          <p:cNvSpPr>
            <a:spLocks noGrp="1"/>
          </p:cNvSpPr>
          <p:nvPr>
            <p:ph idx="1"/>
          </p:nvPr>
        </p:nvSpPr>
        <p:spPr>
          <a:xfrm>
            <a:off x="769981" y="1355640"/>
            <a:ext cx="10905699" cy="3881904"/>
          </a:xfrm>
        </p:spPr>
        <p:txBody>
          <a:bodyPr/>
          <a:lstStyle/>
          <a:p>
            <a:r>
              <a:rPr lang="en-GB" dirty="0"/>
              <a:t>The ADS is understood as the “driver” of the vehicle: ADS and human driver at the same level of responsibility while carrying out the DDT.</a:t>
            </a:r>
          </a:p>
        </p:txBody>
      </p:sp>
      <p:sp>
        <p:nvSpPr>
          <p:cNvPr id="7" name="Oval 6"/>
          <p:cNvSpPr/>
          <p:nvPr/>
        </p:nvSpPr>
        <p:spPr>
          <a:xfrm>
            <a:off x="5863284" y="2216200"/>
            <a:ext cx="2593243" cy="1716297"/>
          </a:xfrm>
          <a:prstGeom prst="ellipse">
            <a:avLst/>
          </a:prstGeom>
          <a:noFill/>
          <a:ln w="984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6400723" y="2723362"/>
            <a:ext cx="1518364" cy="646331"/>
          </a:xfrm>
          <a:prstGeom prst="rect">
            <a:avLst/>
          </a:prstGeom>
          <a:noFill/>
        </p:spPr>
        <p:txBody>
          <a:bodyPr wrap="none" rtlCol="0">
            <a:spAutoFit/>
          </a:bodyPr>
          <a:lstStyle/>
          <a:p>
            <a:r>
              <a:rPr lang="en-GB" sz="3600" b="1" dirty="0">
                <a:solidFill>
                  <a:schemeClr val="accent5">
                    <a:lumMod val="60000"/>
                    <a:lumOff val="40000"/>
                  </a:schemeClr>
                </a:solidFill>
              </a:rPr>
              <a:t>Driver</a:t>
            </a:r>
          </a:p>
        </p:txBody>
      </p:sp>
      <p:sp>
        <p:nvSpPr>
          <p:cNvPr id="19" name="TextBox 18"/>
          <p:cNvSpPr txBox="1"/>
          <p:nvPr/>
        </p:nvSpPr>
        <p:spPr>
          <a:xfrm>
            <a:off x="6560954" y="5203169"/>
            <a:ext cx="1197905" cy="646331"/>
          </a:xfrm>
          <a:prstGeom prst="rect">
            <a:avLst/>
          </a:prstGeom>
          <a:noFill/>
        </p:spPr>
        <p:txBody>
          <a:bodyPr wrap="square" rtlCol="0">
            <a:spAutoFit/>
          </a:bodyPr>
          <a:lstStyle/>
          <a:p>
            <a:r>
              <a:rPr lang="en-GB" sz="3600" b="1" dirty="0">
                <a:solidFill>
                  <a:schemeClr val="accent5">
                    <a:lumMod val="60000"/>
                    <a:lumOff val="40000"/>
                  </a:schemeClr>
                </a:solidFill>
              </a:rPr>
              <a:t>ADS</a:t>
            </a:r>
          </a:p>
        </p:txBody>
      </p:sp>
      <p:sp>
        <p:nvSpPr>
          <p:cNvPr id="2" name="Arrow: Right 1">
            <a:extLst>
              <a:ext uri="{FF2B5EF4-FFF2-40B4-BE49-F238E27FC236}">
                <a16:creationId xmlns:a16="http://schemas.microsoft.com/office/drawing/2014/main" id="{F59D2F10-14EE-BFDE-7A92-702D0A895727}"/>
              </a:ext>
            </a:extLst>
          </p:cNvPr>
          <p:cNvSpPr/>
          <p:nvPr/>
        </p:nvSpPr>
        <p:spPr>
          <a:xfrm>
            <a:off x="4727723" y="2808514"/>
            <a:ext cx="805330" cy="62048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0" name="TextBox 19">
            <a:extLst>
              <a:ext uri="{FF2B5EF4-FFF2-40B4-BE49-F238E27FC236}">
                <a16:creationId xmlns:a16="http://schemas.microsoft.com/office/drawing/2014/main" id="{5BE27CE5-9D8C-26F5-9500-A2B293F6039C}"/>
              </a:ext>
            </a:extLst>
          </p:cNvPr>
          <p:cNvSpPr txBox="1"/>
          <p:nvPr/>
        </p:nvSpPr>
        <p:spPr>
          <a:xfrm>
            <a:off x="653679" y="2446364"/>
            <a:ext cx="3415903" cy="1200329"/>
          </a:xfrm>
          <a:prstGeom prst="rect">
            <a:avLst/>
          </a:prstGeom>
          <a:noFill/>
        </p:spPr>
        <p:txBody>
          <a:bodyPr wrap="square" rtlCol="0">
            <a:spAutoFit/>
          </a:bodyPr>
          <a:lstStyle/>
          <a:p>
            <a:r>
              <a:rPr lang="en-GB" sz="3600" b="1" dirty="0">
                <a:solidFill>
                  <a:schemeClr val="accent5">
                    <a:lumMod val="60000"/>
                    <a:lumOff val="40000"/>
                  </a:schemeClr>
                </a:solidFill>
              </a:rPr>
              <a:t>Vehicle driven by a human</a:t>
            </a:r>
          </a:p>
        </p:txBody>
      </p:sp>
      <p:sp>
        <p:nvSpPr>
          <p:cNvPr id="21" name="Oval 20">
            <a:extLst>
              <a:ext uri="{FF2B5EF4-FFF2-40B4-BE49-F238E27FC236}">
                <a16:creationId xmlns:a16="http://schemas.microsoft.com/office/drawing/2014/main" id="{B884A9F1-2D02-97C5-4DC2-98122B108D2F}"/>
              </a:ext>
            </a:extLst>
          </p:cNvPr>
          <p:cNvSpPr/>
          <p:nvPr/>
        </p:nvSpPr>
        <p:spPr>
          <a:xfrm>
            <a:off x="5863284" y="4668185"/>
            <a:ext cx="2593243" cy="1716297"/>
          </a:xfrm>
          <a:prstGeom prst="ellipse">
            <a:avLst/>
          </a:prstGeom>
          <a:noFill/>
          <a:ln w="984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0C22BD7D-FF2E-FF49-F59D-BC7C06453078}"/>
              </a:ext>
            </a:extLst>
          </p:cNvPr>
          <p:cNvSpPr/>
          <p:nvPr/>
        </p:nvSpPr>
        <p:spPr>
          <a:xfrm>
            <a:off x="4789500" y="5216090"/>
            <a:ext cx="805330" cy="62048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3" name="TextBox 22">
            <a:extLst>
              <a:ext uri="{FF2B5EF4-FFF2-40B4-BE49-F238E27FC236}">
                <a16:creationId xmlns:a16="http://schemas.microsoft.com/office/drawing/2014/main" id="{DCDF3F43-7CC2-3767-DF69-72F30FEAC862}"/>
              </a:ext>
            </a:extLst>
          </p:cNvPr>
          <p:cNvSpPr txBox="1"/>
          <p:nvPr/>
        </p:nvSpPr>
        <p:spPr>
          <a:xfrm>
            <a:off x="602028" y="4926168"/>
            <a:ext cx="3957742" cy="1200329"/>
          </a:xfrm>
          <a:prstGeom prst="rect">
            <a:avLst/>
          </a:prstGeom>
          <a:noFill/>
        </p:spPr>
        <p:txBody>
          <a:bodyPr wrap="square" rtlCol="0">
            <a:spAutoFit/>
          </a:bodyPr>
          <a:lstStyle/>
          <a:p>
            <a:r>
              <a:rPr lang="en-GB" sz="3600" b="1" dirty="0">
                <a:solidFill>
                  <a:schemeClr val="accent5">
                    <a:lumMod val="60000"/>
                    <a:lumOff val="40000"/>
                  </a:schemeClr>
                </a:solidFill>
              </a:rPr>
              <a:t>Vehicle driven by an ADS feature</a:t>
            </a:r>
          </a:p>
        </p:txBody>
      </p:sp>
      <p:sp>
        <p:nvSpPr>
          <p:cNvPr id="24" name="Arrow: Up-Down 23">
            <a:extLst>
              <a:ext uri="{FF2B5EF4-FFF2-40B4-BE49-F238E27FC236}">
                <a16:creationId xmlns:a16="http://schemas.microsoft.com/office/drawing/2014/main" id="{AC0C948A-CB77-412D-28E5-0F5D2F7D3EFC}"/>
              </a:ext>
            </a:extLst>
          </p:cNvPr>
          <p:cNvSpPr/>
          <p:nvPr/>
        </p:nvSpPr>
        <p:spPr>
          <a:xfrm>
            <a:off x="6959296" y="3909700"/>
            <a:ext cx="401217" cy="758485"/>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5" name="TextBox 24">
            <a:extLst>
              <a:ext uri="{FF2B5EF4-FFF2-40B4-BE49-F238E27FC236}">
                <a16:creationId xmlns:a16="http://schemas.microsoft.com/office/drawing/2014/main" id="{5186239E-B365-E1C3-65A7-80A9CB9560F0}"/>
              </a:ext>
            </a:extLst>
          </p:cNvPr>
          <p:cNvSpPr txBox="1"/>
          <p:nvPr/>
        </p:nvSpPr>
        <p:spPr>
          <a:xfrm>
            <a:off x="8388220" y="3595021"/>
            <a:ext cx="3617691" cy="1477328"/>
          </a:xfrm>
          <a:prstGeom prst="rect">
            <a:avLst/>
          </a:prstGeom>
          <a:noFill/>
        </p:spPr>
        <p:txBody>
          <a:bodyPr wrap="square" rtlCol="0">
            <a:spAutoFit/>
          </a:bodyPr>
          <a:lstStyle/>
          <a:p>
            <a:r>
              <a:rPr lang="en-GB" dirty="0"/>
              <a:t>The regulation should form an </a:t>
            </a:r>
            <a:r>
              <a:rPr lang="en-GB" b="1" dirty="0"/>
              <a:t>equal level</a:t>
            </a:r>
            <a:r>
              <a:rPr lang="en-GB" dirty="0"/>
              <a:t> of requirements, enable testing and evaluation of the vehicle, engine or system, whilst an ADS feature is active.</a:t>
            </a:r>
          </a:p>
        </p:txBody>
      </p:sp>
    </p:spTree>
    <p:extLst>
      <p:ext uri="{BB962C8B-B14F-4D97-AF65-F5344CB8AC3E}">
        <p14:creationId xmlns:p14="http://schemas.microsoft.com/office/powerpoint/2010/main" val="1431527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FE188C-7C75-4949-7916-B4D53605B4A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51B7981-371F-C480-F2D0-02EA866217DF}"/>
              </a:ext>
            </a:extLst>
          </p:cNvPr>
          <p:cNvSpPr>
            <a:spLocks noGrp="1"/>
          </p:cNvSpPr>
          <p:nvPr>
            <p:ph idx="1"/>
          </p:nvPr>
        </p:nvSpPr>
        <p:spPr/>
        <p:txBody>
          <a:bodyPr/>
          <a:lstStyle/>
          <a:p>
            <a:r>
              <a:rPr lang="en-GB" b="1" dirty="0"/>
              <a:t>Warning signals: </a:t>
            </a:r>
            <a:r>
              <a:rPr lang="en-GB" dirty="0"/>
              <a:t>send signal to ADS according to the existing requirements  for the driver (tell-tales, MI, failure warning)</a:t>
            </a:r>
          </a:p>
          <a:p>
            <a:r>
              <a:rPr lang="en-GB" dirty="0"/>
              <a:t>Example draft text inspired by R79 working document:</a:t>
            </a:r>
          </a:p>
        </p:txBody>
      </p:sp>
      <p:sp>
        <p:nvSpPr>
          <p:cNvPr id="3" name="Title 2">
            <a:extLst>
              <a:ext uri="{FF2B5EF4-FFF2-40B4-BE49-F238E27FC236}">
                <a16:creationId xmlns:a16="http://schemas.microsoft.com/office/drawing/2014/main" id="{25042801-9435-A3C3-A344-0E39DC9A7F68}"/>
              </a:ext>
            </a:extLst>
          </p:cNvPr>
          <p:cNvSpPr>
            <a:spLocks noGrp="1"/>
          </p:cNvSpPr>
          <p:nvPr>
            <p:ph type="title"/>
          </p:nvPr>
        </p:nvSpPr>
        <p:spPr>
          <a:xfrm>
            <a:off x="970722" y="482860"/>
            <a:ext cx="10773176" cy="782357"/>
          </a:xfrm>
        </p:spPr>
        <p:txBody>
          <a:bodyPr/>
          <a:lstStyle/>
          <a:p>
            <a:r>
              <a:rPr lang="en-GB" sz="3600" dirty="0"/>
              <a:t>Example solution: Requirements (warning signals 1)</a:t>
            </a:r>
          </a:p>
        </p:txBody>
      </p:sp>
      <p:sp>
        <p:nvSpPr>
          <p:cNvPr id="7" name="TextBox 6">
            <a:extLst>
              <a:ext uri="{FF2B5EF4-FFF2-40B4-BE49-F238E27FC236}">
                <a16:creationId xmlns:a16="http://schemas.microsoft.com/office/drawing/2014/main" id="{DEB12B05-5AF1-8179-D21F-A12ADCA40EED}"/>
              </a:ext>
            </a:extLst>
          </p:cNvPr>
          <p:cNvSpPr txBox="1"/>
          <p:nvPr/>
        </p:nvSpPr>
        <p:spPr>
          <a:xfrm>
            <a:off x="938563" y="3995135"/>
            <a:ext cx="10415238" cy="1831271"/>
          </a:xfrm>
          <a:prstGeom prst="rect">
            <a:avLst/>
          </a:prstGeom>
          <a:noFill/>
        </p:spPr>
        <p:txBody>
          <a:bodyPr wrap="square">
            <a:spAutoFit/>
          </a:bodyPr>
          <a:lstStyle/>
          <a:p>
            <a:pPr marR="719455" algn="just">
              <a:spcAft>
                <a:spcPts val="600"/>
              </a:spcAft>
              <a:buNone/>
            </a:pPr>
            <a:r>
              <a:rPr lang="en-GB" sz="1800" b="1" dirty="0">
                <a:effectLst/>
                <a:latin typeface="Times New Roman" panose="02020603050405020304" pitchFamily="18" charset="0"/>
                <a:ea typeface="SimSun" panose="02010600030101010101" pitchFamily="2" charset="-122"/>
                <a:cs typeface="Arial" panose="020B0604020202020204" pitchFamily="34" charset="0"/>
              </a:rPr>
              <a:t>The requirements of this section related to warning signals to the driver do not apply whilst an ADS feature is active. The following requirement shall apply instead:</a:t>
            </a:r>
            <a:endParaRPr lang="en-IE" sz="2400" dirty="0">
              <a:effectLst/>
              <a:latin typeface="Calibri" panose="020F0502020204030204" pitchFamily="34" charset="0"/>
              <a:ea typeface="SimSun" panose="02010600030101010101" pitchFamily="2" charset="-122"/>
              <a:cs typeface="Arial" panose="020B0604020202020204" pitchFamily="34" charset="0"/>
            </a:endParaRPr>
          </a:p>
          <a:p>
            <a:pPr>
              <a:buNone/>
            </a:pPr>
            <a:r>
              <a:rPr lang="en-GB" sz="1800" b="1" dirty="0">
                <a:effectLst/>
                <a:latin typeface="Times New Roman" panose="02020603050405020304" pitchFamily="18" charset="0"/>
                <a:ea typeface="MS Mincho" panose="02020609040205080304" pitchFamily="49" charset="-128"/>
              </a:rPr>
              <a:t>Whilst an ADS feature is active, warning signals (e.g. failure status) shall be transmitted to the ADS according to the provisions specified for the tell-tales. The means by which it is ensured that existing detected faults are transmitted to the ADS before an ADS feature becomes active (e.g. previously detected faults which remain present) shall be documented by the manufacturer.</a:t>
            </a:r>
            <a:endParaRPr lang="en-IE" dirty="0"/>
          </a:p>
        </p:txBody>
      </p:sp>
    </p:spTree>
    <p:extLst>
      <p:ext uri="{BB962C8B-B14F-4D97-AF65-F5344CB8AC3E}">
        <p14:creationId xmlns:p14="http://schemas.microsoft.com/office/powerpoint/2010/main" val="1063564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A4E0676-7E69-3BC5-E680-B82B915A64A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A5B085-DF9F-63EE-8C33-253CC1918F9A}"/>
              </a:ext>
            </a:extLst>
          </p:cNvPr>
          <p:cNvSpPr>
            <a:spLocks noGrp="1"/>
          </p:cNvSpPr>
          <p:nvPr>
            <p:ph idx="1"/>
          </p:nvPr>
        </p:nvSpPr>
        <p:spPr/>
        <p:txBody>
          <a:bodyPr/>
          <a:lstStyle/>
          <a:p>
            <a:r>
              <a:rPr lang="en-GB" b="1" dirty="0"/>
              <a:t>Warning signals: </a:t>
            </a:r>
            <a:r>
              <a:rPr lang="en-GB" dirty="0"/>
              <a:t>clarify driver warning, driver inducement, etc. Equal level of warning signals should be supplied for the ADS than to the driver (only where applicable, e.g. no need for audible signals for ADS)</a:t>
            </a:r>
          </a:p>
          <a:p>
            <a:r>
              <a:rPr lang="en-GB" dirty="0"/>
              <a:t>Example draft text inspired by R13 working document:</a:t>
            </a:r>
          </a:p>
        </p:txBody>
      </p:sp>
      <p:sp>
        <p:nvSpPr>
          <p:cNvPr id="3" name="Title 2">
            <a:extLst>
              <a:ext uri="{FF2B5EF4-FFF2-40B4-BE49-F238E27FC236}">
                <a16:creationId xmlns:a16="http://schemas.microsoft.com/office/drawing/2014/main" id="{46861F5C-1E8A-4907-767E-6AA76A48244C}"/>
              </a:ext>
            </a:extLst>
          </p:cNvPr>
          <p:cNvSpPr>
            <a:spLocks noGrp="1"/>
          </p:cNvSpPr>
          <p:nvPr>
            <p:ph type="title"/>
          </p:nvPr>
        </p:nvSpPr>
        <p:spPr>
          <a:xfrm>
            <a:off x="970722" y="482860"/>
            <a:ext cx="10738348" cy="782357"/>
          </a:xfrm>
        </p:spPr>
        <p:txBody>
          <a:bodyPr/>
          <a:lstStyle/>
          <a:p>
            <a:r>
              <a:rPr lang="en-GB" sz="3600" dirty="0"/>
              <a:t>Example solution: Requirements (warning signals 2)</a:t>
            </a:r>
          </a:p>
        </p:txBody>
      </p:sp>
      <p:sp>
        <p:nvSpPr>
          <p:cNvPr id="6" name="TextBox 5">
            <a:extLst>
              <a:ext uri="{FF2B5EF4-FFF2-40B4-BE49-F238E27FC236}">
                <a16:creationId xmlns:a16="http://schemas.microsoft.com/office/drawing/2014/main" id="{EF96A1A5-64E4-3208-DE85-1C38093922F0}"/>
              </a:ext>
            </a:extLst>
          </p:cNvPr>
          <p:cNvSpPr txBox="1"/>
          <p:nvPr/>
        </p:nvSpPr>
        <p:spPr>
          <a:xfrm>
            <a:off x="970722" y="3999078"/>
            <a:ext cx="10226013" cy="1200329"/>
          </a:xfrm>
          <a:prstGeom prst="rect">
            <a:avLst/>
          </a:prstGeom>
          <a:noFill/>
        </p:spPr>
        <p:txBody>
          <a:bodyPr wrap="square">
            <a:spAutoFit/>
          </a:bodyPr>
          <a:lstStyle/>
          <a:p>
            <a:pPr algn="just">
              <a:spcAft>
                <a:spcPts val="600"/>
              </a:spcAft>
              <a:buNone/>
            </a:pPr>
            <a:r>
              <a:rPr lang="en-GB" sz="1800" b="1" dirty="0">
                <a:effectLst/>
                <a:latin typeface="Times New Roman" panose="02020603050405020304" pitchFamily="18" charset="0"/>
                <a:ea typeface="Times New Roman" panose="02020603050405020304" pitchFamily="18" charset="0"/>
              </a:rPr>
              <a:t>In the case of vehicles equipped with an ADS, whenever this annex mentions “driver” (e.g. driver inducement, driver warning, etc.), it shall be understood as an ADS feature being active. Whenever needed, special provisions regarding vehicles of categories X and Y or vehicles equipped with an ADS are detailed in the corresponding paragraphs.</a:t>
            </a:r>
            <a:r>
              <a:rPr lang="en-GB" sz="1600" dirty="0">
                <a:effectLst/>
                <a:latin typeface="Times New Roman" panose="02020603050405020304" pitchFamily="18" charset="0"/>
                <a:ea typeface="MS Mincho" panose="02020609040205080304" pitchFamily="49" charset="-128"/>
              </a:rPr>
              <a:t>  </a:t>
            </a:r>
            <a:endParaRPr lang="en-IE"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714919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41900-9538-8598-D4C8-446E5467BDA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394767-D718-522C-E219-6B47B25D13B6}"/>
              </a:ext>
            </a:extLst>
          </p:cNvPr>
          <p:cNvSpPr>
            <a:spLocks noGrp="1"/>
          </p:cNvSpPr>
          <p:nvPr>
            <p:ph idx="1"/>
          </p:nvPr>
        </p:nvSpPr>
        <p:spPr/>
        <p:txBody>
          <a:bodyPr/>
          <a:lstStyle/>
          <a:p>
            <a:r>
              <a:rPr lang="en-GB" b="1" dirty="0"/>
              <a:t>Warning signals: </a:t>
            </a:r>
            <a:r>
              <a:rPr lang="en-GB" dirty="0"/>
              <a:t>send warning signals to ADS according to the principles used for the driver.</a:t>
            </a:r>
          </a:p>
        </p:txBody>
      </p:sp>
      <p:sp>
        <p:nvSpPr>
          <p:cNvPr id="3" name="Title 2">
            <a:extLst>
              <a:ext uri="{FF2B5EF4-FFF2-40B4-BE49-F238E27FC236}">
                <a16:creationId xmlns:a16="http://schemas.microsoft.com/office/drawing/2014/main" id="{DD49086B-238B-B4DB-9E62-40E0E852D10F}"/>
              </a:ext>
            </a:extLst>
          </p:cNvPr>
          <p:cNvSpPr>
            <a:spLocks noGrp="1"/>
          </p:cNvSpPr>
          <p:nvPr>
            <p:ph type="title"/>
          </p:nvPr>
        </p:nvSpPr>
        <p:spPr>
          <a:xfrm>
            <a:off x="970722" y="482860"/>
            <a:ext cx="10773176" cy="782357"/>
          </a:xfrm>
        </p:spPr>
        <p:txBody>
          <a:bodyPr/>
          <a:lstStyle/>
          <a:p>
            <a:r>
              <a:rPr lang="en-GB" sz="3600" dirty="0"/>
              <a:t>Example solution: Requirements (warning signals 3)</a:t>
            </a:r>
          </a:p>
        </p:txBody>
      </p:sp>
      <p:sp>
        <p:nvSpPr>
          <p:cNvPr id="5" name="TextBox 4">
            <a:extLst>
              <a:ext uri="{FF2B5EF4-FFF2-40B4-BE49-F238E27FC236}">
                <a16:creationId xmlns:a16="http://schemas.microsoft.com/office/drawing/2014/main" id="{10E260B3-6DBD-A9F8-57CA-BA9A42666A8D}"/>
              </a:ext>
            </a:extLst>
          </p:cNvPr>
          <p:cNvSpPr txBox="1"/>
          <p:nvPr/>
        </p:nvSpPr>
        <p:spPr>
          <a:xfrm>
            <a:off x="904460" y="3999369"/>
            <a:ext cx="10773176" cy="1708160"/>
          </a:xfrm>
          <a:prstGeom prst="rect">
            <a:avLst/>
          </a:prstGeom>
          <a:noFill/>
        </p:spPr>
        <p:txBody>
          <a:bodyPr wrap="square">
            <a:spAutoFit/>
          </a:bodyPr>
          <a:lstStyle/>
          <a:p>
            <a:pPr algn="just">
              <a:lnSpc>
                <a:spcPts val="1200"/>
              </a:lnSpc>
              <a:spcAft>
                <a:spcPts val="600"/>
              </a:spcAft>
              <a:buNone/>
            </a:pPr>
            <a:r>
              <a:rPr lang="en-GB" sz="1800" i="1" dirty="0">
                <a:effectLst/>
                <a:latin typeface="Times New Roman" panose="02020603050405020304" pitchFamily="18" charset="0"/>
                <a:ea typeface="Times New Roman" panose="02020603050405020304" pitchFamily="18" charset="0"/>
              </a:rPr>
              <a:t>Annex 11, paragraph 4.1., </a:t>
            </a:r>
            <a:r>
              <a:rPr lang="en-GB" sz="1800" dirty="0">
                <a:effectLst/>
                <a:latin typeface="Times New Roman" panose="02020603050405020304" pitchFamily="18" charset="0"/>
                <a:ea typeface="Times New Roman" panose="02020603050405020304" pitchFamily="18" charset="0"/>
              </a:rPr>
              <a:t>amend to read:</a:t>
            </a:r>
            <a:endParaRPr lang="en-IE" sz="1800" dirty="0">
              <a:effectLst/>
              <a:latin typeface="Times New Roman" panose="02020603050405020304" pitchFamily="18" charset="0"/>
              <a:ea typeface="Times New Roman" panose="02020603050405020304" pitchFamily="18" charset="0"/>
            </a:endParaRPr>
          </a:p>
          <a:p>
            <a:pPr>
              <a:buNone/>
            </a:pPr>
            <a:r>
              <a:rPr lang="en-GB" sz="1800" dirty="0">
                <a:effectLst/>
                <a:latin typeface="Times New Roman" panose="02020603050405020304" pitchFamily="18" charset="0"/>
                <a:ea typeface="Times New Roman" panose="02020603050405020304" pitchFamily="18" charset="0"/>
              </a:rPr>
              <a:t>"</a:t>
            </a:r>
            <a:r>
              <a:rPr lang="en-IE" sz="1800" dirty="0">
                <a:effectLst/>
                <a:latin typeface="Times New Roman" panose="02020603050405020304" pitchFamily="18" charset="0"/>
                <a:ea typeface="Times New Roman" panose="02020603050405020304" pitchFamily="18" charset="0"/>
              </a:rPr>
              <a:t>4.1.	The vehicle shall include a </a:t>
            </a:r>
            <a:r>
              <a:rPr lang="en-IE" sz="1800" dirty="0">
                <a:effectLst/>
                <a:highlight>
                  <a:srgbClr val="FFFF00"/>
                </a:highlight>
                <a:latin typeface="Times New Roman" panose="02020603050405020304" pitchFamily="18" charset="0"/>
                <a:ea typeface="Times New Roman" panose="02020603050405020304" pitchFamily="18" charset="0"/>
              </a:rPr>
              <a:t>driver</a:t>
            </a:r>
            <a:r>
              <a:rPr lang="en-IE" sz="1800" dirty="0">
                <a:effectLst/>
                <a:latin typeface="Times New Roman" panose="02020603050405020304" pitchFamily="18" charset="0"/>
                <a:ea typeface="Times New Roman" panose="02020603050405020304" pitchFamily="18" charset="0"/>
              </a:rPr>
              <a:t> warning system using visual alarms that informs the driver </a:t>
            </a:r>
            <a:r>
              <a:rPr lang="en-IE" sz="1800" b="1" dirty="0">
                <a:effectLst/>
                <a:latin typeface="Times New Roman" panose="02020603050405020304" pitchFamily="18" charset="0"/>
                <a:ea typeface="Times New Roman" panose="02020603050405020304" pitchFamily="18" charset="0"/>
              </a:rPr>
              <a:t>or sends a signal to the ADS,</a:t>
            </a:r>
            <a:r>
              <a:rPr lang="en-IE" sz="1800" dirty="0">
                <a:effectLst/>
                <a:latin typeface="Times New Roman" panose="02020603050405020304" pitchFamily="18" charset="0"/>
                <a:ea typeface="Times New Roman" panose="02020603050405020304" pitchFamily="18" charset="0"/>
              </a:rPr>
              <a:t> when a low reagent level, incorrect reagent quality, too low a rate of reagent consumption, or a malfunction, has been detected that may be due to tampering and that will lead to operation of the </a:t>
            </a:r>
            <a:r>
              <a:rPr lang="en-IE" sz="1800" dirty="0">
                <a:effectLst/>
                <a:highlight>
                  <a:srgbClr val="FFFF00"/>
                </a:highlight>
                <a:latin typeface="Times New Roman" panose="02020603050405020304" pitchFamily="18" charset="0"/>
                <a:ea typeface="Times New Roman" panose="02020603050405020304" pitchFamily="18" charset="0"/>
              </a:rPr>
              <a:t>driver</a:t>
            </a:r>
            <a:r>
              <a:rPr lang="en-IE" sz="1800" dirty="0">
                <a:effectLst/>
                <a:latin typeface="Times New Roman" panose="02020603050405020304" pitchFamily="18" charset="0"/>
                <a:ea typeface="Times New Roman" panose="02020603050405020304" pitchFamily="18" charset="0"/>
              </a:rPr>
              <a:t> inducement system if not rectified in a timely manner. The warning system shall also be active when the </a:t>
            </a:r>
            <a:r>
              <a:rPr lang="en-IE" sz="1800" dirty="0">
                <a:effectLst/>
                <a:highlight>
                  <a:srgbClr val="FFFF00"/>
                </a:highlight>
                <a:latin typeface="Times New Roman" panose="02020603050405020304" pitchFamily="18" charset="0"/>
                <a:ea typeface="Times New Roman" panose="02020603050405020304" pitchFamily="18" charset="0"/>
              </a:rPr>
              <a:t>driver</a:t>
            </a:r>
            <a:r>
              <a:rPr lang="en-IE" sz="1800" dirty="0">
                <a:effectLst/>
                <a:latin typeface="Times New Roman" panose="02020603050405020304" pitchFamily="18" charset="0"/>
                <a:ea typeface="Times New Roman" panose="02020603050405020304" pitchFamily="18" charset="0"/>
              </a:rPr>
              <a:t> inducement system described in paragraph 5. has been activated.</a:t>
            </a:r>
            <a:r>
              <a:rPr lang="en-GB" sz="1800" dirty="0">
                <a:effectLst/>
                <a:latin typeface="Times New Roman" panose="02020603050405020304" pitchFamily="18" charset="0"/>
                <a:ea typeface="Times New Roman" panose="02020603050405020304" pitchFamily="18" charset="0"/>
              </a:rPr>
              <a:t>"</a:t>
            </a:r>
            <a:endParaRPr lang="en-IE" dirty="0"/>
          </a:p>
        </p:txBody>
      </p:sp>
    </p:spTree>
    <p:extLst>
      <p:ext uri="{BB962C8B-B14F-4D97-AF65-F5344CB8AC3E}">
        <p14:creationId xmlns:p14="http://schemas.microsoft.com/office/powerpoint/2010/main" val="41779304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934719-B25D-7E6A-2130-1DA993850AD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38FED1-6E31-B4D2-47D4-A9A2660C2764}"/>
              </a:ext>
            </a:extLst>
          </p:cNvPr>
          <p:cNvSpPr>
            <a:spLocks noGrp="1"/>
          </p:cNvSpPr>
          <p:nvPr>
            <p:ph idx="1"/>
          </p:nvPr>
        </p:nvSpPr>
        <p:spPr>
          <a:xfrm>
            <a:off x="815896" y="1419720"/>
            <a:ext cx="10905699" cy="3881904"/>
          </a:xfrm>
        </p:spPr>
        <p:txBody>
          <a:bodyPr/>
          <a:lstStyle/>
          <a:p>
            <a:pPr>
              <a:spcBef>
                <a:spcPts val="600"/>
              </a:spcBef>
              <a:spcAft>
                <a:spcPts val="600"/>
              </a:spcAft>
            </a:pPr>
            <a:r>
              <a:rPr lang="en-GB" b="1" dirty="0"/>
              <a:t>Tests: </a:t>
            </a:r>
          </a:p>
          <a:p>
            <a:pPr lvl="1">
              <a:spcBef>
                <a:spcPts val="600"/>
              </a:spcBef>
              <a:spcAft>
                <a:spcPts val="600"/>
              </a:spcAft>
            </a:pPr>
            <a:r>
              <a:rPr lang="en-GB" dirty="0"/>
              <a:t>Interpret existing test methods for X and Y categories or in case of ADS. </a:t>
            </a:r>
          </a:p>
          <a:p>
            <a:pPr lvl="1">
              <a:spcBef>
                <a:spcPts val="600"/>
              </a:spcBef>
              <a:spcAft>
                <a:spcPts val="600"/>
              </a:spcAft>
            </a:pPr>
            <a:r>
              <a:rPr lang="en-GB" dirty="0"/>
              <a:t>Allow execution of tests in manual mode in case of “dual mode” vehicles, if performance in ADS mode would be the same.</a:t>
            </a:r>
          </a:p>
          <a:p>
            <a:pPr lvl="1">
              <a:spcBef>
                <a:spcPts val="600"/>
              </a:spcBef>
              <a:spcAft>
                <a:spcPts val="600"/>
              </a:spcAft>
            </a:pPr>
            <a:r>
              <a:rPr lang="en-GB" dirty="0"/>
              <a:t>Example text inspired by R13 working document:</a:t>
            </a:r>
          </a:p>
        </p:txBody>
      </p:sp>
      <p:sp>
        <p:nvSpPr>
          <p:cNvPr id="3" name="Title 2">
            <a:extLst>
              <a:ext uri="{FF2B5EF4-FFF2-40B4-BE49-F238E27FC236}">
                <a16:creationId xmlns:a16="http://schemas.microsoft.com/office/drawing/2014/main" id="{1AB23BD8-3FC5-BBC5-ADE4-7FCE678E7A4F}"/>
              </a:ext>
            </a:extLst>
          </p:cNvPr>
          <p:cNvSpPr>
            <a:spLocks noGrp="1"/>
          </p:cNvSpPr>
          <p:nvPr>
            <p:ph type="title"/>
          </p:nvPr>
        </p:nvSpPr>
        <p:spPr/>
        <p:txBody>
          <a:bodyPr/>
          <a:lstStyle/>
          <a:p>
            <a:r>
              <a:rPr lang="en-GB" dirty="0"/>
              <a:t>Example solution: Tests</a:t>
            </a:r>
          </a:p>
        </p:txBody>
      </p:sp>
      <p:sp>
        <p:nvSpPr>
          <p:cNvPr id="6" name="TextBox 5">
            <a:extLst>
              <a:ext uri="{FF2B5EF4-FFF2-40B4-BE49-F238E27FC236}">
                <a16:creationId xmlns:a16="http://schemas.microsoft.com/office/drawing/2014/main" id="{815CC403-06C0-B181-32B2-87D7E0EBD56F}"/>
              </a:ext>
            </a:extLst>
          </p:cNvPr>
          <p:cNvSpPr txBox="1"/>
          <p:nvPr/>
        </p:nvSpPr>
        <p:spPr>
          <a:xfrm>
            <a:off x="577112" y="4021168"/>
            <a:ext cx="11037776" cy="2246769"/>
          </a:xfrm>
          <a:prstGeom prst="rect">
            <a:avLst/>
          </a:prstGeom>
          <a:noFill/>
        </p:spPr>
        <p:txBody>
          <a:bodyPr wrap="square">
            <a:spAutoFit/>
          </a:bodyPr>
          <a:lstStyle/>
          <a:p>
            <a:pPr marL="457200" algn="just">
              <a:spcAft>
                <a:spcPts val="600"/>
              </a:spcAft>
              <a:buNone/>
            </a:pPr>
            <a:r>
              <a:rPr lang="en-GB" sz="1200" i="1" dirty="0">
                <a:effectLst/>
                <a:latin typeface="Times New Roman" panose="02020603050405020304" pitchFamily="18" charset="0"/>
                <a:ea typeface="Times New Roman" panose="02020603050405020304" pitchFamily="18" charset="0"/>
              </a:rPr>
              <a:t>Annex 11</a:t>
            </a:r>
            <a:r>
              <a:rPr lang="en-GB" sz="1100" dirty="0">
                <a:effectLst/>
                <a:latin typeface="Times New Roman" panose="02020603050405020304" pitchFamily="18" charset="0"/>
                <a:ea typeface="MS Mincho" panose="02020609040205080304" pitchFamily="49" charset="-128"/>
              </a:rPr>
              <a:t> </a:t>
            </a:r>
            <a:r>
              <a:rPr lang="en-GB" sz="1200" i="1" dirty="0">
                <a:effectLst/>
                <a:latin typeface="Times New Roman" panose="02020603050405020304" pitchFamily="18" charset="0"/>
                <a:ea typeface="Times New Roman" panose="02020603050405020304" pitchFamily="18" charset="0"/>
              </a:rPr>
              <a:t>, paragraph 1., </a:t>
            </a:r>
            <a:r>
              <a:rPr lang="en-GB" sz="1200" dirty="0">
                <a:effectLst/>
                <a:latin typeface="Times New Roman" panose="02020603050405020304" pitchFamily="18" charset="0"/>
                <a:ea typeface="Times New Roman" panose="02020603050405020304" pitchFamily="18" charset="0"/>
              </a:rPr>
              <a:t>amend to read:</a:t>
            </a:r>
            <a:endParaRPr lang="en-IE" sz="1200" dirty="0">
              <a:effectLst/>
              <a:latin typeface="Times New Roman" panose="02020603050405020304" pitchFamily="18" charset="0"/>
              <a:ea typeface="Times New Roman" panose="02020603050405020304" pitchFamily="18" charset="0"/>
            </a:endParaRPr>
          </a:p>
          <a:p>
            <a:pPr algn="just">
              <a:spcAft>
                <a:spcPts val="600"/>
              </a:spcAft>
              <a:buNone/>
            </a:pPr>
            <a:r>
              <a:rPr lang="en-GB" sz="1200" dirty="0">
                <a:effectLst/>
                <a:latin typeface="Times New Roman" panose="02020603050405020304" pitchFamily="18" charset="0"/>
                <a:ea typeface="Times New Roman" panose="02020603050405020304" pitchFamily="18" charset="0"/>
              </a:rPr>
              <a:t>1.	Introduction </a:t>
            </a:r>
            <a:endParaRPr lang="en-IE" sz="1200" dirty="0">
              <a:effectLst/>
              <a:latin typeface="Times New Roman" panose="02020603050405020304" pitchFamily="18" charset="0"/>
              <a:ea typeface="Times New Roman" panose="02020603050405020304" pitchFamily="18" charset="0"/>
            </a:endParaRPr>
          </a:p>
          <a:p>
            <a:pPr algn="just">
              <a:spcAft>
                <a:spcPts val="600"/>
              </a:spcAft>
              <a:buNone/>
            </a:pPr>
            <a:r>
              <a:rPr lang="en-GB" sz="1200" dirty="0">
                <a:effectLst/>
                <a:latin typeface="Times New Roman" panose="02020603050405020304" pitchFamily="18" charset="0"/>
                <a:ea typeface="Times New Roman" panose="02020603050405020304" pitchFamily="18" charset="0"/>
              </a:rPr>
              <a:t>This annex sets out the requirements to ensure the correct operation of NOx control measures. It includes requirements for vehicles that rely on the use of a reagent in order to reduce emissions.</a:t>
            </a:r>
            <a:endParaRPr lang="en-IE" sz="1200" dirty="0">
              <a:effectLst/>
              <a:latin typeface="Times New Roman" panose="02020603050405020304" pitchFamily="18" charset="0"/>
              <a:ea typeface="Times New Roman" panose="02020603050405020304" pitchFamily="18" charset="0"/>
            </a:endParaRPr>
          </a:p>
          <a:p>
            <a:pPr algn="just">
              <a:spcAft>
                <a:spcPts val="600"/>
              </a:spcAft>
              <a:buNone/>
            </a:pPr>
            <a:r>
              <a:rPr lang="en-GB" sz="1200" b="1" dirty="0">
                <a:effectLst/>
                <a:latin typeface="Times New Roman" panose="02020603050405020304" pitchFamily="18" charset="0"/>
                <a:ea typeface="Times New Roman" panose="02020603050405020304" pitchFamily="18" charset="0"/>
              </a:rPr>
              <a:t>For vehicles of categories X and Y, all requirements of this annex shall be fulfilled and all respective demonstrations and tests shall be conducted. If necessary, dedicated methods may be used to conduct the demonstrations and tests. These may include assigning way points to define the test route, selection of different modes or any other method subject to agreement between the vehicle manufacturer and the Type Approval Authority.</a:t>
            </a:r>
            <a:endParaRPr lang="en-IE" sz="1200" dirty="0">
              <a:effectLst/>
              <a:latin typeface="Times New Roman" panose="02020603050405020304" pitchFamily="18" charset="0"/>
              <a:ea typeface="Times New Roman" panose="02020603050405020304" pitchFamily="18" charset="0"/>
            </a:endParaRPr>
          </a:p>
          <a:p>
            <a:pPr algn="just">
              <a:spcAft>
                <a:spcPts val="600"/>
              </a:spcAft>
              <a:buNone/>
            </a:pPr>
            <a:r>
              <a:rPr lang="en-GB" sz="1200" b="1" dirty="0">
                <a:effectLst/>
                <a:latin typeface="Times New Roman" panose="02020603050405020304" pitchFamily="18" charset="0"/>
                <a:ea typeface="Times New Roman" panose="02020603050405020304" pitchFamily="18" charset="0"/>
              </a:rPr>
              <a:t>For vehicles equipped with an ADS, other than those of categories X and Y, the demonstrations and tests shall be performed at least in the manual driving mode. Tests do not have to be performed in ADS mode providing the manufacturer can demonstrate to the technical service that the same performance can be achieved whilst an ADS feature is active. However, testing to verify this shall be performed at the request of the Type Approval Authority.</a:t>
            </a:r>
            <a:endParaRPr lang="en-IE"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50184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DCD9-F9F5-0B25-E2DA-A3D7A4D27CDD}"/>
              </a:ext>
            </a:extLst>
          </p:cNvPr>
          <p:cNvSpPr>
            <a:spLocks noGrp="1"/>
          </p:cNvSpPr>
          <p:nvPr>
            <p:ph type="ctrTitle"/>
          </p:nvPr>
        </p:nvSpPr>
        <p:spPr>
          <a:xfrm>
            <a:off x="1070188" y="1122363"/>
            <a:ext cx="10813053" cy="2387600"/>
          </a:xfrm>
        </p:spPr>
        <p:txBody>
          <a:bodyPr/>
          <a:lstStyle/>
          <a:p>
            <a:r>
              <a:rPr lang="en-IE"/>
              <a:t>Testing ADS according to R154</a:t>
            </a:r>
          </a:p>
        </p:txBody>
      </p:sp>
      <p:sp>
        <p:nvSpPr>
          <p:cNvPr id="3" name="Subtitle 2">
            <a:extLst>
              <a:ext uri="{FF2B5EF4-FFF2-40B4-BE49-F238E27FC236}">
                <a16:creationId xmlns:a16="http://schemas.microsoft.com/office/drawing/2014/main" id="{5EB4C594-5A22-12BC-E339-325736A66CE3}"/>
              </a:ext>
            </a:extLst>
          </p:cNvPr>
          <p:cNvSpPr>
            <a:spLocks noGrp="1"/>
          </p:cNvSpPr>
          <p:nvPr>
            <p:ph type="subTitle" idx="1"/>
          </p:nvPr>
        </p:nvSpPr>
        <p:spPr/>
        <p:txBody>
          <a:bodyPr/>
          <a:lstStyle/>
          <a:p>
            <a:r>
              <a:rPr lang="en-IE"/>
              <a:t>Proposed approach to handle emission tests</a:t>
            </a:r>
          </a:p>
        </p:txBody>
      </p:sp>
    </p:spTree>
    <p:extLst>
      <p:ext uri="{BB962C8B-B14F-4D97-AF65-F5344CB8AC3E}">
        <p14:creationId xmlns:p14="http://schemas.microsoft.com/office/powerpoint/2010/main" val="41638970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BE2111-B7F9-6C6A-012D-A124CCBDB58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40D1E0-FB3C-0553-042D-E999A0F319A4}"/>
              </a:ext>
            </a:extLst>
          </p:cNvPr>
          <p:cNvSpPr>
            <a:spLocks noGrp="1"/>
          </p:cNvSpPr>
          <p:nvPr>
            <p:ph idx="1"/>
          </p:nvPr>
        </p:nvSpPr>
        <p:spPr>
          <a:xfrm>
            <a:off x="838199" y="1825624"/>
            <a:ext cx="10905699" cy="4224111"/>
          </a:xfrm>
        </p:spPr>
        <p:txBody>
          <a:bodyPr/>
          <a:lstStyle/>
          <a:p>
            <a:pPr>
              <a:spcBef>
                <a:spcPts val="600"/>
              </a:spcBef>
              <a:spcAft>
                <a:spcPts val="600"/>
              </a:spcAft>
            </a:pPr>
            <a:r>
              <a:rPr lang="en-GB" sz="2000" dirty="0"/>
              <a:t>ADS vehicle (cat. X and Y) should provide the possibility for </a:t>
            </a:r>
            <a:r>
              <a:rPr lang="en-GB" sz="2000" dirty="0" err="1"/>
              <a:t>coastdown</a:t>
            </a:r>
            <a:r>
              <a:rPr lang="en-GB" sz="2000" dirty="0"/>
              <a:t> testing</a:t>
            </a:r>
          </a:p>
          <a:p>
            <a:pPr lvl="1">
              <a:spcBef>
                <a:spcPts val="600"/>
              </a:spcBef>
              <a:spcAft>
                <a:spcPts val="600"/>
              </a:spcAft>
            </a:pPr>
            <a:r>
              <a:rPr lang="en-GB" sz="1600" i="1" dirty="0"/>
              <a:t>Specific test mode provided for coast-down testing (e.g. “ADS </a:t>
            </a:r>
            <a:r>
              <a:rPr lang="en-GB" sz="1600" i="1" dirty="0" err="1"/>
              <a:t>coastdown</a:t>
            </a:r>
            <a:r>
              <a:rPr lang="en-GB" sz="1600" i="1" dirty="0"/>
              <a:t> mode”)</a:t>
            </a:r>
          </a:p>
          <a:p>
            <a:pPr>
              <a:spcBef>
                <a:spcPts val="600"/>
              </a:spcBef>
              <a:spcAft>
                <a:spcPts val="600"/>
              </a:spcAft>
            </a:pPr>
            <a:r>
              <a:rPr lang="en-GB" sz="2000" dirty="0"/>
              <a:t>Vehicle is coasted down on a test track</a:t>
            </a:r>
          </a:p>
          <a:p>
            <a:pPr lvl="1">
              <a:spcBef>
                <a:spcPts val="600"/>
              </a:spcBef>
              <a:spcAft>
                <a:spcPts val="600"/>
              </a:spcAft>
            </a:pPr>
            <a:r>
              <a:rPr lang="en-GB" sz="1600" i="1" dirty="0"/>
              <a:t>The test track needs to be part of the ODD of the “ADS </a:t>
            </a:r>
            <a:r>
              <a:rPr lang="en-GB" sz="1600" i="1" dirty="0" err="1"/>
              <a:t>coastdown</a:t>
            </a:r>
            <a:r>
              <a:rPr lang="en-GB" sz="1600" i="1" dirty="0"/>
              <a:t> mode”</a:t>
            </a:r>
          </a:p>
          <a:p>
            <a:pPr>
              <a:spcBef>
                <a:spcPts val="600"/>
              </a:spcBef>
              <a:spcAft>
                <a:spcPts val="600"/>
              </a:spcAft>
            </a:pPr>
            <a:r>
              <a:rPr lang="en-GB" sz="2000" dirty="0" err="1"/>
              <a:t>Coastdown</a:t>
            </a:r>
            <a:r>
              <a:rPr lang="en-GB" sz="2000" dirty="0"/>
              <a:t> runs may be split at shorter tracks and need to be repeated depending on results</a:t>
            </a:r>
          </a:p>
          <a:p>
            <a:pPr lvl="1">
              <a:spcBef>
                <a:spcPts val="600"/>
              </a:spcBef>
              <a:spcAft>
                <a:spcPts val="600"/>
              </a:spcAft>
            </a:pPr>
            <a:r>
              <a:rPr lang="en-GB" sz="1600" i="1" dirty="0"/>
              <a:t>Allow possibility to give instructions during </a:t>
            </a:r>
            <a:r>
              <a:rPr lang="en-GB" sz="1600" i="1" dirty="0" err="1"/>
              <a:t>coastdown</a:t>
            </a:r>
            <a:r>
              <a:rPr lang="en-GB" sz="1600" i="1" dirty="0"/>
              <a:t> runs</a:t>
            </a:r>
          </a:p>
          <a:p>
            <a:pPr>
              <a:spcBef>
                <a:spcPts val="600"/>
              </a:spcBef>
              <a:spcAft>
                <a:spcPts val="600"/>
              </a:spcAft>
            </a:pPr>
            <a:r>
              <a:rPr lang="en-GB" sz="2000" dirty="0"/>
              <a:t>Prevent manipulation of coast-down test results</a:t>
            </a:r>
          </a:p>
          <a:p>
            <a:pPr lvl="1">
              <a:spcBef>
                <a:spcPts val="600"/>
              </a:spcBef>
              <a:spcAft>
                <a:spcPts val="600"/>
              </a:spcAft>
            </a:pPr>
            <a:r>
              <a:rPr lang="en-GB" sz="1600" i="1" dirty="0"/>
              <a:t>The “ADS </a:t>
            </a:r>
            <a:r>
              <a:rPr lang="en-GB" sz="1600" i="1" dirty="0" err="1"/>
              <a:t>coastdown</a:t>
            </a:r>
            <a:r>
              <a:rPr lang="en-GB" sz="1600" i="1" dirty="0"/>
              <a:t> mode” needs to be checked and approved by the TAA to ensure the validity of the test results (preferably also verify on-board signals, e.g. current from the batteries)</a:t>
            </a:r>
          </a:p>
          <a:p>
            <a:pPr>
              <a:spcBef>
                <a:spcPts val="600"/>
              </a:spcBef>
              <a:spcAft>
                <a:spcPts val="600"/>
              </a:spcAft>
            </a:pPr>
            <a:r>
              <a:rPr lang="en-GB" sz="2000" dirty="0"/>
              <a:t>There are two other road-load determination methods (torque-meter and </a:t>
            </a:r>
            <a:r>
              <a:rPr lang="en-GB" sz="2000" dirty="0" err="1"/>
              <a:t>windtunnel</a:t>
            </a:r>
            <a:r>
              <a:rPr lang="en-GB" sz="2000" dirty="0"/>
              <a:t>)</a:t>
            </a:r>
          </a:p>
          <a:p>
            <a:pPr lvl="1">
              <a:spcBef>
                <a:spcPts val="600"/>
              </a:spcBef>
              <a:spcAft>
                <a:spcPts val="600"/>
              </a:spcAft>
            </a:pPr>
            <a:r>
              <a:rPr lang="en-GB" sz="1600" i="1" dirty="0"/>
              <a:t>preferably allow the “ADS </a:t>
            </a:r>
            <a:r>
              <a:rPr lang="en-GB" sz="1600" i="1" dirty="0" err="1"/>
              <a:t>coastdown</a:t>
            </a:r>
            <a:r>
              <a:rPr lang="en-GB" sz="1600" i="1" dirty="0"/>
              <a:t> mode” to facilitate these methods, and at least the method used at type-approval</a:t>
            </a:r>
            <a:endParaRPr lang="en-GB" sz="1600" dirty="0"/>
          </a:p>
          <a:p>
            <a:pPr>
              <a:spcBef>
                <a:spcPts val="600"/>
              </a:spcBef>
              <a:spcAft>
                <a:spcPts val="600"/>
              </a:spcAft>
            </a:pPr>
            <a:endParaRPr lang="en-GB" sz="2000" dirty="0"/>
          </a:p>
        </p:txBody>
      </p:sp>
      <p:sp>
        <p:nvSpPr>
          <p:cNvPr id="3" name="Title 2">
            <a:extLst>
              <a:ext uri="{FF2B5EF4-FFF2-40B4-BE49-F238E27FC236}">
                <a16:creationId xmlns:a16="http://schemas.microsoft.com/office/drawing/2014/main" id="{633914D0-969B-A5F2-0A2C-5A500450DA12}"/>
              </a:ext>
            </a:extLst>
          </p:cNvPr>
          <p:cNvSpPr>
            <a:spLocks noGrp="1"/>
          </p:cNvSpPr>
          <p:nvPr>
            <p:ph type="title"/>
          </p:nvPr>
        </p:nvSpPr>
        <p:spPr>
          <a:xfrm>
            <a:off x="970722" y="482860"/>
            <a:ext cx="10905698" cy="782357"/>
          </a:xfrm>
        </p:spPr>
        <p:txBody>
          <a:bodyPr/>
          <a:lstStyle/>
          <a:p>
            <a:r>
              <a:rPr lang="en-GB" dirty="0"/>
              <a:t>Proposed approach: </a:t>
            </a:r>
            <a:r>
              <a:rPr lang="en-GB" dirty="0" err="1"/>
              <a:t>Coastdown</a:t>
            </a:r>
            <a:r>
              <a:rPr lang="en-GB" dirty="0"/>
              <a:t> test (1)</a:t>
            </a:r>
          </a:p>
        </p:txBody>
      </p:sp>
    </p:spTree>
    <p:extLst>
      <p:ext uri="{BB962C8B-B14F-4D97-AF65-F5344CB8AC3E}">
        <p14:creationId xmlns:p14="http://schemas.microsoft.com/office/powerpoint/2010/main" val="24448836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A26D77-0861-8D5D-7459-338F9E63037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8EE2DF-3E3A-C22E-8B6D-F66257A53EC0}"/>
              </a:ext>
            </a:extLst>
          </p:cNvPr>
          <p:cNvSpPr>
            <a:spLocks noGrp="1"/>
          </p:cNvSpPr>
          <p:nvPr>
            <p:ph idx="1"/>
          </p:nvPr>
        </p:nvSpPr>
        <p:spPr/>
        <p:txBody>
          <a:bodyPr/>
          <a:lstStyle/>
          <a:p>
            <a:pPr marL="0" indent="0">
              <a:spcBef>
                <a:spcPts val="600"/>
              </a:spcBef>
              <a:spcAft>
                <a:spcPts val="600"/>
              </a:spcAft>
              <a:buNone/>
            </a:pPr>
            <a:r>
              <a:rPr lang="en-GB" b="1" dirty="0"/>
              <a:t>Suggestions for including the ADS </a:t>
            </a:r>
            <a:r>
              <a:rPr lang="en-GB" b="1" dirty="0" err="1"/>
              <a:t>coastdown</a:t>
            </a:r>
            <a:r>
              <a:rPr lang="en-GB" b="1" dirty="0"/>
              <a:t> mode</a:t>
            </a:r>
          </a:p>
          <a:p>
            <a:pPr>
              <a:spcBef>
                <a:spcPts val="600"/>
              </a:spcBef>
              <a:spcAft>
                <a:spcPts val="600"/>
              </a:spcAft>
            </a:pPr>
            <a:r>
              <a:rPr lang="en-GB" sz="2000" dirty="0"/>
              <a:t>Describe this in a dedicated paragraph applicable only to ADS vehicles of cat. X and Y</a:t>
            </a:r>
          </a:p>
          <a:p>
            <a:pPr>
              <a:spcBef>
                <a:spcPts val="600"/>
              </a:spcBef>
              <a:spcAft>
                <a:spcPts val="600"/>
              </a:spcAft>
            </a:pPr>
            <a:r>
              <a:rPr lang="en-GB" sz="2000" dirty="0"/>
              <a:t>Prepare a functional requirement for an ADS </a:t>
            </a:r>
            <a:r>
              <a:rPr lang="en-GB" sz="2000" dirty="0" err="1"/>
              <a:t>coastdown</a:t>
            </a:r>
            <a:r>
              <a:rPr lang="en-GB" sz="2000" dirty="0"/>
              <a:t> mode (what does it need to do) rather than specifying this in technical details (how it should work). </a:t>
            </a:r>
          </a:p>
          <a:p>
            <a:pPr>
              <a:spcBef>
                <a:spcPts val="600"/>
              </a:spcBef>
              <a:spcAft>
                <a:spcPts val="600"/>
              </a:spcAft>
            </a:pPr>
            <a:r>
              <a:rPr lang="en-GB" sz="2000" dirty="0"/>
              <a:t>A functional requirement makes it easier to specify that the task of the driver in the current paragraphs on road-load determination is replaced by the ADS.</a:t>
            </a:r>
          </a:p>
          <a:p>
            <a:pPr>
              <a:spcBef>
                <a:spcPts val="600"/>
              </a:spcBef>
              <a:spcAft>
                <a:spcPts val="600"/>
              </a:spcAft>
            </a:pPr>
            <a:r>
              <a:rPr lang="en-GB" sz="2000" dirty="0"/>
              <a:t>ADS </a:t>
            </a:r>
            <a:r>
              <a:rPr lang="en-GB" sz="2000" dirty="0" err="1"/>
              <a:t>coastdown</a:t>
            </a:r>
            <a:r>
              <a:rPr lang="en-GB" sz="2000" dirty="0"/>
              <a:t> mode shall also be engaged for the chassis dyno setting procedure.</a:t>
            </a:r>
          </a:p>
          <a:p>
            <a:pPr>
              <a:spcBef>
                <a:spcPts val="600"/>
              </a:spcBef>
              <a:spcAft>
                <a:spcPts val="600"/>
              </a:spcAft>
            </a:pPr>
            <a:endParaRPr lang="en-GB" sz="2000" dirty="0"/>
          </a:p>
          <a:p>
            <a:pPr>
              <a:spcBef>
                <a:spcPts val="600"/>
              </a:spcBef>
              <a:spcAft>
                <a:spcPts val="600"/>
              </a:spcAft>
            </a:pPr>
            <a:endParaRPr lang="en-GB" sz="2000" dirty="0"/>
          </a:p>
        </p:txBody>
      </p:sp>
      <p:sp>
        <p:nvSpPr>
          <p:cNvPr id="3" name="Title 2">
            <a:extLst>
              <a:ext uri="{FF2B5EF4-FFF2-40B4-BE49-F238E27FC236}">
                <a16:creationId xmlns:a16="http://schemas.microsoft.com/office/drawing/2014/main" id="{AA2E95C5-744D-70D8-E819-4D32373104B5}"/>
              </a:ext>
            </a:extLst>
          </p:cNvPr>
          <p:cNvSpPr>
            <a:spLocks noGrp="1"/>
          </p:cNvSpPr>
          <p:nvPr>
            <p:ph type="title"/>
          </p:nvPr>
        </p:nvSpPr>
        <p:spPr>
          <a:xfrm>
            <a:off x="970722" y="482860"/>
            <a:ext cx="10905698" cy="782357"/>
          </a:xfrm>
        </p:spPr>
        <p:txBody>
          <a:bodyPr/>
          <a:lstStyle/>
          <a:p>
            <a:r>
              <a:rPr lang="en-GB" dirty="0"/>
              <a:t>Proposed approach: </a:t>
            </a:r>
            <a:r>
              <a:rPr lang="en-GB" dirty="0" err="1"/>
              <a:t>Coastdown</a:t>
            </a:r>
            <a:r>
              <a:rPr lang="en-GB" dirty="0"/>
              <a:t> test (2)</a:t>
            </a:r>
          </a:p>
        </p:txBody>
      </p:sp>
    </p:spTree>
    <p:extLst>
      <p:ext uri="{BB962C8B-B14F-4D97-AF65-F5344CB8AC3E}">
        <p14:creationId xmlns:p14="http://schemas.microsoft.com/office/powerpoint/2010/main" val="2415243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6DB7D1-00D7-228A-DEB9-B829D200CE7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E79A004-8A8E-B322-B975-8FD5D834B2D4}"/>
              </a:ext>
            </a:extLst>
          </p:cNvPr>
          <p:cNvSpPr>
            <a:spLocks noGrp="1"/>
          </p:cNvSpPr>
          <p:nvPr>
            <p:ph idx="1"/>
          </p:nvPr>
        </p:nvSpPr>
        <p:spPr>
          <a:xfrm>
            <a:off x="838199" y="1825624"/>
            <a:ext cx="10905699" cy="4549515"/>
          </a:xfrm>
        </p:spPr>
        <p:txBody>
          <a:bodyPr/>
          <a:lstStyle/>
          <a:p>
            <a:pPr marL="228600" marR="0" lvl="0" indent="-228600" algn="l" defTabSz="914400" rtl="0" eaLnBrk="1" fontAlgn="auto" latinLnBrk="0" hangingPunct="1">
              <a:lnSpc>
                <a:spcPct val="100000"/>
              </a:lnSpc>
              <a:spcBef>
                <a:spcPts val="600"/>
              </a:spcBef>
              <a:spcAft>
                <a:spcPts val="600"/>
              </a:spcAft>
              <a:buClr>
                <a:srgbClr val="034EA2"/>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4D4D4D"/>
                </a:solidFill>
                <a:effectLst/>
                <a:uLnTx/>
                <a:uFillTx/>
                <a:latin typeface="Arial"/>
                <a:ea typeface="+mn-ea"/>
                <a:cs typeface="+mn-cs"/>
              </a:rPr>
              <a:t>ADS vehicle (cat. X and Y) should provide the possibility for Type 1 testing</a:t>
            </a:r>
            <a:endParaRPr lang="en-GB" sz="2000" dirty="0">
              <a:solidFill>
                <a:srgbClr val="4D4D4D"/>
              </a:solidFill>
              <a:latin typeface="Arial"/>
            </a:endParaRPr>
          </a:p>
          <a:p>
            <a:pPr lvl="1">
              <a:spcBef>
                <a:spcPts val="600"/>
              </a:spcBef>
              <a:spcAft>
                <a:spcPts val="600"/>
              </a:spcAft>
              <a:buClr>
                <a:srgbClr val="034EA2"/>
              </a:buClr>
              <a:defRPr/>
            </a:pPr>
            <a:r>
              <a:rPr lang="en-GB" sz="1600" i="1" dirty="0"/>
              <a:t>Specific test mode provided for T</a:t>
            </a:r>
            <a:r>
              <a:rPr kumimoji="0" lang="en-GB" sz="1600" b="0" i="1" u="none" strike="noStrike" kern="1200" cap="none" spc="0" normalizeH="0" baseline="0" noProof="0" dirty="0" err="1">
                <a:ln>
                  <a:noFill/>
                </a:ln>
                <a:solidFill>
                  <a:srgbClr val="4D4D4D"/>
                </a:solidFill>
                <a:effectLst/>
                <a:uLnTx/>
                <a:uFillTx/>
                <a:latin typeface="Arial"/>
                <a:ea typeface="+mn-ea"/>
                <a:cs typeface="+mn-cs"/>
              </a:rPr>
              <a:t>ype</a:t>
            </a:r>
            <a:r>
              <a:rPr kumimoji="0" lang="en-GB" sz="1600" b="0" i="1" u="none" strike="noStrike" kern="1200" cap="none" spc="0" normalizeH="0" baseline="0" noProof="0" dirty="0">
                <a:ln>
                  <a:noFill/>
                </a:ln>
                <a:solidFill>
                  <a:srgbClr val="4D4D4D"/>
                </a:solidFill>
                <a:effectLst/>
                <a:uLnTx/>
                <a:uFillTx/>
                <a:latin typeface="Arial"/>
                <a:ea typeface="+mn-ea"/>
                <a:cs typeface="+mn-cs"/>
              </a:rPr>
              <a:t> 1 testing (“ADS testing mode”)</a:t>
            </a:r>
          </a:p>
          <a:p>
            <a:pPr marL="228600" marR="0" lvl="0" indent="-228600" algn="l" defTabSz="914400" rtl="0" eaLnBrk="1" fontAlgn="auto" latinLnBrk="0" hangingPunct="1">
              <a:lnSpc>
                <a:spcPct val="100000"/>
              </a:lnSpc>
              <a:spcBef>
                <a:spcPts val="600"/>
              </a:spcBef>
              <a:spcAft>
                <a:spcPts val="600"/>
              </a:spcAft>
              <a:buClr>
                <a:srgbClr val="034EA2"/>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4D4D4D"/>
                </a:solidFill>
                <a:effectLst/>
                <a:uLnTx/>
                <a:uFillTx/>
                <a:latin typeface="Arial"/>
                <a:ea typeface="+mn-ea"/>
                <a:cs typeface="+mn-cs"/>
              </a:rPr>
              <a:t>Vehicle can be fed with WLTC or any other driving cycle (enabling third-party testing)</a:t>
            </a:r>
            <a:endParaRPr lang="en-GB" sz="2000" dirty="0">
              <a:solidFill>
                <a:srgbClr val="4D4D4D"/>
              </a:solidFill>
              <a:latin typeface="Arial"/>
            </a:endParaRPr>
          </a:p>
          <a:p>
            <a:pPr lvl="1">
              <a:spcBef>
                <a:spcPts val="600"/>
              </a:spcBef>
              <a:spcAft>
                <a:spcPts val="600"/>
              </a:spcAft>
              <a:buClr>
                <a:srgbClr val="034EA2"/>
              </a:buClr>
              <a:defRPr/>
            </a:pPr>
            <a:r>
              <a:rPr lang="en-GB" sz="1600" i="1" dirty="0">
                <a:solidFill>
                  <a:srgbClr val="4D4D4D"/>
                </a:solidFill>
                <a:latin typeface="Arial"/>
              </a:rPr>
              <a:t>ADS</a:t>
            </a:r>
            <a:r>
              <a:rPr kumimoji="0" lang="en-GB" sz="1600" b="0" i="1" u="none" strike="noStrike" kern="1200" cap="none" spc="0" normalizeH="0" baseline="0" noProof="0" dirty="0">
                <a:ln>
                  <a:noFill/>
                </a:ln>
                <a:solidFill>
                  <a:srgbClr val="4D4D4D"/>
                </a:solidFill>
                <a:effectLst/>
                <a:uLnTx/>
                <a:uFillTx/>
                <a:latin typeface="Arial"/>
                <a:ea typeface="+mn-ea"/>
                <a:cs typeface="+mn-cs"/>
              </a:rPr>
              <a:t> needs to be able to receive the speed cycle</a:t>
            </a:r>
          </a:p>
          <a:p>
            <a:pPr marL="228600" marR="0" lvl="0" indent="-228600" algn="l" defTabSz="914400" rtl="0" eaLnBrk="1" fontAlgn="auto" latinLnBrk="0" hangingPunct="1">
              <a:lnSpc>
                <a:spcPct val="100000"/>
              </a:lnSpc>
              <a:spcBef>
                <a:spcPts val="600"/>
              </a:spcBef>
              <a:spcAft>
                <a:spcPts val="600"/>
              </a:spcAft>
              <a:buClr>
                <a:srgbClr val="034EA2"/>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4D4D4D"/>
                </a:solidFill>
                <a:effectLst/>
                <a:uLnTx/>
                <a:uFillTx/>
                <a:latin typeface="Arial"/>
                <a:ea typeface="+mn-ea"/>
                <a:cs typeface="+mn-cs"/>
              </a:rPr>
              <a:t>Prevent manipulation of Type-1 test results</a:t>
            </a:r>
            <a:endParaRPr lang="en-GB" sz="2000" dirty="0">
              <a:solidFill>
                <a:srgbClr val="4D4D4D"/>
              </a:solidFill>
              <a:latin typeface="Arial"/>
            </a:endParaRPr>
          </a:p>
          <a:p>
            <a:pPr lvl="0">
              <a:spcBef>
                <a:spcPts val="600"/>
              </a:spcBef>
              <a:spcAft>
                <a:spcPts val="600"/>
              </a:spcAft>
              <a:buClr>
                <a:srgbClr val="034EA2"/>
              </a:buClr>
              <a:defRPr/>
            </a:pPr>
            <a:r>
              <a:rPr lang="en-GB" sz="2000" i="1" dirty="0"/>
              <a:t>The “ADS testing mode” needs to be checked and approved by the TAA to ensure the validity of the test results </a:t>
            </a:r>
            <a:r>
              <a:rPr kumimoji="0" lang="en-GB" sz="2000" b="0" i="1" u="none" strike="noStrike" kern="1200" cap="none" spc="0" normalizeH="0" baseline="0" noProof="0" dirty="0">
                <a:ln>
                  <a:noFill/>
                </a:ln>
                <a:solidFill>
                  <a:srgbClr val="4D4D4D"/>
                </a:solidFill>
                <a:effectLst/>
                <a:uLnTx/>
                <a:uFillTx/>
                <a:latin typeface="Arial"/>
                <a:ea typeface="+mn-ea"/>
                <a:cs typeface="+mn-cs"/>
              </a:rPr>
              <a:t>(avoid smoothing, possibly verify on-board signals)</a:t>
            </a:r>
          </a:p>
          <a:p>
            <a:pPr marL="228600" marR="0" lvl="0" indent="-228600" algn="l" defTabSz="914400" rtl="0" eaLnBrk="1" fontAlgn="auto" latinLnBrk="0" hangingPunct="1">
              <a:lnSpc>
                <a:spcPct val="100000"/>
              </a:lnSpc>
              <a:spcBef>
                <a:spcPts val="600"/>
              </a:spcBef>
              <a:spcAft>
                <a:spcPts val="600"/>
              </a:spcAft>
              <a:buClr>
                <a:srgbClr val="034EA2"/>
              </a:buClr>
              <a:buSzTx/>
              <a:buFont typeface="Arial" panose="020B0604020202020204" pitchFamily="34" charset="0"/>
              <a:buChar char="•"/>
              <a:tabLst/>
              <a:defRPr/>
            </a:pPr>
            <a:r>
              <a:rPr kumimoji="0" lang="en-GB" sz="2000" b="0" u="none" strike="noStrike" kern="1200" cap="none" spc="0" normalizeH="0" baseline="0" noProof="0" dirty="0">
                <a:ln>
                  <a:noFill/>
                </a:ln>
                <a:solidFill>
                  <a:srgbClr val="4D4D4D"/>
                </a:solidFill>
                <a:effectLst/>
                <a:uLnTx/>
                <a:uFillTx/>
                <a:latin typeface="Arial"/>
                <a:ea typeface="+mn-ea"/>
                <a:cs typeface="+mn-cs"/>
              </a:rPr>
              <a:t>Check with SAE what they </a:t>
            </a:r>
            <a:r>
              <a:rPr lang="en-GB" sz="2000" dirty="0">
                <a:solidFill>
                  <a:srgbClr val="4D4D4D"/>
                </a:solidFill>
                <a:latin typeface="Arial"/>
              </a:rPr>
              <a:t>are developing for this </a:t>
            </a:r>
            <a:br>
              <a:rPr lang="en-GB" sz="2000" dirty="0">
                <a:solidFill>
                  <a:srgbClr val="4D4D4D"/>
                </a:solidFill>
                <a:latin typeface="Arial"/>
              </a:rPr>
            </a:br>
            <a:r>
              <a:rPr lang="en-GB" sz="2000" dirty="0">
                <a:solidFill>
                  <a:srgbClr val="4D4D4D"/>
                </a:solidFill>
                <a:latin typeface="Arial"/>
              </a:rPr>
              <a:t>(see remark of industry in meeting April 2025)</a:t>
            </a:r>
            <a:endParaRPr kumimoji="0" lang="en-GB" sz="2000" b="0" u="none" strike="noStrike" kern="1200" cap="none" spc="0" normalizeH="0" baseline="0" noProof="0" dirty="0">
              <a:ln>
                <a:noFill/>
              </a:ln>
              <a:solidFill>
                <a:srgbClr val="4D4D4D"/>
              </a:solidFill>
              <a:effectLst/>
              <a:uLnTx/>
              <a:uFillTx/>
              <a:latin typeface="Arial"/>
              <a:ea typeface="+mn-ea"/>
              <a:cs typeface="+mn-cs"/>
            </a:endParaRPr>
          </a:p>
        </p:txBody>
      </p:sp>
      <p:sp>
        <p:nvSpPr>
          <p:cNvPr id="3" name="Title 2">
            <a:extLst>
              <a:ext uri="{FF2B5EF4-FFF2-40B4-BE49-F238E27FC236}">
                <a16:creationId xmlns:a16="http://schemas.microsoft.com/office/drawing/2014/main" id="{435DB4B4-D521-6151-8141-D22549EC6D42}"/>
              </a:ext>
            </a:extLst>
          </p:cNvPr>
          <p:cNvSpPr>
            <a:spLocks noGrp="1"/>
          </p:cNvSpPr>
          <p:nvPr>
            <p:ph type="title"/>
          </p:nvPr>
        </p:nvSpPr>
        <p:spPr>
          <a:xfrm>
            <a:off x="970722" y="482860"/>
            <a:ext cx="10905698" cy="782357"/>
          </a:xfrm>
        </p:spPr>
        <p:txBody>
          <a:bodyPr/>
          <a:lstStyle/>
          <a:p>
            <a:r>
              <a:rPr lang="en-GB" dirty="0"/>
              <a:t>Proposed approach: Type 1 test</a:t>
            </a:r>
          </a:p>
        </p:txBody>
      </p:sp>
    </p:spTree>
    <p:extLst>
      <p:ext uri="{BB962C8B-B14F-4D97-AF65-F5344CB8AC3E}">
        <p14:creationId xmlns:p14="http://schemas.microsoft.com/office/powerpoint/2010/main" val="3162903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391A2-2DE6-CB04-8BC5-0DFA67E2AFC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08F4A6-7356-9148-F487-68CF6D7B0767}"/>
              </a:ext>
            </a:extLst>
          </p:cNvPr>
          <p:cNvSpPr>
            <a:spLocks noGrp="1"/>
          </p:cNvSpPr>
          <p:nvPr>
            <p:ph idx="1"/>
          </p:nvPr>
        </p:nvSpPr>
        <p:spPr/>
        <p:txBody>
          <a:bodyPr/>
          <a:lstStyle/>
          <a:p>
            <a:pPr>
              <a:spcBef>
                <a:spcPts val="600"/>
              </a:spcBef>
              <a:spcAft>
                <a:spcPts val="600"/>
              </a:spcAft>
            </a:pPr>
            <a:r>
              <a:rPr lang="en-GB" sz="2000" dirty="0"/>
              <a:t>Type 4 (evaporative emissions): stationary test, no need for driver or ADS</a:t>
            </a:r>
          </a:p>
          <a:p>
            <a:pPr>
              <a:spcBef>
                <a:spcPts val="600"/>
              </a:spcBef>
              <a:spcAft>
                <a:spcPts val="600"/>
              </a:spcAft>
            </a:pPr>
            <a:r>
              <a:rPr lang="en-GB" sz="2000" dirty="0"/>
              <a:t>Type 5 test (durability testing): test on track or road </a:t>
            </a:r>
          </a:p>
          <a:p>
            <a:pPr lvl="1">
              <a:spcBef>
                <a:spcPts val="600"/>
              </a:spcBef>
              <a:spcAft>
                <a:spcPts val="600"/>
              </a:spcAft>
            </a:pPr>
            <a:r>
              <a:rPr lang="en-GB" sz="1600" dirty="0"/>
              <a:t>This test shows similarity with RDE and </a:t>
            </a:r>
            <a:r>
              <a:rPr lang="en-GB" sz="1600" dirty="0" err="1"/>
              <a:t>coastdown</a:t>
            </a:r>
            <a:r>
              <a:rPr lang="en-GB" sz="1600" dirty="0"/>
              <a:t> testing, the testing functionality could be added to ADS </a:t>
            </a:r>
            <a:r>
              <a:rPr lang="en-GB" sz="1600" dirty="0" err="1"/>
              <a:t>coastdown</a:t>
            </a:r>
            <a:r>
              <a:rPr lang="en-GB" sz="1600" dirty="0"/>
              <a:t> mode or RDE.</a:t>
            </a:r>
          </a:p>
          <a:p>
            <a:pPr>
              <a:spcBef>
                <a:spcPts val="600"/>
              </a:spcBef>
              <a:spcAft>
                <a:spcPts val="600"/>
              </a:spcAft>
            </a:pPr>
            <a:r>
              <a:rPr lang="en-GB" sz="2000" dirty="0"/>
              <a:t>OBD test: based on Type 1 testing, so this functionality could be added to the “ADS testing mode”</a:t>
            </a:r>
          </a:p>
          <a:p>
            <a:pPr marL="0" indent="0">
              <a:spcBef>
                <a:spcPts val="600"/>
              </a:spcBef>
              <a:spcAft>
                <a:spcPts val="600"/>
              </a:spcAft>
              <a:buNone/>
            </a:pPr>
            <a:endParaRPr lang="en-GB" sz="2000" dirty="0"/>
          </a:p>
          <a:p>
            <a:pPr>
              <a:spcBef>
                <a:spcPts val="600"/>
              </a:spcBef>
              <a:spcAft>
                <a:spcPts val="600"/>
              </a:spcAft>
            </a:pPr>
            <a:endParaRPr lang="en-GB" sz="2000" dirty="0"/>
          </a:p>
        </p:txBody>
      </p:sp>
      <p:sp>
        <p:nvSpPr>
          <p:cNvPr id="3" name="Title 2">
            <a:extLst>
              <a:ext uri="{FF2B5EF4-FFF2-40B4-BE49-F238E27FC236}">
                <a16:creationId xmlns:a16="http://schemas.microsoft.com/office/drawing/2014/main" id="{64501787-67BF-3550-DBB2-00DDDB5BB61D}"/>
              </a:ext>
            </a:extLst>
          </p:cNvPr>
          <p:cNvSpPr>
            <a:spLocks noGrp="1"/>
          </p:cNvSpPr>
          <p:nvPr>
            <p:ph type="title"/>
          </p:nvPr>
        </p:nvSpPr>
        <p:spPr>
          <a:xfrm>
            <a:off x="970722" y="482860"/>
            <a:ext cx="10905698" cy="782357"/>
          </a:xfrm>
        </p:spPr>
        <p:txBody>
          <a:bodyPr/>
          <a:lstStyle/>
          <a:p>
            <a:r>
              <a:rPr lang="en-GB" dirty="0"/>
              <a:t>Proposed approach: Other tests in UN R154</a:t>
            </a:r>
          </a:p>
        </p:txBody>
      </p:sp>
    </p:spTree>
    <p:extLst>
      <p:ext uri="{BB962C8B-B14F-4D97-AF65-F5344CB8AC3E}">
        <p14:creationId xmlns:p14="http://schemas.microsoft.com/office/powerpoint/2010/main" val="28829422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2025</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a:p>
            <a:r>
              <a:rPr lang="en-US" sz="1050" dirty="0"/>
              <a:t>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a:t>
            </a:r>
            <a:r>
              <a:rPr lang="en-US" sz="1050" dirty="0">
                <a:solidFill>
                  <a:schemeClr val="accent6"/>
                </a:solidFill>
              </a:rPr>
              <a:t>: e.g. Fotolia.com</a:t>
            </a:r>
            <a:r>
              <a:rPr lang="en-US" sz="1050" dirty="0"/>
              <a:t>; 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 </a:t>
            </a:r>
            <a:r>
              <a:rPr lang="en-US" sz="1050" dirty="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73C3C-E375-34BF-DA75-5B94B5C213A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C8D4AEF-5842-65F4-F783-20CCA72F5FD7}"/>
              </a:ext>
            </a:extLst>
          </p:cNvPr>
          <p:cNvSpPr>
            <a:spLocks noGrp="1"/>
          </p:cNvSpPr>
          <p:nvPr>
            <p:ph type="title"/>
          </p:nvPr>
        </p:nvSpPr>
        <p:spPr/>
        <p:txBody>
          <a:bodyPr/>
          <a:lstStyle/>
          <a:p>
            <a:r>
              <a:rPr lang="en-GB" dirty="0"/>
              <a:t>Baseline</a:t>
            </a:r>
          </a:p>
        </p:txBody>
      </p:sp>
      <p:sp>
        <p:nvSpPr>
          <p:cNvPr id="4" name="Content Placeholder 3">
            <a:extLst>
              <a:ext uri="{FF2B5EF4-FFF2-40B4-BE49-F238E27FC236}">
                <a16:creationId xmlns:a16="http://schemas.microsoft.com/office/drawing/2014/main" id="{D8FEE2C1-741A-0568-23EC-666A345CC40E}"/>
              </a:ext>
            </a:extLst>
          </p:cNvPr>
          <p:cNvSpPr>
            <a:spLocks noGrp="1"/>
          </p:cNvSpPr>
          <p:nvPr>
            <p:ph idx="1"/>
          </p:nvPr>
        </p:nvSpPr>
        <p:spPr>
          <a:xfrm>
            <a:off x="775672" y="1287415"/>
            <a:ext cx="10905699" cy="3881904"/>
          </a:xfrm>
        </p:spPr>
        <p:txBody>
          <a:bodyPr/>
          <a:lstStyle/>
          <a:p>
            <a:r>
              <a:rPr lang="en-GB" sz="2000" dirty="0"/>
              <a:t>The “ADS user” is </a:t>
            </a:r>
            <a:r>
              <a:rPr lang="en-GB" sz="2000" b="1" dirty="0"/>
              <a:t>not</a:t>
            </a:r>
            <a:r>
              <a:rPr lang="en-GB" sz="2000" dirty="0"/>
              <a:t> a driver. In fact, it can be a person without any knowledge about the vehicles or driving </a:t>
            </a:r>
            <a:r>
              <a:rPr lang="en-IE" sz="2000" dirty="0"/>
              <a:t>(i.e. without a driving license).</a:t>
            </a:r>
          </a:p>
          <a:p>
            <a:r>
              <a:rPr lang="en-IE" sz="2000" dirty="0"/>
              <a:t>The ADS remains with all the responsibility for the DDT.</a:t>
            </a:r>
          </a:p>
          <a:p>
            <a:r>
              <a:rPr lang="en-IE" sz="2000" dirty="0"/>
              <a:t>Although, user input might have an effect on emissions.</a:t>
            </a:r>
          </a:p>
        </p:txBody>
      </p:sp>
      <p:sp>
        <p:nvSpPr>
          <p:cNvPr id="7" name="Oval 6">
            <a:extLst>
              <a:ext uri="{FF2B5EF4-FFF2-40B4-BE49-F238E27FC236}">
                <a16:creationId xmlns:a16="http://schemas.microsoft.com/office/drawing/2014/main" id="{B251F820-EC84-810D-C909-99340237E527}"/>
              </a:ext>
            </a:extLst>
          </p:cNvPr>
          <p:cNvSpPr/>
          <p:nvPr/>
        </p:nvSpPr>
        <p:spPr>
          <a:xfrm>
            <a:off x="3523610" y="3091420"/>
            <a:ext cx="2593243" cy="1716297"/>
          </a:xfrm>
          <a:prstGeom prst="ellipse">
            <a:avLst/>
          </a:prstGeom>
          <a:noFill/>
          <a:ln w="984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700EF1CE-23A8-6254-B200-632674CE72EA}"/>
              </a:ext>
            </a:extLst>
          </p:cNvPr>
          <p:cNvSpPr txBox="1"/>
          <p:nvPr/>
        </p:nvSpPr>
        <p:spPr>
          <a:xfrm>
            <a:off x="4061049" y="3598582"/>
            <a:ext cx="1518364" cy="646331"/>
          </a:xfrm>
          <a:prstGeom prst="rect">
            <a:avLst/>
          </a:prstGeom>
          <a:noFill/>
        </p:spPr>
        <p:txBody>
          <a:bodyPr wrap="none" rtlCol="0">
            <a:spAutoFit/>
          </a:bodyPr>
          <a:lstStyle/>
          <a:p>
            <a:r>
              <a:rPr lang="en-GB" sz="3600" b="1" dirty="0">
                <a:solidFill>
                  <a:schemeClr val="accent5">
                    <a:lumMod val="60000"/>
                    <a:lumOff val="40000"/>
                  </a:schemeClr>
                </a:solidFill>
              </a:rPr>
              <a:t>Driver</a:t>
            </a:r>
          </a:p>
        </p:txBody>
      </p:sp>
      <p:sp>
        <p:nvSpPr>
          <p:cNvPr id="19" name="TextBox 18">
            <a:extLst>
              <a:ext uri="{FF2B5EF4-FFF2-40B4-BE49-F238E27FC236}">
                <a16:creationId xmlns:a16="http://schemas.microsoft.com/office/drawing/2014/main" id="{E2EA0E8C-E43C-AC55-7281-772FF29A12AF}"/>
              </a:ext>
            </a:extLst>
          </p:cNvPr>
          <p:cNvSpPr txBox="1"/>
          <p:nvPr/>
        </p:nvSpPr>
        <p:spPr>
          <a:xfrm>
            <a:off x="7624320" y="3326393"/>
            <a:ext cx="1782213" cy="1200329"/>
          </a:xfrm>
          <a:prstGeom prst="rect">
            <a:avLst/>
          </a:prstGeom>
          <a:noFill/>
        </p:spPr>
        <p:txBody>
          <a:bodyPr wrap="square" rtlCol="0">
            <a:spAutoFit/>
          </a:bodyPr>
          <a:lstStyle/>
          <a:p>
            <a:r>
              <a:rPr lang="en-GB" sz="2400" b="1" dirty="0">
                <a:solidFill>
                  <a:schemeClr val="accent5">
                    <a:lumMod val="60000"/>
                    <a:lumOff val="40000"/>
                  </a:schemeClr>
                </a:solidFill>
              </a:rPr>
              <a:t>Driver- selectable modes</a:t>
            </a:r>
          </a:p>
        </p:txBody>
      </p:sp>
      <p:sp>
        <p:nvSpPr>
          <p:cNvPr id="2" name="Arrow: Right 1">
            <a:extLst>
              <a:ext uri="{FF2B5EF4-FFF2-40B4-BE49-F238E27FC236}">
                <a16:creationId xmlns:a16="http://schemas.microsoft.com/office/drawing/2014/main" id="{658D7114-ADB4-1EAF-E26E-DB1065AD02EF}"/>
              </a:ext>
            </a:extLst>
          </p:cNvPr>
          <p:cNvSpPr/>
          <p:nvPr/>
        </p:nvSpPr>
        <p:spPr>
          <a:xfrm>
            <a:off x="6175641" y="5556765"/>
            <a:ext cx="805330" cy="62048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2" name="Arrow: Right 21">
            <a:extLst>
              <a:ext uri="{FF2B5EF4-FFF2-40B4-BE49-F238E27FC236}">
                <a16:creationId xmlns:a16="http://schemas.microsoft.com/office/drawing/2014/main" id="{C5C7020A-81E1-C925-6F79-73A056C4FEE5}"/>
              </a:ext>
            </a:extLst>
          </p:cNvPr>
          <p:cNvSpPr/>
          <p:nvPr/>
        </p:nvSpPr>
        <p:spPr>
          <a:xfrm>
            <a:off x="6147854" y="3639325"/>
            <a:ext cx="794137" cy="62048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Oval 9">
            <a:extLst>
              <a:ext uri="{FF2B5EF4-FFF2-40B4-BE49-F238E27FC236}">
                <a16:creationId xmlns:a16="http://schemas.microsoft.com/office/drawing/2014/main" id="{E7DCCA81-5A4B-380E-2B17-337FB5288483}"/>
              </a:ext>
            </a:extLst>
          </p:cNvPr>
          <p:cNvSpPr/>
          <p:nvPr/>
        </p:nvSpPr>
        <p:spPr>
          <a:xfrm>
            <a:off x="28896" y="5049523"/>
            <a:ext cx="2593243" cy="1716297"/>
          </a:xfrm>
          <a:prstGeom prst="ellipse">
            <a:avLst/>
          </a:prstGeom>
          <a:noFill/>
          <a:ln w="984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4E5AA0A4-394A-145C-D0B3-7569369039D9}"/>
              </a:ext>
            </a:extLst>
          </p:cNvPr>
          <p:cNvSpPr txBox="1"/>
          <p:nvPr/>
        </p:nvSpPr>
        <p:spPr>
          <a:xfrm>
            <a:off x="117617" y="5544810"/>
            <a:ext cx="2287806" cy="646331"/>
          </a:xfrm>
          <a:prstGeom prst="rect">
            <a:avLst/>
          </a:prstGeom>
          <a:noFill/>
        </p:spPr>
        <p:txBody>
          <a:bodyPr wrap="none" rtlCol="0">
            <a:spAutoFit/>
          </a:bodyPr>
          <a:lstStyle/>
          <a:p>
            <a:r>
              <a:rPr lang="en-GB" sz="3600" b="1" dirty="0">
                <a:solidFill>
                  <a:schemeClr val="accent5">
                    <a:lumMod val="60000"/>
                    <a:lumOff val="40000"/>
                  </a:schemeClr>
                </a:solidFill>
              </a:rPr>
              <a:t>ADS-user</a:t>
            </a:r>
          </a:p>
        </p:txBody>
      </p:sp>
      <p:sp>
        <p:nvSpPr>
          <p:cNvPr id="12" name="Oval 11">
            <a:extLst>
              <a:ext uri="{FF2B5EF4-FFF2-40B4-BE49-F238E27FC236}">
                <a16:creationId xmlns:a16="http://schemas.microsoft.com/office/drawing/2014/main" id="{0A928E05-1576-B546-1E31-3E591A17FFE0}"/>
              </a:ext>
            </a:extLst>
          </p:cNvPr>
          <p:cNvSpPr/>
          <p:nvPr/>
        </p:nvSpPr>
        <p:spPr>
          <a:xfrm>
            <a:off x="7040438" y="3091420"/>
            <a:ext cx="2593243" cy="1716297"/>
          </a:xfrm>
          <a:prstGeom prst="ellipse">
            <a:avLst/>
          </a:prstGeom>
          <a:noFill/>
          <a:ln w="984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C5EE19DB-07AA-948F-47E8-BFAE23ADEA4E}"/>
              </a:ext>
            </a:extLst>
          </p:cNvPr>
          <p:cNvSpPr/>
          <p:nvPr/>
        </p:nvSpPr>
        <p:spPr>
          <a:xfrm>
            <a:off x="3529599" y="5049523"/>
            <a:ext cx="2593243" cy="1716297"/>
          </a:xfrm>
          <a:prstGeom prst="ellipse">
            <a:avLst/>
          </a:prstGeom>
          <a:noFill/>
          <a:ln w="984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8DC713D8-52BC-96CF-0E9D-F0003FA6A442}"/>
              </a:ext>
            </a:extLst>
          </p:cNvPr>
          <p:cNvSpPr txBox="1"/>
          <p:nvPr/>
        </p:nvSpPr>
        <p:spPr>
          <a:xfrm>
            <a:off x="4282499" y="5543843"/>
            <a:ext cx="1159292" cy="646331"/>
          </a:xfrm>
          <a:prstGeom prst="rect">
            <a:avLst/>
          </a:prstGeom>
          <a:noFill/>
        </p:spPr>
        <p:txBody>
          <a:bodyPr wrap="none" rtlCol="0">
            <a:spAutoFit/>
          </a:bodyPr>
          <a:lstStyle/>
          <a:p>
            <a:r>
              <a:rPr lang="en-GB" sz="3600" b="1" dirty="0">
                <a:solidFill>
                  <a:schemeClr val="accent5">
                    <a:lumMod val="60000"/>
                    <a:lumOff val="40000"/>
                  </a:schemeClr>
                </a:solidFill>
              </a:rPr>
              <a:t>ADS</a:t>
            </a:r>
          </a:p>
        </p:txBody>
      </p:sp>
      <p:sp>
        <p:nvSpPr>
          <p:cNvPr id="15" name="Arrow: Right 14">
            <a:extLst>
              <a:ext uri="{FF2B5EF4-FFF2-40B4-BE49-F238E27FC236}">
                <a16:creationId xmlns:a16="http://schemas.microsoft.com/office/drawing/2014/main" id="{A6905091-7EEE-6C72-E0F3-3DB92FFBAEC3}"/>
              </a:ext>
            </a:extLst>
          </p:cNvPr>
          <p:cNvSpPr/>
          <p:nvPr/>
        </p:nvSpPr>
        <p:spPr>
          <a:xfrm>
            <a:off x="2659013" y="5597428"/>
            <a:ext cx="805330" cy="62048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6" name="TextBox 15">
            <a:extLst>
              <a:ext uri="{FF2B5EF4-FFF2-40B4-BE49-F238E27FC236}">
                <a16:creationId xmlns:a16="http://schemas.microsoft.com/office/drawing/2014/main" id="{3D4C3FE5-FB3C-1C5C-493C-07AE99057CD6}"/>
              </a:ext>
            </a:extLst>
          </p:cNvPr>
          <p:cNvSpPr txBox="1"/>
          <p:nvPr/>
        </p:nvSpPr>
        <p:spPr>
          <a:xfrm>
            <a:off x="7539320" y="5327967"/>
            <a:ext cx="1940488" cy="1200329"/>
          </a:xfrm>
          <a:prstGeom prst="rect">
            <a:avLst/>
          </a:prstGeom>
          <a:noFill/>
        </p:spPr>
        <p:txBody>
          <a:bodyPr wrap="square" rtlCol="0">
            <a:spAutoFit/>
          </a:bodyPr>
          <a:lstStyle/>
          <a:p>
            <a:r>
              <a:rPr lang="en-GB" sz="2400" b="1" dirty="0">
                <a:solidFill>
                  <a:schemeClr val="accent5">
                    <a:lumMod val="60000"/>
                    <a:lumOff val="40000"/>
                  </a:schemeClr>
                </a:solidFill>
              </a:rPr>
              <a:t>ADS-user selectable modes</a:t>
            </a:r>
          </a:p>
        </p:txBody>
      </p:sp>
      <p:sp>
        <p:nvSpPr>
          <p:cNvPr id="17" name="Oval 16">
            <a:extLst>
              <a:ext uri="{FF2B5EF4-FFF2-40B4-BE49-F238E27FC236}">
                <a16:creationId xmlns:a16="http://schemas.microsoft.com/office/drawing/2014/main" id="{EDFF572A-93AB-C93A-4AA7-3014562396CC}"/>
              </a:ext>
            </a:extLst>
          </p:cNvPr>
          <p:cNvSpPr/>
          <p:nvPr/>
        </p:nvSpPr>
        <p:spPr>
          <a:xfrm>
            <a:off x="7052820" y="5049523"/>
            <a:ext cx="2593243" cy="1716297"/>
          </a:xfrm>
          <a:prstGeom prst="ellipse">
            <a:avLst/>
          </a:prstGeom>
          <a:noFill/>
          <a:ln w="984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11DAD9D9-1253-F768-453F-01CD88342693}"/>
              </a:ext>
            </a:extLst>
          </p:cNvPr>
          <p:cNvCxnSpPr>
            <a:cxnSpLocks/>
          </p:cNvCxnSpPr>
          <p:nvPr/>
        </p:nvCxnSpPr>
        <p:spPr>
          <a:xfrm>
            <a:off x="6975741" y="3291840"/>
            <a:ext cx="0" cy="1391672"/>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5B3B8E1-C594-3A23-8C70-53374FAA202D}"/>
              </a:ext>
            </a:extLst>
          </p:cNvPr>
          <p:cNvCxnSpPr>
            <a:cxnSpLocks/>
          </p:cNvCxnSpPr>
          <p:nvPr/>
        </p:nvCxnSpPr>
        <p:spPr>
          <a:xfrm>
            <a:off x="3453530" y="5256255"/>
            <a:ext cx="0" cy="1391672"/>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21" name="Right Brace 20">
            <a:extLst>
              <a:ext uri="{FF2B5EF4-FFF2-40B4-BE49-F238E27FC236}">
                <a16:creationId xmlns:a16="http://schemas.microsoft.com/office/drawing/2014/main" id="{A72E731A-9903-5FEE-8C6B-C464DC90139C}"/>
              </a:ext>
            </a:extLst>
          </p:cNvPr>
          <p:cNvSpPr/>
          <p:nvPr/>
        </p:nvSpPr>
        <p:spPr>
          <a:xfrm>
            <a:off x="9574047" y="3084520"/>
            <a:ext cx="482221" cy="3727306"/>
          </a:xfrm>
          <a:prstGeom prst="rightBrace">
            <a:avLst/>
          </a:prstGeom>
          <a:ln w="349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25" name="TextBox 24">
            <a:extLst>
              <a:ext uri="{FF2B5EF4-FFF2-40B4-BE49-F238E27FC236}">
                <a16:creationId xmlns:a16="http://schemas.microsoft.com/office/drawing/2014/main" id="{76D52AE6-F147-5C93-B96E-92462EA26FE0}"/>
              </a:ext>
            </a:extLst>
          </p:cNvPr>
          <p:cNvSpPr txBox="1"/>
          <p:nvPr/>
        </p:nvSpPr>
        <p:spPr>
          <a:xfrm>
            <a:off x="10407871" y="4317858"/>
            <a:ext cx="1711941" cy="1200329"/>
          </a:xfrm>
          <a:prstGeom prst="rect">
            <a:avLst/>
          </a:prstGeom>
          <a:noFill/>
        </p:spPr>
        <p:txBody>
          <a:bodyPr wrap="square" rtlCol="0">
            <a:spAutoFit/>
          </a:bodyPr>
          <a:lstStyle/>
          <a:p>
            <a:r>
              <a:rPr lang="en-GB" sz="2400" b="1" dirty="0">
                <a:solidFill>
                  <a:schemeClr val="accent5">
                    <a:lumMod val="60000"/>
                    <a:lumOff val="40000"/>
                  </a:schemeClr>
                </a:solidFill>
              </a:rPr>
              <a:t>User- selectable modes</a:t>
            </a:r>
          </a:p>
        </p:txBody>
      </p:sp>
      <p:sp>
        <p:nvSpPr>
          <p:cNvPr id="26" name="Oval 25">
            <a:extLst>
              <a:ext uri="{FF2B5EF4-FFF2-40B4-BE49-F238E27FC236}">
                <a16:creationId xmlns:a16="http://schemas.microsoft.com/office/drawing/2014/main" id="{9461814F-0FAF-9F4A-3290-52A08AF0012F}"/>
              </a:ext>
            </a:extLst>
          </p:cNvPr>
          <p:cNvSpPr/>
          <p:nvPr/>
        </p:nvSpPr>
        <p:spPr>
          <a:xfrm>
            <a:off x="10108658" y="4091511"/>
            <a:ext cx="1984701" cy="1716297"/>
          </a:xfrm>
          <a:prstGeom prst="ellipse">
            <a:avLst/>
          </a:prstGeom>
          <a:noFill/>
          <a:ln w="984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67C1A7B-87C1-0B8E-E07E-B1679539D014}"/>
              </a:ext>
            </a:extLst>
          </p:cNvPr>
          <p:cNvSpPr txBox="1"/>
          <p:nvPr/>
        </p:nvSpPr>
        <p:spPr>
          <a:xfrm>
            <a:off x="6440979" y="4669092"/>
            <a:ext cx="1069524" cy="369332"/>
          </a:xfrm>
          <a:prstGeom prst="rect">
            <a:avLst/>
          </a:prstGeom>
          <a:noFill/>
        </p:spPr>
        <p:txBody>
          <a:bodyPr wrap="none" rtlCol="0">
            <a:spAutoFit/>
          </a:bodyPr>
          <a:lstStyle/>
          <a:p>
            <a:r>
              <a:rPr lang="en-IE"/>
              <a:t>interface</a:t>
            </a:r>
          </a:p>
        </p:txBody>
      </p:sp>
      <p:sp>
        <p:nvSpPr>
          <p:cNvPr id="9" name="TextBox 8">
            <a:extLst>
              <a:ext uri="{FF2B5EF4-FFF2-40B4-BE49-F238E27FC236}">
                <a16:creationId xmlns:a16="http://schemas.microsoft.com/office/drawing/2014/main" id="{D250CEDB-BD1D-3945-DE2C-0C6BBF10B555}"/>
              </a:ext>
            </a:extLst>
          </p:cNvPr>
          <p:cNvSpPr txBox="1"/>
          <p:nvPr/>
        </p:nvSpPr>
        <p:spPr>
          <a:xfrm>
            <a:off x="2931159" y="4920890"/>
            <a:ext cx="1069524" cy="369332"/>
          </a:xfrm>
          <a:prstGeom prst="rect">
            <a:avLst/>
          </a:prstGeom>
          <a:noFill/>
        </p:spPr>
        <p:txBody>
          <a:bodyPr wrap="none" rtlCol="0">
            <a:spAutoFit/>
          </a:bodyPr>
          <a:lstStyle/>
          <a:p>
            <a:r>
              <a:rPr lang="en-IE"/>
              <a:t>interface</a:t>
            </a:r>
          </a:p>
        </p:txBody>
      </p:sp>
    </p:spTree>
    <p:extLst>
      <p:ext uri="{BB962C8B-B14F-4D97-AF65-F5344CB8AC3E}">
        <p14:creationId xmlns:p14="http://schemas.microsoft.com/office/powerpoint/2010/main" val="11903084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FA288-68CC-D89E-2415-D414AC3932E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2C0BF8A-AA22-2668-DB53-D3D168487EA5}"/>
              </a:ext>
            </a:extLst>
          </p:cNvPr>
          <p:cNvSpPr>
            <a:spLocks noGrp="1"/>
          </p:cNvSpPr>
          <p:nvPr>
            <p:ph type="title"/>
          </p:nvPr>
        </p:nvSpPr>
        <p:spPr>
          <a:xfrm>
            <a:off x="970722" y="482860"/>
            <a:ext cx="10905698" cy="782357"/>
          </a:xfrm>
        </p:spPr>
        <p:txBody>
          <a:bodyPr/>
          <a:lstStyle/>
          <a:p>
            <a:r>
              <a:rPr lang="en-GB" dirty="0"/>
              <a:t>Test requirements from draft ADS regulation, examples</a:t>
            </a:r>
          </a:p>
        </p:txBody>
      </p:sp>
      <p:sp>
        <p:nvSpPr>
          <p:cNvPr id="7" name="TextBox 6">
            <a:extLst>
              <a:ext uri="{FF2B5EF4-FFF2-40B4-BE49-F238E27FC236}">
                <a16:creationId xmlns:a16="http://schemas.microsoft.com/office/drawing/2014/main" id="{B096A54E-955B-A068-C087-6ADC29625D74}"/>
              </a:ext>
            </a:extLst>
          </p:cNvPr>
          <p:cNvSpPr txBox="1"/>
          <p:nvPr/>
        </p:nvSpPr>
        <p:spPr>
          <a:xfrm>
            <a:off x="448102" y="3735201"/>
            <a:ext cx="10520238" cy="646331"/>
          </a:xfrm>
          <a:prstGeom prst="rect">
            <a:avLst/>
          </a:prstGeom>
          <a:noFill/>
        </p:spPr>
        <p:txBody>
          <a:bodyPr wrap="square">
            <a:spAutoFit/>
          </a:bodyPr>
          <a:lstStyle/>
          <a:p>
            <a:pPr marL="1445260" marR="722630" indent="-722630" algn="just">
              <a:spcAft>
                <a:spcPts val="600"/>
              </a:spcAft>
            </a:pPr>
            <a:r>
              <a:rPr lang="en-GB" sz="1800" dirty="0">
                <a:effectLst/>
                <a:latin typeface="Times New Roman" panose="02020603050405020304" pitchFamily="18" charset="0"/>
                <a:ea typeface="Times New Roman" panose="02020603050405020304" pitchFamily="18" charset="0"/>
              </a:rPr>
              <a:t>8.3.2.3.3.	The approval authority or its designated technical service shall verify that the</a:t>
            </a:r>
            <a:r>
              <a:rPr lang="en-GB" dirty="0">
                <a:latin typeface="Times New Roman" panose="02020603050405020304" pitchFamily="18" charset="0"/>
                <a:ea typeface="Times New Roman" panose="02020603050405020304" pitchFamily="18" charset="0"/>
              </a:rPr>
              <a:t> </a:t>
            </a:r>
            <a:r>
              <a:rPr lang="en-GB" sz="1800" dirty="0">
                <a:effectLst/>
                <a:latin typeface="Times New Roman" panose="02020603050405020304" pitchFamily="18" charset="0"/>
                <a:ea typeface="Times New Roman" panose="02020603050405020304" pitchFamily="18" charset="0"/>
              </a:rPr>
              <a:t>manufacturer </a:t>
            </a:r>
            <a:r>
              <a:rPr lang="en-GB" sz="1800" dirty="0">
                <a:effectLst/>
                <a:highlight>
                  <a:srgbClr val="FFFF00"/>
                </a:highlight>
                <a:latin typeface="Times New Roman" panose="02020603050405020304" pitchFamily="18" charset="0"/>
                <a:ea typeface="Times New Roman" panose="02020603050405020304" pitchFamily="18" charset="0"/>
              </a:rPr>
              <a:t>has not optimised the ADS for a set of known test cases</a:t>
            </a:r>
            <a:r>
              <a:rPr lang="en-GB" sz="1800" dirty="0">
                <a:effectLst/>
                <a:latin typeface="Times New Roman" panose="02020603050405020304" pitchFamily="18" charset="0"/>
                <a:ea typeface="Times New Roman" panose="02020603050405020304" pitchFamily="18" charset="0"/>
              </a:rPr>
              <a:t>.</a:t>
            </a:r>
            <a:endParaRPr lang="en-IE" sz="1800" dirty="0">
              <a:effectLst/>
              <a:latin typeface="Times New Roman" panose="02020603050405020304" pitchFamily="18" charset="0"/>
              <a:ea typeface="Times New Roman" panose="02020603050405020304" pitchFamily="18" charset="0"/>
            </a:endParaRPr>
          </a:p>
        </p:txBody>
      </p:sp>
      <p:sp>
        <p:nvSpPr>
          <p:cNvPr id="9" name="TextBox 8">
            <a:extLst>
              <a:ext uri="{FF2B5EF4-FFF2-40B4-BE49-F238E27FC236}">
                <a16:creationId xmlns:a16="http://schemas.microsoft.com/office/drawing/2014/main" id="{521B8D72-7D7A-B6D7-9074-3C31D73AE795}"/>
              </a:ext>
            </a:extLst>
          </p:cNvPr>
          <p:cNvSpPr txBox="1"/>
          <p:nvPr/>
        </p:nvSpPr>
        <p:spPr>
          <a:xfrm>
            <a:off x="448102" y="4526552"/>
            <a:ext cx="10520238" cy="923330"/>
          </a:xfrm>
          <a:prstGeom prst="rect">
            <a:avLst/>
          </a:prstGeom>
          <a:noFill/>
        </p:spPr>
        <p:txBody>
          <a:bodyPr wrap="square">
            <a:spAutoFit/>
          </a:bodyPr>
          <a:lstStyle/>
          <a:p>
            <a:pPr marL="1445260" marR="722630" indent="-722630" algn="just">
              <a:spcAft>
                <a:spcPts val="600"/>
              </a:spcAft>
            </a:pPr>
            <a:r>
              <a:rPr lang="en-GB" sz="1800" dirty="0">
                <a:effectLst/>
                <a:latin typeface="Times New Roman" panose="02020603050405020304" pitchFamily="18" charset="0"/>
                <a:ea typeface="Times New Roman" panose="02020603050405020304" pitchFamily="18" charset="0"/>
              </a:rPr>
              <a:t>8.3.3.3.2.	Any track testing shall be conducted on a </a:t>
            </a:r>
            <a:r>
              <a:rPr lang="en-GB" sz="1800" dirty="0">
                <a:effectLst/>
                <a:highlight>
                  <a:srgbClr val="FFFF00"/>
                </a:highlight>
                <a:latin typeface="Times New Roman" panose="02020603050405020304" pitchFamily="18" charset="0"/>
                <a:ea typeface="Times New Roman" panose="02020603050405020304" pitchFamily="18" charset="0"/>
              </a:rPr>
              <a:t>testing ground that is part of, or suitably represents, the ODD</a:t>
            </a:r>
            <a:r>
              <a:rPr lang="en-GB" sz="1800" dirty="0">
                <a:effectLst/>
                <a:latin typeface="Times New Roman" panose="02020603050405020304" pitchFamily="18" charset="0"/>
                <a:ea typeface="Times New Roman" panose="02020603050405020304" pitchFamily="18" charset="0"/>
              </a:rPr>
              <a:t> of the ADS and complies with the requirements under paragraph 7.2.2. of this Regulation.</a:t>
            </a:r>
            <a:endParaRPr lang="en-IE" sz="1800" dirty="0">
              <a:effectLst/>
              <a:latin typeface="Times New Roman" panose="02020603050405020304" pitchFamily="18" charset="0"/>
              <a:ea typeface="Times New Roman" panose="02020603050405020304" pitchFamily="18" charset="0"/>
            </a:endParaRPr>
          </a:p>
        </p:txBody>
      </p:sp>
      <p:sp>
        <p:nvSpPr>
          <p:cNvPr id="11" name="TextBox 10">
            <a:extLst>
              <a:ext uri="{FF2B5EF4-FFF2-40B4-BE49-F238E27FC236}">
                <a16:creationId xmlns:a16="http://schemas.microsoft.com/office/drawing/2014/main" id="{9092276F-54D2-DDD0-7138-EAFAB15632B4}"/>
              </a:ext>
            </a:extLst>
          </p:cNvPr>
          <p:cNvSpPr txBox="1"/>
          <p:nvPr/>
        </p:nvSpPr>
        <p:spPr>
          <a:xfrm>
            <a:off x="448102" y="5685437"/>
            <a:ext cx="10520238" cy="646331"/>
          </a:xfrm>
          <a:prstGeom prst="rect">
            <a:avLst/>
          </a:prstGeom>
          <a:noFill/>
        </p:spPr>
        <p:txBody>
          <a:bodyPr wrap="square">
            <a:spAutoFit/>
          </a:bodyPr>
          <a:lstStyle/>
          <a:p>
            <a:pPr marL="1445260" marR="722630" indent="-722630" algn="just">
              <a:spcAft>
                <a:spcPts val="600"/>
              </a:spcAft>
            </a:pPr>
            <a:r>
              <a:rPr lang="en-GB" sz="1800" dirty="0">
                <a:effectLst/>
                <a:latin typeface="Times New Roman" panose="02020603050405020304" pitchFamily="18" charset="0"/>
                <a:ea typeface="Times New Roman" panose="02020603050405020304" pitchFamily="18" charset="0"/>
              </a:rPr>
              <a:t>8.3.3.3.2.1.	The approval authority or its designated technical service may request to </a:t>
            </a:r>
            <a:r>
              <a:rPr lang="en-GB" sz="1800" dirty="0">
                <a:effectLst/>
                <a:highlight>
                  <a:srgbClr val="FFFF00"/>
                </a:highlight>
                <a:latin typeface="Times New Roman" panose="02020603050405020304" pitchFamily="18" charset="0"/>
                <a:ea typeface="Times New Roman" panose="02020603050405020304" pitchFamily="18" charset="0"/>
              </a:rPr>
              <a:t>use the testing ground used by the manufacturer </a:t>
            </a:r>
            <a:r>
              <a:rPr lang="en-GB" sz="1800" dirty="0">
                <a:effectLst/>
                <a:latin typeface="Times New Roman" panose="02020603050405020304" pitchFamily="18" charset="0"/>
                <a:ea typeface="Times New Roman" panose="02020603050405020304" pitchFamily="18" charset="0"/>
              </a:rPr>
              <a:t>to carry out confirmatory track testing.</a:t>
            </a:r>
            <a:endParaRPr lang="en-IE" sz="1800" dirty="0">
              <a:effectLst/>
              <a:latin typeface="Times New Roman" panose="02020603050405020304" pitchFamily="18" charset="0"/>
              <a:ea typeface="Times New Roman" panose="02020603050405020304" pitchFamily="18" charset="0"/>
            </a:endParaRPr>
          </a:p>
        </p:txBody>
      </p:sp>
      <p:sp>
        <p:nvSpPr>
          <p:cNvPr id="13" name="TextBox 12">
            <a:extLst>
              <a:ext uri="{FF2B5EF4-FFF2-40B4-BE49-F238E27FC236}">
                <a16:creationId xmlns:a16="http://schemas.microsoft.com/office/drawing/2014/main" id="{AB56ACEC-90D6-6920-5389-0CDBC816346E}"/>
              </a:ext>
            </a:extLst>
          </p:cNvPr>
          <p:cNvSpPr txBox="1"/>
          <p:nvPr/>
        </p:nvSpPr>
        <p:spPr>
          <a:xfrm>
            <a:off x="448102" y="1586098"/>
            <a:ext cx="10520238" cy="2031325"/>
          </a:xfrm>
          <a:prstGeom prst="rect">
            <a:avLst/>
          </a:prstGeom>
          <a:noFill/>
        </p:spPr>
        <p:txBody>
          <a:bodyPr wrap="square">
            <a:spAutoFit/>
          </a:bodyPr>
          <a:lstStyle/>
          <a:p>
            <a:pPr marL="1445260" marR="722630" indent="-722630" algn="just">
              <a:spcAft>
                <a:spcPts val="600"/>
              </a:spcAft>
            </a:pPr>
            <a:r>
              <a:rPr lang="en-GB" sz="1800" dirty="0">
                <a:effectLst/>
                <a:latin typeface="Times New Roman" panose="02020603050405020304" pitchFamily="18" charset="0"/>
                <a:ea typeface="Times New Roman" panose="02020603050405020304" pitchFamily="18" charset="0"/>
              </a:rPr>
              <a:t>8.3.2.3.1.2.	The approval authority or its designated technical service shall verify that the manufacturer has suitable processes in place </a:t>
            </a:r>
            <a:r>
              <a:rPr lang="en-GB" sz="1800" dirty="0">
                <a:effectLst/>
                <a:highlight>
                  <a:srgbClr val="FFFF00"/>
                </a:highlight>
                <a:latin typeface="Times New Roman" panose="02020603050405020304" pitchFamily="18" charset="0"/>
                <a:ea typeface="Times New Roman" panose="02020603050405020304" pitchFamily="18" charset="0"/>
              </a:rPr>
              <a:t>to identify test routes that capture predictable aspects of the ODD</a:t>
            </a:r>
            <a:r>
              <a:rPr lang="en-GB" sz="1800" dirty="0">
                <a:effectLst/>
                <a:latin typeface="Times New Roman" panose="02020603050405020304" pitchFamily="18" charset="0"/>
                <a:ea typeface="Times New Roman" panose="02020603050405020304" pitchFamily="18" charset="0"/>
              </a:rPr>
              <a:t> (e.g., road types and geometries), elements found in the related nominal situations (e.g., other road users, signs, and signals), and typical dynamic conditions (e.g., high/low traffic densities). The test routes shall also enable verification of requirements for the safety of user interactions, including prior to, at the time of, and after entering and exiting the ODD of an ADS feature.</a:t>
            </a:r>
            <a:endParaRPr lang="en-IE"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44384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BF3FD-4E02-D78A-B344-DC1CE98229BC}"/>
              </a:ext>
            </a:extLst>
          </p:cNvPr>
          <p:cNvSpPr>
            <a:spLocks noGrp="1"/>
          </p:cNvSpPr>
          <p:nvPr>
            <p:ph type="ctrTitle"/>
          </p:nvPr>
        </p:nvSpPr>
        <p:spPr/>
        <p:txBody>
          <a:bodyPr/>
          <a:lstStyle/>
          <a:p>
            <a:r>
              <a:rPr lang="en-IE" dirty="0"/>
              <a:t>General approach to amend regulations</a:t>
            </a:r>
          </a:p>
        </p:txBody>
      </p:sp>
      <p:sp>
        <p:nvSpPr>
          <p:cNvPr id="3" name="Subtitle 2">
            <a:extLst>
              <a:ext uri="{FF2B5EF4-FFF2-40B4-BE49-F238E27FC236}">
                <a16:creationId xmlns:a16="http://schemas.microsoft.com/office/drawing/2014/main" id="{C8E92F83-2BE5-A10F-3734-A6E81F7178B8}"/>
              </a:ext>
            </a:extLst>
          </p:cNvPr>
          <p:cNvSpPr>
            <a:spLocks noGrp="1"/>
          </p:cNvSpPr>
          <p:nvPr>
            <p:ph type="subTitle" idx="1"/>
          </p:nvPr>
        </p:nvSpPr>
        <p:spPr/>
        <p:txBody>
          <a:bodyPr/>
          <a:lstStyle/>
          <a:p>
            <a:r>
              <a:rPr lang="en-IE"/>
              <a:t>A high level description</a:t>
            </a:r>
          </a:p>
        </p:txBody>
      </p:sp>
    </p:spTree>
    <p:extLst>
      <p:ext uri="{BB962C8B-B14F-4D97-AF65-F5344CB8AC3E}">
        <p14:creationId xmlns:p14="http://schemas.microsoft.com/office/powerpoint/2010/main" val="3373593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Scope</a:t>
            </a:r>
          </a:p>
          <a:p>
            <a:pPr lvl="1"/>
            <a:r>
              <a:rPr lang="en-GB" dirty="0"/>
              <a:t>Vehicles equipped with an ADS should be included (X and Y categories) -&gt; </a:t>
            </a:r>
            <a:r>
              <a:rPr lang="en-GB" dirty="0">
                <a:hlinkClick r:id="rId2"/>
              </a:rPr>
              <a:t>RE3</a:t>
            </a:r>
            <a:r>
              <a:rPr lang="en-GB" dirty="0"/>
              <a:t> and </a:t>
            </a:r>
            <a:r>
              <a:rPr lang="en-GB" dirty="0">
                <a:hlinkClick r:id="rId3"/>
              </a:rPr>
              <a:t>SR1</a:t>
            </a:r>
            <a:r>
              <a:rPr lang="en-GB" dirty="0"/>
              <a:t> references updated.</a:t>
            </a:r>
          </a:p>
          <a:p>
            <a:pPr lvl="1"/>
            <a:r>
              <a:rPr lang="en-GB" dirty="0"/>
              <a:t>Vehicles equipped with an ADS should be eliminated from the scope, if the regulation is not applicable for them (not expected in GRPE).</a:t>
            </a:r>
          </a:p>
          <a:p>
            <a:r>
              <a:rPr lang="en-GB" dirty="0"/>
              <a:t>Definitions</a:t>
            </a:r>
          </a:p>
          <a:p>
            <a:pPr lvl="1"/>
            <a:r>
              <a:rPr lang="en-GB" dirty="0"/>
              <a:t>Whenever necessary (e.g. driver mentioned), definitions should be extended to ADS vehicles</a:t>
            </a:r>
          </a:p>
          <a:p>
            <a:pPr lvl="1"/>
            <a:r>
              <a:rPr lang="en-GB" dirty="0"/>
              <a:t>If necessary, new definitions should be included.</a:t>
            </a:r>
          </a:p>
        </p:txBody>
      </p:sp>
      <p:sp>
        <p:nvSpPr>
          <p:cNvPr id="3" name="Title 2"/>
          <p:cNvSpPr>
            <a:spLocks noGrp="1"/>
          </p:cNvSpPr>
          <p:nvPr>
            <p:ph type="title"/>
          </p:nvPr>
        </p:nvSpPr>
        <p:spPr/>
        <p:txBody>
          <a:bodyPr/>
          <a:lstStyle/>
          <a:p>
            <a:r>
              <a:rPr lang="en-GB" sz="3600" dirty="0"/>
              <a:t>Amendment methodology: scope and definitions</a:t>
            </a:r>
          </a:p>
        </p:txBody>
      </p:sp>
    </p:spTree>
    <p:extLst>
      <p:ext uri="{BB962C8B-B14F-4D97-AF65-F5344CB8AC3E}">
        <p14:creationId xmlns:p14="http://schemas.microsoft.com/office/powerpoint/2010/main" val="948768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A2412-671C-81F4-180A-370477677AA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9FECEB-3501-9EC7-D592-E21D427B7E2D}"/>
              </a:ext>
            </a:extLst>
          </p:cNvPr>
          <p:cNvSpPr>
            <a:spLocks noGrp="1"/>
          </p:cNvSpPr>
          <p:nvPr>
            <p:ph idx="1"/>
          </p:nvPr>
        </p:nvSpPr>
        <p:spPr/>
        <p:txBody>
          <a:bodyPr/>
          <a:lstStyle/>
          <a:p>
            <a:r>
              <a:rPr lang="en-GB" dirty="0"/>
              <a:t>Requirements for ADS</a:t>
            </a:r>
          </a:p>
          <a:p>
            <a:pPr lvl="1"/>
            <a:r>
              <a:rPr lang="en-GB" dirty="0"/>
              <a:t>Existing requirements should be extended to ADS wherever applicable.</a:t>
            </a:r>
          </a:p>
          <a:p>
            <a:pPr lvl="1"/>
            <a:r>
              <a:rPr lang="en-GB" dirty="0"/>
              <a:t>ADS might be exempted from certain requirements, if not applicable.</a:t>
            </a:r>
          </a:p>
          <a:p>
            <a:pPr lvl="1"/>
            <a:r>
              <a:rPr lang="en-GB" dirty="0"/>
              <a:t>An equal level of requirements should be formulated wherever gaps are identified.</a:t>
            </a:r>
          </a:p>
          <a:p>
            <a:r>
              <a:rPr lang="en-GB" dirty="0"/>
              <a:t>Tests and demonstrations</a:t>
            </a:r>
          </a:p>
          <a:p>
            <a:pPr lvl="1"/>
            <a:r>
              <a:rPr lang="en-GB" dirty="0"/>
              <a:t>The regulation should enable testing of ADS vehicles:</a:t>
            </a:r>
          </a:p>
          <a:p>
            <a:pPr lvl="2"/>
            <a:r>
              <a:rPr lang="en-GB" dirty="0"/>
              <a:t>Existing methodology extended to ADS wherever possible.</a:t>
            </a:r>
          </a:p>
          <a:p>
            <a:pPr lvl="2"/>
            <a:r>
              <a:rPr lang="en-GB" dirty="0"/>
              <a:t>Interpretation or clarification should be added wherever gaps are identified.</a:t>
            </a:r>
          </a:p>
        </p:txBody>
      </p:sp>
      <p:sp>
        <p:nvSpPr>
          <p:cNvPr id="3" name="Title 2">
            <a:extLst>
              <a:ext uri="{FF2B5EF4-FFF2-40B4-BE49-F238E27FC236}">
                <a16:creationId xmlns:a16="http://schemas.microsoft.com/office/drawing/2014/main" id="{303C42B5-BC1D-C4E9-0495-3182B27EEBDB}"/>
              </a:ext>
            </a:extLst>
          </p:cNvPr>
          <p:cNvSpPr>
            <a:spLocks noGrp="1"/>
          </p:cNvSpPr>
          <p:nvPr>
            <p:ph type="title"/>
          </p:nvPr>
        </p:nvSpPr>
        <p:spPr/>
        <p:txBody>
          <a:bodyPr/>
          <a:lstStyle/>
          <a:p>
            <a:r>
              <a:rPr lang="en-GB" sz="3600" dirty="0"/>
              <a:t>Amendment methodology: requirements and tests</a:t>
            </a:r>
          </a:p>
        </p:txBody>
      </p:sp>
    </p:spTree>
    <p:extLst>
      <p:ext uri="{BB962C8B-B14F-4D97-AF65-F5344CB8AC3E}">
        <p14:creationId xmlns:p14="http://schemas.microsoft.com/office/powerpoint/2010/main" val="3368087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369D44-8577-B34F-08B1-FE2F5430B4C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CBB03A-CAA3-C993-2C3B-82A193CD0E8A}"/>
              </a:ext>
            </a:extLst>
          </p:cNvPr>
          <p:cNvSpPr>
            <a:spLocks noGrp="1"/>
          </p:cNvSpPr>
          <p:nvPr>
            <p:ph idx="1"/>
          </p:nvPr>
        </p:nvSpPr>
        <p:spPr/>
        <p:txBody>
          <a:bodyPr/>
          <a:lstStyle/>
          <a:p>
            <a:r>
              <a:rPr lang="en-GB" dirty="0"/>
              <a:t>Evaluation, data processing, calculations, etc. (as applicable)</a:t>
            </a:r>
          </a:p>
          <a:p>
            <a:pPr lvl="1"/>
            <a:r>
              <a:rPr lang="en-GB" dirty="0"/>
              <a:t>Existing methodology applicable -&gt; no changes needed</a:t>
            </a:r>
          </a:p>
          <a:p>
            <a:pPr lvl="1"/>
            <a:r>
              <a:rPr lang="en-GB" dirty="0"/>
              <a:t>Existing methodology should be extended to ADS wherever needed.</a:t>
            </a:r>
          </a:p>
          <a:p>
            <a:pPr lvl="1"/>
            <a:r>
              <a:rPr lang="en-US" dirty="0"/>
              <a:t>New methodology should be implemented</a:t>
            </a:r>
            <a:r>
              <a:rPr lang="en-GB" dirty="0"/>
              <a:t>, if necessary.</a:t>
            </a:r>
          </a:p>
        </p:txBody>
      </p:sp>
      <p:sp>
        <p:nvSpPr>
          <p:cNvPr id="3" name="Title 2">
            <a:extLst>
              <a:ext uri="{FF2B5EF4-FFF2-40B4-BE49-F238E27FC236}">
                <a16:creationId xmlns:a16="http://schemas.microsoft.com/office/drawing/2014/main" id="{EC7C2EC2-7F21-A086-CEF6-837CCF948349}"/>
              </a:ext>
            </a:extLst>
          </p:cNvPr>
          <p:cNvSpPr>
            <a:spLocks noGrp="1"/>
          </p:cNvSpPr>
          <p:nvPr>
            <p:ph type="title"/>
          </p:nvPr>
        </p:nvSpPr>
        <p:spPr/>
        <p:txBody>
          <a:bodyPr/>
          <a:lstStyle/>
          <a:p>
            <a:r>
              <a:rPr lang="en-GB" sz="3600" dirty="0"/>
              <a:t>Amendment methodology: data and evaluation</a:t>
            </a:r>
          </a:p>
        </p:txBody>
      </p:sp>
    </p:spTree>
    <p:extLst>
      <p:ext uri="{BB962C8B-B14F-4D97-AF65-F5344CB8AC3E}">
        <p14:creationId xmlns:p14="http://schemas.microsoft.com/office/powerpoint/2010/main" val="1383091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1D17-9B2E-1A59-E67D-73F336687E98}"/>
              </a:ext>
            </a:extLst>
          </p:cNvPr>
          <p:cNvSpPr>
            <a:spLocks noGrp="1"/>
          </p:cNvSpPr>
          <p:nvPr>
            <p:ph type="ctrTitle"/>
          </p:nvPr>
        </p:nvSpPr>
        <p:spPr/>
        <p:txBody>
          <a:bodyPr/>
          <a:lstStyle/>
          <a:p>
            <a:r>
              <a:rPr lang="en-IE" dirty="0"/>
              <a:t>Specific issues in emission regulations</a:t>
            </a:r>
          </a:p>
        </p:txBody>
      </p:sp>
      <p:sp>
        <p:nvSpPr>
          <p:cNvPr id="3" name="Subtitle 2">
            <a:extLst>
              <a:ext uri="{FF2B5EF4-FFF2-40B4-BE49-F238E27FC236}">
                <a16:creationId xmlns:a16="http://schemas.microsoft.com/office/drawing/2014/main" id="{E104BE05-406C-4307-62A8-8296D33C1E26}"/>
              </a:ext>
            </a:extLst>
          </p:cNvPr>
          <p:cNvSpPr>
            <a:spLocks noGrp="1"/>
          </p:cNvSpPr>
          <p:nvPr>
            <p:ph type="subTitle" idx="1"/>
          </p:nvPr>
        </p:nvSpPr>
        <p:spPr/>
        <p:txBody>
          <a:bodyPr/>
          <a:lstStyle/>
          <a:p>
            <a:r>
              <a:rPr lang="en-IE" dirty="0"/>
              <a:t>How to apply the high-level principles to specific concepts in emission regulations?</a:t>
            </a:r>
          </a:p>
        </p:txBody>
      </p:sp>
    </p:spTree>
    <p:extLst>
      <p:ext uri="{BB962C8B-B14F-4D97-AF65-F5344CB8AC3E}">
        <p14:creationId xmlns:p14="http://schemas.microsoft.com/office/powerpoint/2010/main" val="491104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BED1C-7672-9030-FFAD-7969F7F9A7B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F9A05C-4367-230E-9599-1E63D8B81809}"/>
              </a:ext>
            </a:extLst>
          </p:cNvPr>
          <p:cNvSpPr>
            <a:spLocks noGrp="1"/>
          </p:cNvSpPr>
          <p:nvPr>
            <p:ph idx="1"/>
          </p:nvPr>
        </p:nvSpPr>
        <p:spPr/>
        <p:txBody>
          <a:bodyPr/>
          <a:lstStyle/>
          <a:p>
            <a:r>
              <a:rPr lang="en-GB" dirty="0"/>
              <a:t>Today, interpolation family is affected mostly</a:t>
            </a:r>
            <a:r>
              <a:rPr lang="en-US" dirty="0"/>
              <a:t> by vehicle mass, road load and powertrain configuration.</a:t>
            </a:r>
          </a:p>
          <a:p>
            <a:r>
              <a:rPr lang="en-US" dirty="0"/>
              <a:t>ADS needs to be considered in the interpolation family:</a:t>
            </a:r>
          </a:p>
          <a:p>
            <a:pPr lvl="1"/>
            <a:r>
              <a:rPr lang="en-US" dirty="0"/>
              <a:t>It has a considerable electric power consumption during operation</a:t>
            </a:r>
          </a:p>
          <a:p>
            <a:pPr lvl="1"/>
            <a:r>
              <a:rPr lang="en-US" dirty="0"/>
              <a:t>If we allow testing ADS equipped vehicles in manual mode, ADS power consumption needs to be compensated for.</a:t>
            </a:r>
          </a:p>
        </p:txBody>
      </p:sp>
      <p:sp>
        <p:nvSpPr>
          <p:cNvPr id="3" name="Title 2">
            <a:extLst>
              <a:ext uri="{FF2B5EF4-FFF2-40B4-BE49-F238E27FC236}">
                <a16:creationId xmlns:a16="http://schemas.microsoft.com/office/drawing/2014/main" id="{ECCE2707-5F63-97D1-C6B7-4D2BCF513139}"/>
              </a:ext>
            </a:extLst>
          </p:cNvPr>
          <p:cNvSpPr>
            <a:spLocks noGrp="1"/>
          </p:cNvSpPr>
          <p:nvPr>
            <p:ph type="title"/>
          </p:nvPr>
        </p:nvSpPr>
        <p:spPr/>
        <p:txBody>
          <a:bodyPr/>
          <a:lstStyle/>
          <a:p>
            <a:r>
              <a:rPr lang="en-GB" dirty="0"/>
              <a:t>Issue 1: interpolation family (1)</a:t>
            </a:r>
          </a:p>
        </p:txBody>
      </p:sp>
    </p:spTree>
    <p:extLst>
      <p:ext uri="{BB962C8B-B14F-4D97-AF65-F5344CB8AC3E}">
        <p14:creationId xmlns:p14="http://schemas.microsoft.com/office/powerpoint/2010/main" val="1237122545"/>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150cfa2a-f5d3-460a-ae30-e92179b1b1a9}" enabled="0" method="" siteId="{150cfa2a-f5d3-460a-ae30-e92179b1b1a9}" removed="1"/>
</clbl:labelList>
</file>

<file path=docProps/app.xml><?xml version="1.0" encoding="utf-8"?>
<Properties xmlns="http://schemas.openxmlformats.org/officeDocument/2006/extended-properties" xmlns:vt="http://schemas.openxmlformats.org/officeDocument/2006/docPropsVTypes">
  <Template>blank</Template>
  <TotalTime>4895</TotalTime>
  <Words>2940</Words>
  <Application>Microsoft Office PowerPoint</Application>
  <PresentationFormat>Widescreen</PresentationFormat>
  <Paragraphs>198</Paragraphs>
  <Slides>30</Slides>
  <Notes>1</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Times New Roman</vt:lpstr>
      <vt:lpstr>Office Theme</vt:lpstr>
      <vt:lpstr>ADS amendments in  emission regulations - discussion</vt:lpstr>
      <vt:lpstr>Baseline</vt:lpstr>
      <vt:lpstr>Baseline</vt:lpstr>
      <vt:lpstr>General approach to amend regulations</vt:lpstr>
      <vt:lpstr>Amendment methodology: scope and definitions</vt:lpstr>
      <vt:lpstr>Amendment methodology: requirements and tests</vt:lpstr>
      <vt:lpstr>Amendment methodology: data and evaluation</vt:lpstr>
      <vt:lpstr>Specific issues in emission regulations</vt:lpstr>
      <vt:lpstr>Issue 1: interpolation family (1)</vt:lpstr>
      <vt:lpstr>Issue 1: interpolation family (2)</vt:lpstr>
      <vt:lpstr>Issue 2: road load family</vt:lpstr>
      <vt:lpstr>Issue 3: ADS vehicle speed</vt:lpstr>
      <vt:lpstr>Issue 4: preparation for testing</vt:lpstr>
      <vt:lpstr>Issue 5: operating mode</vt:lpstr>
      <vt:lpstr>PowerPoint Presentation</vt:lpstr>
      <vt:lpstr>Issue 5: operating mode conclusions</vt:lpstr>
      <vt:lpstr>Example solutions</vt:lpstr>
      <vt:lpstr>Example solution: Scope</vt:lpstr>
      <vt:lpstr>Example solutions: Definitions</vt:lpstr>
      <vt:lpstr>Example solution: Requirements (warning signals 1)</vt:lpstr>
      <vt:lpstr>Example solution: Requirements (warning signals 2)</vt:lpstr>
      <vt:lpstr>Example solution: Requirements (warning signals 3)</vt:lpstr>
      <vt:lpstr>Example solution: Tests</vt:lpstr>
      <vt:lpstr>Testing ADS according to R154</vt:lpstr>
      <vt:lpstr>Proposed approach: Coastdown test (1)</vt:lpstr>
      <vt:lpstr>Proposed approach: Coastdown test (2)</vt:lpstr>
      <vt:lpstr>Proposed approach: Type 1 test</vt:lpstr>
      <vt:lpstr>Proposed approach: Other tests in UN R154</vt:lpstr>
      <vt:lpstr>Thank you</vt:lpstr>
      <vt:lpstr>Test requirements from draft ADS regulation, examples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 testing</dc:title>
  <dc:creator>VASS Sandor (JRC-ISPRA)</dc:creator>
  <cp:lastModifiedBy>VASS Sandor (JRC-ISPRA)</cp:lastModifiedBy>
  <cp:revision>72</cp:revision>
  <dcterms:created xsi:type="dcterms:W3CDTF">2024-11-21T13:13:13Z</dcterms:created>
  <dcterms:modified xsi:type="dcterms:W3CDTF">2025-09-22T12:41:41Z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2025-08-28T13:13:45Z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2438cc7c-b5d8-4140-b1d1-7810ff031bbe</vt:lpwstr>
  </property>
  <property fmtid="{D5CDD505-2E9C-101B-9397-08002B2CF9AE}" pid="8" name="MSIP_Label_6bd9ddd1-4d20-43f6-abfa-fc3c07406f94_ContentBits">
    <vt:lpwstr>0</vt:lpwstr>
  </property>
  <property fmtid="{D5CDD505-2E9C-101B-9397-08002B2CF9AE}" pid="9" name="MSIP_Label_6bd9ddd1-4d20-43f6-abfa-fc3c07406f94_Tag">
    <vt:lpwstr>10, 3, 0, 1</vt:lpwstr>
  </property>
</Properties>
</file>