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86" r:id="rId3"/>
    <p:sldId id="304" r:id="rId4"/>
    <p:sldId id="306" r:id="rId5"/>
    <p:sldId id="315" r:id="rId6"/>
    <p:sldId id="309" r:id="rId7"/>
    <p:sldId id="316" r:id="rId8"/>
    <p:sldId id="317" r:id="rId9"/>
    <p:sldId id="292" r:id="rId10"/>
    <p:sldId id="293" r:id="rId11"/>
    <p:sldId id="302" r:id="rId12"/>
    <p:sldId id="305" r:id="rId13"/>
    <p:sldId id="303" r:id="rId14"/>
    <p:sldId id="297" r:id="rId15"/>
    <p:sldId id="28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046852C-1131-4F2E-B08D-D64A4D0967D4}" name="VASS Sandor (JRC-ISPRA)" initials="SV" userId="S::Sandor.VASS@ec.europa.eu::fcaf2380-398a-41d9-8974-b12daac731db" providerId="AD"/>
  <p188:author id="{4458313E-8F7E-DFEC-9D6C-8E0C2993BB8F}" name="Ouden, Niels den" initials="Nd" userId="S::OUDENNIE@rdw.nl::9d38c5c0-9886-4347-a507-bce0380b039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12/10/2025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12/10/2025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unece.org/transport/vehicle-regulations/wp29/resolutions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43379" y="1992572"/>
            <a:ext cx="10293195" cy="2149523"/>
          </a:xfrm>
        </p:spPr>
        <p:txBody>
          <a:bodyPr>
            <a:noAutofit/>
          </a:bodyPr>
          <a:lstStyle/>
          <a:p>
            <a:r>
              <a:rPr lang="en-GB" dirty="0"/>
              <a:t>Conclusions from TF</a:t>
            </a:r>
            <a:r>
              <a:rPr lang="it-IT"/>
              <a:t>-AVRS-27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Input from the experts of EC – JRC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GRPE TF AVRS #28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55DF3D-6727-2F86-DC90-0B878E54B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82B620-24A5-5EAC-8D3F-AEB476D9E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Definitions: </a:t>
            </a:r>
            <a:r>
              <a:rPr lang="en-GB" dirty="0"/>
              <a:t>include ADS at an equal level of responsibilities as the driver.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DF10CB-BECF-EA3F-66CA-DC5EBD577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Conclusion: Malfunction indicator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B119E9-1444-2579-4CA3-41F1CF72EFE3}"/>
              </a:ext>
            </a:extLst>
          </p:cNvPr>
          <p:cNvSpPr txBox="1"/>
          <p:nvPr/>
        </p:nvSpPr>
        <p:spPr>
          <a:xfrm>
            <a:off x="970722" y="2840806"/>
            <a:ext cx="10066176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  <a:spcAft>
                <a:spcPts val="600"/>
              </a:spcAft>
              <a:buNone/>
            </a:pPr>
            <a:r>
              <a:rPr lang="en-GB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Paragraph 3.10.4.,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amend to read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en-I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IE" dirty="0"/>
              <a:t>“3.10.4.	"</a:t>
            </a:r>
            <a:r>
              <a:rPr lang="en-IE" i="1" dirty="0"/>
              <a:t>Malfunction </a:t>
            </a:r>
            <a:r>
              <a:rPr lang="en-IE" i="1" dirty="0" err="1"/>
              <a:t>indicat</a:t>
            </a:r>
            <a:r>
              <a:rPr lang="en-IE" i="1" strike="sngStrike" dirty="0" err="1"/>
              <a:t>or</a:t>
            </a:r>
            <a:r>
              <a:rPr lang="en-IE" b="1" i="1" dirty="0" err="1"/>
              <a:t>ion</a:t>
            </a:r>
            <a:r>
              <a:rPr lang="en-IE" i="1" dirty="0"/>
              <a:t> (MI)</a:t>
            </a:r>
            <a:r>
              <a:rPr lang="en-IE" dirty="0"/>
              <a:t>" means a visible or audible indicator that clearly informs the driver of the vehicle </a:t>
            </a:r>
            <a:r>
              <a:rPr lang="en-IE" b="1" dirty="0"/>
              <a:t>and/or sends a signal to the ADS</a:t>
            </a:r>
            <a:r>
              <a:rPr lang="en-IE" dirty="0"/>
              <a:t> in the event of a malfunction of any emission-related component connected to the OBD system, or the OBD system itself.   </a:t>
            </a:r>
          </a:p>
        </p:txBody>
      </p:sp>
    </p:spTree>
    <p:extLst>
      <p:ext uri="{BB962C8B-B14F-4D97-AF65-F5344CB8AC3E}">
        <p14:creationId xmlns:p14="http://schemas.microsoft.com/office/powerpoint/2010/main" val="2870914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E188C-7C75-4949-7916-B4D53605B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1B7981-371F-C480-F2D0-02EA86621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Insert new paragraph, interpreting the existing provisions for an ADS, e.g. the following: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042801-9435-A3C3-A344-0E39DC9A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482860"/>
            <a:ext cx="10773176" cy="782357"/>
          </a:xfrm>
        </p:spPr>
        <p:txBody>
          <a:bodyPr/>
          <a:lstStyle/>
          <a:p>
            <a:r>
              <a:rPr lang="en-GB" sz="3600" dirty="0"/>
              <a:t>Conclusion: Warning and inducement signals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B12B05-5AF1-8179-D21F-A12ADCA40EED}"/>
              </a:ext>
            </a:extLst>
          </p:cNvPr>
          <p:cNvSpPr txBox="1"/>
          <p:nvPr/>
        </p:nvSpPr>
        <p:spPr>
          <a:xfrm>
            <a:off x="745523" y="2948655"/>
            <a:ext cx="1041523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dirty="0"/>
              <a:t>“1.3.</a:t>
            </a:r>
            <a:r>
              <a:rPr lang="en-IE" i="1" dirty="0"/>
              <a:t>	</a:t>
            </a:r>
            <a:r>
              <a:rPr lang="en-IE" b="1" dirty="0"/>
              <a:t>In the context of this appendix, for vehicles other than categories X and Y, the driver shall be informed of reagent and inducement warnings.</a:t>
            </a:r>
            <a:r>
              <a:rPr lang="en-IE" dirty="0"/>
              <a:t> </a:t>
            </a:r>
          </a:p>
          <a:p>
            <a:r>
              <a:rPr lang="en-IE" i="1" dirty="0"/>
              <a:t>		</a:t>
            </a:r>
            <a:r>
              <a:rPr lang="en-IE" b="1" dirty="0"/>
              <a:t>For vehicles of categories X and Y, where it is stated in this appendix that the driver shall be informed of reagent and inducement warnings, this shall be understood as a signal that informs the ADS. For these vehicles the requirements related to providing visual warnings to a driver do not have to be fulfilled, but the ADS user shall be informed of inducement warnings. </a:t>
            </a:r>
            <a:endParaRPr lang="en-IE" dirty="0"/>
          </a:p>
          <a:p>
            <a:r>
              <a:rPr lang="en-IE" b="1" dirty="0"/>
              <a:t>		For vehicles equipped with an ADS feature, but other than categories X and Y, the driver shall be informed of reagent and inducement warnings, while the ADS shall only be informed of reagent and inducement warnings when the ADS is active.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63564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97019-2120-E172-CE05-36C047EBA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3B0C2E-C829-886A-60F8-A0DA1CB2E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ADS needs to be considered in the road load family</a:t>
            </a:r>
          </a:p>
          <a:p>
            <a:r>
              <a:rPr lang="en-US" dirty="0"/>
              <a:t>The existing interpolation method is able to handle ADS </a:t>
            </a:r>
          </a:p>
          <a:p>
            <a:r>
              <a:rPr lang="en-US" dirty="0"/>
              <a:t>An “ADS road load determination mode” should be defined to enable measurement of ADS vehicles.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3009E4-B9E1-DF40-7C62-48732AD09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Conclusion: road load family</a:t>
            </a:r>
          </a:p>
        </p:txBody>
      </p:sp>
    </p:spTree>
    <p:extLst>
      <p:ext uri="{BB962C8B-B14F-4D97-AF65-F5344CB8AC3E}">
        <p14:creationId xmlns:p14="http://schemas.microsoft.com/office/powerpoint/2010/main" val="335944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BED1C-7672-9030-FFAD-7969F7F9A7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F9A05C-4367-230E-9599-1E63D8B81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ADS needs to be considered in the interpolation family:</a:t>
            </a:r>
          </a:p>
          <a:p>
            <a:pPr lvl="1"/>
            <a:r>
              <a:rPr lang="en-US" dirty="0"/>
              <a:t>It has a considerable electric power consumption during operation</a:t>
            </a:r>
          </a:p>
          <a:p>
            <a:pPr lvl="1"/>
            <a:r>
              <a:rPr lang="en-US" dirty="0"/>
              <a:t>If we allow testing ADS equipped vehicles in manual mode, ADS power consumption needs to be compensated for.</a:t>
            </a:r>
          </a:p>
          <a:p>
            <a:r>
              <a:rPr lang="en-US" dirty="0"/>
              <a:t>An “emission test ADS” (e.g. “</a:t>
            </a:r>
            <a:r>
              <a:rPr lang="en-US" dirty="0" err="1"/>
              <a:t>coastdown</a:t>
            </a:r>
            <a:r>
              <a:rPr lang="en-US" dirty="0"/>
              <a:t> mode”, “Type 1 test mode”) may not use all ADS sensors, therefore consumption might be less than the “normal ADS”</a:t>
            </a:r>
          </a:p>
          <a:p>
            <a:r>
              <a:rPr lang="en-US" dirty="0"/>
              <a:t>Real-world power consumption of ADS needs to be ensured during testing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CE2707-5F63-97D1-C6B7-4D2BCF513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Conclusion: interpolation family</a:t>
            </a:r>
          </a:p>
        </p:txBody>
      </p:sp>
    </p:spTree>
    <p:extLst>
      <p:ext uri="{BB962C8B-B14F-4D97-AF65-F5344CB8AC3E}">
        <p14:creationId xmlns:p14="http://schemas.microsoft.com/office/powerpoint/2010/main" val="1237122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26D77-0861-8D5D-7459-338F9E630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8EE2DF-3E3A-C22E-8B6D-F66257A53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b="1" dirty="0"/>
              <a:t>Suggestions for including the ADS road load and Type 1 test mode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Describe in a dedicated paragraph applicable only to ADS vehicles of cat. X and 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Prepare a functional requirement for an ADS road load mode (what does it need to do) rather than specifying this in technical details (how it should work).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A functional requirement makes it easier to specify that the task of the driver in the current paragraphs on road-load determination is replaced by the ADS.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ADS road load mode shall also be engaged for the chassis dyno setting procedure.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2E95C5-744D-70D8-E819-4D3237310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482860"/>
            <a:ext cx="11221278" cy="782357"/>
          </a:xfrm>
        </p:spPr>
        <p:txBody>
          <a:bodyPr/>
          <a:lstStyle/>
          <a:p>
            <a:r>
              <a:rPr lang="en-GB" sz="3600" dirty="0"/>
              <a:t>Conclusion: road load determination and Type 1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243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2025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Conclusion: responsibilities of driver or ADS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9981" y="1355640"/>
            <a:ext cx="10905699" cy="3881904"/>
          </a:xfrm>
        </p:spPr>
        <p:txBody>
          <a:bodyPr/>
          <a:lstStyle/>
          <a:p>
            <a:r>
              <a:rPr lang="en-GB" dirty="0"/>
              <a:t>The ADS is understood as the “driver” of the vehicle: ADS and human driver at the same level of responsibility while carrying out the DDT.</a:t>
            </a:r>
          </a:p>
        </p:txBody>
      </p:sp>
      <p:sp>
        <p:nvSpPr>
          <p:cNvPr id="7" name="Oval 6"/>
          <p:cNvSpPr/>
          <p:nvPr/>
        </p:nvSpPr>
        <p:spPr>
          <a:xfrm>
            <a:off x="5863284" y="2216200"/>
            <a:ext cx="2593243" cy="1716297"/>
          </a:xfrm>
          <a:prstGeom prst="ellipse">
            <a:avLst/>
          </a:prstGeom>
          <a:noFill/>
          <a:ln w="984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00723" y="2723362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Driver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60954" y="5203169"/>
            <a:ext cx="1197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ADS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F59D2F10-14EE-BFDE-7A92-702D0A895727}"/>
              </a:ext>
            </a:extLst>
          </p:cNvPr>
          <p:cNvSpPr/>
          <p:nvPr/>
        </p:nvSpPr>
        <p:spPr>
          <a:xfrm>
            <a:off x="4727723" y="2808514"/>
            <a:ext cx="805330" cy="6204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E27CE5-9D8C-26F5-9500-A2B293F6039C}"/>
              </a:ext>
            </a:extLst>
          </p:cNvPr>
          <p:cNvSpPr txBox="1"/>
          <p:nvPr/>
        </p:nvSpPr>
        <p:spPr>
          <a:xfrm>
            <a:off x="653679" y="2446364"/>
            <a:ext cx="3415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Vehicle driven by a human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884A9F1-2D02-97C5-4DC2-98122B108D2F}"/>
              </a:ext>
            </a:extLst>
          </p:cNvPr>
          <p:cNvSpPr/>
          <p:nvPr/>
        </p:nvSpPr>
        <p:spPr>
          <a:xfrm>
            <a:off x="5863284" y="4668185"/>
            <a:ext cx="2593243" cy="1716297"/>
          </a:xfrm>
          <a:prstGeom prst="ellipse">
            <a:avLst/>
          </a:prstGeom>
          <a:noFill/>
          <a:ln w="984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0C22BD7D-FF2E-FF49-F59D-BC7C06453078}"/>
              </a:ext>
            </a:extLst>
          </p:cNvPr>
          <p:cNvSpPr/>
          <p:nvPr/>
        </p:nvSpPr>
        <p:spPr>
          <a:xfrm>
            <a:off x="4789500" y="5216090"/>
            <a:ext cx="805330" cy="6204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DF3F43-7CC2-3767-DF69-72F30FEAC862}"/>
              </a:ext>
            </a:extLst>
          </p:cNvPr>
          <p:cNvSpPr txBox="1"/>
          <p:nvPr/>
        </p:nvSpPr>
        <p:spPr>
          <a:xfrm>
            <a:off x="602028" y="4926168"/>
            <a:ext cx="3957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Vehicle driven by an ADS feature</a:t>
            </a:r>
          </a:p>
        </p:txBody>
      </p:sp>
      <p:sp>
        <p:nvSpPr>
          <p:cNvPr id="24" name="Arrow: Up-Down 23">
            <a:extLst>
              <a:ext uri="{FF2B5EF4-FFF2-40B4-BE49-F238E27FC236}">
                <a16:creationId xmlns:a16="http://schemas.microsoft.com/office/drawing/2014/main" id="{AC0C948A-CB77-412D-28E5-0F5D2F7D3EFC}"/>
              </a:ext>
            </a:extLst>
          </p:cNvPr>
          <p:cNvSpPr/>
          <p:nvPr/>
        </p:nvSpPr>
        <p:spPr>
          <a:xfrm>
            <a:off x="6959296" y="3909700"/>
            <a:ext cx="401217" cy="758485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186239E-B365-E1C3-65A7-80A9CB9560F0}"/>
              </a:ext>
            </a:extLst>
          </p:cNvPr>
          <p:cNvSpPr txBox="1"/>
          <p:nvPr/>
        </p:nvSpPr>
        <p:spPr>
          <a:xfrm>
            <a:off x="8388220" y="3595021"/>
            <a:ext cx="36176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regulation should form an </a:t>
            </a:r>
            <a:r>
              <a:rPr lang="en-GB" b="1" dirty="0"/>
              <a:t>equal level</a:t>
            </a:r>
            <a:r>
              <a:rPr lang="en-GB" dirty="0"/>
              <a:t> of requirements, enable testing and evaluation of the vehicle, engine or system, whilst an ADS feature is active.</a:t>
            </a:r>
          </a:p>
        </p:txBody>
      </p:sp>
    </p:spTree>
    <p:extLst>
      <p:ext uri="{BB962C8B-B14F-4D97-AF65-F5344CB8AC3E}">
        <p14:creationId xmlns:p14="http://schemas.microsoft.com/office/powerpoint/2010/main" val="1431527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D0A70-D0DE-3972-236D-ED5475A45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7E0DA4-0CB6-F3F0-748C-AE79E7B66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ADSs might have a very limited </a:t>
            </a:r>
            <a:r>
              <a:rPr lang="en-US" dirty="0" err="1"/>
              <a:t>v</a:t>
            </a:r>
            <a:r>
              <a:rPr lang="en-US" baseline="-25000" dirty="0" err="1"/>
              <a:t>max</a:t>
            </a:r>
            <a:r>
              <a:rPr lang="en-US" dirty="0"/>
              <a:t> (even below 60 km/h)</a:t>
            </a:r>
          </a:p>
          <a:p>
            <a:r>
              <a:rPr lang="en-US" dirty="0"/>
              <a:t>But existing methodology covers all possible issues:</a:t>
            </a:r>
          </a:p>
          <a:p>
            <a:pPr lvl="1"/>
            <a:r>
              <a:rPr lang="en-US" dirty="0"/>
              <a:t>WLTC Class 1 cycle covers low-speed vehicles.</a:t>
            </a:r>
          </a:p>
          <a:p>
            <a:pPr lvl="1"/>
            <a:r>
              <a:rPr lang="en-US" dirty="0"/>
              <a:t>There are possibilities to downscale the applicable WLTC (see par. 8 of Annex B1).</a:t>
            </a:r>
          </a:p>
          <a:p>
            <a:pPr lvl="1"/>
            <a:r>
              <a:rPr lang="en-US" dirty="0"/>
              <a:t>If the maximum speed is capped, this can be reduced (see par. 9 of Appendix B1).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1EF7F5-C0A0-87D4-1E6E-FD15C0646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Conclusion: low speed ADS</a:t>
            </a:r>
          </a:p>
        </p:txBody>
      </p:sp>
    </p:spTree>
    <p:extLst>
      <p:ext uri="{BB962C8B-B14F-4D97-AF65-F5344CB8AC3E}">
        <p14:creationId xmlns:p14="http://schemas.microsoft.com/office/powerpoint/2010/main" val="3613950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30115-F489-765E-F2BF-6FBBBEE56E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B0BCE2-84E9-7874-811C-0677CE612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 and Y vehicles will almost certainly have a manual driving capability up to 6 km/h.</a:t>
            </a:r>
          </a:p>
          <a:p>
            <a:r>
              <a:rPr lang="en-US" dirty="0"/>
              <a:t>Other vehicles equipped with an ADS will have manual controls for human drivers.</a:t>
            </a:r>
          </a:p>
          <a:p>
            <a:r>
              <a:rPr lang="en-US" dirty="0"/>
              <a:t>“ADS testing mode” should include manual driving for vehicle testing preparations, support, etc.</a:t>
            </a:r>
          </a:p>
          <a:p>
            <a:r>
              <a:rPr lang="en-US" dirty="0"/>
              <a:t>Manual mode of ADS vehicles may be used to prepare for the:</a:t>
            </a:r>
          </a:p>
          <a:p>
            <a:pPr lvl="1"/>
            <a:r>
              <a:rPr lang="en-US" dirty="0"/>
              <a:t>Type 1 test and all dyno-related tests: drive the vehicle onto the dynamometer</a:t>
            </a:r>
          </a:p>
          <a:p>
            <a:pPr lvl="1"/>
            <a:r>
              <a:rPr lang="en-US" dirty="0"/>
              <a:t>Type 4 test: drive the vehicle from the dyno to the SHED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78D128-83D5-1E4A-46ED-88075A87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Conlcusion</a:t>
            </a:r>
            <a:r>
              <a:rPr lang="en-GB" dirty="0"/>
              <a:t>: preparation for testing</a:t>
            </a:r>
          </a:p>
        </p:txBody>
      </p:sp>
    </p:spTree>
    <p:extLst>
      <p:ext uri="{BB962C8B-B14F-4D97-AF65-F5344CB8AC3E}">
        <p14:creationId xmlns:p14="http://schemas.microsoft.com/office/powerpoint/2010/main" val="3173488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0CFA0-453D-7AFD-03B4-888191C5A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29DD1E-439B-53E3-F375-DC253BC8C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353801" cy="3881904"/>
          </a:xfrm>
        </p:spPr>
        <p:txBody>
          <a:bodyPr/>
          <a:lstStyle/>
          <a:p>
            <a:r>
              <a:rPr lang="en-US" dirty="0"/>
              <a:t>Only deliberate human input is considered:</a:t>
            </a:r>
          </a:p>
          <a:p>
            <a:pPr lvl="1"/>
            <a:r>
              <a:rPr lang="en-US" b="1" dirty="0"/>
              <a:t>Manual driving:</a:t>
            </a:r>
            <a:r>
              <a:rPr lang="en-US" dirty="0"/>
              <a:t> Driver has the ability to change between modes: eco, normal, sport, comfort, 4WD, charge depleting (pure electric for PHEV), charge sustaining etc.</a:t>
            </a:r>
          </a:p>
          <a:p>
            <a:pPr lvl="1"/>
            <a:r>
              <a:rPr lang="en-US" b="1" dirty="0"/>
              <a:t>Automated driving:</a:t>
            </a:r>
            <a:r>
              <a:rPr lang="en-US" dirty="0"/>
              <a:t> the ADS user may select different driving modes. This may affect:</a:t>
            </a:r>
          </a:p>
          <a:p>
            <a:pPr lvl="2"/>
            <a:r>
              <a:rPr lang="en-US" dirty="0"/>
              <a:t>The powertrain operation mode: the ADS changes the powertrain mode after ADS user input.</a:t>
            </a:r>
          </a:p>
          <a:p>
            <a:pPr lvl="2"/>
            <a:r>
              <a:rPr lang="en-US" dirty="0"/>
              <a:t>The “ADS driving style”: the ADS might use higher/lower acceleration/deceleration demands after ADS user input.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68C41B-327E-5C4F-081C-8C722EF7B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Conclusion: operating mode</a:t>
            </a:r>
          </a:p>
        </p:txBody>
      </p:sp>
    </p:spTree>
    <p:extLst>
      <p:ext uri="{BB962C8B-B14F-4D97-AF65-F5344CB8AC3E}">
        <p14:creationId xmlns:p14="http://schemas.microsoft.com/office/powerpoint/2010/main" val="2888862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73C3C-E375-34BF-DA75-5B94B5C213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8D4AEF-5842-65F4-F783-20CCA72F5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Conclusion: user-selectable modes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251F820-EC84-810D-C909-99340237E527}"/>
              </a:ext>
            </a:extLst>
          </p:cNvPr>
          <p:cNvSpPr/>
          <p:nvPr/>
        </p:nvSpPr>
        <p:spPr>
          <a:xfrm>
            <a:off x="3523610" y="1923020"/>
            <a:ext cx="2593243" cy="1716297"/>
          </a:xfrm>
          <a:prstGeom prst="ellipse">
            <a:avLst/>
          </a:prstGeom>
          <a:noFill/>
          <a:ln w="984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0EF1CE-23A8-6254-B200-632674CE72EA}"/>
              </a:ext>
            </a:extLst>
          </p:cNvPr>
          <p:cNvSpPr txBox="1"/>
          <p:nvPr/>
        </p:nvSpPr>
        <p:spPr>
          <a:xfrm>
            <a:off x="4061049" y="2430182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Driver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EA0E8C-E43C-AC55-7281-772FF29A12AF}"/>
              </a:ext>
            </a:extLst>
          </p:cNvPr>
          <p:cNvSpPr txBox="1"/>
          <p:nvPr/>
        </p:nvSpPr>
        <p:spPr>
          <a:xfrm>
            <a:off x="7624320" y="2157993"/>
            <a:ext cx="17822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Driver- selectable modes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658D7114-ADB4-1EAF-E26E-DB1065AD02EF}"/>
              </a:ext>
            </a:extLst>
          </p:cNvPr>
          <p:cNvSpPr/>
          <p:nvPr/>
        </p:nvSpPr>
        <p:spPr>
          <a:xfrm>
            <a:off x="6175641" y="4388365"/>
            <a:ext cx="805330" cy="6204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C5C7020A-81E1-C925-6F79-73A056C4FEE5}"/>
              </a:ext>
            </a:extLst>
          </p:cNvPr>
          <p:cNvSpPr/>
          <p:nvPr/>
        </p:nvSpPr>
        <p:spPr>
          <a:xfrm>
            <a:off x="6147854" y="2470925"/>
            <a:ext cx="794137" cy="6204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7DCCA81-5A4B-380E-2B17-337FB5288483}"/>
              </a:ext>
            </a:extLst>
          </p:cNvPr>
          <p:cNvSpPr/>
          <p:nvPr/>
        </p:nvSpPr>
        <p:spPr>
          <a:xfrm>
            <a:off x="28896" y="3881123"/>
            <a:ext cx="2593243" cy="1716297"/>
          </a:xfrm>
          <a:prstGeom prst="ellipse">
            <a:avLst/>
          </a:prstGeom>
          <a:noFill/>
          <a:ln w="984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5AA0A4-394A-145C-D0B3-7569369039D9}"/>
              </a:ext>
            </a:extLst>
          </p:cNvPr>
          <p:cNvSpPr txBox="1"/>
          <p:nvPr/>
        </p:nvSpPr>
        <p:spPr>
          <a:xfrm>
            <a:off x="117617" y="4376410"/>
            <a:ext cx="228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ADS-user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928E05-1576-B546-1E31-3E591A17FFE0}"/>
              </a:ext>
            </a:extLst>
          </p:cNvPr>
          <p:cNvSpPr/>
          <p:nvPr/>
        </p:nvSpPr>
        <p:spPr>
          <a:xfrm>
            <a:off x="7040438" y="1923020"/>
            <a:ext cx="2593243" cy="1716297"/>
          </a:xfrm>
          <a:prstGeom prst="ellipse">
            <a:avLst/>
          </a:prstGeom>
          <a:noFill/>
          <a:ln w="984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5EE19DB-07AA-948F-47E8-BFAE23ADEA4E}"/>
              </a:ext>
            </a:extLst>
          </p:cNvPr>
          <p:cNvSpPr/>
          <p:nvPr/>
        </p:nvSpPr>
        <p:spPr>
          <a:xfrm>
            <a:off x="3529599" y="3881123"/>
            <a:ext cx="2593243" cy="1716297"/>
          </a:xfrm>
          <a:prstGeom prst="ellipse">
            <a:avLst/>
          </a:prstGeom>
          <a:noFill/>
          <a:ln w="984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C713D8-52BC-96CF-0E9D-F0003FA6A442}"/>
              </a:ext>
            </a:extLst>
          </p:cNvPr>
          <p:cNvSpPr txBox="1"/>
          <p:nvPr/>
        </p:nvSpPr>
        <p:spPr>
          <a:xfrm>
            <a:off x="4282499" y="4375443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ADS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6905091-7EEE-6C72-E0F3-3DB92FFBAEC3}"/>
              </a:ext>
            </a:extLst>
          </p:cNvPr>
          <p:cNvSpPr/>
          <p:nvPr/>
        </p:nvSpPr>
        <p:spPr>
          <a:xfrm>
            <a:off x="2659013" y="4429028"/>
            <a:ext cx="805330" cy="6204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4C3FE5-FB3C-1C5C-493C-07AE99057CD6}"/>
              </a:ext>
            </a:extLst>
          </p:cNvPr>
          <p:cNvSpPr txBox="1"/>
          <p:nvPr/>
        </p:nvSpPr>
        <p:spPr>
          <a:xfrm>
            <a:off x="7539320" y="4159567"/>
            <a:ext cx="1940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ADS-user selectable modes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DFF572A-93AB-C93A-4AA7-3014562396CC}"/>
              </a:ext>
            </a:extLst>
          </p:cNvPr>
          <p:cNvSpPr/>
          <p:nvPr/>
        </p:nvSpPr>
        <p:spPr>
          <a:xfrm>
            <a:off x="7052820" y="3881123"/>
            <a:ext cx="2593243" cy="1716297"/>
          </a:xfrm>
          <a:prstGeom prst="ellipse">
            <a:avLst/>
          </a:prstGeom>
          <a:noFill/>
          <a:ln w="984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1DAD9D9-1253-F768-453F-01CD88342693}"/>
              </a:ext>
            </a:extLst>
          </p:cNvPr>
          <p:cNvCxnSpPr>
            <a:cxnSpLocks/>
          </p:cNvCxnSpPr>
          <p:nvPr/>
        </p:nvCxnSpPr>
        <p:spPr>
          <a:xfrm>
            <a:off x="6975741" y="2123440"/>
            <a:ext cx="0" cy="1391672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B3B8E1-C594-3A23-8C70-53374FAA202D}"/>
              </a:ext>
            </a:extLst>
          </p:cNvPr>
          <p:cNvCxnSpPr>
            <a:cxnSpLocks/>
          </p:cNvCxnSpPr>
          <p:nvPr/>
        </p:nvCxnSpPr>
        <p:spPr>
          <a:xfrm>
            <a:off x="3453530" y="4087855"/>
            <a:ext cx="0" cy="1391672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Brace 20">
            <a:extLst>
              <a:ext uri="{FF2B5EF4-FFF2-40B4-BE49-F238E27FC236}">
                <a16:creationId xmlns:a16="http://schemas.microsoft.com/office/drawing/2014/main" id="{A72E731A-9903-5FEE-8C6B-C464DC90139C}"/>
              </a:ext>
            </a:extLst>
          </p:cNvPr>
          <p:cNvSpPr/>
          <p:nvPr/>
        </p:nvSpPr>
        <p:spPr>
          <a:xfrm>
            <a:off x="9574047" y="1916120"/>
            <a:ext cx="482221" cy="3727306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D52AE6-F147-5C93-B96E-92462EA26FE0}"/>
              </a:ext>
            </a:extLst>
          </p:cNvPr>
          <p:cNvSpPr txBox="1"/>
          <p:nvPr/>
        </p:nvSpPr>
        <p:spPr>
          <a:xfrm>
            <a:off x="10407871" y="3149458"/>
            <a:ext cx="1711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User- selectable modes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461814F-0FAF-9F4A-3290-52A08AF0012F}"/>
              </a:ext>
            </a:extLst>
          </p:cNvPr>
          <p:cNvSpPr/>
          <p:nvPr/>
        </p:nvSpPr>
        <p:spPr>
          <a:xfrm>
            <a:off x="10108658" y="2923111"/>
            <a:ext cx="1984701" cy="1716297"/>
          </a:xfrm>
          <a:prstGeom prst="ellipse">
            <a:avLst/>
          </a:prstGeom>
          <a:noFill/>
          <a:ln w="984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7C1A7B-87C1-0B8E-E07E-B1679539D014}"/>
              </a:ext>
            </a:extLst>
          </p:cNvPr>
          <p:cNvSpPr txBox="1"/>
          <p:nvPr/>
        </p:nvSpPr>
        <p:spPr>
          <a:xfrm>
            <a:off x="6440979" y="350069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interface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50CEDB-BD1D-3945-DE2C-0C6BBF10B555}"/>
              </a:ext>
            </a:extLst>
          </p:cNvPr>
          <p:cNvSpPr txBox="1"/>
          <p:nvPr/>
        </p:nvSpPr>
        <p:spPr>
          <a:xfrm>
            <a:off x="2931159" y="375249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/>
              <a:t>interface</a:t>
            </a:r>
          </a:p>
        </p:txBody>
      </p:sp>
    </p:spTree>
    <p:extLst>
      <p:ext uri="{BB962C8B-B14F-4D97-AF65-F5344CB8AC3E}">
        <p14:creationId xmlns:p14="http://schemas.microsoft.com/office/powerpoint/2010/main" val="1190308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E8016590-20F3-668F-FB8A-66828EE17A9A}"/>
              </a:ext>
            </a:extLst>
          </p:cNvPr>
          <p:cNvSpPr/>
          <p:nvPr/>
        </p:nvSpPr>
        <p:spPr>
          <a:xfrm>
            <a:off x="454058" y="1010452"/>
            <a:ext cx="5552387" cy="5674123"/>
          </a:xfrm>
          <a:prstGeom prst="rect">
            <a:avLst/>
          </a:prstGeom>
          <a:ln w="31750">
            <a:solidFill>
              <a:srgbClr val="024EA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ED39B2FF-607C-9CD9-D02C-AEA77644F983}"/>
              </a:ext>
            </a:extLst>
          </p:cNvPr>
          <p:cNvSpPr txBox="1"/>
          <p:nvPr/>
        </p:nvSpPr>
        <p:spPr>
          <a:xfrm>
            <a:off x="395926" y="65988"/>
            <a:ext cx="5458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/>
              <a:t>User selectable modes</a:t>
            </a:r>
            <a:br>
              <a:rPr lang="en-IE" sz="2400"/>
            </a:br>
            <a:r>
              <a:rPr lang="en-IE" sz="2400"/>
              <a:t>(responding to driver/user input)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7408900-25CE-6AE0-35A8-5CB8800F4C07}"/>
              </a:ext>
            </a:extLst>
          </p:cNvPr>
          <p:cNvSpPr txBox="1"/>
          <p:nvPr/>
        </p:nvSpPr>
        <p:spPr>
          <a:xfrm>
            <a:off x="6006445" y="65988"/>
            <a:ext cx="5458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/>
              <a:t>Non-user selectable modes</a:t>
            </a:r>
            <a:br>
              <a:rPr lang="en-IE" sz="2400"/>
            </a:br>
            <a:r>
              <a:rPr lang="en-IE" sz="2400"/>
              <a:t>(responding to specific conditions)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4928FD75-8270-1ABD-B9AD-3B419D31845D}"/>
              </a:ext>
            </a:extLst>
          </p:cNvPr>
          <p:cNvSpPr/>
          <p:nvPr/>
        </p:nvSpPr>
        <p:spPr>
          <a:xfrm>
            <a:off x="756745" y="1366341"/>
            <a:ext cx="1408386" cy="4624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Eco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CE4D6D9A-19CC-17C5-DBAA-B57F1AD3F4EE}"/>
              </a:ext>
            </a:extLst>
          </p:cNvPr>
          <p:cNvSpPr/>
          <p:nvPr/>
        </p:nvSpPr>
        <p:spPr>
          <a:xfrm>
            <a:off x="756745" y="2105857"/>
            <a:ext cx="1408386" cy="4624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Sport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2B389310-A9B5-B644-88C7-0CF0032C4FB3}"/>
              </a:ext>
            </a:extLst>
          </p:cNvPr>
          <p:cNvSpPr/>
          <p:nvPr/>
        </p:nvSpPr>
        <p:spPr>
          <a:xfrm>
            <a:off x="756745" y="2845373"/>
            <a:ext cx="1408386" cy="4624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Comfort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503374EB-0751-17C2-D6F0-7C457E337467}"/>
              </a:ext>
            </a:extLst>
          </p:cNvPr>
          <p:cNvSpPr/>
          <p:nvPr/>
        </p:nvSpPr>
        <p:spPr>
          <a:xfrm>
            <a:off x="756745" y="3584889"/>
            <a:ext cx="1408386" cy="4624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4WD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2E90845-2D1A-63E7-8F3F-94D05986ABE2}"/>
              </a:ext>
            </a:extLst>
          </p:cNvPr>
          <p:cNvSpPr/>
          <p:nvPr/>
        </p:nvSpPr>
        <p:spPr>
          <a:xfrm>
            <a:off x="756745" y="4324405"/>
            <a:ext cx="1408386" cy="6076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Zero emission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44C68615-1D63-7089-6A9E-CC8FECFD1AB3}"/>
              </a:ext>
            </a:extLst>
          </p:cNvPr>
          <p:cNvSpPr/>
          <p:nvPr/>
        </p:nvSpPr>
        <p:spPr>
          <a:xfrm>
            <a:off x="756745" y="5211066"/>
            <a:ext cx="1408386" cy="6076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Charge battery</a:t>
            </a:r>
          </a:p>
        </p:txBody>
      </p: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2CEF9C24-A102-0080-1783-6286B0559CCD}"/>
              </a:ext>
            </a:extLst>
          </p:cNvPr>
          <p:cNvCxnSpPr>
            <a:stCxn id="11" idx="3"/>
          </p:cNvCxnSpPr>
          <p:nvPr/>
        </p:nvCxnSpPr>
        <p:spPr>
          <a:xfrm flipV="1">
            <a:off x="2165131" y="3076600"/>
            <a:ext cx="1061545" cy="1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>
            <a:extLst>
              <a:ext uri="{FF2B5EF4-FFF2-40B4-BE49-F238E27FC236}">
                <a16:creationId xmlns:a16="http://schemas.microsoft.com/office/drawing/2014/main" id="{A309A8C5-8535-6AA9-AE92-FA7B512B3FE9}"/>
              </a:ext>
            </a:extLst>
          </p:cNvPr>
          <p:cNvSpPr txBox="1"/>
          <p:nvPr/>
        </p:nvSpPr>
        <p:spPr>
          <a:xfrm>
            <a:off x="3226676" y="2753434"/>
            <a:ext cx="2291255" cy="646331"/>
          </a:xfrm>
          <a:prstGeom prst="rect">
            <a:avLst/>
          </a:prstGeom>
          <a:noFill/>
          <a:ln>
            <a:solidFill>
              <a:srgbClr val="024EA2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Fulfils criteria for predominant mode?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7712237-AAA0-76B9-AD63-A4F6ABA4B4C0}"/>
              </a:ext>
            </a:extLst>
          </p:cNvPr>
          <p:cNvSpPr txBox="1"/>
          <p:nvPr/>
        </p:nvSpPr>
        <p:spPr>
          <a:xfrm>
            <a:off x="3226676" y="1593542"/>
            <a:ext cx="2291255" cy="646331"/>
          </a:xfrm>
          <a:prstGeom prst="rect">
            <a:avLst/>
          </a:prstGeom>
          <a:noFill/>
          <a:ln>
            <a:solidFill>
              <a:srgbClr val="024EA2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Test only predominant mode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78D75599-4EFD-9D56-00AA-B74ACE328F6A}"/>
              </a:ext>
            </a:extLst>
          </p:cNvPr>
          <p:cNvSpPr txBox="1"/>
          <p:nvPr/>
        </p:nvSpPr>
        <p:spPr>
          <a:xfrm>
            <a:off x="3226676" y="3913326"/>
            <a:ext cx="2291255" cy="646331"/>
          </a:xfrm>
          <a:prstGeom prst="rect">
            <a:avLst/>
          </a:prstGeom>
          <a:noFill/>
          <a:ln>
            <a:solidFill>
              <a:srgbClr val="024EA2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Test in best- and worst-case mode</a:t>
            </a:r>
          </a:p>
        </p:txBody>
      </p:sp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0457FE91-71E2-DEDE-C206-BECA2A4368D8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4372304" y="2239873"/>
            <a:ext cx="0" cy="513561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>
            <a:extLst>
              <a:ext uri="{FF2B5EF4-FFF2-40B4-BE49-F238E27FC236}">
                <a16:creationId xmlns:a16="http://schemas.microsoft.com/office/drawing/2014/main" id="{E605D42A-FCEA-0BA9-2101-3E7596B72F00}"/>
              </a:ext>
            </a:extLst>
          </p:cNvPr>
          <p:cNvCxnSpPr>
            <a:cxnSpLocks/>
            <a:stCxn id="17" idx="2"/>
            <a:endCxn id="19" idx="0"/>
          </p:cNvCxnSpPr>
          <p:nvPr/>
        </p:nvCxnSpPr>
        <p:spPr>
          <a:xfrm>
            <a:off x="4372304" y="3399765"/>
            <a:ext cx="0" cy="513561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vak 28">
            <a:extLst>
              <a:ext uri="{FF2B5EF4-FFF2-40B4-BE49-F238E27FC236}">
                <a16:creationId xmlns:a16="http://schemas.microsoft.com/office/drawing/2014/main" id="{E6E9D9C0-6992-2367-A5CA-B328C7940B05}"/>
              </a:ext>
            </a:extLst>
          </p:cNvPr>
          <p:cNvSpPr txBox="1"/>
          <p:nvPr/>
        </p:nvSpPr>
        <p:spPr>
          <a:xfrm>
            <a:off x="4418869" y="231198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yes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3B6F81AF-EEEE-4B3A-5F51-0238235CB8D9}"/>
              </a:ext>
            </a:extLst>
          </p:cNvPr>
          <p:cNvSpPr txBox="1"/>
          <p:nvPr/>
        </p:nvSpPr>
        <p:spPr>
          <a:xfrm>
            <a:off x="4418869" y="34543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no</a:t>
            </a:r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DBEFFBD7-3C72-A901-D9D0-808ECDB0A461}"/>
              </a:ext>
            </a:extLst>
          </p:cNvPr>
          <p:cNvSpPr/>
          <p:nvPr/>
        </p:nvSpPr>
        <p:spPr>
          <a:xfrm>
            <a:off x="6215406" y="1014912"/>
            <a:ext cx="5552387" cy="5674123"/>
          </a:xfrm>
          <a:prstGeom prst="rect">
            <a:avLst/>
          </a:prstGeom>
          <a:ln w="31750">
            <a:solidFill>
              <a:srgbClr val="024EA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C90971CC-0D06-E901-A8B9-05984437EB47}"/>
              </a:ext>
            </a:extLst>
          </p:cNvPr>
          <p:cNvSpPr txBox="1"/>
          <p:nvPr/>
        </p:nvSpPr>
        <p:spPr>
          <a:xfrm>
            <a:off x="6385711" y="1182465"/>
            <a:ext cx="2092345" cy="646331"/>
          </a:xfrm>
          <a:prstGeom prst="rect">
            <a:avLst/>
          </a:prstGeom>
          <a:noFill/>
          <a:ln>
            <a:solidFill>
              <a:srgbClr val="024EA2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Driving at high altitude?</a:t>
            </a:r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23983E8D-E0DE-0643-BD5F-AE2BE427558D}"/>
              </a:ext>
            </a:extLst>
          </p:cNvPr>
          <p:cNvSpPr/>
          <p:nvPr/>
        </p:nvSpPr>
        <p:spPr>
          <a:xfrm>
            <a:off x="9175531" y="1182465"/>
            <a:ext cx="2385848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High altitude mode (change engine map)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92DA29A6-9DFB-FC0E-5C1E-459689BA30F8}"/>
              </a:ext>
            </a:extLst>
          </p:cNvPr>
          <p:cNvSpPr txBox="1"/>
          <p:nvPr/>
        </p:nvSpPr>
        <p:spPr>
          <a:xfrm>
            <a:off x="6385711" y="2107103"/>
            <a:ext cx="2092345" cy="646331"/>
          </a:xfrm>
          <a:prstGeom prst="rect">
            <a:avLst/>
          </a:prstGeom>
          <a:noFill/>
          <a:ln>
            <a:solidFill>
              <a:srgbClr val="024EA2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Entering geofence area?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01ABAD80-5739-158E-3519-FA3A9F65E709}"/>
              </a:ext>
            </a:extLst>
          </p:cNvPr>
          <p:cNvSpPr txBox="1"/>
          <p:nvPr/>
        </p:nvSpPr>
        <p:spPr>
          <a:xfrm>
            <a:off x="6385711" y="3031741"/>
            <a:ext cx="2092345" cy="646331"/>
          </a:xfrm>
          <a:prstGeom prst="rect">
            <a:avLst/>
          </a:prstGeom>
          <a:noFill/>
          <a:ln>
            <a:solidFill>
              <a:srgbClr val="024EA2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Critical OBD warning signal?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C4548077-3F3F-D09D-886F-812F0516AB37}"/>
              </a:ext>
            </a:extLst>
          </p:cNvPr>
          <p:cNvSpPr txBox="1"/>
          <p:nvPr/>
        </p:nvSpPr>
        <p:spPr>
          <a:xfrm>
            <a:off x="6385711" y="3956379"/>
            <a:ext cx="2092345" cy="646331"/>
          </a:xfrm>
          <a:prstGeom prst="rect">
            <a:avLst/>
          </a:prstGeom>
          <a:noFill/>
          <a:ln>
            <a:solidFill>
              <a:srgbClr val="024EA2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Heavy vehicle load?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7F185659-DDCF-9C84-7A78-6C17CB2802E2}"/>
              </a:ext>
            </a:extLst>
          </p:cNvPr>
          <p:cNvSpPr txBox="1"/>
          <p:nvPr/>
        </p:nvSpPr>
        <p:spPr>
          <a:xfrm>
            <a:off x="6385711" y="4881017"/>
            <a:ext cx="2092345" cy="646331"/>
          </a:xfrm>
          <a:prstGeom prst="rect">
            <a:avLst/>
          </a:prstGeom>
          <a:noFill/>
          <a:ln>
            <a:solidFill>
              <a:srgbClr val="024EA2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Slippery weather conditions?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0836CA68-55B1-7BC0-80FD-632A93D3DC09}"/>
              </a:ext>
            </a:extLst>
          </p:cNvPr>
          <p:cNvSpPr txBox="1"/>
          <p:nvPr/>
        </p:nvSpPr>
        <p:spPr>
          <a:xfrm>
            <a:off x="6385709" y="5825730"/>
            <a:ext cx="2092345" cy="646331"/>
          </a:xfrm>
          <a:prstGeom prst="rect">
            <a:avLst/>
          </a:prstGeom>
          <a:noFill/>
          <a:ln>
            <a:solidFill>
              <a:srgbClr val="024EA2"/>
            </a:solidFill>
          </a:ln>
        </p:spPr>
        <p:txBody>
          <a:bodyPr wrap="square" rtlCol="0">
            <a:spAutoFit/>
          </a:bodyPr>
          <a:lstStyle/>
          <a:p>
            <a:r>
              <a:rPr lang="en-IE" dirty="0"/>
              <a:t>Empty battery?</a:t>
            </a:r>
          </a:p>
          <a:p>
            <a:endParaRPr lang="en-IE" dirty="0"/>
          </a:p>
        </p:txBody>
      </p:sp>
      <p:sp>
        <p:nvSpPr>
          <p:cNvPr id="40" name="Rechthoek 39">
            <a:extLst>
              <a:ext uri="{FF2B5EF4-FFF2-40B4-BE49-F238E27FC236}">
                <a16:creationId xmlns:a16="http://schemas.microsoft.com/office/drawing/2014/main" id="{9572DBB7-1A0C-7C24-9D51-D7AA28F37D20}"/>
              </a:ext>
            </a:extLst>
          </p:cNvPr>
          <p:cNvSpPr/>
          <p:nvPr/>
        </p:nvSpPr>
        <p:spPr>
          <a:xfrm>
            <a:off x="9175531" y="2107103"/>
            <a:ext cx="2385848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Zero emission mode</a:t>
            </a:r>
          </a:p>
        </p:txBody>
      </p:sp>
      <p:sp>
        <p:nvSpPr>
          <p:cNvPr id="41" name="Rechthoek 40">
            <a:extLst>
              <a:ext uri="{FF2B5EF4-FFF2-40B4-BE49-F238E27FC236}">
                <a16:creationId xmlns:a16="http://schemas.microsoft.com/office/drawing/2014/main" id="{43E441E7-AEFD-B44A-3D78-634DB1A7BA81}"/>
              </a:ext>
            </a:extLst>
          </p:cNvPr>
          <p:cNvSpPr/>
          <p:nvPr/>
        </p:nvSpPr>
        <p:spPr>
          <a:xfrm>
            <a:off x="9175531" y="3031741"/>
            <a:ext cx="2385848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Limp home mode</a:t>
            </a:r>
          </a:p>
        </p:txBody>
      </p:sp>
      <p:sp>
        <p:nvSpPr>
          <p:cNvPr id="42" name="Rechthoek 41">
            <a:extLst>
              <a:ext uri="{FF2B5EF4-FFF2-40B4-BE49-F238E27FC236}">
                <a16:creationId xmlns:a16="http://schemas.microsoft.com/office/drawing/2014/main" id="{27B8742B-19F8-F2FF-85C6-A452E0CCF9FB}"/>
              </a:ext>
            </a:extLst>
          </p:cNvPr>
          <p:cNvSpPr/>
          <p:nvPr/>
        </p:nvSpPr>
        <p:spPr>
          <a:xfrm>
            <a:off x="9175531" y="3956378"/>
            <a:ext cx="2385848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Heavy load mode (change engine map)</a:t>
            </a:r>
          </a:p>
        </p:txBody>
      </p:sp>
      <p:sp>
        <p:nvSpPr>
          <p:cNvPr id="43" name="Rechthoek 42">
            <a:extLst>
              <a:ext uri="{FF2B5EF4-FFF2-40B4-BE49-F238E27FC236}">
                <a16:creationId xmlns:a16="http://schemas.microsoft.com/office/drawing/2014/main" id="{19CEB737-05F9-ED9F-9023-05BDC18407DE}"/>
              </a:ext>
            </a:extLst>
          </p:cNvPr>
          <p:cNvSpPr/>
          <p:nvPr/>
        </p:nvSpPr>
        <p:spPr>
          <a:xfrm>
            <a:off x="9175531" y="4868560"/>
            <a:ext cx="2385848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Low acc.&amp;4WD mode (change engine map)</a:t>
            </a:r>
          </a:p>
        </p:txBody>
      </p:sp>
      <p:sp>
        <p:nvSpPr>
          <p:cNvPr id="44" name="Rechthoek 43">
            <a:extLst>
              <a:ext uri="{FF2B5EF4-FFF2-40B4-BE49-F238E27FC236}">
                <a16:creationId xmlns:a16="http://schemas.microsoft.com/office/drawing/2014/main" id="{A54BF25D-92A0-2766-CB2A-91BB7AD25DE1}"/>
              </a:ext>
            </a:extLst>
          </p:cNvPr>
          <p:cNvSpPr/>
          <p:nvPr/>
        </p:nvSpPr>
        <p:spPr>
          <a:xfrm>
            <a:off x="9175531" y="5818717"/>
            <a:ext cx="2385848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Change from EV to ICE mode</a:t>
            </a:r>
          </a:p>
        </p:txBody>
      </p:sp>
      <p:cxnSp>
        <p:nvCxnSpPr>
          <p:cNvPr id="45" name="Rechte verbindingslijn met pijl 44">
            <a:extLst>
              <a:ext uri="{FF2B5EF4-FFF2-40B4-BE49-F238E27FC236}">
                <a16:creationId xmlns:a16="http://schemas.microsoft.com/office/drawing/2014/main" id="{5558D3DE-E16D-8F35-6F5E-B316BC799976}"/>
              </a:ext>
            </a:extLst>
          </p:cNvPr>
          <p:cNvCxnSpPr>
            <a:cxnSpLocks/>
            <a:endCxn id="33" idx="1"/>
          </p:cNvCxnSpPr>
          <p:nvPr/>
        </p:nvCxnSpPr>
        <p:spPr>
          <a:xfrm flipV="1">
            <a:off x="8478056" y="1505631"/>
            <a:ext cx="697475" cy="7859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met pijl 47">
            <a:extLst>
              <a:ext uri="{FF2B5EF4-FFF2-40B4-BE49-F238E27FC236}">
                <a16:creationId xmlns:a16="http://schemas.microsoft.com/office/drawing/2014/main" id="{D666E61E-ACAA-A938-694C-1D63BC89813A}"/>
              </a:ext>
            </a:extLst>
          </p:cNvPr>
          <p:cNvCxnSpPr>
            <a:cxnSpLocks/>
          </p:cNvCxnSpPr>
          <p:nvPr/>
        </p:nvCxnSpPr>
        <p:spPr>
          <a:xfrm flipV="1">
            <a:off x="8478056" y="2421702"/>
            <a:ext cx="697475" cy="7859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>
            <a:extLst>
              <a:ext uri="{FF2B5EF4-FFF2-40B4-BE49-F238E27FC236}">
                <a16:creationId xmlns:a16="http://schemas.microsoft.com/office/drawing/2014/main" id="{353DC444-B6F2-3F69-3095-159818D6E9A4}"/>
              </a:ext>
            </a:extLst>
          </p:cNvPr>
          <p:cNvCxnSpPr>
            <a:cxnSpLocks/>
          </p:cNvCxnSpPr>
          <p:nvPr/>
        </p:nvCxnSpPr>
        <p:spPr>
          <a:xfrm flipV="1">
            <a:off x="8486670" y="3364204"/>
            <a:ext cx="697475" cy="7859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>
            <a:extLst>
              <a:ext uri="{FF2B5EF4-FFF2-40B4-BE49-F238E27FC236}">
                <a16:creationId xmlns:a16="http://schemas.microsoft.com/office/drawing/2014/main" id="{EBCEAB15-84BF-C9F5-64BC-895A0A3A8879}"/>
              </a:ext>
            </a:extLst>
          </p:cNvPr>
          <p:cNvCxnSpPr>
            <a:cxnSpLocks/>
          </p:cNvCxnSpPr>
          <p:nvPr/>
        </p:nvCxnSpPr>
        <p:spPr>
          <a:xfrm flipV="1">
            <a:off x="8486669" y="4275613"/>
            <a:ext cx="697475" cy="7859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echte verbindingslijn met pijl 51">
            <a:extLst>
              <a:ext uri="{FF2B5EF4-FFF2-40B4-BE49-F238E27FC236}">
                <a16:creationId xmlns:a16="http://schemas.microsoft.com/office/drawing/2014/main" id="{13A5D608-E636-CCCD-BBA8-C7F0472BF2E4}"/>
              </a:ext>
            </a:extLst>
          </p:cNvPr>
          <p:cNvCxnSpPr>
            <a:cxnSpLocks/>
          </p:cNvCxnSpPr>
          <p:nvPr/>
        </p:nvCxnSpPr>
        <p:spPr>
          <a:xfrm flipV="1">
            <a:off x="8486669" y="5200250"/>
            <a:ext cx="697475" cy="7859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Rechte verbindingslijn met pijl 52">
            <a:extLst>
              <a:ext uri="{FF2B5EF4-FFF2-40B4-BE49-F238E27FC236}">
                <a16:creationId xmlns:a16="http://schemas.microsoft.com/office/drawing/2014/main" id="{04B5C6AE-BC2B-AF3A-626C-5B432A1739F0}"/>
              </a:ext>
            </a:extLst>
          </p:cNvPr>
          <p:cNvCxnSpPr>
            <a:cxnSpLocks/>
          </p:cNvCxnSpPr>
          <p:nvPr/>
        </p:nvCxnSpPr>
        <p:spPr>
          <a:xfrm flipV="1">
            <a:off x="8478055" y="6134023"/>
            <a:ext cx="697475" cy="7859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263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0E13C-82A0-BC7F-4C70-FF052F6E7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1AE1CC-5F86-87FF-5154-EEB616613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74648"/>
            <a:ext cx="10515600" cy="782357"/>
          </a:xfrm>
        </p:spPr>
        <p:txBody>
          <a:bodyPr/>
          <a:lstStyle/>
          <a:p>
            <a:r>
              <a:rPr lang="en-GB" dirty="0"/>
              <a:t>Conclusions: operating mode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13A6730-9D2B-3719-C8FA-CAA512287CCF}"/>
              </a:ext>
            </a:extLst>
          </p:cNvPr>
          <p:cNvSpPr txBox="1"/>
          <p:nvPr/>
        </p:nvSpPr>
        <p:spPr>
          <a:xfrm>
            <a:off x="9788979" y="6025243"/>
            <a:ext cx="2081892" cy="6776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CE0FEA-7574-EA1E-AA62-9DFFD6F55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05994"/>
            <a:ext cx="11353801" cy="388190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are the conclusions on ADS mode selection?</a:t>
            </a:r>
          </a:p>
          <a:p>
            <a:r>
              <a:rPr lang="en-US" dirty="0"/>
              <a:t>Only modes which are (a) selected by the user and (b) affecting FC or emissions are user-selectable modes (see definition of UNR 154)</a:t>
            </a:r>
          </a:p>
          <a:p>
            <a:r>
              <a:rPr lang="en-US" dirty="0"/>
              <a:t>Every change of mode that is triggered by the ADS in response to a different vehicle or driving </a:t>
            </a:r>
            <a:r>
              <a:rPr lang="en-US" u="sng" dirty="0"/>
              <a:t>condition</a:t>
            </a:r>
            <a:r>
              <a:rPr lang="en-US" dirty="0"/>
              <a:t> is NOT a user-selectable mode</a:t>
            </a:r>
          </a:p>
          <a:p>
            <a:r>
              <a:rPr lang="en-US" dirty="0"/>
              <a:t>Every change of mode that is triggered by the driver or </a:t>
            </a:r>
            <a:r>
              <a:rPr lang="en-US" u="sng" dirty="0"/>
              <a:t>directly by the ADS user</a:t>
            </a:r>
            <a:r>
              <a:rPr lang="en-US" dirty="0"/>
              <a:t> is a user-selectable mode (e.g. the user is requested if the trip needs to be fast, normal or relaxing)</a:t>
            </a:r>
          </a:p>
          <a:p>
            <a:r>
              <a:rPr lang="en-US" dirty="0"/>
              <a:t>For user-selectable modes it needs to be established if one of the modes fulfils the criteria of being the predominant mode</a:t>
            </a:r>
          </a:p>
          <a:p>
            <a:r>
              <a:rPr lang="en-US" dirty="0"/>
              <a:t>If there is a predominant mode, the vehicle is tested in that mode. Else, the test is done for the worst-case and best-case mode, and the results are averaged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301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BC9C3-14C6-893F-3B6D-5277B666C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226786-30B5-B401-59B8-B96C28987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Scope: </a:t>
            </a:r>
            <a:r>
              <a:rPr lang="en-GB" dirty="0"/>
              <a:t>include definition of new vehicle categories and ADS through R.E.3.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0BB380-B976-0C1A-ED2D-5C88EA2CA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Conclusion: Scope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B3116B-AEFE-00D6-9D60-ED038560CA1C}"/>
              </a:ext>
            </a:extLst>
          </p:cNvPr>
          <p:cNvSpPr txBox="1"/>
          <p:nvPr/>
        </p:nvSpPr>
        <p:spPr>
          <a:xfrm>
            <a:off x="838199" y="2981747"/>
            <a:ext cx="1064589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>
              <a:spcAft>
                <a:spcPts val="600"/>
              </a:spcAft>
              <a:buNone/>
            </a:pPr>
            <a:r>
              <a:rPr lang="en-GB" sz="1800" i="1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Footnote 1,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amend to read:</a:t>
            </a:r>
            <a:endParaRPr lang="en-I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8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endParaRPr lang="en-I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>
              <a:spcAft>
                <a:spcPts val="600"/>
              </a:spcAft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en-GB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As defined in the Consolidated Resolution on the Construction of Vehicles (R.E.3), document ECE/TRANS/WP.29/78/Rev.</a:t>
            </a:r>
            <a:r>
              <a:rPr lang="en-GB" sz="1800" strike="sng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3, para. 2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endParaRPr lang="en-I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sz="1800" strike="sng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www.unece.org/trans/main/wp29/wp29wgs/wp29gen/wp29resolutions.html</a:t>
            </a:r>
            <a:r>
              <a:rPr lang="en-GB" sz="1800" b="1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https://unece.org/transport/vehicle-regulations/wp29/resolutions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79878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50cfa2a-f5d3-460a-ae30-e92179b1b1a9}" enabled="0" method="" siteId="{150cfa2a-f5d3-460a-ae30-e92179b1b1a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4989</TotalTime>
  <Words>1375</Words>
  <Application>Microsoft Office PowerPoint</Application>
  <PresentationFormat>Widescreen</PresentationFormat>
  <Paragraphs>108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Office Theme</vt:lpstr>
      <vt:lpstr>Conclusions from TF-AVRS-27</vt:lpstr>
      <vt:lpstr>Conclusion: responsibilities of driver or ADS</vt:lpstr>
      <vt:lpstr>Conclusion: low speed ADS</vt:lpstr>
      <vt:lpstr>Conlcusion: preparation for testing</vt:lpstr>
      <vt:lpstr>Conclusion: operating mode</vt:lpstr>
      <vt:lpstr>Conclusion: user-selectable modes</vt:lpstr>
      <vt:lpstr>PowerPoint Presentation</vt:lpstr>
      <vt:lpstr>Conclusions: operating mode</vt:lpstr>
      <vt:lpstr>Conclusion: Scope</vt:lpstr>
      <vt:lpstr>Conclusion: Malfunction indicator</vt:lpstr>
      <vt:lpstr>Conclusion: Warning and inducement signals</vt:lpstr>
      <vt:lpstr>Conclusion: road load family</vt:lpstr>
      <vt:lpstr>Conclusion: interpolation family</vt:lpstr>
      <vt:lpstr>Conclusion: road load determination and Type 1 tests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 testing</dc:title>
  <dc:creator>VASS Sandor (JRC-ISPRA)</dc:creator>
  <cp:lastModifiedBy>VASS Sandor (JRC-ISPRA)</cp:lastModifiedBy>
  <cp:revision>80</cp:revision>
  <dcterms:created xsi:type="dcterms:W3CDTF">2024-11-21T13:13:13Z</dcterms:created>
  <dcterms:modified xsi:type="dcterms:W3CDTF">2025-10-12T14:52:30Z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2025-08-28T13:13:45Z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2438cc7c-b5d8-4140-b1d1-7810ff031bbe</vt:lpwstr>
  </property>
  <property fmtid="{D5CDD505-2E9C-101B-9397-08002B2CF9AE}" pid="8" name="MSIP_Label_6bd9ddd1-4d20-43f6-abfa-fc3c07406f94_ContentBits">
    <vt:lpwstr>0</vt:lpwstr>
  </property>
  <property fmtid="{D5CDD505-2E9C-101B-9397-08002B2CF9AE}" pid="9" name="MSIP_Label_6bd9ddd1-4d20-43f6-abfa-fc3c07406f94_Tag">
    <vt:lpwstr>10, 3, 0, 1</vt:lpwstr>
  </property>
</Properties>
</file>