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65" r:id="rId5"/>
    <p:sldId id="266" r:id="rId6"/>
    <p:sldId id="267" r:id="rId7"/>
    <p:sldId id="260" r:id="rId8"/>
    <p:sldId id="402" r:id="rId9"/>
    <p:sldId id="403" r:id="rId10"/>
    <p:sldId id="287" r:id="rId11"/>
    <p:sldId id="264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uden, Niels den" userId="9d38c5c0-9886-4347-a507-bce0380b039a" providerId="ADAL" clId="{5F5C76ED-9891-4F8F-A01E-A37220535449}"/>
    <pc:docChg chg="custSel modSld">
      <pc:chgData name="Ouden, Niels den" userId="9d38c5c0-9886-4347-a507-bce0380b039a" providerId="ADAL" clId="{5F5C76ED-9891-4F8F-A01E-A37220535449}" dt="2025-10-13T21:52:47.971" v="94" actId="20577"/>
      <pc:docMkLst>
        <pc:docMk/>
      </pc:docMkLst>
      <pc:sldChg chg="modSp mod">
        <pc:chgData name="Ouden, Niels den" userId="9d38c5c0-9886-4347-a507-bce0380b039a" providerId="ADAL" clId="{5F5C76ED-9891-4F8F-A01E-A37220535449}" dt="2025-10-13T21:49:51.542" v="1" actId="20577"/>
        <pc:sldMkLst>
          <pc:docMk/>
          <pc:sldMk cId="2574424397" sldId="265"/>
        </pc:sldMkLst>
        <pc:spChg chg="mod">
          <ac:chgData name="Ouden, Niels den" userId="9d38c5c0-9886-4347-a507-bce0380b039a" providerId="ADAL" clId="{5F5C76ED-9891-4F8F-A01E-A37220535449}" dt="2025-10-13T21:49:51.542" v="1" actId="20577"/>
          <ac:spMkLst>
            <pc:docMk/>
            <pc:sldMk cId="2574424397" sldId="265"/>
            <ac:spMk id="5" creationId="{F6FC4AF4-E468-4466-AB2F-DF925A5E6D87}"/>
          </ac:spMkLst>
        </pc:spChg>
      </pc:sldChg>
      <pc:sldChg chg="modSp mod">
        <pc:chgData name="Ouden, Niels den" userId="9d38c5c0-9886-4347-a507-bce0380b039a" providerId="ADAL" clId="{5F5C76ED-9891-4F8F-A01E-A37220535449}" dt="2025-10-13T21:52:47.971" v="94" actId="20577"/>
        <pc:sldMkLst>
          <pc:docMk/>
          <pc:sldMk cId="2429766519" sldId="287"/>
        </pc:sldMkLst>
        <pc:spChg chg="mod">
          <ac:chgData name="Ouden, Niels den" userId="9d38c5c0-9886-4347-a507-bce0380b039a" providerId="ADAL" clId="{5F5C76ED-9891-4F8F-A01E-A37220535449}" dt="2025-10-13T21:52:47.971" v="94" actId="20577"/>
          <ac:spMkLst>
            <pc:docMk/>
            <pc:sldMk cId="2429766519" sldId="287"/>
            <ac:spMk id="2" creationId="{2967AEDD-7D77-D3C9-6637-8FCD7E31CD0E}"/>
          </ac:spMkLst>
        </pc:spChg>
      </pc:sldChg>
      <pc:sldChg chg="modSp mod">
        <pc:chgData name="Ouden, Niels den" userId="9d38c5c0-9886-4347-a507-bce0380b039a" providerId="ADAL" clId="{5F5C76ED-9891-4F8F-A01E-A37220535449}" dt="2025-10-13T21:50:43.630" v="8" actId="207"/>
        <pc:sldMkLst>
          <pc:docMk/>
          <pc:sldMk cId="1401243773" sldId="403"/>
        </pc:sldMkLst>
        <pc:spChg chg="mod">
          <ac:chgData name="Ouden, Niels den" userId="9d38c5c0-9886-4347-a507-bce0380b039a" providerId="ADAL" clId="{5F5C76ED-9891-4F8F-A01E-A37220535449}" dt="2025-10-13T21:50:43.630" v="8" actId="207"/>
          <ac:spMkLst>
            <pc:docMk/>
            <pc:sldMk cId="1401243773" sldId="403"/>
            <ac:spMk id="3" creationId="{DBF50736-0D4F-F67B-7F8F-67E1C62F29F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0A2FB-559B-4704-8115-734B0DD278FC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A24C5-5E6F-4772-BC29-1E91C4F9F61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4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2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62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04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39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2148231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71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5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6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4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64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5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86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8ECD42-A7C9-DD5E-7463-4EA25FCA0051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72580"/>
            <a:ext cx="531813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800">
                <a:solidFill>
                  <a:srgbClr val="000000">
                    <a:alpha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238734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emf"/><Relationship Id="rId11" Type="http://schemas.openxmlformats.org/officeDocument/2006/relationships/image" Target="../media/image5.sv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hyperlink" Target="https://wiki.unece.org/pages/viewpage.action?pageId=198672917&amp;src=contextnavpagetreemode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7" y="3602038"/>
            <a:ext cx="9648673" cy="1655762"/>
          </a:xfrm>
        </p:spPr>
        <p:txBody>
          <a:bodyPr>
            <a:normAutofit/>
          </a:bodyPr>
          <a:lstStyle/>
          <a:p>
            <a:r>
              <a:rPr lang="en-GB" sz="2800" dirty="0"/>
              <a:t>Task Force Automated Vehicles Regulation Screening </a:t>
            </a:r>
          </a:p>
          <a:p>
            <a:r>
              <a:rPr lang="en-GB" sz="2800" dirty="0"/>
              <a:t>(TF-AVRS)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21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Transmitted by the Netherlands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371193" y="283587"/>
            <a:ext cx="38986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GRPE-93-XX</a:t>
            </a:r>
          </a:p>
          <a:p>
            <a:r>
              <a:rPr lang="en-GB" dirty="0"/>
              <a:t>93</a:t>
            </a:r>
            <a:r>
              <a:rPr lang="en-GB" baseline="30000" dirty="0"/>
              <a:t>rd</a:t>
            </a:r>
            <a:r>
              <a:rPr lang="en-GB" dirty="0"/>
              <a:t> GRPE, 15</a:t>
            </a:r>
            <a:r>
              <a:rPr lang="en-GB" baseline="30000" dirty="0"/>
              <a:t>th</a:t>
            </a:r>
            <a:r>
              <a:rPr lang="en-GB" dirty="0"/>
              <a:t> – 17</a:t>
            </a:r>
            <a:r>
              <a:rPr lang="en-GB" baseline="30000" dirty="0"/>
              <a:t>th</a:t>
            </a:r>
            <a:r>
              <a:rPr lang="en-GB" dirty="0"/>
              <a:t> of October, 2025, </a:t>
            </a:r>
          </a:p>
          <a:p>
            <a:r>
              <a:rPr lang="en-GB" dirty="0"/>
              <a:t>agenda item 3(a)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5105C8-21F5-BCB0-00B7-0253CA05A8A8}"/>
              </a:ext>
            </a:extLst>
          </p:cNvPr>
          <p:cNvSpPr txBox="1">
            <a:spLocks/>
          </p:cNvSpPr>
          <p:nvPr/>
        </p:nvSpPr>
        <p:spPr>
          <a:xfrm>
            <a:off x="1676400" y="12747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Report to the 93</a:t>
            </a:r>
            <a:r>
              <a:rPr lang="en-GB" sz="4000" b="1" baseline="30000" dirty="0"/>
              <a:t>rd</a:t>
            </a:r>
            <a:r>
              <a:rPr lang="en-GB" sz="4000" b="1" dirty="0"/>
              <a:t> Session of GRPE</a:t>
            </a:r>
            <a:br>
              <a:rPr lang="en-GB" sz="4000" b="1" dirty="0"/>
            </a:br>
            <a:r>
              <a:rPr lang="en-GB" sz="4000" b="1" dirty="0"/>
              <a:t>(October 2025)</a:t>
            </a:r>
          </a:p>
        </p:txBody>
      </p:sp>
    </p:spTree>
    <p:extLst>
      <p:ext uri="{BB962C8B-B14F-4D97-AF65-F5344CB8AC3E}">
        <p14:creationId xmlns:p14="http://schemas.microsoft.com/office/powerpoint/2010/main" val="257442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075AB84-F47B-4E17-9AE6-340E84F8C13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075AB84-F47B-4E17-9AE6-340E84F8C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12814" y="1575247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80275" y="1575247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nl-NL" sz="3600" b="1" dirty="0"/>
              <a:t>TF-AVRS</a:t>
            </a:r>
            <a:endParaRPr lang="en-GB" sz="3600" b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776540" y="2500779"/>
            <a:ext cx="4062196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Number of Meetings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/>
          <p:nvPr/>
        </p:nvCxnSpPr>
        <p:spPr>
          <a:xfrm>
            <a:off x="1776540" y="3158741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776540" y="3250134"/>
            <a:ext cx="4802390" cy="550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accent6"/>
                </a:solidFill>
              </a:rPr>
              <a:t>M</a:t>
            </a:r>
            <a:r>
              <a:rPr lang="en-GB" sz="1800" b="1" dirty="0">
                <a:solidFill>
                  <a:schemeClr val="accent6"/>
                </a:solidFill>
              </a:rPr>
              <a:t>eetings</a:t>
            </a:r>
          </a:p>
          <a:p>
            <a:r>
              <a:rPr lang="en-GB" sz="1600" dirty="0"/>
              <a:t>24</a:t>
            </a:r>
            <a:r>
              <a:rPr lang="en-GB" sz="1600" baseline="30000" dirty="0"/>
              <a:t>th</a:t>
            </a:r>
            <a:r>
              <a:rPr lang="en-GB" sz="1600" dirty="0"/>
              <a:t> TF-AVRS: 4</a:t>
            </a:r>
            <a:r>
              <a:rPr lang="en-GB" sz="1600" baseline="30000" dirty="0"/>
              <a:t>th	</a:t>
            </a:r>
            <a:r>
              <a:rPr lang="en-GB" sz="1600" dirty="0"/>
              <a:t>April 2025 (hybrid, Brussels)</a:t>
            </a:r>
          </a:p>
          <a:p>
            <a:r>
              <a:rPr lang="en-GB" sz="1600" dirty="0"/>
              <a:t>25</a:t>
            </a:r>
            <a:r>
              <a:rPr lang="en-GB" sz="1600" baseline="30000" dirty="0"/>
              <a:t>th</a:t>
            </a:r>
            <a:r>
              <a:rPr lang="en-GB" sz="1600" dirty="0"/>
              <a:t> TF-AVRS: 12</a:t>
            </a:r>
            <a:r>
              <a:rPr lang="en-GB" sz="1600" baseline="30000" dirty="0"/>
              <a:t>th</a:t>
            </a:r>
            <a:r>
              <a:rPr lang="en-GB" sz="1600" dirty="0"/>
              <a:t> 	June 2025 (hybrid, Brussels)</a:t>
            </a:r>
          </a:p>
          <a:p>
            <a:r>
              <a:rPr lang="en-GB" sz="1600" dirty="0"/>
              <a:t>26</a:t>
            </a:r>
            <a:r>
              <a:rPr lang="en-GB" sz="1600" baseline="30000" dirty="0"/>
              <a:t>th</a:t>
            </a:r>
            <a:r>
              <a:rPr lang="en-GB" sz="1600" dirty="0"/>
              <a:t> TF-AVRS: 26</a:t>
            </a:r>
            <a:r>
              <a:rPr lang="en-GB" sz="1600" baseline="30000" dirty="0"/>
              <a:t>th</a:t>
            </a:r>
            <a:r>
              <a:rPr lang="en-GB" sz="1600" dirty="0"/>
              <a:t> 	June 2025</a:t>
            </a:r>
          </a:p>
          <a:p>
            <a:r>
              <a:rPr lang="en-GB" sz="1600" dirty="0"/>
              <a:t>27</a:t>
            </a:r>
            <a:r>
              <a:rPr lang="en-GB" sz="1600" baseline="30000" dirty="0"/>
              <a:t>th</a:t>
            </a:r>
            <a:r>
              <a:rPr lang="en-GB" sz="1600" dirty="0"/>
              <a:t> TF-AVRS: 26</a:t>
            </a:r>
            <a:r>
              <a:rPr lang="en-GB" sz="1600" baseline="30000" dirty="0"/>
              <a:t>th</a:t>
            </a:r>
            <a:r>
              <a:rPr lang="en-GB" sz="1600" dirty="0"/>
              <a:t> 	September 2025 (hybrid, Brussels)</a:t>
            </a:r>
          </a:p>
          <a:p>
            <a:r>
              <a:rPr lang="en-GB" sz="1600" dirty="0"/>
              <a:t>28</a:t>
            </a:r>
            <a:r>
              <a:rPr lang="en-GB" sz="1600" baseline="30000" dirty="0"/>
              <a:t>th</a:t>
            </a:r>
            <a:r>
              <a:rPr lang="en-GB" sz="1600" dirty="0"/>
              <a:t> TF-AVRS: 13</a:t>
            </a:r>
            <a:r>
              <a:rPr lang="en-GB" sz="1600" baseline="30000" dirty="0"/>
              <a:t>th</a:t>
            </a:r>
            <a:r>
              <a:rPr lang="en-GB" sz="1600" dirty="0"/>
              <a:t> 	October 2025 (hybrid, GRPE-93)</a:t>
            </a:r>
          </a:p>
          <a:p>
            <a:r>
              <a:rPr lang="en-GB" sz="1600" dirty="0"/>
              <a:t>29</a:t>
            </a:r>
            <a:r>
              <a:rPr lang="en-GB" sz="1600" baseline="30000" dirty="0"/>
              <a:t>th</a:t>
            </a:r>
            <a:r>
              <a:rPr lang="en-GB" sz="1600" dirty="0"/>
              <a:t> TF-AVRS: 5</a:t>
            </a:r>
            <a:r>
              <a:rPr lang="en-GB" sz="1600" baseline="30000" dirty="0"/>
              <a:t>th</a:t>
            </a:r>
            <a:r>
              <a:rPr lang="en-GB" sz="1600" dirty="0"/>
              <a:t> 	November 2025</a:t>
            </a:r>
          </a:p>
          <a:p>
            <a:r>
              <a:rPr lang="en-GB" sz="1600" dirty="0"/>
              <a:t>30</a:t>
            </a:r>
            <a:r>
              <a:rPr lang="en-GB" sz="1600" baseline="30000" dirty="0"/>
              <a:t>th</a:t>
            </a:r>
            <a:r>
              <a:rPr lang="en-GB" sz="1600" dirty="0"/>
              <a:t> TF-AVRS: 27</a:t>
            </a:r>
            <a:r>
              <a:rPr lang="en-GB" sz="1600" baseline="30000" dirty="0"/>
              <a:t>th</a:t>
            </a:r>
            <a:r>
              <a:rPr lang="en-GB" sz="1600" dirty="0"/>
              <a:t> 	November 2025 (hybrid, Brussels)</a:t>
            </a:r>
          </a:p>
          <a:p>
            <a:r>
              <a:rPr lang="en-GB" sz="1600" dirty="0"/>
              <a:t>31</a:t>
            </a:r>
            <a:r>
              <a:rPr lang="en-GB" sz="1600" baseline="30000" dirty="0"/>
              <a:t>th</a:t>
            </a:r>
            <a:r>
              <a:rPr lang="en-GB" sz="1600" dirty="0"/>
              <a:t> TF-AVRS: 10</a:t>
            </a:r>
            <a:r>
              <a:rPr lang="en-GB" sz="1600" baseline="30000" dirty="0"/>
              <a:t>th</a:t>
            </a:r>
            <a:r>
              <a:rPr lang="en-GB" sz="1600" dirty="0"/>
              <a:t> 	December 2025 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526598" y="3250134"/>
            <a:ext cx="4547355" cy="141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CPs:</a:t>
            </a:r>
            <a:br>
              <a:rPr lang="de-DE" sz="1600" dirty="0"/>
            </a:br>
            <a:r>
              <a:rPr lang="de-DE" sz="1600" dirty="0"/>
              <a:t>Germany, France, United Kingdom, Spain, The </a:t>
            </a:r>
            <a:r>
              <a:rPr lang="de-DE" sz="1600" dirty="0" err="1"/>
              <a:t>Netherlands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NGO‘s: </a:t>
            </a:r>
            <a:br>
              <a:rPr lang="de-DE" sz="1600" dirty="0"/>
            </a:br>
            <a:r>
              <a:rPr lang="de-DE" sz="1600" dirty="0"/>
              <a:t>OICA, EUROMOT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903587" y="2415444"/>
            <a:ext cx="4888900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  <a:br>
              <a:rPr lang="en-GB" sz="2000" b="1" dirty="0"/>
            </a:br>
            <a:r>
              <a:rPr lang="en-GB" sz="2000" b="1" dirty="0"/>
              <a:t>(Contracting Parties &amp; NGOs)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/>
          <p:nvPr/>
        </p:nvCxnSpPr>
        <p:spPr>
          <a:xfrm>
            <a:off x="6526599" y="3158741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voettekst 5">
            <a:extLst>
              <a:ext uri="{FF2B5EF4-FFF2-40B4-BE49-F238E27FC236}">
                <a16:creationId xmlns:a16="http://schemas.microsoft.com/office/drawing/2014/main" id="{EC0D57E9-75DA-7F0E-426B-3E0542FF62F2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GRPE-93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de-DE" sz="3600" b="1" dirty="0"/>
              <a:t>TF-AVRS </a:t>
            </a:r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71496" y="4079579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62704" y="5079224"/>
            <a:ext cx="9336850" cy="0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20"/>
            <a:ext cx="6798531" cy="260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WP29 requests a screening of regulation for application of Automated Vehicles.</a:t>
            </a:r>
          </a:p>
          <a:p>
            <a:pPr marL="465750" lvl="1" indent="-285750"/>
            <a:r>
              <a:rPr lang="en-US" dirty="0"/>
              <a:t>GRVA proposed a template for the screening</a:t>
            </a:r>
          </a:p>
          <a:p>
            <a:pPr marL="465750" lvl="1" indent="-285750"/>
            <a:r>
              <a:rPr lang="en-US" dirty="0"/>
              <a:t>TF-FADS (GRVA) provides further guidance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GRVA is preparing an ADS Regulation for the 58 and 98 agreement</a:t>
            </a:r>
          </a:p>
          <a:p>
            <a:pPr marL="465750" lvl="1" indent="-285750"/>
            <a:r>
              <a:rPr lang="en-US" dirty="0"/>
              <a:t>Working on informal documents for GRPE-92/GRPE-93</a:t>
            </a:r>
          </a:p>
          <a:p>
            <a:pPr marL="465750" lvl="1" indent="-285750"/>
            <a:r>
              <a:rPr lang="en-US" dirty="0"/>
              <a:t>Working on working documents for GRPE-94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20"/>
            <a:ext cx="3024000" cy="2606384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Targets</a:t>
            </a: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03435" y="4159998"/>
            <a:ext cx="8250693" cy="88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Co-Chairs: 	Mr. Sandor Vass – EC/JRC and Mr. Niels den Ouden – NL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Ms. Banita Fidyova - AVERE		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4142681"/>
            <a:ext cx="3024000" cy="897364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5" y="5131776"/>
            <a:ext cx="6426198" cy="6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hlinkClick r:id="rId6"/>
              </a:rPr>
              <a:t>https://wiki.unece.org/pages/viewpage.action?pageId=198672917&amp;src=contextnavpagetreemode</a:t>
            </a:r>
            <a:r>
              <a:rPr lang="de-DE" dirty="0"/>
              <a:t>  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5131776"/>
            <a:ext cx="3024000" cy="690545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TF-AVRS </a:t>
            </a:r>
            <a:r>
              <a:rPr lang="de-DE" b="1" dirty="0" err="1"/>
              <a:t>wiki</a:t>
            </a:r>
            <a:r>
              <a:rPr lang="en-GB" b="1" dirty="0"/>
              <a:t>page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3</a:t>
            </a:fld>
            <a:endParaRPr lang="en-GB"/>
          </a:p>
        </p:txBody>
      </p:sp>
      <p:sp>
        <p:nvSpPr>
          <p:cNvPr id="4" name="Tijdelijke aanduiding voor voettekst 5">
            <a:extLst>
              <a:ext uri="{FF2B5EF4-FFF2-40B4-BE49-F238E27FC236}">
                <a16:creationId xmlns:a16="http://schemas.microsoft.com/office/drawing/2014/main" id="{4FAF7605-9525-6235-425C-90DDE60C56C0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GRPE-93</a:t>
            </a:r>
          </a:p>
          <a:p>
            <a:pPr algn="ctr"/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0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 Screening results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1040291" cy="4351338"/>
          </a:xfrm>
        </p:spPr>
        <p:txBody>
          <a:bodyPr>
            <a:normAutofit/>
          </a:bodyPr>
          <a:lstStyle/>
          <a:p>
            <a:r>
              <a:rPr lang="en-GB" dirty="0"/>
              <a:t>No vehicle categories will be excluded from screening</a:t>
            </a:r>
          </a:p>
          <a:p>
            <a:r>
              <a:rPr lang="en-GB" dirty="0"/>
              <a:t>2 Regulations are excluded from screening (old)</a:t>
            </a:r>
          </a:p>
          <a:p>
            <a:r>
              <a:rPr lang="en-GB" dirty="0"/>
              <a:t>28 regulations are screened </a:t>
            </a:r>
          </a:p>
          <a:p>
            <a:r>
              <a:rPr lang="en-GB" dirty="0"/>
              <a:t>1 Regulation is planned to be screened (NRMM)</a:t>
            </a:r>
          </a:p>
          <a:p>
            <a:r>
              <a:rPr lang="en-GB" dirty="0"/>
              <a:t>3 regulations still need to be addressed</a:t>
            </a:r>
          </a:p>
          <a:p>
            <a:pPr lvl="1"/>
            <a:r>
              <a:rPr lang="en-GB" dirty="0"/>
              <a:t>2 L-category UN GTR/UN R</a:t>
            </a:r>
          </a:p>
          <a:p>
            <a:pPr lvl="1"/>
            <a:r>
              <a:rPr lang="en-GB" dirty="0"/>
              <a:t>1 M.R. 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35CADF-996B-9B02-4357-179BCF9329A4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GRPE-93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43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F0E58-618B-9D45-EB85-8FA4E760E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A63010-E95F-35AB-FE9F-33736D71A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 Amendments to GRPE Regulations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2DFC88-2E1B-BA69-E567-C8EF7DEB6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40291" cy="4351338"/>
          </a:xfrm>
        </p:spPr>
        <p:txBody>
          <a:bodyPr>
            <a:normAutofit/>
          </a:bodyPr>
          <a:lstStyle/>
          <a:p>
            <a:r>
              <a:rPr lang="en-GB" dirty="0"/>
              <a:t>First focus on UN R83 and UN R154. If these Regulations are tackled, then most of the fundamental discussions related to ADS vehicles in GRPE Regulations seem to be covered. </a:t>
            </a:r>
          </a:p>
          <a:p>
            <a:r>
              <a:rPr lang="en-GB" dirty="0"/>
              <a:t>Second step is to address the Euro 7 related updates which are under discussion in the current </a:t>
            </a:r>
            <a:r>
              <a:rPr lang="en-GB"/>
              <a:t>GRPE-93 session.</a:t>
            </a:r>
            <a:endParaRPr lang="en-GB" dirty="0"/>
          </a:p>
          <a:p>
            <a:r>
              <a:rPr lang="en-GB" dirty="0"/>
              <a:t>Timeline for amending GRPE Regulations is short. All amendments should be ready before the end of this year. </a:t>
            </a:r>
          </a:p>
          <a:p>
            <a:r>
              <a:rPr lang="en-GB" dirty="0"/>
              <a:t>Important to use definitions and wordings used in other GR’s and to be consistent in GRPE Regulations.</a:t>
            </a:r>
          </a:p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5DEB55-AD90-10E7-A812-7EB9E855B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2CE500-EAD1-3657-0527-AFD97F792CCB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GRPE-93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13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3027F-BDA4-231F-BC3B-45DDD07F1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4E5BD-94B6-3704-A81A-4B52ACD16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 Amendments to GRPE Regulations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F50736-0D4F-F67B-7F8F-67E1C62F2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40291" cy="3375640"/>
          </a:xfrm>
        </p:spPr>
        <p:txBody>
          <a:bodyPr>
            <a:normAutofit fontScale="92500"/>
          </a:bodyPr>
          <a:lstStyle/>
          <a:p>
            <a:r>
              <a:rPr lang="en-GB" dirty="0"/>
              <a:t>Discussions on non dynamic driver tasks of ADS vehicles (Non-DDT).</a:t>
            </a:r>
          </a:p>
          <a:p>
            <a:pPr lvl="1"/>
            <a:r>
              <a:rPr lang="en-GB" dirty="0"/>
              <a:t>MIL and inducements warnings should be addressed by ADS when it is in operation.</a:t>
            </a:r>
          </a:p>
          <a:p>
            <a:pPr lvl="1"/>
            <a:r>
              <a:rPr lang="en-GB" dirty="0"/>
              <a:t>ADS Regulation should cover the expected behaviour of ADS vehicles in case of notifications. </a:t>
            </a:r>
          </a:p>
          <a:p>
            <a:r>
              <a:rPr lang="en-GB" dirty="0"/>
              <a:t>Discussions on driver related actions during tests. </a:t>
            </a:r>
          </a:p>
          <a:p>
            <a:pPr lvl="1"/>
            <a:r>
              <a:rPr lang="en-GB" dirty="0"/>
              <a:t>ADS vehicles must be capable of performing test that are performed by drivers.</a:t>
            </a:r>
          </a:p>
          <a:p>
            <a:pPr lvl="1"/>
            <a:r>
              <a:rPr lang="en-GB" dirty="0"/>
              <a:t>ADS vehicles should be taught/able to drive coast down tests and test drive cycles on roller benches and on the road. </a:t>
            </a:r>
          </a:p>
          <a:p>
            <a:pPr lvl="1"/>
            <a:r>
              <a:rPr lang="en-GB" dirty="0"/>
              <a:t>Fundamental discussions which need to be addressed by TF-AVRS.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31117DB-3A38-474B-96FB-C8E3A0013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6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2B9BD2C-83E0-1984-1780-7575AA5DE727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GRPE-93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43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1466A-9EBD-4F50-8140-BBD09451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7</a:t>
            </a:fld>
            <a:endParaRPr lang="en-GB"/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ECC69DE6-D868-AC87-4450-4DBC9AA2E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89316" cy="1325563"/>
          </a:xfrm>
        </p:spPr>
        <p:txBody>
          <a:bodyPr>
            <a:normAutofit/>
          </a:bodyPr>
          <a:lstStyle/>
          <a:p>
            <a:r>
              <a:rPr lang="en-GB" dirty="0"/>
              <a:t>TF-AVRS </a:t>
            </a:r>
            <a:r>
              <a:rPr lang="nl-NL" dirty="0" err="1"/>
              <a:t>Provisional</a:t>
            </a:r>
            <a:r>
              <a:rPr lang="nl-NL" dirty="0"/>
              <a:t> GRPE planning 2025/2026</a:t>
            </a:r>
            <a:br>
              <a:rPr lang="en-US" dirty="0"/>
            </a:br>
            <a:endParaRPr lang="en-GB" dirty="0"/>
          </a:p>
        </p:txBody>
      </p:sp>
      <p:sp>
        <p:nvSpPr>
          <p:cNvPr id="18" name="Tijdelijke aanduiding voor voettekst 5">
            <a:extLst>
              <a:ext uri="{FF2B5EF4-FFF2-40B4-BE49-F238E27FC236}">
                <a16:creationId xmlns:a16="http://schemas.microsoft.com/office/drawing/2014/main" id="{897E17A9-4FBD-BACA-07A8-77E67B1F0C2A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GRPE-93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E7EA4B17-8CA3-0F7D-BC24-C4461BC3D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78" y="1788161"/>
            <a:ext cx="11931382" cy="33549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67AEDD-7D77-D3C9-6637-8FCD7E31CD0E}"/>
              </a:ext>
            </a:extLst>
          </p:cNvPr>
          <p:cNvSpPr txBox="1"/>
          <p:nvPr/>
        </p:nvSpPr>
        <p:spPr>
          <a:xfrm>
            <a:off x="1283176" y="5592711"/>
            <a:ext cx="9625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For </a:t>
            </a:r>
            <a:r>
              <a:rPr lang="en-GB" sz="2400"/>
              <a:t>several Regulations, </a:t>
            </a:r>
            <a:r>
              <a:rPr lang="en-GB" sz="2400" dirty="0"/>
              <a:t>several series of amendments need to be addressed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766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Next steps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Continue with meetings before the end of 2025 to cover the remaining amendments to the Regulations. </a:t>
            </a:r>
          </a:p>
          <a:p>
            <a:r>
              <a:rPr lang="en-GB" dirty="0"/>
              <a:t>Participants from CP’s and NGO’s are really needed to continue with the amendments of the GRPE Regulations.</a:t>
            </a:r>
          </a:p>
          <a:p>
            <a:r>
              <a:rPr lang="en-GB" dirty="0"/>
              <a:t>Coming months will be crucial to be able to deliver the amendments to the Regulations.</a:t>
            </a:r>
          </a:p>
          <a:p>
            <a:r>
              <a:rPr lang="en-US" dirty="0"/>
              <a:t>Changes to GRPE Regulations should be in place before the ADS Regulations are ready in 2026.</a:t>
            </a:r>
          </a:p>
          <a:p>
            <a:r>
              <a:rPr lang="en-US" b="1" dirty="0"/>
              <a:t>This means that TF-AVRS should submit working documents for GRPE-94 instead of informal documents first =&gt; TF-AVRS requests guidance from GRPE.</a:t>
            </a:r>
          </a:p>
          <a:p>
            <a:r>
              <a:rPr lang="en-US" b="1" dirty="0"/>
              <a:t>To be in line with the ADS Regulation (June 2026 WP.29), the adopted working documents from GRPE should be sent with priority to the June 2026 session of WP.29 =&gt; TF-AVRS requests guidance from GRPE.</a:t>
            </a:r>
          </a:p>
          <a:p>
            <a:endParaRPr lang="en-GB" b="1" dirty="0"/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8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3483D8-621E-675D-5BAE-85508C289B5C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GRPE-93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437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934090"/>
            <a:ext cx="12192000" cy="1325563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Thank you for your attention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9</a:t>
            </a:fld>
            <a:endParaRPr lang="en-GB"/>
          </a:p>
        </p:txBody>
      </p:sp>
      <p:sp>
        <p:nvSpPr>
          <p:cNvPr id="5" name="Tijdelijke aanduiding voor voettekst 5">
            <a:extLst>
              <a:ext uri="{FF2B5EF4-FFF2-40B4-BE49-F238E27FC236}">
                <a16:creationId xmlns:a16="http://schemas.microsoft.com/office/drawing/2014/main" id="{FC2B3A95-CEF4-F39C-0F04-6E2AF77DFADE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GRPE-93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108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77EA39A312984392057918CDE554F4" ma:contentTypeVersion="22" ma:contentTypeDescription="Create a new document." ma:contentTypeScope="" ma:versionID="498d8f05e4918abe9a8716a97faedc72">
  <xsd:schema xmlns:xsd="http://www.w3.org/2001/XMLSchema" xmlns:xs="http://www.w3.org/2001/XMLSchema" xmlns:p="http://schemas.microsoft.com/office/2006/metadata/properties" xmlns:ns1="http://schemas.microsoft.com/sharepoint/v3" xmlns:ns2="3b1795dd-c896-4885-b67c-b6c4050479a3" xmlns:ns3="c6e7f087-2524-4e82-9cbf-aec86bd3bd4d" targetNamespace="http://schemas.microsoft.com/office/2006/metadata/properties" ma:root="true" ma:fieldsID="9a053767ba30ef1392b0e10334ae4c10" ns1:_="" ns2:_="" ns3:_="">
    <xsd:import namespace="http://schemas.microsoft.com/sharepoint/v3"/>
    <xsd:import namespace="3b1795dd-c896-4885-b67c-b6c4050479a3"/>
    <xsd:import namespace="c6e7f087-2524-4e82-9cbf-aec86bd3b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3:fd453de2eb4e48ff96604c2c8f719705" minOccurs="0"/>
                <xsd:element ref="ns3:TaxCatchAll" minOccurs="0"/>
                <xsd:element ref="ns3:TaxCatchAllLabel" minOccurs="0"/>
                <xsd:element ref="ns3:i0f84bba906045b4af568ee102a52dcb" minOccurs="0"/>
                <xsd:element ref="ns3:RevIMDeletionDate" minOccurs="0"/>
                <xsd:element ref="ns3:RevIMEventDate" minOccurs="0"/>
                <xsd:element ref="ns3:RevIMComments" minOccurs="0"/>
                <xsd:element ref="ns3:RevIMDocumentOwner" minOccurs="0"/>
                <xsd:element ref="ns3:RevIMExte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1795dd-c896-4885-b67c-b6c4050479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3" nillable="true" ma:displayName="Tags" ma:internalName="MediaServiceAutoTags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3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3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33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e7f087-2524-4e82-9cbf-aec86bd3b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fd453de2eb4e48ff96604c2c8f719705" ma:index="12" nillable="true" ma:taxonomy="true" ma:internalName="fd453de2eb4e48ff96604c2c8f719705" ma:taxonomyFieldName="LegalHoldTag" ma:displayName="LegalHold" ma:fieldId="{fd453de2-eb4e-48ff-9660-4c2c8f719705}" ma:taxonomyMulti="true" ma:sspId="d35d9ec1-ff0e-4daf-94ff-594c76aa1822" ma:termSetId="1d36a6df-4193-45ed-b3bc-3ba9643c5e0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3" nillable="true" ma:displayName="Taxonomy Catch All Column" ma:hidden="true" ma:list="{52325b80-2cdf-4905-bc09-89c7b09fc144}" ma:internalName="TaxCatchAll" ma:showField="CatchAllData" ma:web="c6e7f087-2524-4e82-9cbf-aec86bd3b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4" nillable="true" ma:displayName="Taxonomy Catch All Column1" ma:hidden="true" ma:list="{52325b80-2cdf-4905-bc09-89c7b09fc144}" ma:internalName="TaxCatchAllLabel" ma:readOnly="true" ma:showField="CatchAllDataLabel" ma:web="c6e7f087-2524-4e82-9cbf-aec86bd3b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0f84bba906045b4af568ee102a52dcb" ma:index="17" nillable="true" ma:taxonomy="true" ma:internalName="i0f84bba906045b4af568ee102a52dcb" ma:taxonomyFieldName="RevIMBCS" ma:displayName="CSD Class" ma:indexed="true" ma:readOnly="true" ma:default="3;#4.6 Fahrzeug-Vorschriften-Vorgaben|7bf106a6-2ddc-4ac9-85ff-deac5da56c7d" ma:fieldId="{20f84bba-9060-45b4-af56-8ee102a52dcb}" ma:sspId="d35d9ec1-ff0e-4daf-94ff-594c76aa1822" ma:termSetId="83f400d6-6f53-40a3-8fd2-b80b61df545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RevIMDeletionDate" ma:index="18" nillable="true" ma:displayName="Deletion Date" ma:description="Deletion Date" ma:format="DateOnly" ma:internalName="RevIMDeletionDate" ma:readOnly="true">
      <xsd:simpleType>
        <xsd:restriction base="dms:DateTime"/>
      </xsd:simpleType>
    </xsd:element>
    <xsd:element name="RevIMEventDate" ma:index="19" nillable="true" ma:displayName="Event Date" ma:description="Event Date" ma:format="DateOnly" ma:internalName="RevIMEventDate" ma:readOnly="true">
      <xsd:simpleType>
        <xsd:restriction base="dms:DateTime"/>
      </xsd:simpleType>
    </xsd:element>
    <xsd:element name="RevIMComments" ma:index="20" nillable="true" ma:displayName="Event Comment" ma:internalName="RevIMComments" ma:readOnly="true">
      <xsd:simpleType>
        <xsd:restriction base="dms:Note">
          <xsd:maxLength value="255"/>
        </xsd:restriction>
      </xsd:simpleType>
    </xsd:element>
    <xsd:element name="RevIMDocumentOwner" ma:index="21" nillable="true" ma:displayName="Document Owner" ma:list="UserInfo" ma:internalName="RevIMDocument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vIMExtends" ma:index="22" nillable="true" ma:displayName="RevIMExtends" ma:hidden="true" ma:internalName="RevIMExtend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fd453de2eb4e48ff96604c2c8f719705 xmlns="c6e7f087-2524-4e82-9cbf-aec86bd3bd4d">
      <Terms xmlns="http://schemas.microsoft.com/office/infopath/2007/PartnerControls"/>
    </fd453de2eb4e48ff96604c2c8f719705>
    <_ip_UnifiedCompliancePolicyProperties xmlns="http://schemas.microsoft.com/sharepoint/v3" xsi:nil="true"/>
    <TaxCatchAll xmlns="c6e7f087-2524-4e82-9cbf-aec86bd3bd4d">
      <Value>3</Value>
    </TaxCatchAll>
    <RevIMDocumentOwner xmlns="c6e7f087-2524-4e82-9cbf-aec86bd3bd4d">
      <UserInfo>
        <DisplayName/>
        <AccountId xsi:nil="true"/>
        <AccountType/>
      </UserInfo>
    </RevIMDocumentOwner>
    <i0f84bba906045b4af568ee102a52dcb xmlns="c6e7f087-2524-4e82-9cbf-aec86bd3bd4d">
      <Terms xmlns="http://schemas.microsoft.com/office/infopath/2007/PartnerControls">
        <TermInfo xmlns="http://schemas.microsoft.com/office/infopath/2007/PartnerControls">
          <TermName xmlns="http://schemas.microsoft.com/office/infopath/2007/PartnerControls">4.6 Fahrzeug-Vorschriften-Vorgaben</TermName>
          <TermId xmlns="http://schemas.microsoft.com/office/infopath/2007/PartnerControls">7bf106a6-2ddc-4ac9-85ff-deac5da56c7d</TermId>
        </TermInfo>
      </Terms>
    </i0f84bba906045b4af568ee102a52dcb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B98061-5551-4D0A-A3F0-29BD62E7DD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b1795dd-c896-4885-b67c-b6c4050479a3"/>
    <ds:schemaRef ds:uri="c6e7f087-2524-4e82-9cbf-aec86bd3b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5029449-3580-4A4F-B338-6E4A6C5320B1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42b16b5-2ecd-4d85-aec9-23565225ed2c"/>
    <ds:schemaRef ds:uri="325eed3e-5bbc-4be8-ba59-493fa81402e5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sharepoint/v3"/>
    <ds:schemaRef ds:uri="c6e7f087-2524-4e82-9cbf-aec86bd3bd4d"/>
  </ds:schemaRefs>
</ds:datastoreItem>
</file>

<file path=customXml/itemProps3.xml><?xml version="1.0" encoding="utf-8"?>
<ds:datastoreItem xmlns:ds="http://schemas.openxmlformats.org/officeDocument/2006/customXml" ds:itemID="{D4D3D177-9558-4D6F-8120-601C7495361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150cfa2a-f5d3-460a-ae30-e92179b1b1a9}" enabled="0" method="" siteId="{150cfa2a-f5d3-460a-ae30-e92179b1b1a9}" removed="1"/>
  <clbl:label id="{b1c9b508-7c6e-42bd-bedf-808292653d6c}" enabled="1" method="Standard" siteId="{2882be50-2012-4d88-ac86-544124e120c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722</Words>
  <Application>Microsoft Office PowerPoint</Application>
  <PresentationFormat>Breedbeeld</PresentationFormat>
  <Paragraphs>90</Paragraphs>
  <Slides>9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think-cell Folie</vt:lpstr>
      <vt:lpstr>PowerPoint-presentatie</vt:lpstr>
      <vt:lpstr>TF-AVRS</vt:lpstr>
      <vt:lpstr>TF-AVRS </vt:lpstr>
      <vt:lpstr>TF-AVRS  Screening results</vt:lpstr>
      <vt:lpstr>TF-AVRS  Amendments to GRPE Regulations</vt:lpstr>
      <vt:lpstr>TF-AVRS  Amendments to GRPE Regulations</vt:lpstr>
      <vt:lpstr>TF-AVRS Provisional GRPE planning 2025/2026 </vt:lpstr>
      <vt:lpstr>TF-AVRS Next steps</vt:lpstr>
      <vt:lpstr>Thank you for your attention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SIG-AVRS</dc:title>
  <dc:creator>Boersma, Jan Sybren</dc:creator>
  <cp:lastModifiedBy>Ouden, Niels den</cp:lastModifiedBy>
  <cp:revision>40</cp:revision>
  <dcterms:created xsi:type="dcterms:W3CDTF">2023-01-23T11:55:36Z</dcterms:created>
  <dcterms:modified xsi:type="dcterms:W3CDTF">2025-10-13T21:52:48Z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0x010100EF77EA39A312984392057918CDE554F4</vt:lpwstr>
  </property>
  <property fmtid="{D5CDD505-2E9C-101B-9397-08002B2CF9AE}" pid="3" name="ClassificationContentMarkingFooterLocations">
    <vt:lpwstr>Kantoorthema:8</vt:lpwstr>
  </property>
  <property fmtid="{D5CDD505-2E9C-101B-9397-08002B2CF9AE}" pid="4" name="ClassificationContentMarkingFooterText">
    <vt:lpwstr>INTERNAL</vt:lpwstr>
  </property>
  <property fmtid="{D5CDD505-2E9C-101B-9397-08002B2CF9AE}" pid="5" name="RevIMBCS">
    <vt:lpwstr>3;#4.6 Fahrzeug-Vorschriften-Vorgaben|7bf106a6-2ddc-4ac9-85ff-deac5da56c7d</vt:lpwstr>
  </property>
  <property fmtid="{D5CDD505-2E9C-101B-9397-08002B2CF9AE}" pid="6" name="LegalHoldTag">
    <vt:lpwstr/>
  </property>
</Properties>
</file>