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6" r:id="rId2"/>
    <p:sldId id="264" r:id="rId3"/>
    <p:sldId id="265" r:id="rId4"/>
    <p:sldId id="263" r:id="rId5"/>
    <p:sldId id="261" r:id="rId6"/>
    <p:sldId id="262" r:id="rId7"/>
    <p:sldId id="267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26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865DA-0F95-453D-B2A3-0B5B9424D241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5F8DE-0A1D-4D64-9B5D-65142F66D9B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957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6798F-F7C5-4C2E-A184-FCCFC53056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706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6798F-F7C5-4C2E-A184-FCCFC53056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4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5F8DE-0A1D-4D64-9B5D-65142F66D9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32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6798F-F7C5-4C2E-A184-FCCFC53056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320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02/03/2016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02/03/2016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02/03/2016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359696" y="3140969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Task Force 3: Electrolyte leakage </a:t>
            </a:r>
          </a:p>
          <a:p>
            <a:r>
              <a:rPr lang="fr-FR" sz="1400" dirty="0"/>
              <a:t>Last update- </a:t>
            </a:r>
            <a:r>
              <a:rPr lang="fr-FR" sz="1400" dirty="0" smtClean="0"/>
              <a:t>02/03/2016</a:t>
            </a:r>
            <a:endParaRPr lang="en-US" sz="14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9376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505998"/>
              </p:ext>
            </p:extLst>
          </p:nvPr>
        </p:nvGraphicFramePr>
        <p:xfrm>
          <a:off x="848924" y="764704"/>
          <a:ext cx="9855589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9781"/>
                <a:gridCol w="3763004"/>
                <a:gridCol w="3312804"/>
              </a:tblGrid>
              <a:tr h="11779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Test items 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Purpose of the test 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noProof="0" dirty="0" smtClean="0"/>
                        <a:t>Issue</a:t>
                      </a:r>
                      <a:endParaRPr lang="en-US" sz="1400" noProof="0" dirty="0" smtClean="0"/>
                    </a:p>
                  </a:txBody>
                  <a:tcPr/>
                </a:tc>
              </a:tr>
              <a:tr h="134527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Vibration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noProof="0" dirty="0" smtClean="0"/>
                        <a:t>-The user is supposed to </a:t>
                      </a:r>
                      <a:r>
                        <a:rPr lang="en-US" sz="1400" noProof="0" dirty="0" smtClean="0">
                          <a:solidFill>
                            <a:srgbClr val="FF0000"/>
                          </a:solidFill>
                        </a:rPr>
                        <a:t>continue to use the vehicle after the event.</a:t>
                      </a:r>
                      <a:r>
                        <a:rPr lang="en-US" sz="1400" noProof="0" dirty="0" smtClean="0"/>
                        <a:t> </a:t>
                      </a:r>
                    </a:p>
                    <a:p>
                      <a:r>
                        <a:rPr lang="en-US" sz="1400" noProof="0" dirty="0" smtClean="0"/>
                        <a:t>-In this case, </a:t>
                      </a:r>
                      <a:r>
                        <a:rPr lang="en-US" sz="1400" noProof="0" dirty="0" smtClean="0">
                          <a:solidFill>
                            <a:srgbClr val="FF0000"/>
                          </a:solidFill>
                        </a:rPr>
                        <a:t>stringent requirements</a:t>
                      </a:r>
                      <a:r>
                        <a:rPr lang="en-US" sz="1400" noProof="0" dirty="0" smtClean="0"/>
                        <a:t>  should be applied </a:t>
                      </a:r>
                      <a:endParaRPr lang="en-US" sz="1400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400" noProof="0" dirty="0" smtClean="0"/>
                        <a:t>Leakage in liquid form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400" noProof="0" dirty="0" smtClean="0"/>
                        <a:t>Vapor from leakage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400" noProof="0" dirty="0" smtClean="0"/>
                        <a:t>Volatile gas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US" sz="1400" noProof="0" dirty="0" smtClean="0"/>
                    </a:p>
                    <a:p>
                      <a:endParaRPr lang="en-US" sz="1400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5456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Thermal shock and cycling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</a:tr>
              <a:tr h="126856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External short circuit protection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400" noProof="0" dirty="0" smtClean="0"/>
                        <a:t>-The proposed test procedure is to confirm the operation of protective function.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-In this case, </a:t>
                      </a:r>
                      <a:r>
                        <a:rPr lang="en-US" sz="1400" noProof="0" dirty="0" smtClean="0">
                          <a:solidFill>
                            <a:srgbClr val="FF0000"/>
                          </a:solidFill>
                        </a:rPr>
                        <a:t>stringent requirements</a:t>
                      </a:r>
                      <a:r>
                        <a:rPr lang="en-US" sz="1400" noProof="0" dirty="0" smtClean="0"/>
                        <a:t>  should be applied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Overcharge protection</a:t>
                      </a:r>
                      <a:endParaRPr lang="en-US" sz="1400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Over-discharge protection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Over-temperature protection</a:t>
                      </a:r>
                      <a:endParaRPr lang="en-US" sz="1400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</a:tr>
              <a:tr h="270088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Mechanical  integrity 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noProof="0" dirty="0" smtClean="0"/>
                        <a:t>-Same as vehicle post-crash </a:t>
                      </a:r>
                      <a:endParaRPr lang="en-US" sz="1400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noProof="0" dirty="0" smtClean="0"/>
                    </a:p>
                  </a:txBody>
                  <a:tcPr/>
                </a:tc>
              </a:tr>
              <a:tr h="270088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Mechanical</a:t>
                      </a:r>
                      <a:r>
                        <a:rPr lang="en-US" sz="1400" baseline="0" noProof="0" dirty="0" smtClean="0"/>
                        <a:t> shock </a:t>
                      </a:r>
                      <a:endParaRPr lang="en-US" sz="1400" noProof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noProof="0" dirty="0" smtClean="0"/>
                    </a:p>
                  </a:txBody>
                  <a:tcPr/>
                </a:tc>
              </a:tr>
              <a:tr h="1210437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REESS requirements for whole  vehicle post-crash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-The user is supposed to </a:t>
                      </a:r>
                      <a:r>
                        <a:rPr lang="en-US" sz="1400" noProof="0" dirty="0" smtClean="0">
                          <a:solidFill>
                            <a:srgbClr val="FF0000"/>
                          </a:solidFill>
                        </a:rPr>
                        <a:t>stop using the vehicle until certain repair/maintenance is conducted</a:t>
                      </a:r>
                      <a:r>
                        <a:rPr lang="en-US" sz="1400" noProof="0" dirty="0" smtClean="0"/>
                        <a:t> once subject to the event, presuming the battery would not be re-used for any other purpose than vehicle propulsion. </a:t>
                      </a:r>
                    </a:p>
                    <a:p>
                      <a:r>
                        <a:rPr lang="en-US" sz="1400" noProof="0" dirty="0" smtClean="0"/>
                        <a:t>-In this case, the requirement relevant to the accident situation, in order to avoid additional risk </a:t>
                      </a:r>
                      <a:r>
                        <a:rPr lang="en-US" sz="1400" noProof="0" dirty="0" smtClean="0">
                          <a:solidFill>
                            <a:srgbClr val="FF0000"/>
                          </a:solidFill>
                        </a:rPr>
                        <a:t>to the occupants</a:t>
                      </a:r>
                      <a:r>
                        <a:rPr lang="en-US" sz="1400" noProof="0" dirty="0" smtClean="0"/>
                        <a:t> and the </a:t>
                      </a:r>
                      <a:r>
                        <a:rPr lang="en-US" sz="1400" noProof="0" dirty="0" smtClean="0">
                          <a:solidFill>
                            <a:srgbClr val="FF0000"/>
                          </a:solidFill>
                        </a:rPr>
                        <a:t>surrounding people</a:t>
                      </a:r>
                      <a:r>
                        <a:rPr lang="en-US" sz="1400" noProof="0" dirty="0" smtClean="0"/>
                        <a:t>, should be applied.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400" noProof="0" dirty="0" smtClean="0"/>
                        <a:t>Leakage in liquid form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400" noProof="0" dirty="0" smtClean="0"/>
                        <a:t>Vapor from leakage</a:t>
                      </a:r>
                    </a:p>
                    <a:p>
                      <a:endParaRPr lang="en-US" sz="1400" noProof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919536" y="116633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Electrolyte Leakage: Present requirement &amp; Purpose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551384" y="1089000"/>
            <a:ext cx="269776" cy="2124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In-use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564400" y="3244040"/>
            <a:ext cx="269776" cy="2592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r-FR" dirty="0"/>
              <a:t>Post-crash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79376" y="6156012"/>
            <a:ext cx="10657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fire test does not require leakage  criteria and hence out of scope of this TF </a:t>
            </a:r>
          </a:p>
        </p:txBody>
      </p:sp>
    </p:spTree>
    <p:extLst>
      <p:ext uri="{BB962C8B-B14F-4D97-AF65-F5344CB8AC3E}">
        <p14:creationId xmlns:p14="http://schemas.microsoft.com/office/powerpoint/2010/main" val="129536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233014"/>
              </p:ext>
            </p:extLst>
          </p:nvPr>
        </p:nvGraphicFramePr>
        <p:xfrm>
          <a:off x="774058" y="1249341"/>
          <a:ext cx="9354390" cy="3881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314"/>
                <a:gridCol w="1635068"/>
                <a:gridCol w="3741004"/>
                <a:gridCol w="3741004"/>
              </a:tblGrid>
              <a:tr h="317644"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Issue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 smtClean="0"/>
                        <a:t>Aqueous Electrolytes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 smtClean="0"/>
                        <a:t>Non-Aqueous Electrolytes </a:t>
                      </a:r>
                      <a:endParaRPr lang="en-US" sz="1600" b="1" noProof="0" dirty="0"/>
                    </a:p>
                  </a:txBody>
                  <a:tcPr/>
                </a:tc>
              </a:tr>
              <a:tr h="779671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 smtClean="0"/>
                        <a:t>1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noProof="0" dirty="0" smtClean="0"/>
                        <a:t>Leakage  in liquid form</a:t>
                      </a:r>
                      <a:br>
                        <a:rPr lang="en-US" sz="1600" baseline="0" noProof="0" dirty="0" smtClean="0"/>
                      </a:br>
                      <a:endParaRPr lang="en-US" sz="1600" baseline="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noProof="0" dirty="0" smtClean="0"/>
                        <a:t>Irritant, Corrosive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noProof="0" dirty="0" smtClean="0"/>
                        <a:t>Large amounts, order of liters,  expected</a:t>
                      </a:r>
                    </a:p>
                  </a:txBody>
                  <a:tcPr marL="90000" marR="90000" marT="36000" marB="3600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Flammable, Toxic, Corrosive </a:t>
                      </a:r>
                      <a:endParaRPr lang="en-US" sz="1600" b="1" baseline="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Small amounts, order of </a:t>
                      </a:r>
                      <a:r>
                        <a:rPr lang="en-US" sz="1600" b="0" baseline="0" noProof="0" dirty="0" err="1" smtClean="0">
                          <a:solidFill>
                            <a:schemeClr val="tx1"/>
                          </a:solidFill>
                        </a:rPr>
                        <a:t>millilitres</a:t>
                      </a:r>
                      <a:r>
                        <a:rPr lang="en-US" sz="1600" b="0" baseline="0" noProof="0" dirty="0" smtClean="0">
                          <a:solidFill>
                            <a:schemeClr val="tx1"/>
                          </a:solidFill>
                        </a:rPr>
                        <a:t>,  expected</a:t>
                      </a:r>
                    </a:p>
                  </a:txBody>
                  <a:tcPr marL="90000" marR="90000" marT="36000" marB="36000"/>
                </a:tc>
              </a:tr>
              <a:tr h="548658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 smtClean="0"/>
                        <a:t>2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Vapor from l</a:t>
                      </a:r>
                      <a:r>
                        <a:rPr lang="en-US" sz="1600" baseline="0" noProof="0" dirty="0" smtClean="0"/>
                        <a:t>eakage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No significant amount expected</a:t>
                      </a:r>
                      <a:endParaRPr lang="en-US" sz="1600" b="0" baseline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Toxic / flammable gas</a:t>
                      </a:r>
                      <a:endParaRPr lang="en-US" sz="1600" b="1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24074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 smtClean="0"/>
                        <a:t>3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Volatile gas </a:t>
                      </a:r>
                    </a:p>
                    <a:p>
                      <a:r>
                        <a:rPr lang="fr-FR" sz="1600" noProof="0" dirty="0" smtClean="0"/>
                        <a:t>(</a:t>
                      </a:r>
                      <a:r>
                        <a:rPr lang="fr-FR" sz="1600" noProof="0" dirty="0" err="1" smtClean="0"/>
                        <a:t>venting</a:t>
                      </a:r>
                      <a:r>
                        <a:rPr lang="fr-FR" sz="1600" noProof="0" dirty="0" smtClean="0"/>
                        <a:t>)</a:t>
                      </a:r>
                      <a:endParaRPr lang="en-US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Expected in normal operation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Flammable gas (e.g.H</a:t>
                      </a:r>
                      <a:r>
                        <a:rPr lang="en-US" sz="1600" b="0" baseline="-25000" noProof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Not expected in normal operation</a:t>
                      </a:r>
                      <a:endParaRPr lang="en-US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9671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 smtClean="0"/>
                        <a:t>4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Leakage in liquid form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noProof="0" dirty="0" smtClean="0"/>
                        <a:t>Irritant, Corrosive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noProof="0" dirty="0" smtClean="0"/>
                        <a:t>Large amounts, order of liters,  expected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Flammable, Toxic, Corrosive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Small amounts, order of </a:t>
                      </a:r>
                      <a:r>
                        <a:rPr lang="en-US" sz="1600" b="0" noProof="0" dirty="0" err="1" smtClean="0">
                          <a:solidFill>
                            <a:schemeClr val="tx1"/>
                          </a:solidFill>
                        </a:rPr>
                        <a:t>millilitres</a:t>
                      </a: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,  expected</a:t>
                      </a:r>
                    </a:p>
                  </a:txBody>
                  <a:tcPr/>
                </a:tc>
              </a:tr>
              <a:tr h="742109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 smtClean="0"/>
                        <a:t>5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Vapor from leakage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No significant amount expected</a:t>
                      </a:r>
                      <a:endParaRPr lang="en-US" sz="1600" b="0" baseline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Toxic / flammable gas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2616" y="7449"/>
            <a:ext cx="1219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Potential Risk</a:t>
            </a:r>
            <a:endParaRPr lang="en-US" sz="2400" b="1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479376" y="1611291"/>
            <a:ext cx="269776" cy="190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In-use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492392" y="3563304"/>
            <a:ext cx="269776" cy="154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r-FR" dirty="0"/>
              <a:t>Post-crash</a:t>
            </a:r>
            <a:endParaRPr lang="en-US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2640272" y="979341"/>
            <a:ext cx="7452000" cy="270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US" dirty="0"/>
              <a:t>Potential Risk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79376" y="5733256"/>
            <a:ext cx="10657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Potential risk from non-aqueous electrolytes are different from aqueous electrolytes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89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384" y="7449"/>
            <a:ext cx="1219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Revised acceptance criteria   </a:t>
            </a:r>
            <a:endParaRPr lang="en-US" sz="24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4</a:t>
            </a:fld>
            <a:endParaRPr lang="fr-BE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778300"/>
              </p:ext>
            </p:extLst>
          </p:nvPr>
        </p:nvGraphicFramePr>
        <p:xfrm>
          <a:off x="911424" y="1537518"/>
          <a:ext cx="730720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4627"/>
                <a:gridCol w="762000"/>
                <a:gridCol w="731457"/>
                <a:gridCol w="489141"/>
                <a:gridCol w="863918"/>
                <a:gridCol w="917258"/>
                <a:gridCol w="874903"/>
                <a:gridCol w="7038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Test item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Leakage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Rupture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Fire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Explosion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Isolation </a:t>
                      </a:r>
                    </a:p>
                    <a:p>
                      <a:r>
                        <a:rPr lang="en-US" sz="1200" noProof="0" dirty="0" smtClean="0"/>
                        <a:t>Resistance</a:t>
                      </a:r>
                      <a:r>
                        <a:rPr lang="en-US" sz="1200" baseline="0" noProof="0" dirty="0" smtClean="0"/>
                        <a:t>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Retention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noProof="0" dirty="0" smtClean="0"/>
                        <a:t>Venting</a:t>
                      </a:r>
                      <a:endParaRPr lang="en-US" sz="1200" noProof="0" dirty="0"/>
                    </a:p>
                  </a:txBody>
                  <a:tcPr/>
                </a:tc>
              </a:tr>
              <a:tr h="118864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Vibration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>
                          <a:solidFill>
                            <a:srgbClr val="FF0000"/>
                          </a:solidFill>
                        </a:rPr>
                        <a:t>√</a:t>
                      </a:r>
                      <a:endParaRPr lang="en-US" sz="12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32576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Thermal shock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>
                          <a:solidFill>
                            <a:srgbClr val="FF0000"/>
                          </a:solidFill>
                        </a:rPr>
                        <a:t>√</a:t>
                      </a:r>
                      <a:endParaRPr lang="en-US" sz="12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6288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Fire resistance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sz="12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External</a:t>
                      </a:r>
                      <a:r>
                        <a:rPr lang="en-US" sz="1200" baseline="0" noProof="0" dirty="0" smtClean="0"/>
                        <a:t> short circuit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>
                          <a:solidFill>
                            <a:srgbClr val="FF0000"/>
                          </a:solidFill>
                        </a:rPr>
                        <a:t>√</a:t>
                      </a:r>
                      <a:endParaRPr lang="en-US" sz="12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Over discharge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>
                          <a:solidFill>
                            <a:srgbClr val="FF0000"/>
                          </a:solidFill>
                        </a:rPr>
                        <a:t>√</a:t>
                      </a:r>
                      <a:endParaRPr lang="en-US" sz="12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Over charge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>
                          <a:solidFill>
                            <a:srgbClr val="FF0000"/>
                          </a:solidFill>
                        </a:rPr>
                        <a:t>√</a:t>
                      </a:r>
                      <a:endParaRPr lang="en-US" sz="12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Over temperature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>
                          <a:solidFill>
                            <a:srgbClr val="FF0000"/>
                          </a:solidFill>
                        </a:rPr>
                        <a:t>√</a:t>
                      </a:r>
                      <a:endParaRPr lang="en-US" sz="12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29128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REESS- Mechanical shock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sz="12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2840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REESS- Mechanical integrity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sz="12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Vehicle – Post Crash 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-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/>
                        <a:t>√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sz="12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479376" y="5025950"/>
            <a:ext cx="10657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‘flammability aspect’ and the ‘electric shock aspect’ of electrolyte is already covered in the GTR draft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Hence the objective of the task force is to look in to the chemical risk (corrosive &amp; toxic nature of electrolytes)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911424" y="2533896"/>
            <a:ext cx="7272000" cy="288032"/>
          </a:xfrm>
          <a:prstGeom prst="roundRect">
            <a:avLst/>
          </a:prstGeom>
          <a:solidFill>
            <a:schemeClr val="bg1">
              <a:lumMod val="5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à coins arrondis 1"/>
          <p:cNvSpPr/>
          <p:nvPr/>
        </p:nvSpPr>
        <p:spPr>
          <a:xfrm>
            <a:off x="623392" y="2015550"/>
            <a:ext cx="269776" cy="1872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In-use</a:t>
            </a:r>
          </a:p>
        </p:txBody>
      </p:sp>
      <p:sp>
        <p:nvSpPr>
          <p:cNvPr id="8" name="Rectangle à coins arrondis 5"/>
          <p:cNvSpPr/>
          <p:nvPr/>
        </p:nvSpPr>
        <p:spPr>
          <a:xfrm>
            <a:off x="627134" y="3925354"/>
            <a:ext cx="269776" cy="756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r-FR" dirty="0"/>
              <a:t>Crash</a:t>
            </a:r>
            <a:endParaRPr lang="en-US" dirty="0"/>
          </a:p>
        </p:txBody>
      </p:sp>
      <p:sp>
        <p:nvSpPr>
          <p:cNvPr id="9" name="Flèche vers le bas 8"/>
          <p:cNvSpPr/>
          <p:nvPr/>
        </p:nvSpPr>
        <p:spPr>
          <a:xfrm>
            <a:off x="7752184" y="1209526"/>
            <a:ext cx="216024" cy="28803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7498626" y="1557144"/>
            <a:ext cx="720000" cy="3240000"/>
          </a:xfrm>
          <a:prstGeom prst="round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oneTexte 10"/>
          <p:cNvSpPr txBox="1"/>
          <p:nvPr/>
        </p:nvSpPr>
        <p:spPr>
          <a:xfrm>
            <a:off x="6829728" y="691028"/>
            <a:ext cx="208823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C00000"/>
                </a:solidFill>
              </a:rPr>
              <a:t>Additional validation criteria for sealed REESS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36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-1152" y="7449"/>
            <a:ext cx="1219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Status of open </a:t>
            </a:r>
            <a:r>
              <a:rPr lang="en-US" sz="2400" b="1" dirty="0" smtClean="0"/>
              <a:t>issues</a:t>
            </a:r>
            <a:endParaRPr lang="en-US" sz="24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018700"/>
              </p:ext>
            </p:extLst>
          </p:nvPr>
        </p:nvGraphicFramePr>
        <p:xfrm>
          <a:off x="551384" y="1412776"/>
          <a:ext cx="10468471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3598"/>
                <a:gridCol w="2026949"/>
                <a:gridCol w="2627525"/>
                <a:gridCol w="26803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Issue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Discussion Status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noProof="0" dirty="0" smtClean="0"/>
                        <a:t>Text  proposal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Rational</a:t>
                      </a:r>
                      <a:r>
                        <a:rPr lang="en-US" baseline="0" noProof="0" dirty="0" smtClean="0"/>
                        <a:t> + Regulation text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Definitions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Agreed</a:t>
                      </a:r>
                      <a:r>
                        <a:rPr lang="en-US" baseline="0" noProof="0" dirty="0" smtClean="0"/>
                        <a:t>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Available</a:t>
                      </a:r>
                      <a:r>
                        <a:rPr lang="en-US" baseline="0" noProof="0" dirty="0" smtClean="0"/>
                        <a:t>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FF0000"/>
                          </a:solidFill>
                        </a:rPr>
                        <a:t>Under discussion </a:t>
                      </a:r>
                      <a:endParaRPr lang="en-US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baseline="0" dirty="0" smtClean="0">
                          <a:latin typeface="Calibri" panose="020F0502020204030204" pitchFamily="34" charset="0"/>
                        </a:rPr>
                        <a:t>Aqueous </a:t>
                      </a:r>
                      <a:r>
                        <a:rPr lang="en-US" noProof="0" dirty="0" smtClean="0"/>
                        <a:t>electrolyte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Agreed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Available</a:t>
                      </a:r>
                      <a:r>
                        <a:rPr lang="en-US" baseline="0" noProof="0" smtClean="0"/>
                        <a:t>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FF0000"/>
                          </a:solidFill>
                        </a:rPr>
                        <a:t>Under discussion </a:t>
                      </a:r>
                      <a:endParaRPr lang="en-US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Non-aqueous </a:t>
                      </a:r>
                      <a:r>
                        <a:rPr lang="en-US" baseline="0" noProof="0" dirty="0" smtClean="0"/>
                        <a:t>electrolyte </a:t>
                      </a:r>
                    </a:p>
                    <a:p>
                      <a:r>
                        <a:rPr lang="en-US" baseline="0" noProof="0" dirty="0" smtClean="0"/>
                        <a:t>(corrosive nature)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Agreed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Available</a:t>
                      </a:r>
                      <a:r>
                        <a:rPr lang="en-US" baseline="0" noProof="0" smtClean="0"/>
                        <a:t>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FF0000"/>
                          </a:solidFill>
                        </a:rPr>
                        <a:t>Under discussion </a:t>
                      </a:r>
                      <a:endParaRPr lang="en-US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Non-aqueous </a:t>
                      </a:r>
                      <a:r>
                        <a:rPr lang="en-US" baseline="0" noProof="0" dirty="0" smtClean="0"/>
                        <a:t>electrolyte </a:t>
                      </a:r>
                    </a:p>
                    <a:p>
                      <a:r>
                        <a:rPr lang="en-US" baseline="0" noProof="0" dirty="0" smtClean="0"/>
                        <a:t>(Toxic nature) </a:t>
                      </a: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Agreed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Available</a:t>
                      </a:r>
                      <a:r>
                        <a:rPr lang="en-US" baseline="0" noProof="0" smtClean="0"/>
                        <a:t>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FF0000"/>
                          </a:solidFill>
                        </a:rPr>
                        <a:t>Under discussion </a:t>
                      </a:r>
                      <a:endParaRPr lang="en-US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Post crash:</a:t>
                      </a:r>
                      <a:r>
                        <a:rPr lang="en-US" baseline="0" noProof="0" dirty="0" smtClean="0"/>
                        <a:t> Observation period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FF0000"/>
                          </a:solidFill>
                        </a:rPr>
                        <a:t>Under discussion </a:t>
                      </a:r>
                      <a:endParaRPr lang="en-US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Available</a:t>
                      </a:r>
                      <a:r>
                        <a:rPr lang="en-US" baseline="0" noProof="0" smtClean="0"/>
                        <a:t>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FF0000"/>
                          </a:solidFill>
                        </a:rPr>
                        <a:t>Under discussion </a:t>
                      </a:r>
                      <a:endParaRPr lang="en-US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Venting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Agreed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Available</a:t>
                      </a:r>
                      <a:r>
                        <a:rPr lang="en-US" baseline="0" noProof="0" dirty="0" smtClean="0"/>
                        <a:t>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rgbClr val="FF0000"/>
                          </a:solidFill>
                        </a:rPr>
                        <a:t>Under discussion </a:t>
                      </a:r>
                      <a:endParaRPr lang="en-US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1424" y="5157192"/>
            <a:ext cx="10441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‘draft text proposal’ </a:t>
            </a:r>
            <a:r>
              <a:rPr lang="en-US" dirty="0" smtClean="0"/>
              <a:t>with rational is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61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TF3 discussion summary</a:t>
            </a:r>
          </a:p>
        </p:txBody>
      </p:sp>
      <p:sp>
        <p:nvSpPr>
          <p:cNvPr id="2" name="Rectangle 1"/>
          <p:cNvSpPr/>
          <p:nvPr/>
        </p:nvSpPr>
        <p:spPr>
          <a:xfrm>
            <a:off x="4638474" y="980728"/>
            <a:ext cx="3240000" cy="28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REESS Types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22530" y="1853617"/>
            <a:ext cx="3240000" cy="28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Aqueous electrolyte REESS 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6582690" y="1847318"/>
            <a:ext cx="3240000" cy="28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Non-aqueous electrolyte REESS 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2538938" y="2645715"/>
            <a:ext cx="1620000" cy="28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i="1" dirty="0" smtClean="0"/>
              <a:t>Open type 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4285332" y="2646878"/>
            <a:ext cx="1620000" cy="28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Sealed type </a:t>
            </a:r>
            <a:endParaRPr lang="en-US" dirty="0"/>
          </a:p>
        </p:txBody>
      </p:sp>
      <p:cxnSp>
        <p:nvCxnSpPr>
          <p:cNvPr id="10" name="Connecteur en angle 9"/>
          <p:cNvCxnSpPr>
            <a:stCxn id="2" idx="2"/>
            <a:endCxn id="5" idx="0"/>
          </p:cNvCxnSpPr>
          <p:nvPr/>
        </p:nvCxnSpPr>
        <p:spPr>
          <a:xfrm rot="5400000">
            <a:off x="4958058" y="553200"/>
            <a:ext cx="584889" cy="201594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en angle 10"/>
          <p:cNvCxnSpPr>
            <a:stCxn id="2" idx="2"/>
            <a:endCxn id="6" idx="0"/>
          </p:cNvCxnSpPr>
          <p:nvPr/>
        </p:nvCxnSpPr>
        <p:spPr>
          <a:xfrm rot="16200000" flipH="1">
            <a:off x="6941287" y="585915"/>
            <a:ext cx="578590" cy="194421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stCxn id="5" idx="2"/>
            <a:endCxn id="8" idx="0"/>
          </p:cNvCxnSpPr>
          <p:nvPr/>
        </p:nvCxnSpPr>
        <p:spPr>
          <a:xfrm rot="16200000" flipH="1">
            <a:off x="4416301" y="1967846"/>
            <a:ext cx="505261" cy="85280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en angle 16"/>
          <p:cNvCxnSpPr>
            <a:stCxn id="5" idx="2"/>
            <a:endCxn id="7" idx="0"/>
          </p:cNvCxnSpPr>
          <p:nvPr/>
        </p:nvCxnSpPr>
        <p:spPr>
          <a:xfrm rot="5400000">
            <a:off x="3543685" y="1946870"/>
            <a:ext cx="504098" cy="89359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191344" y="3318621"/>
            <a:ext cx="20880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i="1" dirty="0" smtClean="0"/>
              <a:t>Venting </a:t>
            </a:r>
            <a:r>
              <a:rPr lang="en-US" sz="1600" dirty="0" smtClean="0"/>
              <a:t>: </a:t>
            </a:r>
          </a:p>
          <a:p>
            <a:pPr algn="r"/>
            <a:r>
              <a:rPr lang="en-US" sz="1600" dirty="0" smtClean="0"/>
              <a:t>(In-use) </a:t>
            </a:r>
            <a:endParaRPr lang="en-US" sz="1600" dirty="0"/>
          </a:p>
        </p:txBody>
      </p:sp>
      <p:sp>
        <p:nvSpPr>
          <p:cNvPr id="23" name="Rectangle 22"/>
          <p:cNvSpPr/>
          <p:nvPr/>
        </p:nvSpPr>
        <p:spPr>
          <a:xfrm>
            <a:off x="2538938" y="3283710"/>
            <a:ext cx="1620000" cy="792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-Venting expected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-H</a:t>
            </a:r>
            <a:r>
              <a:rPr lang="en-US" sz="1400" baseline="-25000" dirty="0" smtClean="0">
                <a:solidFill>
                  <a:schemeClr val="tx1"/>
                </a:solidFill>
              </a:rPr>
              <a:t>2</a:t>
            </a:r>
            <a:r>
              <a:rPr lang="en-US" sz="1400" dirty="0" smtClean="0">
                <a:solidFill>
                  <a:schemeClr val="tx1"/>
                </a:solidFill>
              </a:rPr>
              <a:t> measurement 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285332" y="3276034"/>
            <a:ext cx="5580000" cy="79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-Venting as a validation criteria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38938" y="4170809"/>
            <a:ext cx="3600000" cy="792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- 7% leakage criteria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265332" y="4170809"/>
            <a:ext cx="3600000" cy="79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-No leakage (ensure no contact with occupant or people surrounding)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38938" y="5075952"/>
            <a:ext cx="7308000" cy="79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-No leakage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91344" y="4170809"/>
            <a:ext cx="20880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i="1" dirty="0" smtClean="0"/>
              <a:t>Leakage</a:t>
            </a:r>
            <a:r>
              <a:rPr lang="en-US" sz="1600" dirty="0" smtClean="0"/>
              <a:t>: </a:t>
            </a:r>
          </a:p>
          <a:p>
            <a:pPr algn="r"/>
            <a:r>
              <a:rPr lang="en-US" sz="1600" dirty="0" smtClean="0"/>
              <a:t>(Vehicle -Post crash) </a:t>
            </a:r>
            <a:endParaRPr lang="en-US" sz="1600" dirty="0"/>
          </a:p>
        </p:txBody>
      </p:sp>
      <p:sp>
        <p:nvSpPr>
          <p:cNvPr id="29" name="ZoneTexte 28"/>
          <p:cNvSpPr txBox="1"/>
          <p:nvPr/>
        </p:nvSpPr>
        <p:spPr>
          <a:xfrm>
            <a:off x="191344" y="4999994"/>
            <a:ext cx="20880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i="1" dirty="0" smtClean="0"/>
              <a:t>Leakage</a:t>
            </a:r>
            <a:r>
              <a:rPr lang="en-US" sz="1600" dirty="0" smtClean="0"/>
              <a:t>: </a:t>
            </a:r>
          </a:p>
          <a:p>
            <a:pPr algn="r"/>
            <a:r>
              <a:rPr lang="en-US" sz="1600" dirty="0" smtClean="0"/>
              <a:t>(Component level test) 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7397314" y="2616201"/>
            <a:ext cx="1620000" cy="28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Sealed type </a:t>
            </a:r>
            <a:endParaRPr lang="en-US" dirty="0"/>
          </a:p>
        </p:txBody>
      </p:sp>
      <p:cxnSp>
        <p:nvCxnSpPr>
          <p:cNvPr id="31" name="Connecteur en angle 30"/>
          <p:cNvCxnSpPr>
            <a:stCxn id="6" idx="2"/>
            <a:endCxn id="30" idx="0"/>
          </p:cNvCxnSpPr>
          <p:nvPr/>
        </p:nvCxnSpPr>
        <p:spPr>
          <a:xfrm rot="16200000" flipH="1">
            <a:off x="7964561" y="2373447"/>
            <a:ext cx="480883" cy="462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1695568" y="4675786"/>
            <a:ext cx="324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i="1" dirty="0" smtClean="0">
                <a:solidFill>
                  <a:srgbClr val="C00000"/>
                </a:solidFill>
              </a:rPr>
              <a:t>3.38</a:t>
            </a:r>
            <a:endParaRPr lang="en-US" sz="1400" b="1" i="1" dirty="0">
              <a:solidFill>
                <a:srgbClr val="C00000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2595192" y="3861000"/>
            <a:ext cx="15364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dirty="0">
                <a:solidFill>
                  <a:srgbClr val="C00000"/>
                </a:solidFill>
              </a:rPr>
              <a:t>5.1. X.2 </a:t>
            </a:r>
            <a:r>
              <a:rPr lang="fr-FR" sz="1400" b="1" dirty="0" smtClean="0">
                <a:solidFill>
                  <a:srgbClr val="C00000"/>
                </a:solidFill>
              </a:rPr>
              <a:t> ; </a:t>
            </a:r>
            <a:r>
              <a:rPr lang="fr-FR" sz="1400" b="1" dirty="0" err="1" smtClean="0">
                <a:solidFill>
                  <a:srgbClr val="C00000"/>
                </a:solidFill>
              </a:rPr>
              <a:t>Annex</a:t>
            </a:r>
            <a:r>
              <a:rPr lang="fr-FR" sz="1400" b="1" dirty="0" smtClean="0">
                <a:solidFill>
                  <a:srgbClr val="C00000"/>
                </a:solidFill>
              </a:rPr>
              <a:t> X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4406196" y="3861000"/>
            <a:ext cx="49301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dirty="0">
                <a:solidFill>
                  <a:srgbClr val="C00000"/>
                </a:solidFill>
              </a:rPr>
              <a:t>5.1. </a:t>
            </a:r>
            <a:r>
              <a:rPr lang="fr-FR" sz="1400" b="1" dirty="0" smtClean="0">
                <a:solidFill>
                  <a:srgbClr val="C00000"/>
                </a:solidFill>
              </a:rPr>
              <a:t>X.3</a:t>
            </a:r>
            <a:r>
              <a:rPr lang="fr-FR" sz="1400" b="1" dirty="0">
                <a:solidFill>
                  <a:srgbClr val="C00000"/>
                </a:solidFill>
              </a:rPr>
              <a:t>; 5.3.2; 5.3.3; 5.3.5; 5.3.6; 5.3.7; </a:t>
            </a:r>
            <a:r>
              <a:rPr lang="fr-FR" sz="1400" b="1" dirty="0" smtClean="0">
                <a:solidFill>
                  <a:srgbClr val="C00000"/>
                </a:solidFill>
              </a:rPr>
              <a:t>5.3.8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2612065" y="4747365"/>
            <a:ext cx="15364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dirty="0">
                <a:solidFill>
                  <a:srgbClr val="C00000"/>
                </a:solidFill>
              </a:rPr>
              <a:t>5.4.1.1.1 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6307107" y="4747365"/>
            <a:ext cx="15364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</a:rPr>
              <a:t>5.4.1.1.2 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2605996" y="5616536"/>
            <a:ext cx="49301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</a:rPr>
              <a:t>5.3.2</a:t>
            </a:r>
            <a:r>
              <a:rPr lang="fr-FR" sz="1400" b="1" dirty="0">
                <a:solidFill>
                  <a:srgbClr val="C00000"/>
                </a:solidFill>
              </a:rPr>
              <a:t>; 5.3.3; 5.3.5; 5.3.6; 5.3.7; </a:t>
            </a:r>
            <a:r>
              <a:rPr lang="fr-FR" sz="1400" b="1" dirty="0" smtClean="0">
                <a:solidFill>
                  <a:srgbClr val="C00000"/>
                </a:solidFill>
              </a:rPr>
              <a:t>5.3.8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1712192" y="3786994"/>
            <a:ext cx="324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i="1" dirty="0" smtClean="0">
                <a:solidFill>
                  <a:srgbClr val="C00000"/>
                </a:solidFill>
              </a:rPr>
              <a:t>3.41</a:t>
            </a:r>
            <a:endParaRPr lang="en-US" sz="1400" b="1" i="1" dirty="0">
              <a:solidFill>
                <a:srgbClr val="C00000"/>
              </a:solidFill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2566401" y="2973167"/>
            <a:ext cx="324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i="1" dirty="0" smtClean="0">
                <a:solidFill>
                  <a:srgbClr val="C00000"/>
                </a:solidFill>
              </a:rPr>
              <a:t>3.42</a:t>
            </a:r>
            <a:endParaRPr lang="en-US" sz="1400" b="1" i="1" dirty="0">
              <a:solidFill>
                <a:srgbClr val="C00000"/>
              </a:solidFill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2661734" y="2195142"/>
            <a:ext cx="324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i="1" dirty="0" smtClean="0">
                <a:solidFill>
                  <a:srgbClr val="C00000"/>
                </a:solidFill>
              </a:rPr>
              <a:t>3.39</a:t>
            </a:r>
            <a:endParaRPr lang="en-US" sz="1400" b="1" i="1" dirty="0">
              <a:solidFill>
                <a:srgbClr val="C00000"/>
              </a:solidFill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6590488" y="2188474"/>
            <a:ext cx="324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i="1" dirty="0" smtClean="0">
                <a:solidFill>
                  <a:srgbClr val="C00000"/>
                </a:solidFill>
              </a:rPr>
              <a:t>3.40</a:t>
            </a:r>
            <a:endParaRPr lang="en-US" sz="1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31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-1152" y="7449"/>
            <a:ext cx="1219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Next steps</a:t>
            </a:r>
            <a:endParaRPr lang="en-US" sz="2400" b="1" dirty="0"/>
          </a:p>
        </p:txBody>
      </p:sp>
      <p:sp>
        <p:nvSpPr>
          <p:cNvPr id="7" name="TextBox 1"/>
          <p:cNvSpPr txBox="1"/>
          <p:nvPr/>
        </p:nvSpPr>
        <p:spPr>
          <a:xfrm>
            <a:off x="1055440" y="980728"/>
            <a:ext cx="81812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i="1" dirty="0" smtClean="0"/>
              <a:t>Action items: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Finalize the draft text proposal (feed back by end of April)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Complete discussion on observation period (30 minutes -&gt; 60 minutes)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b="1" i="1" dirty="0" smtClean="0"/>
              <a:t>Meetings:</a:t>
            </a:r>
            <a:r>
              <a:rPr lang="en-US" dirty="0" smtClean="0"/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No face to face meeting before the 11 EVS meeting 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33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4872</TotalTime>
  <Words>711</Words>
  <Application>Microsoft Office PowerPoint</Application>
  <PresentationFormat>Grand écran</PresentationFormat>
  <Paragraphs>233</Paragraphs>
  <Slides>7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TRIPATHY Samarendra</dc:creator>
  <cp:lastModifiedBy>TRIPATHY Samarendra</cp:lastModifiedBy>
  <cp:revision>76</cp:revision>
  <dcterms:created xsi:type="dcterms:W3CDTF">2015-05-11T10:06:45Z</dcterms:created>
  <dcterms:modified xsi:type="dcterms:W3CDTF">2016-03-02T06:12:10Z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-571623480</vt:i4>
  </property>
  <property fmtid="{D5CDD505-2E9C-101B-9397-08002B2CF9AE}" pid="3" name="_NewReviewCycle">
    <vt:lpwstr/>
  </property>
  <property fmtid="{D5CDD505-2E9C-101B-9397-08002B2CF9AE}" pid="4" name="_EmailSubject">
    <vt:lpwstr>Revised OICA position on venting </vt:lpwstr>
  </property>
  <property fmtid="{D5CDD505-2E9C-101B-9397-08002B2CF9AE}" pid="5" name="_AuthorEmail">
    <vt:lpwstr>samarendra.tripathy@renault.com</vt:lpwstr>
  </property>
  <property fmtid="{D5CDD505-2E9C-101B-9397-08002B2CF9AE}" pid="6" name="_AuthorEmailDisplayName">
    <vt:lpwstr>TRIPATHY Samarendra</vt:lpwstr>
  </property>
</Properties>
</file>