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9" r:id="rId3"/>
    <p:sldId id="281" r:id="rId4"/>
    <p:sldId id="282" r:id="rId5"/>
    <p:sldId id="284" r:id="rId6"/>
    <p:sldId id="287" r:id="rId7"/>
    <p:sldId id="286" r:id="rId8"/>
    <p:sldId id="277" r:id="rId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137" autoAdjust="0"/>
    <p:restoredTop sz="77632" autoAdjust="0"/>
  </p:normalViewPr>
  <p:slideViewPr>
    <p:cSldViewPr>
      <p:cViewPr varScale="1">
        <p:scale>
          <a:sx n="75" d="100"/>
          <a:sy n="75" d="100"/>
        </p:scale>
        <p:origin x="-1320"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1110B6-F307-154A-85A7-33E97E0DA88A}" type="datetimeFigureOut">
              <a:rPr kumimoji="1" lang="ja-JP" altLang="en-US" smtClean="0"/>
              <a:t>16/03/01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952DA8-2A1F-3E44-8ABE-D67958ACE38A}" type="slidenum">
              <a:rPr kumimoji="1" lang="ja-JP" altLang="en-US" smtClean="0"/>
              <a:t>‹#›</a:t>
            </a:fld>
            <a:endParaRPr kumimoji="1" lang="ja-JP" altLang="en-US"/>
          </a:p>
        </p:txBody>
      </p:sp>
    </p:spTree>
    <p:extLst>
      <p:ext uri="{BB962C8B-B14F-4D97-AF65-F5344CB8AC3E}">
        <p14:creationId xmlns:p14="http://schemas.microsoft.com/office/powerpoint/2010/main" val="3278515478"/>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1952DA8-2A1F-3E44-8ABE-D67958ACE38A}" type="slidenum">
              <a:rPr kumimoji="1" lang="ja-JP" altLang="en-US" smtClean="0"/>
              <a:t>1</a:t>
            </a:fld>
            <a:endParaRPr kumimoji="1" lang="ja-JP" altLang="en-US"/>
          </a:p>
        </p:txBody>
      </p:sp>
    </p:spTree>
    <p:extLst>
      <p:ext uri="{BB962C8B-B14F-4D97-AF65-F5344CB8AC3E}">
        <p14:creationId xmlns:p14="http://schemas.microsoft.com/office/powerpoint/2010/main" val="902837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1952DA8-2A1F-3E44-8ABE-D67958ACE38A}" type="slidenum">
              <a:rPr kumimoji="1" lang="ja-JP" altLang="en-US" smtClean="0"/>
              <a:t>2</a:t>
            </a:fld>
            <a:endParaRPr kumimoji="1" lang="ja-JP" altLang="en-US"/>
          </a:p>
        </p:txBody>
      </p:sp>
    </p:spTree>
    <p:extLst>
      <p:ext uri="{BB962C8B-B14F-4D97-AF65-F5344CB8AC3E}">
        <p14:creationId xmlns:p14="http://schemas.microsoft.com/office/powerpoint/2010/main" val="1305466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1952DA8-2A1F-3E44-8ABE-D67958ACE38A}" type="slidenum">
              <a:rPr kumimoji="1" lang="ja-JP" altLang="en-US" smtClean="0"/>
              <a:t>4</a:t>
            </a:fld>
            <a:endParaRPr kumimoji="1" lang="ja-JP" altLang="en-US"/>
          </a:p>
        </p:txBody>
      </p:sp>
    </p:spTree>
    <p:extLst>
      <p:ext uri="{BB962C8B-B14F-4D97-AF65-F5344CB8AC3E}">
        <p14:creationId xmlns:p14="http://schemas.microsoft.com/office/powerpoint/2010/main" val="3848582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2C507E76-F48A-4C1C-84B8-0030183EB7CE}" type="datetimeFigureOut">
              <a:rPr kumimoji="1" lang="ja-JP" altLang="en-US" smtClean="0"/>
              <a:t>16/03/01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F1D9A84-AD76-4928-89CE-B8D79161F451}" type="slidenum">
              <a:rPr kumimoji="1" lang="ja-JP" altLang="en-US" smtClean="0"/>
              <a:t>‹#›</a:t>
            </a:fld>
            <a:endParaRPr kumimoji="1" lang="ja-JP" altLang="en-US"/>
          </a:p>
        </p:txBody>
      </p:sp>
    </p:spTree>
    <p:extLst>
      <p:ext uri="{BB962C8B-B14F-4D97-AF65-F5344CB8AC3E}">
        <p14:creationId xmlns:p14="http://schemas.microsoft.com/office/powerpoint/2010/main" val="1470118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C507E76-F48A-4C1C-84B8-0030183EB7CE}" type="datetimeFigureOut">
              <a:rPr kumimoji="1" lang="ja-JP" altLang="en-US" smtClean="0"/>
              <a:t>16/03/01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F1D9A84-AD76-4928-89CE-B8D79161F451}" type="slidenum">
              <a:rPr kumimoji="1" lang="ja-JP" altLang="en-US" smtClean="0"/>
              <a:t>‹#›</a:t>
            </a:fld>
            <a:endParaRPr kumimoji="1" lang="ja-JP" altLang="en-US"/>
          </a:p>
        </p:txBody>
      </p:sp>
    </p:spTree>
    <p:extLst>
      <p:ext uri="{BB962C8B-B14F-4D97-AF65-F5344CB8AC3E}">
        <p14:creationId xmlns:p14="http://schemas.microsoft.com/office/powerpoint/2010/main" val="204434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C507E76-F48A-4C1C-84B8-0030183EB7CE}" type="datetimeFigureOut">
              <a:rPr kumimoji="1" lang="ja-JP" altLang="en-US" smtClean="0"/>
              <a:t>16/03/01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F1D9A84-AD76-4928-89CE-B8D79161F451}" type="slidenum">
              <a:rPr kumimoji="1" lang="ja-JP" altLang="en-US" smtClean="0"/>
              <a:t>‹#›</a:t>
            </a:fld>
            <a:endParaRPr kumimoji="1" lang="ja-JP" altLang="en-US"/>
          </a:p>
        </p:txBody>
      </p:sp>
    </p:spTree>
    <p:extLst>
      <p:ext uri="{BB962C8B-B14F-4D97-AF65-F5344CB8AC3E}">
        <p14:creationId xmlns:p14="http://schemas.microsoft.com/office/powerpoint/2010/main" val="530383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C507E76-F48A-4C1C-84B8-0030183EB7CE}" type="datetimeFigureOut">
              <a:rPr kumimoji="1" lang="ja-JP" altLang="en-US" smtClean="0"/>
              <a:t>16/03/01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F1D9A84-AD76-4928-89CE-B8D79161F451}" type="slidenum">
              <a:rPr kumimoji="1" lang="ja-JP" altLang="en-US" smtClean="0"/>
              <a:t>‹#›</a:t>
            </a:fld>
            <a:endParaRPr kumimoji="1" lang="ja-JP" altLang="en-US"/>
          </a:p>
        </p:txBody>
      </p:sp>
    </p:spTree>
    <p:extLst>
      <p:ext uri="{BB962C8B-B14F-4D97-AF65-F5344CB8AC3E}">
        <p14:creationId xmlns:p14="http://schemas.microsoft.com/office/powerpoint/2010/main" val="778158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C507E76-F48A-4C1C-84B8-0030183EB7CE}" type="datetimeFigureOut">
              <a:rPr kumimoji="1" lang="ja-JP" altLang="en-US" smtClean="0"/>
              <a:t>16/03/01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F1D9A84-AD76-4928-89CE-B8D79161F451}" type="slidenum">
              <a:rPr kumimoji="1" lang="ja-JP" altLang="en-US" smtClean="0"/>
              <a:t>‹#›</a:t>
            </a:fld>
            <a:endParaRPr kumimoji="1" lang="ja-JP" altLang="en-US"/>
          </a:p>
        </p:txBody>
      </p:sp>
    </p:spTree>
    <p:extLst>
      <p:ext uri="{BB962C8B-B14F-4D97-AF65-F5344CB8AC3E}">
        <p14:creationId xmlns:p14="http://schemas.microsoft.com/office/powerpoint/2010/main" val="2692722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2C507E76-F48A-4C1C-84B8-0030183EB7CE}" type="datetimeFigureOut">
              <a:rPr kumimoji="1" lang="ja-JP" altLang="en-US" smtClean="0"/>
              <a:t>16/03/01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F1D9A84-AD76-4928-89CE-B8D79161F451}" type="slidenum">
              <a:rPr kumimoji="1" lang="ja-JP" altLang="en-US" smtClean="0"/>
              <a:t>‹#›</a:t>
            </a:fld>
            <a:endParaRPr kumimoji="1" lang="ja-JP" altLang="en-US"/>
          </a:p>
        </p:txBody>
      </p:sp>
    </p:spTree>
    <p:extLst>
      <p:ext uri="{BB962C8B-B14F-4D97-AF65-F5344CB8AC3E}">
        <p14:creationId xmlns:p14="http://schemas.microsoft.com/office/powerpoint/2010/main" val="1834528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2C507E76-F48A-4C1C-84B8-0030183EB7CE}" type="datetimeFigureOut">
              <a:rPr kumimoji="1" lang="ja-JP" altLang="en-US" smtClean="0"/>
              <a:t>16/03/01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F1D9A84-AD76-4928-89CE-B8D79161F451}" type="slidenum">
              <a:rPr kumimoji="1" lang="ja-JP" altLang="en-US" smtClean="0"/>
              <a:t>‹#›</a:t>
            </a:fld>
            <a:endParaRPr kumimoji="1" lang="ja-JP" altLang="en-US"/>
          </a:p>
        </p:txBody>
      </p:sp>
    </p:spTree>
    <p:extLst>
      <p:ext uri="{BB962C8B-B14F-4D97-AF65-F5344CB8AC3E}">
        <p14:creationId xmlns:p14="http://schemas.microsoft.com/office/powerpoint/2010/main" val="3852544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2C507E76-F48A-4C1C-84B8-0030183EB7CE}" type="datetimeFigureOut">
              <a:rPr kumimoji="1" lang="ja-JP" altLang="en-US" smtClean="0"/>
              <a:t>16/03/01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F1D9A84-AD76-4928-89CE-B8D79161F451}" type="slidenum">
              <a:rPr kumimoji="1" lang="ja-JP" altLang="en-US" smtClean="0"/>
              <a:t>‹#›</a:t>
            </a:fld>
            <a:endParaRPr kumimoji="1" lang="ja-JP" altLang="en-US"/>
          </a:p>
        </p:txBody>
      </p:sp>
    </p:spTree>
    <p:extLst>
      <p:ext uri="{BB962C8B-B14F-4D97-AF65-F5344CB8AC3E}">
        <p14:creationId xmlns:p14="http://schemas.microsoft.com/office/powerpoint/2010/main" val="814326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C507E76-F48A-4C1C-84B8-0030183EB7CE}" type="datetimeFigureOut">
              <a:rPr kumimoji="1" lang="ja-JP" altLang="en-US" smtClean="0"/>
              <a:t>16/03/01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F1D9A84-AD76-4928-89CE-B8D79161F451}" type="slidenum">
              <a:rPr kumimoji="1" lang="ja-JP" altLang="en-US" smtClean="0"/>
              <a:t>‹#›</a:t>
            </a:fld>
            <a:endParaRPr kumimoji="1" lang="ja-JP" altLang="en-US"/>
          </a:p>
        </p:txBody>
      </p:sp>
    </p:spTree>
    <p:extLst>
      <p:ext uri="{BB962C8B-B14F-4D97-AF65-F5344CB8AC3E}">
        <p14:creationId xmlns:p14="http://schemas.microsoft.com/office/powerpoint/2010/main" val="199060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C507E76-F48A-4C1C-84B8-0030183EB7CE}" type="datetimeFigureOut">
              <a:rPr kumimoji="1" lang="ja-JP" altLang="en-US" smtClean="0"/>
              <a:t>16/03/01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F1D9A84-AD76-4928-89CE-B8D79161F451}" type="slidenum">
              <a:rPr kumimoji="1" lang="ja-JP" altLang="en-US" smtClean="0"/>
              <a:t>‹#›</a:t>
            </a:fld>
            <a:endParaRPr kumimoji="1" lang="ja-JP" altLang="en-US"/>
          </a:p>
        </p:txBody>
      </p:sp>
    </p:spTree>
    <p:extLst>
      <p:ext uri="{BB962C8B-B14F-4D97-AF65-F5344CB8AC3E}">
        <p14:creationId xmlns:p14="http://schemas.microsoft.com/office/powerpoint/2010/main" val="1541909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C507E76-F48A-4C1C-84B8-0030183EB7CE}" type="datetimeFigureOut">
              <a:rPr kumimoji="1" lang="ja-JP" altLang="en-US" smtClean="0"/>
              <a:t>16/03/01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F1D9A84-AD76-4928-89CE-B8D79161F451}" type="slidenum">
              <a:rPr kumimoji="1" lang="ja-JP" altLang="en-US" smtClean="0"/>
              <a:t>‹#›</a:t>
            </a:fld>
            <a:endParaRPr kumimoji="1" lang="ja-JP" altLang="en-US"/>
          </a:p>
        </p:txBody>
      </p:sp>
    </p:spTree>
    <p:extLst>
      <p:ext uri="{BB962C8B-B14F-4D97-AF65-F5344CB8AC3E}">
        <p14:creationId xmlns:p14="http://schemas.microsoft.com/office/powerpoint/2010/main" val="25242614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507E76-F48A-4C1C-84B8-0030183EB7CE}" type="datetimeFigureOut">
              <a:rPr kumimoji="1" lang="ja-JP" altLang="en-US" smtClean="0"/>
              <a:t>16/03/01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1D9A84-AD76-4928-89CE-B8D79161F451}" type="slidenum">
              <a:rPr kumimoji="1" lang="ja-JP" altLang="en-US" smtClean="0"/>
              <a:t>‹#›</a:t>
            </a:fld>
            <a:endParaRPr kumimoji="1" lang="ja-JP" altLang="en-US"/>
          </a:p>
        </p:txBody>
      </p:sp>
    </p:spTree>
    <p:extLst>
      <p:ext uri="{BB962C8B-B14F-4D97-AF65-F5344CB8AC3E}">
        <p14:creationId xmlns:p14="http://schemas.microsoft.com/office/powerpoint/2010/main" val="4051650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39552" y="1124744"/>
            <a:ext cx="7772400" cy="3918297"/>
          </a:xfrm>
        </p:spPr>
        <p:txBody>
          <a:bodyPr>
            <a:normAutofit fontScale="90000"/>
          </a:bodyPr>
          <a:lstStyle/>
          <a:p>
            <a:r>
              <a:rPr lang="en-US" altLang="ja-JP" sz="4900" dirty="0" smtClean="0"/>
              <a:t>10</a:t>
            </a:r>
            <a:r>
              <a:rPr lang="en-US" altLang="ja-JP" sz="4900" baseline="30000" dirty="0" smtClean="0"/>
              <a:t>th</a:t>
            </a:r>
            <a:r>
              <a:rPr lang="en-US" altLang="ja-JP" sz="4900" dirty="0" smtClean="0"/>
              <a:t> EVS-</a:t>
            </a:r>
            <a:r>
              <a:rPr lang="en-US" altLang="ja-JP" sz="4900" dirty="0" err="1" smtClean="0"/>
              <a:t>gtr</a:t>
            </a:r>
            <a:r>
              <a:rPr lang="en-US" altLang="ja-JP" sz="4900" dirty="0" smtClean="0"/>
              <a:t> IWG</a:t>
            </a:r>
            <a:r>
              <a:rPr lang="en-US" altLang="ja-JP" sz="4900" dirty="0" smtClean="0"/>
              <a:t/>
            </a:r>
            <a:br>
              <a:rPr lang="en-US" altLang="ja-JP" sz="4900" dirty="0" smtClean="0"/>
            </a:br>
            <a:r>
              <a:rPr lang="en-US" altLang="ja-JP" sz="4900" dirty="0" smtClean="0"/>
              <a:t>Progress Report TF6 </a:t>
            </a:r>
            <a:r>
              <a:rPr lang="en-US" altLang="ja-JP" sz="4900" dirty="0" smtClean="0"/>
              <a:t>- SOC</a:t>
            </a:r>
            <a:br>
              <a:rPr lang="en-US" altLang="ja-JP" sz="4900" dirty="0" smtClean="0"/>
            </a:br>
            <a:r>
              <a:rPr lang="en-US" altLang="ja-JP" sz="4900" dirty="0"/>
              <a:t/>
            </a:r>
            <a:br>
              <a:rPr lang="en-US" altLang="ja-JP" sz="4900" dirty="0"/>
            </a:br>
            <a:r>
              <a:rPr lang="en-US" altLang="ja-JP" sz="4900" dirty="0" smtClean="0"/>
              <a:t/>
            </a:r>
            <a:br>
              <a:rPr lang="en-US" altLang="ja-JP" sz="4900" dirty="0" smtClean="0"/>
            </a:br>
            <a:r>
              <a:rPr lang="en-US" altLang="ja-JP" sz="3100" dirty="0"/>
              <a:t/>
            </a:r>
            <a:br>
              <a:rPr lang="en-US" altLang="ja-JP" sz="3100" dirty="0"/>
            </a:br>
            <a:r>
              <a:rPr lang="en-US" altLang="ja-JP" sz="2200" dirty="0" smtClean="0"/>
              <a:t>2</a:t>
            </a:r>
            <a:r>
              <a:rPr lang="en-US" altLang="ja-JP" sz="2200" baseline="30000" dirty="0" smtClean="0"/>
              <a:t>nd</a:t>
            </a:r>
            <a:r>
              <a:rPr lang="en-US" altLang="ja-JP" sz="2200" dirty="0" smtClean="0"/>
              <a:t> March.  </a:t>
            </a:r>
            <a:r>
              <a:rPr lang="en-US" altLang="ja-JP" sz="2200" dirty="0" smtClean="0"/>
              <a:t>2016</a:t>
            </a:r>
            <a:br>
              <a:rPr lang="en-US" altLang="ja-JP" sz="2200" dirty="0" smtClean="0"/>
            </a:br>
            <a:r>
              <a:rPr lang="en-US" altLang="ja-JP" sz="2000" b="1" dirty="0" smtClean="0"/>
              <a:t>TKP </a:t>
            </a:r>
            <a:r>
              <a:rPr lang="en-US" altLang="ja-JP" sz="2000" b="1" dirty="0" err="1" smtClean="0"/>
              <a:t>Ichigaya</a:t>
            </a:r>
            <a:r>
              <a:rPr lang="en-US" altLang="ja-JP" sz="2000" b="1" dirty="0" smtClean="0"/>
              <a:t> Building Hall 3A(</a:t>
            </a:r>
            <a:r>
              <a:rPr lang="en-US" altLang="ja-JP" sz="2000" b="1" dirty="0"/>
              <a:t>3F)</a:t>
            </a:r>
            <a:r>
              <a:rPr lang="ja-JP" altLang="ja-JP" sz="2000" dirty="0"/>
              <a:t/>
            </a:r>
            <a:br>
              <a:rPr lang="ja-JP" altLang="ja-JP" sz="2000" dirty="0"/>
            </a:br>
            <a:r>
              <a:rPr lang="en-US" altLang="ja-JP" sz="1600" dirty="0" smtClean="0"/>
              <a:t>8 </a:t>
            </a:r>
            <a:r>
              <a:rPr lang="en-US" altLang="ja-JP" sz="1600" dirty="0" err="1" smtClean="0"/>
              <a:t>Ichigaya</a:t>
            </a:r>
            <a:r>
              <a:rPr lang="en-US" altLang="ja-JP" sz="1600" dirty="0" smtClean="0"/>
              <a:t> </a:t>
            </a:r>
            <a:r>
              <a:rPr lang="en-US" altLang="ja-JP" sz="1600" dirty="0" err="1" smtClean="0"/>
              <a:t>hachimancho</a:t>
            </a:r>
            <a:r>
              <a:rPr lang="en-US" altLang="ja-JP" sz="1600" dirty="0" smtClean="0"/>
              <a:t>, </a:t>
            </a:r>
            <a:r>
              <a:rPr lang="en-US" altLang="ja-JP" sz="1600" dirty="0" err="1"/>
              <a:t>Shinjyuku-ku</a:t>
            </a:r>
            <a:r>
              <a:rPr lang="ja-JP" altLang="ja-JP" sz="1600" dirty="0"/>
              <a:t/>
            </a:r>
            <a:br>
              <a:rPr lang="ja-JP" altLang="ja-JP" sz="1600" dirty="0"/>
            </a:br>
            <a:r>
              <a:rPr lang="en-US" altLang="ja-JP" sz="1600" dirty="0"/>
              <a:t>Tokyo, </a:t>
            </a:r>
            <a:r>
              <a:rPr lang="en-US" altLang="ja-JP" sz="1600" dirty="0" smtClean="0"/>
              <a:t>162-0844</a:t>
            </a:r>
            <a:r>
              <a:rPr lang="en-US" altLang="ja-JP" sz="1600" dirty="0"/>
              <a:t>, JAPAN</a:t>
            </a:r>
            <a:r>
              <a:rPr lang="en-US" altLang="ja-JP" sz="1800" dirty="0" smtClean="0"/>
              <a:t/>
            </a:r>
            <a:br>
              <a:rPr lang="en-US" altLang="ja-JP" sz="1800" dirty="0" smtClean="0"/>
            </a:br>
            <a:endParaRPr kumimoji="1" lang="ja-JP" altLang="en-US" sz="1800" dirty="0"/>
          </a:p>
        </p:txBody>
      </p:sp>
      <p:sp>
        <p:nvSpPr>
          <p:cNvPr id="3" name="サブタイトル 2"/>
          <p:cNvSpPr>
            <a:spLocks noGrp="1"/>
          </p:cNvSpPr>
          <p:nvPr>
            <p:ph type="subTitle" idx="1"/>
          </p:nvPr>
        </p:nvSpPr>
        <p:spPr>
          <a:xfrm>
            <a:off x="1331640" y="5805264"/>
            <a:ext cx="6400800" cy="504056"/>
          </a:xfrm>
        </p:spPr>
        <p:txBody>
          <a:bodyPr>
            <a:normAutofit fontScale="92500" lnSpcReduction="10000"/>
          </a:bodyPr>
          <a:lstStyle/>
          <a:p>
            <a:r>
              <a:rPr kumimoji="1" lang="en-US" altLang="ja-JP" dirty="0" smtClean="0"/>
              <a:t>JASIC</a:t>
            </a:r>
            <a:endParaRPr kumimoji="1" lang="ja-JP" altLang="en-US" dirty="0"/>
          </a:p>
        </p:txBody>
      </p:sp>
    </p:spTree>
    <p:extLst>
      <p:ext uri="{BB962C8B-B14F-4D97-AF65-F5344CB8AC3E}">
        <p14:creationId xmlns:p14="http://schemas.microsoft.com/office/powerpoint/2010/main" val="415510171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Progress</a:t>
            </a:r>
            <a:endParaRPr kumimoji="1" lang="ja-JP" altLang="en-US" dirty="0"/>
          </a:p>
        </p:txBody>
      </p:sp>
      <p:sp>
        <p:nvSpPr>
          <p:cNvPr id="5" name="コンテンツ プレースホルダー 4"/>
          <p:cNvSpPr>
            <a:spLocks noGrp="1"/>
          </p:cNvSpPr>
          <p:nvPr>
            <p:ph idx="1"/>
          </p:nvPr>
        </p:nvSpPr>
        <p:spPr/>
        <p:txBody>
          <a:bodyPr>
            <a:normAutofit/>
          </a:bodyPr>
          <a:lstStyle/>
          <a:p>
            <a:r>
              <a:rPr kumimoji="1" lang="en-US" altLang="ja-JP" sz="2400" dirty="0" smtClean="0"/>
              <a:t>At all F2F meeting at Brussels </a:t>
            </a:r>
            <a:r>
              <a:rPr lang="en-US" altLang="ja-JP" sz="2400" dirty="0" smtClean="0"/>
              <a:t>on </a:t>
            </a:r>
            <a:r>
              <a:rPr lang="en-GB" altLang="ja-JP" sz="2400" dirty="0"/>
              <a:t>21 January 2016</a:t>
            </a:r>
            <a:r>
              <a:rPr lang="ja-JP" altLang="ja-JP" sz="2400" dirty="0"/>
              <a:t> </a:t>
            </a:r>
            <a:r>
              <a:rPr lang="en-US" altLang="ja-JP" sz="2400" dirty="0" smtClean="0"/>
              <a:t/>
            </a:r>
            <a:br>
              <a:rPr lang="en-US" altLang="ja-JP" sz="2400" dirty="0" smtClean="0"/>
            </a:br>
            <a:r>
              <a:rPr lang="en-US" altLang="ja-JP" sz="2400" dirty="0" smtClean="0"/>
              <a:t/>
            </a:r>
            <a:br>
              <a:rPr lang="en-US" altLang="ja-JP" sz="2400" dirty="0" smtClean="0"/>
            </a:br>
            <a:r>
              <a:rPr lang="en-US" altLang="ja-JP" sz="2400" dirty="0"/>
              <a:t>All TF members confirmed that the SOC adjustment procedure proposed by TF (EVS-08-07e.docx) is agreed with the exception of verification procedure in </a:t>
            </a:r>
            <a:r>
              <a:rPr lang="en-US" altLang="ja-JP" sz="2400" dirty="0" err="1"/>
              <a:t>para</a:t>
            </a:r>
            <a:r>
              <a:rPr lang="en-US" altLang="ja-JP" sz="2400" dirty="0"/>
              <a:t>. 6.2.1.2.3</a:t>
            </a:r>
            <a:r>
              <a:rPr lang="ja-JP" altLang="ja-JP" sz="2400" dirty="0" smtClean="0"/>
              <a:t>．</a:t>
            </a:r>
            <a:r>
              <a:rPr lang="en-GB" altLang="ja-JP" sz="2400" dirty="0" smtClean="0"/>
              <a:t>We </a:t>
            </a:r>
            <a:r>
              <a:rPr lang="en-GB" altLang="ja-JP" sz="2400" dirty="0"/>
              <a:t>have only discussion for </a:t>
            </a:r>
            <a:r>
              <a:rPr lang="en-GB" altLang="ja-JP" sz="2400" dirty="0" err="1"/>
              <a:t>para</a:t>
            </a:r>
            <a:r>
              <a:rPr lang="en-GB" altLang="ja-JP" sz="2400" dirty="0"/>
              <a:t>. 6.2.1.2.3. TF has 3 options for this Para.</a:t>
            </a:r>
            <a:r>
              <a:rPr lang="ja-JP" altLang="ja-JP" sz="2400" dirty="0"/>
              <a:t> </a:t>
            </a:r>
            <a:endParaRPr lang="en-US" altLang="ja-JP" sz="2400" dirty="0" smtClean="0"/>
          </a:p>
          <a:p>
            <a:pPr marL="0" indent="0">
              <a:buNone/>
            </a:pPr>
            <a:endParaRPr kumimoji="1" lang="en-US" altLang="ja-JP" sz="2400" dirty="0"/>
          </a:p>
        </p:txBody>
      </p:sp>
    </p:spTree>
    <p:extLst>
      <p:ext uri="{BB962C8B-B14F-4D97-AF65-F5344CB8AC3E}">
        <p14:creationId xmlns:p14="http://schemas.microsoft.com/office/powerpoint/2010/main" val="91312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Draft proposal </a:t>
            </a:r>
            <a:r>
              <a:rPr lang="en-US" altLang="ja-JP" dirty="0" smtClean="0"/>
              <a:t>#1</a:t>
            </a:r>
            <a:br>
              <a:rPr lang="en-US" altLang="ja-JP" dirty="0" smtClean="0"/>
            </a:br>
            <a:r>
              <a:rPr lang="en-US" altLang="ja-JP" sz="3100" dirty="0" smtClean="0"/>
              <a:t>TF6 amendment </a:t>
            </a:r>
            <a:r>
              <a:rPr lang="en-US" altLang="ja-JP" sz="3100" dirty="0"/>
              <a:t>proposal on draft GTR (</a:t>
            </a:r>
            <a:r>
              <a:rPr lang="en-US" altLang="ja-JP" sz="3100" dirty="0" smtClean="0"/>
              <a:t>EVS-08-07e)</a:t>
            </a:r>
            <a:endParaRPr kumimoji="1" lang="ja-JP" altLang="en-US" dirty="0"/>
          </a:p>
        </p:txBody>
      </p:sp>
      <p:sp>
        <p:nvSpPr>
          <p:cNvPr id="3" name="コンテンツ プレースホルダー 2"/>
          <p:cNvSpPr>
            <a:spLocks noGrp="1"/>
          </p:cNvSpPr>
          <p:nvPr>
            <p:ph idx="1"/>
          </p:nvPr>
        </p:nvSpPr>
        <p:spPr>
          <a:xfrm>
            <a:off x="467544" y="1916832"/>
            <a:ext cx="8229600" cy="4525963"/>
          </a:xfrm>
        </p:spPr>
        <p:txBody>
          <a:bodyPr>
            <a:noAutofit/>
          </a:bodyPr>
          <a:lstStyle/>
          <a:p>
            <a:pPr marL="0" indent="0">
              <a:buNone/>
            </a:pPr>
            <a:r>
              <a:rPr lang="en-US" altLang="ja-JP" sz="2400" dirty="0"/>
              <a:t>6.2.1.2.3.   After the adjustment of the SOC according to paragraphs 6.2.1.2.1. and 6.2.1.2.2. above, </a:t>
            </a:r>
            <a:r>
              <a:rPr lang="en-US" altLang="ja-JP" sz="2400" dirty="0">
                <a:solidFill>
                  <a:srgbClr val="FF0000"/>
                </a:solidFill>
              </a:rPr>
              <a:t>the test shall be started within 48 hours subject to taking all reasonable and practical steps to ensure the initial SOC </a:t>
            </a:r>
            <a:r>
              <a:rPr lang="en-US" altLang="ja-JP" sz="2400" dirty="0"/>
              <a:t>(i.e. the SOC achieved at the end of the adjustment according to the paragraphs 6.2.1.2.1. and 6.2.1.2.2. above) is maintained, otherwise an </a:t>
            </a:r>
            <a:r>
              <a:rPr lang="en-US" altLang="ja-JP" sz="2400" dirty="0">
                <a:solidFill>
                  <a:srgbClr val="FF0000"/>
                </a:solidFill>
              </a:rPr>
              <a:t>appropriate verification shall be made to confirm that the SOC is maintained not less than 90 % of the initial SOC </a:t>
            </a:r>
            <a:r>
              <a:rPr lang="en-US" altLang="ja-JP" sz="2400" dirty="0"/>
              <a:t>e.g. by checking the voltage-drop and using the OCV-SOC curve of the REESS, etc. </a:t>
            </a:r>
            <a:endParaRPr lang="en-US" altLang="ja-JP" sz="2400" dirty="0" smtClean="0"/>
          </a:p>
          <a:p>
            <a:endParaRPr kumimoji="1" lang="en-US" altLang="ja-JP" sz="2400" dirty="0"/>
          </a:p>
          <a:p>
            <a:endParaRPr kumimoji="1" lang="ja-JP" altLang="en-US" sz="2400" dirty="0"/>
          </a:p>
        </p:txBody>
      </p:sp>
    </p:spTree>
    <p:extLst>
      <p:ext uri="{BB962C8B-B14F-4D97-AF65-F5344CB8AC3E}">
        <p14:creationId xmlns:p14="http://schemas.microsoft.com/office/powerpoint/2010/main" val="1408399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Draft proposal </a:t>
            </a:r>
            <a:r>
              <a:rPr lang="en-US" altLang="ja-JP" dirty="0" smtClean="0"/>
              <a:t>#2 </a:t>
            </a:r>
            <a:br>
              <a:rPr lang="en-US" altLang="ja-JP" dirty="0" smtClean="0"/>
            </a:br>
            <a:r>
              <a:rPr kumimoji="1" lang="en-US" altLang="ja-JP" sz="3100" dirty="0" smtClean="0"/>
              <a:t>US </a:t>
            </a:r>
            <a:r>
              <a:rPr lang="en-US" altLang="ja-JP" sz="3100" dirty="0"/>
              <a:t>proposal to </a:t>
            </a:r>
            <a:r>
              <a:rPr lang="en-US" altLang="ja-JP" sz="3100" dirty="0" smtClean="0"/>
              <a:t>TF6 amendment </a:t>
            </a:r>
            <a:r>
              <a:rPr lang="en-US" altLang="ja-JP" sz="3100" dirty="0"/>
              <a:t>proposal on draft </a:t>
            </a:r>
            <a:r>
              <a:rPr lang="en-US" altLang="ja-JP" sz="3100" dirty="0" smtClean="0"/>
              <a:t>GTR </a:t>
            </a:r>
            <a:r>
              <a:rPr lang="en-US" altLang="ja-JP" sz="3100" dirty="0"/>
              <a:t>6.2.1.2.3.</a:t>
            </a:r>
            <a:endParaRPr kumimoji="1" lang="ja-JP" altLang="en-US" sz="3100" dirty="0"/>
          </a:p>
        </p:txBody>
      </p:sp>
      <p:sp>
        <p:nvSpPr>
          <p:cNvPr id="3" name="コンテンツ プレースホルダー 2"/>
          <p:cNvSpPr>
            <a:spLocks noGrp="1"/>
          </p:cNvSpPr>
          <p:nvPr>
            <p:ph idx="1"/>
          </p:nvPr>
        </p:nvSpPr>
        <p:spPr>
          <a:xfrm>
            <a:off x="467544" y="1628800"/>
            <a:ext cx="8229600" cy="4525963"/>
          </a:xfrm>
        </p:spPr>
        <p:txBody>
          <a:bodyPr>
            <a:normAutofit/>
          </a:bodyPr>
          <a:lstStyle/>
          <a:p>
            <a:pPr marL="0" indent="0">
              <a:buNone/>
            </a:pPr>
            <a:r>
              <a:rPr lang="en-US" altLang="ja-JP" sz="2400" dirty="0" smtClean="0"/>
              <a:t>When </a:t>
            </a:r>
            <a:r>
              <a:rPr lang="en-US" altLang="ja-JP" sz="2400" dirty="0"/>
              <a:t>the vehicle or REESS subsystem is tested, the SOC shall be </a:t>
            </a:r>
            <a:r>
              <a:rPr lang="en-US" altLang="ja-JP" sz="2400" dirty="0">
                <a:solidFill>
                  <a:srgbClr val="FF0000"/>
                </a:solidFill>
              </a:rPr>
              <a:t>no less than 95 % of the SOC </a:t>
            </a:r>
            <a:r>
              <a:rPr lang="en-US" altLang="ja-JP" sz="2400" dirty="0"/>
              <a:t>according to paragraphs 6.2.1.2.1. and 6.2.1.2.2. for REESS designed to be externally charged and shall be no less than 90 % of SOC according to paragraphs 6.2.1.2.1. and 6.2.1.2.2. for REESS designed to be charged only by an energy source on the vehicle. </a:t>
            </a:r>
            <a:r>
              <a:rPr lang="en-US" altLang="ja-JP" sz="2400" u="sng" dirty="0" smtClean="0">
                <a:solidFill>
                  <a:srgbClr val="FF0000"/>
                </a:solidFill>
              </a:rPr>
              <a:t>The </a:t>
            </a:r>
            <a:r>
              <a:rPr lang="en-US" altLang="ja-JP" sz="2400" u="sng" dirty="0">
                <a:solidFill>
                  <a:srgbClr val="FF0000"/>
                </a:solidFill>
              </a:rPr>
              <a:t>SOC will be measured by a method provided by </a:t>
            </a:r>
            <a:r>
              <a:rPr lang="en-US" altLang="ja-JP" sz="2400" u="sng" dirty="0" smtClean="0">
                <a:solidFill>
                  <a:srgbClr val="FF0000"/>
                </a:solidFill>
              </a:rPr>
              <a:t>the manufacturer.</a:t>
            </a:r>
            <a:endParaRPr kumimoji="1" lang="en-US" altLang="ja-JP" sz="2400" u="sng" dirty="0" smtClean="0">
              <a:solidFill>
                <a:srgbClr val="FF0000"/>
              </a:solidFill>
            </a:endParaRPr>
          </a:p>
          <a:p>
            <a:pPr marL="0" indent="0">
              <a:buNone/>
            </a:pPr>
            <a:endParaRPr kumimoji="1" lang="ja-JP" altLang="en-US" sz="2400" dirty="0"/>
          </a:p>
        </p:txBody>
      </p:sp>
    </p:spTree>
    <p:extLst>
      <p:ext uri="{BB962C8B-B14F-4D97-AF65-F5344CB8AC3E}">
        <p14:creationId xmlns:p14="http://schemas.microsoft.com/office/powerpoint/2010/main" val="1397095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Draft proposal #3</a:t>
            </a:r>
            <a:br>
              <a:rPr kumimoji="1" lang="en-US" altLang="ja-JP" dirty="0" smtClean="0"/>
            </a:br>
            <a:r>
              <a:rPr lang="en-US" altLang="ja-JP" dirty="0" smtClean="0"/>
              <a:t>OICA proposed</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en-GB" altLang="ja-JP" sz="2400" dirty="0"/>
              <a:t>After the adjustment of the SOC according to paragraphs 6.2.1.2.1. and 6.2.1.2.2. above, the test shall be started as soon as practically possible subject to taking all reasonable and practical steps to ensure the initial SOC (i.e. the SOC achieved at the end of the adjustment according to the paragraphs 6.2.1.2.1. and 6.2.1.2.2. above) is maintained.</a:t>
            </a:r>
            <a:endParaRPr kumimoji="1" lang="ja-JP" altLang="en-US" sz="2400" dirty="0"/>
          </a:p>
        </p:txBody>
      </p:sp>
    </p:spTree>
    <p:extLst>
      <p:ext uri="{BB962C8B-B14F-4D97-AF65-F5344CB8AC3E}">
        <p14:creationId xmlns:p14="http://schemas.microsoft.com/office/powerpoint/2010/main" val="2498730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Progress at Tokyo</a:t>
            </a:r>
            <a:endParaRPr kumimoji="1" lang="ja-JP" altLang="en-US" dirty="0"/>
          </a:p>
        </p:txBody>
      </p:sp>
      <p:sp>
        <p:nvSpPr>
          <p:cNvPr id="3" name="コンテンツ プレースホルダー 2"/>
          <p:cNvSpPr>
            <a:spLocks noGrp="1"/>
          </p:cNvSpPr>
          <p:nvPr>
            <p:ph idx="1"/>
          </p:nvPr>
        </p:nvSpPr>
        <p:spPr/>
        <p:txBody>
          <a:bodyPr>
            <a:normAutofit/>
          </a:bodyPr>
          <a:lstStyle/>
          <a:p>
            <a:r>
              <a:rPr lang="en-US" altLang="ja-JP" dirty="0"/>
              <a:t>At TF meeting at Tokyo on 29 </a:t>
            </a:r>
            <a:r>
              <a:rPr lang="en-US" altLang="ja-JP" dirty="0" err="1"/>
              <a:t>feb.</a:t>
            </a:r>
            <a:r>
              <a:rPr lang="en-US" altLang="ja-JP" dirty="0"/>
              <a:t> </a:t>
            </a:r>
            <a:r>
              <a:rPr lang="en-US" altLang="ja-JP" dirty="0" smtClean="0"/>
              <a:t>2016, </a:t>
            </a:r>
            <a:r>
              <a:rPr lang="en-US" altLang="ja-JP" dirty="0"/>
              <a:t>a</a:t>
            </a:r>
            <a:r>
              <a:rPr lang="en-US" altLang="ja-JP" dirty="0" smtClean="0"/>
              <a:t>bout </a:t>
            </a:r>
            <a:r>
              <a:rPr lang="en-GB" altLang="ja-JP" dirty="0"/>
              <a:t>for </a:t>
            </a:r>
            <a:r>
              <a:rPr lang="en-GB" altLang="ja-JP" dirty="0" err="1"/>
              <a:t>para</a:t>
            </a:r>
            <a:r>
              <a:rPr lang="en-GB" altLang="ja-JP" dirty="0"/>
              <a:t>. 6.2.1.2.3. , </a:t>
            </a:r>
            <a:r>
              <a:rPr lang="en-US" altLang="ja-JP" dirty="0"/>
              <a:t>all TF members </a:t>
            </a:r>
            <a:r>
              <a:rPr lang="en-US" altLang="ja-JP" dirty="0" smtClean="0"/>
              <a:t>reach agreement.</a:t>
            </a:r>
            <a:endParaRPr lang="en-US" altLang="ja-JP" dirty="0"/>
          </a:p>
          <a:p>
            <a:pPr marL="0" indent="0">
              <a:buNone/>
            </a:pPr>
            <a:endParaRPr lang="en-US" altLang="ja-JP" dirty="0"/>
          </a:p>
          <a:p>
            <a:pPr marL="0" indent="0">
              <a:buNone/>
            </a:pPr>
            <a:r>
              <a:rPr lang="en-US" altLang="ja-JP" dirty="0"/>
              <a:t> </a:t>
            </a:r>
            <a:endParaRPr kumimoji="1" lang="ja-JP" altLang="en-US" dirty="0"/>
          </a:p>
        </p:txBody>
      </p:sp>
    </p:spTree>
    <p:extLst>
      <p:ext uri="{BB962C8B-B14F-4D97-AF65-F5344CB8AC3E}">
        <p14:creationId xmlns:p14="http://schemas.microsoft.com/office/powerpoint/2010/main" val="9547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Agreement </a:t>
            </a:r>
            <a:r>
              <a:rPr lang="en-US" altLang="ja-JP" dirty="0" err="1"/>
              <a:t>para</a:t>
            </a:r>
            <a:r>
              <a:rPr lang="en-US" altLang="ja-JP" dirty="0"/>
              <a:t>. 6.2.1.2.3 </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en-US" altLang="ja-JP" dirty="0" smtClean="0"/>
              <a:t> When </a:t>
            </a:r>
            <a:r>
              <a:rPr lang="en-US" altLang="ja-JP" dirty="0"/>
              <a:t>the vehicle or REESS subsystem is tested, the SOC shall be no less than 95 % of the SOC according to paragraphs 6.2.1.2.1. and 6.2.1.2.2. for REESS designed to be externally charged and shall be no less than 90 % of SOC according to paragraphs 6.2.1.2.1. and 6.2.1.2.2. for REESS designed to be charged only by an energy source on the vehicle. The SOC will be </a:t>
            </a:r>
            <a:r>
              <a:rPr lang="en-US" altLang="ja-JP" dirty="0" smtClean="0"/>
              <a:t>confirmed </a:t>
            </a:r>
            <a:r>
              <a:rPr lang="en-US" altLang="ja-JP" dirty="0"/>
              <a:t>by a method provided by the manufacturer. </a:t>
            </a:r>
          </a:p>
          <a:p>
            <a:endParaRPr kumimoji="1" lang="ja-JP" altLang="en-US" dirty="0"/>
          </a:p>
        </p:txBody>
      </p:sp>
    </p:spTree>
    <p:extLst>
      <p:ext uri="{BB962C8B-B14F-4D97-AF65-F5344CB8AC3E}">
        <p14:creationId xmlns:p14="http://schemas.microsoft.com/office/powerpoint/2010/main" val="1879973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TF6 have agreed with all the proposal draft concerning SOC adjustment.</a:t>
            </a:r>
          </a:p>
          <a:p>
            <a:r>
              <a:rPr lang="en-US" altLang="ja-JP" dirty="0" smtClean="0"/>
              <a:t>We have finished  all TF6 work.</a:t>
            </a:r>
          </a:p>
          <a:p>
            <a:r>
              <a:rPr kumimoji="1" lang="en-US" altLang="ja-JP" dirty="0" smtClean="0"/>
              <a:t>I will input our formal proposal draft to IWG before Washington D.C. meeting.</a:t>
            </a:r>
          </a:p>
        </p:txBody>
      </p:sp>
      <p:pic>
        <p:nvPicPr>
          <p:cNvPr id="1026" name="Picture 2" descr="D:\Users\Kawai\Desktop\c169b0854561ae2313bfb9a701d47eeba1be7c0d.91.2.9.2.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44408" y="6198840"/>
            <a:ext cx="682391" cy="49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333111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1295</TotalTime>
  <Words>438</Words>
  <Application>Microsoft Macintosh PowerPoint</Application>
  <PresentationFormat>画面に合わせる (4:3)</PresentationFormat>
  <Paragraphs>23</Paragraphs>
  <Slides>8</Slides>
  <Notes>3</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Office ​​テーマ</vt:lpstr>
      <vt:lpstr>10th EVS-gtr IWG Progress Report TF6 - SOC    2nd March.  2016 TKP Ichigaya Building Hall 3A(3F) 8 Ichigaya hachimancho, Shinjyuku-ku Tokyo, 162-0844, JAPAN </vt:lpstr>
      <vt:lpstr>Progress</vt:lpstr>
      <vt:lpstr>Draft proposal #1 TF6 amendment proposal on draft GTR (EVS-08-07e)</vt:lpstr>
      <vt:lpstr>Draft proposal #2  US proposal to TF6 amendment proposal on draft GTR 6.2.1.2.3.</vt:lpstr>
      <vt:lpstr>Draft proposal #3 OICA proposed</vt:lpstr>
      <vt:lpstr>Progress at Tokyo</vt:lpstr>
      <vt:lpstr>Agreement para. 6.2.1.2.3 </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1st Face to Face Meeting, EVS SOC-TF  Paris, 21 March 2014 OICA, 4 rue de Berri, F -75008 Paris, France</dc:title>
  <dc:creator>Kawai</dc:creator>
  <cp:lastModifiedBy>河合 英直</cp:lastModifiedBy>
  <cp:revision>63</cp:revision>
  <dcterms:created xsi:type="dcterms:W3CDTF">2014-03-13T02:41:12Z</dcterms:created>
  <dcterms:modified xsi:type="dcterms:W3CDTF">2016-03-01T05:59:43Z</dcterms:modified>
</cp:coreProperties>
</file>