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</p:sldMasterIdLst>
  <p:notesMasterIdLst>
    <p:notesMasterId r:id="rId11"/>
  </p:notesMasterIdLst>
  <p:handoutMasterIdLst>
    <p:handoutMasterId r:id="rId12"/>
  </p:handoutMasterIdLst>
  <p:sldIdLst>
    <p:sldId id="256" r:id="rId3"/>
    <p:sldId id="262" r:id="rId4"/>
    <p:sldId id="293" r:id="rId5"/>
    <p:sldId id="298" r:id="rId6"/>
    <p:sldId id="305" r:id="rId7"/>
    <p:sldId id="307" r:id="rId8"/>
    <p:sldId id="306" r:id="rId9"/>
    <p:sldId id="260" r:id="rId10"/>
  </p:sldIdLst>
  <p:sldSz cx="10440988" cy="6858000"/>
  <p:notesSz cx="6797675" cy="992822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8080"/>
  </p:clrMru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浅色样式 3 - 强调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中度样式 1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684" autoAdjust="0"/>
    <p:restoredTop sz="94737" autoAdjust="0"/>
  </p:normalViewPr>
  <p:slideViewPr>
    <p:cSldViewPr>
      <p:cViewPr>
        <p:scale>
          <a:sx n="80" d="100"/>
          <a:sy n="80" d="100"/>
        </p:scale>
        <p:origin x="-870" y="-102"/>
      </p:cViewPr>
      <p:guideLst>
        <p:guide orient="horz" pos="2160"/>
        <p:guide pos="32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876" y="-9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4E87320A-3E64-47F6-AE1A-BD58C73130A5}" type="datetimeFigureOut">
              <a:rPr lang="zh-CN" altLang="en-US"/>
              <a:pPr>
                <a:defRPr/>
              </a:pPr>
              <a:t>2016/3/2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8C98463F-CD1D-4509-BFE3-274BBD17BF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C65C7C9-C976-40EC-99C4-E5669A3CE9D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11" name="幻灯片图像占位符 10"/>
          <p:cNvSpPr>
            <a:spLocks noGrp="1" noRot="1" noChangeAspect="1"/>
          </p:cNvSpPr>
          <p:nvPr>
            <p:ph type="sldImg" idx="2"/>
          </p:nvPr>
        </p:nvSpPr>
        <p:spPr>
          <a:xfrm>
            <a:off x="565150" y="744538"/>
            <a:ext cx="56673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15" name="页眉占位符 1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pitchFamily="2" charset="-122"/>
        <a:cs typeface="宋体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en-US" altLang="zh-CN" smtClean="0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B6BBDE-3C62-40B1-AD8A-ECFA60530F26}" type="slidenum">
              <a:rPr lang="en-US" altLang="zh-CN" smtClean="0">
                <a:latin typeface="Arial" charset="0"/>
              </a:rPr>
              <a:pPr/>
              <a:t>2</a:t>
            </a:fld>
            <a:endParaRPr lang="en-US" altLang="zh-CN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3501E6-BA29-424E-960D-956F2D369743}" type="slidenum">
              <a:rPr lang="en-US" altLang="zh-CN" smtClean="0">
                <a:latin typeface="Arial" charset="0"/>
              </a:rPr>
              <a:pPr/>
              <a:t>4</a:t>
            </a:fld>
            <a:endParaRPr lang="en-US" altLang="zh-CN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1638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D7FBDE-B610-4DF7-BE00-FFFA8E1CD8FB}" type="slidenum">
              <a:rPr lang="en-US" altLang="zh-CN" smtClean="0">
                <a:latin typeface="Arial" charset="0"/>
              </a:rPr>
              <a:pPr/>
              <a:t>5</a:t>
            </a:fld>
            <a:endParaRPr lang="en-US" altLang="zh-CN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1638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D7FBDE-B610-4DF7-BE00-FFFA8E1CD8FB}" type="slidenum">
              <a:rPr lang="en-US" altLang="zh-CN" smtClean="0">
                <a:latin typeface="Arial" charset="0"/>
              </a:rPr>
              <a:pPr/>
              <a:t>6</a:t>
            </a:fld>
            <a:endParaRPr lang="en-US" altLang="zh-CN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65C7C9-C976-40EC-99C4-E5669A3CE9D0}" type="slidenum">
              <a:rPr lang="en-US" altLang="zh-CN" smtClean="0"/>
              <a:pPr>
                <a:defRPr/>
              </a:pPr>
              <a:t>7</a:t>
            </a:fld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 descr="无标题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40988" cy="140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0" y="2698750"/>
            <a:ext cx="10440988" cy="1090613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0" y="4318000"/>
            <a:ext cx="7307263" cy="936625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E2F76-BF86-4593-ACB2-6EC7940C33BF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781925" y="179388"/>
            <a:ext cx="2473325" cy="10429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58775" y="179388"/>
            <a:ext cx="7270750" cy="10429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30C25-2FF6-4ED4-B99D-BC911B83483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2638" y="2130425"/>
            <a:ext cx="88757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66863" y="3886200"/>
            <a:ext cx="7307262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0EECE-C6D6-4903-91FE-0CBA398F4696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67230-5A15-42AD-BE43-9233AF36A583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5500" y="4406900"/>
            <a:ext cx="88741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25500" y="2906713"/>
            <a:ext cx="88741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9C808-BB69-409E-8B2B-3859B03B4A5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22288" y="1600200"/>
            <a:ext cx="46212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95900" y="1600200"/>
            <a:ext cx="4622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BD057-1EE5-4232-AC63-CBD95F357805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22288" y="1535113"/>
            <a:ext cx="46132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2288" y="2174875"/>
            <a:ext cx="46132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303838" y="1535113"/>
            <a:ext cx="46148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303838" y="2174875"/>
            <a:ext cx="46148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1E482-C495-4DEB-B1DC-E16C09A52217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D898D-AD87-4B05-B620-F92245E32749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7F9B5-F35B-410E-A9F7-3535B072DFD5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2288" y="273050"/>
            <a:ext cx="34353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81463" y="273050"/>
            <a:ext cx="58372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22288" y="1435100"/>
            <a:ext cx="34353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3996A-F76A-48E0-9B0F-8889C11FEA93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942" y="188640"/>
            <a:ext cx="9110663" cy="5048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5B92D-77A5-400B-A6F0-A7E6BC896E8C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46288" y="4800600"/>
            <a:ext cx="62642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046288" y="612775"/>
            <a:ext cx="62642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046288" y="5367338"/>
            <a:ext cx="62642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AAFACD-C217-43B5-8177-1BD7DAA4790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B1CB0-F6D6-4E0E-9C52-77D85289D689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570788" y="274638"/>
            <a:ext cx="2347912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22288" y="274638"/>
            <a:ext cx="68961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BA962-1460-4D77-9C56-10BD6E50580C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5500" y="4406900"/>
            <a:ext cx="88741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25500" y="2906713"/>
            <a:ext cx="88741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D5F6B-8209-40DE-BDE3-B7C7444479F4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58775" y="790575"/>
            <a:ext cx="4872038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383213" y="790575"/>
            <a:ext cx="4872037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AAB74-00C8-42F7-AE21-672CF00A441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2288" y="274638"/>
            <a:ext cx="939641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22288" y="1535113"/>
            <a:ext cx="46132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2288" y="2174875"/>
            <a:ext cx="46132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303838" y="1535113"/>
            <a:ext cx="46148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303838" y="2174875"/>
            <a:ext cx="46148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1EBE3-98C1-4B0E-BCBC-CAD9D300D41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FBD26-5795-4F35-8ADC-233C8B2617D1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870D9-B4B4-4289-A9FB-83A77718F224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2288" y="273050"/>
            <a:ext cx="34353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81463" y="273050"/>
            <a:ext cx="58372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22288" y="1435100"/>
            <a:ext cx="34353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CBC74-61E7-4AC8-9D0E-03FBB634AA6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46288" y="4800600"/>
            <a:ext cx="62642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046288" y="612775"/>
            <a:ext cx="62642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046288" y="5367338"/>
            <a:ext cx="62642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38D90-250E-46CE-AAC6-7742CD8B19E6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942263" y="6423025"/>
            <a:ext cx="24368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rgbClr val="898989"/>
                </a:solidFill>
                <a:latin typeface="Arial" pitchFamily="34" charset="0"/>
                <a:ea typeface="黑体" pitchFamily="49" charset="-122"/>
              </a:defRPr>
            </a:lvl1pPr>
          </a:lstStyle>
          <a:p>
            <a:pPr>
              <a:defRPr/>
            </a:pPr>
            <a:fld id="{74EEB719-A209-4CAC-872F-F9FB5E4E1C61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pic>
        <p:nvPicPr>
          <p:cNvPr id="4099" name="图片 17" descr="未标题-3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0688" y="714375"/>
            <a:ext cx="8997950" cy="2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188913"/>
            <a:ext cx="91106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101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790575"/>
            <a:ext cx="98964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</p:txBody>
      </p:sp>
      <p:pic>
        <p:nvPicPr>
          <p:cNvPr id="4102" name="Picture 7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9469438" y="115888"/>
            <a:ext cx="755650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258" r:id="rId1"/>
    <p:sldLayoutId id="2147485237" r:id="rId2"/>
    <p:sldLayoutId id="2147485238" r:id="rId3"/>
    <p:sldLayoutId id="2147485239" r:id="rId4"/>
    <p:sldLayoutId id="2147485240" r:id="rId5"/>
    <p:sldLayoutId id="2147485241" r:id="rId6"/>
    <p:sldLayoutId id="2147485242" r:id="rId7"/>
    <p:sldLayoutId id="2147485243" r:id="rId8"/>
    <p:sldLayoutId id="2147485244" r:id="rId9"/>
    <p:sldLayoutId id="2147485245" r:id="rId10"/>
    <p:sldLayoutId id="214748524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+mj-lt"/>
          <a:ea typeface="+mj-ea"/>
          <a:cs typeface="黑体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  <a:cs typeface="黑体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  <a:cs typeface="黑体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  <a:cs typeface="黑体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  <a:cs typeface="黑体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200" b="1">
          <a:solidFill>
            <a:srgbClr val="003366"/>
          </a:solidFill>
          <a:latin typeface="+mn-lt"/>
          <a:ea typeface="+mn-ea"/>
          <a:cs typeface="黑体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rgbClr val="003366"/>
          </a:solidFill>
          <a:latin typeface="+mn-lt"/>
          <a:ea typeface="+mn-ea"/>
          <a:cs typeface="黑体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rgbClr val="003366"/>
          </a:solidFill>
          <a:latin typeface="+mn-lt"/>
          <a:ea typeface="+mn-ea"/>
          <a:cs typeface="黑体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rgbClr val="003366"/>
          </a:solidFill>
          <a:latin typeface="+mn-lt"/>
          <a:ea typeface="+mn-ea"/>
          <a:cs typeface="黑体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rgbClr val="003366"/>
          </a:solidFill>
          <a:latin typeface="+mn-lt"/>
          <a:ea typeface="+mn-ea"/>
          <a:cs typeface="黑体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66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66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66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66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274638"/>
            <a:ext cx="93964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2288" y="1600200"/>
            <a:ext cx="939641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2288" y="6245225"/>
            <a:ext cx="2435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67113" y="6245225"/>
            <a:ext cx="33067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83475" y="6245225"/>
            <a:ext cx="2435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54209BA-4862-45AE-A169-6DB5793AC0C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47" r:id="rId1"/>
    <p:sldLayoutId id="2147485248" r:id="rId2"/>
    <p:sldLayoutId id="2147485249" r:id="rId3"/>
    <p:sldLayoutId id="2147485250" r:id="rId4"/>
    <p:sldLayoutId id="2147485251" r:id="rId5"/>
    <p:sldLayoutId id="2147485252" r:id="rId6"/>
    <p:sldLayoutId id="2147485253" r:id="rId7"/>
    <p:sldLayoutId id="2147485254" r:id="rId8"/>
    <p:sldLayoutId id="2147485255" r:id="rId9"/>
    <p:sldLayoutId id="2147485256" r:id="rId10"/>
    <p:sldLayoutId id="214748525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宋体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宋体" pitchFamily="2" charset="-122"/>
          <a:cs typeface="宋体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宋体" pitchFamily="2" charset="-122"/>
          <a:cs typeface="宋体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宋体" pitchFamily="2" charset="-122"/>
          <a:cs typeface="宋体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宋体" pitchFamily="2" charset="-122"/>
          <a:cs typeface="宋体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宋体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430213" y="2500313"/>
            <a:ext cx="972026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400" b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Task Force 1: </a:t>
            </a:r>
            <a:r>
              <a:rPr lang="en-GB" altLang="zh-CN" sz="4400" b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Protection against Water</a:t>
            </a:r>
            <a:endParaRPr lang="en-US" altLang="zh-CN" sz="4400" b="1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3203575" y="4868863"/>
            <a:ext cx="41052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February 29th</a:t>
            </a:r>
            <a:r>
              <a:rPr lang="zh-CN" altLang="en-US" sz="3200" b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3200" b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2016</a:t>
            </a:r>
            <a:endParaRPr lang="zh-CN" altLang="en-US" sz="3200" b="1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灯片编号占位符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A613B68-A0BE-4B83-A094-561E7F113670}" type="slidenum">
              <a:rPr lang="en-US" altLang="zh-CN" smtClean="0">
                <a:latin typeface="Arial" charset="0"/>
                <a:ea typeface="黑体" pitchFamily="2" charset="-122"/>
              </a:rPr>
              <a:pPr/>
              <a:t>2</a:t>
            </a:fld>
            <a:endParaRPr lang="en-US" altLang="zh-CN" smtClean="0">
              <a:latin typeface="Arial" charset="0"/>
              <a:ea typeface="黑体" pitchFamily="2" charset="-122"/>
            </a:endParaRPr>
          </a:p>
        </p:txBody>
      </p:sp>
      <p:sp>
        <p:nvSpPr>
          <p:cNvPr id="8195" name="TextBox 24"/>
          <p:cNvSpPr txBox="1">
            <a:spLocks noChangeArrowheads="1"/>
          </p:cNvSpPr>
          <p:nvPr/>
        </p:nvSpPr>
        <p:spPr bwMode="auto">
          <a:xfrm>
            <a:off x="323850" y="260350"/>
            <a:ext cx="9648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3366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Outline</a:t>
            </a:r>
          </a:p>
        </p:txBody>
      </p:sp>
      <p:sp>
        <p:nvSpPr>
          <p:cNvPr id="30" name="AutoShape 4"/>
          <p:cNvSpPr>
            <a:spLocks noChangeArrowheads="1"/>
          </p:cNvSpPr>
          <p:nvPr/>
        </p:nvSpPr>
        <p:spPr bwMode="auto">
          <a:xfrm>
            <a:off x="900113" y="2844800"/>
            <a:ext cx="8351837" cy="647700"/>
          </a:xfrm>
          <a:prstGeom prst="roundRect">
            <a:avLst>
              <a:gd name="adj" fmla="val 11681"/>
            </a:avLst>
          </a:prstGeom>
          <a:solidFill>
            <a:srgbClr val="DDDDDD"/>
          </a:solidFill>
          <a:ln w="28575">
            <a:noFill/>
            <a:round/>
            <a:headEnd/>
            <a:tailEnd/>
          </a:ln>
          <a:effectLst>
            <a:outerShdw dist="17961" dir="2700000" algn="ctr" rotWithShape="0">
              <a:srgbClr val="003366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zh-CN" altLang="en-US" sz="2400" b="1">
                <a:solidFill>
                  <a:srgbClr val="003366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    </a:t>
            </a:r>
            <a:endParaRPr lang="zh-CN" altLang="en-US" sz="2200" b="1">
              <a:solidFill>
                <a:srgbClr val="003366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33" name="AutoShape 4"/>
          <p:cNvSpPr>
            <a:spLocks noChangeArrowheads="1"/>
          </p:cNvSpPr>
          <p:nvPr/>
        </p:nvSpPr>
        <p:spPr bwMode="auto">
          <a:xfrm>
            <a:off x="901700" y="1555750"/>
            <a:ext cx="8351838" cy="647700"/>
          </a:xfrm>
          <a:prstGeom prst="roundRect">
            <a:avLst>
              <a:gd name="adj" fmla="val 11681"/>
            </a:avLst>
          </a:prstGeom>
          <a:solidFill>
            <a:srgbClr val="DDDDDD"/>
          </a:solidFill>
          <a:ln w="28575">
            <a:noFill/>
            <a:round/>
            <a:headEnd/>
            <a:tailEnd/>
          </a:ln>
          <a:effectLst>
            <a:outerShdw dist="17961" dir="2700000" algn="ctr" rotWithShape="0">
              <a:srgbClr val="003366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zh-CN" altLang="en-US" sz="2400" b="1">
                <a:solidFill>
                  <a:srgbClr val="003366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    </a:t>
            </a:r>
            <a:endParaRPr lang="zh-CN" altLang="en-US" sz="2200" b="1">
              <a:solidFill>
                <a:srgbClr val="003366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grpSp>
        <p:nvGrpSpPr>
          <p:cNvPr id="8198" name="Group 5"/>
          <p:cNvGrpSpPr>
            <a:grpSpLocks/>
          </p:cNvGrpSpPr>
          <p:nvPr/>
        </p:nvGrpSpPr>
        <p:grpSpPr bwMode="auto">
          <a:xfrm>
            <a:off x="1009650" y="1427163"/>
            <a:ext cx="639763" cy="638175"/>
            <a:chOff x="403" y="940"/>
            <a:chExt cx="403" cy="402"/>
          </a:xfrm>
        </p:grpSpPr>
        <p:sp>
          <p:nvSpPr>
            <p:cNvPr id="8215" name="AutoShape 6"/>
            <p:cNvSpPr>
              <a:spLocks noChangeArrowheads="1"/>
            </p:cNvSpPr>
            <p:nvPr/>
          </p:nvSpPr>
          <p:spPr bwMode="gray">
            <a:xfrm>
              <a:off x="403" y="940"/>
              <a:ext cx="403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478E"/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gray">
            <a:xfrm>
              <a:off x="431" y="970"/>
              <a:ext cx="159" cy="152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 Box 8"/>
            <p:cNvSpPr txBox="1">
              <a:spLocks noChangeArrowheads="1"/>
            </p:cNvSpPr>
            <p:nvPr/>
          </p:nvSpPr>
          <p:spPr bwMode="gray">
            <a:xfrm>
              <a:off x="429" y="984"/>
              <a:ext cx="347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2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sp>
        <p:nvSpPr>
          <p:cNvPr id="8199" name="TextBox 24"/>
          <p:cNvSpPr txBox="1">
            <a:spLocks noChangeArrowheads="1"/>
          </p:cNvSpPr>
          <p:nvPr/>
        </p:nvSpPr>
        <p:spPr bwMode="auto">
          <a:xfrm>
            <a:off x="1763713" y="1660525"/>
            <a:ext cx="72723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3366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General information about TF1</a:t>
            </a:r>
            <a:endParaRPr lang="zh-CN" altLang="en-US" sz="2400" b="1">
              <a:solidFill>
                <a:srgbClr val="003366"/>
              </a:solidFill>
              <a:latin typeface="Times New Roman" pitchFamily="18" charset="0"/>
              <a:ea typeface="黑体" pitchFamily="2" charset="-122"/>
              <a:cs typeface="Times New Roman" pitchFamily="18" charset="0"/>
            </a:endParaRPr>
          </a:p>
        </p:txBody>
      </p:sp>
      <p:grpSp>
        <p:nvGrpSpPr>
          <p:cNvPr id="8200" name="Group 5"/>
          <p:cNvGrpSpPr>
            <a:grpSpLocks/>
          </p:cNvGrpSpPr>
          <p:nvPr/>
        </p:nvGrpSpPr>
        <p:grpSpPr bwMode="auto">
          <a:xfrm>
            <a:off x="1009650" y="2700338"/>
            <a:ext cx="639763" cy="638175"/>
            <a:chOff x="403" y="940"/>
            <a:chExt cx="403" cy="402"/>
          </a:xfrm>
        </p:grpSpPr>
        <p:sp>
          <p:nvSpPr>
            <p:cNvPr id="8210" name="AutoShape 6"/>
            <p:cNvSpPr>
              <a:spLocks noChangeArrowheads="1"/>
            </p:cNvSpPr>
            <p:nvPr/>
          </p:nvSpPr>
          <p:spPr bwMode="gray">
            <a:xfrm>
              <a:off x="403" y="940"/>
              <a:ext cx="403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478E"/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gray">
            <a:xfrm>
              <a:off x="431" y="970"/>
              <a:ext cx="159" cy="152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8"/>
            <p:cNvSpPr txBox="1">
              <a:spLocks noChangeArrowheads="1"/>
            </p:cNvSpPr>
            <p:nvPr/>
          </p:nvSpPr>
          <p:spPr bwMode="gray">
            <a:xfrm>
              <a:off x="429" y="984"/>
              <a:ext cx="347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2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</p:grpSp>
      <p:sp>
        <p:nvSpPr>
          <p:cNvPr id="8201" name="TextBox 24"/>
          <p:cNvSpPr txBox="1">
            <a:spLocks noChangeArrowheads="1"/>
          </p:cNvSpPr>
          <p:nvPr/>
        </p:nvSpPr>
        <p:spPr bwMode="auto">
          <a:xfrm>
            <a:off x="1798638" y="2947988"/>
            <a:ext cx="68786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33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TF1 working progress</a:t>
            </a:r>
            <a:endParaRPr lang="zh-CN" altLang="en-US" sz="2400" b="1">
              <a:solidFill>
                <a:srgbClr val="003366"/>
              </a:solidFill>
              <a:latin typeface="Times New Roman" pitchFamily="18" charset="0"/>
              <a:ea typeface="黑体" pitchFamily="2" charset="-122"/>
              <a:cs typeface="Times New Roman" pitchFamily="18" charset="0"/>
            </a:endParaRPr>
          </a:p>
        </p:txBody>
      </p:sp>
      <p:sp>
        <p:nvSpPr>
          <p:cNvPr id="22" name="AutoShape 4"/>
          <p:cNvSpPr>
            <a:spLocks noChangeArrowheads="1"/>
          </p:cNvSpPr>
          <p:nvPr/>
        </p:nvSpPr>
        <p:spPr bwMode="auto">
          <a:xfrm>
            <a:off x="862013" y="4210050"/>
            <a:ext cx="8351837" cy="647700"/>
          </a:xfrm>
          <a:prstGeom prst="roundRect">
            <a:avLst>
              <a:gd name="adj" fmla="val 11681"/>
            </a:avLst>
          </a:prstGeom>
          <a:solidFill>
            <a:srgbClr val="DDDDDD"/>
          </a:solidFill>
          <a:ln w="28575">
            <a:noFill/>
            <a:round/>
            <a:headEnd/>
            <a:tailEnd/>
          </a:ln>
          <a:effectLst>
            <a:outerShdw dist="17961" dir="2700000" algn="ctr" rotWithShape="0">
              <a:srgbClr val="003366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zh-CN" altLang="en-US" sz="2400" b="1">
                <a:solidFill>
                  <a:srgbClr val="003366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    </a:t>
            </a:r>
            <a:endParaRPr lang="zh-CN" altLang="en-US" sz="2200" b="1">
              <a:solidFill>
                <a:srgbClr val="003366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grpSp>
        <p:nvGrpSpPr>
          <p:cNvPr id="8203" name="Group 5"/>
          <p:cNvGrpSpPr>
            <a:grpSpLocks/>
          </p:cNvGrpSpPr>
          <p:nvPr/>
        </p:nvGrpSpPr>
        <p:grpSpPr bwMode="auto">
          <a:xfrm>
            <a:off x="971550" y="4065588"/>
            <a:ext cx="639763" cy="638175"/>
            <a:chOff x="403" y="940"/>
            <a:chExt cx="403" cy="402"/>
          </a:xfrm>
        </p:grpSpPr>
        <p:sp>
          <p:nvSpPr>
            <p:cNvPr id="8205" name="AutoShape 6"/>
            <p:cNvSpPr>
              <a:spLocks noChangeArrowheads="1"/>
            </p:cNvSpPr>
            <p:nvPr/>
          </p:nvSpPr>
          <p:spPr bwMode="gray">
            <a:xfrm>
              <a:off x="403" y="940"/>
              <a:ext cx="403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478E"/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gray">
            <a:xfrm>
              <a:off x="431" y="970"/>
              <a:ext cx="159" cy="152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8"/>
            <p:cNvSpPr txBox="1">
              <a:spLocks noChangeArrowheads="1"/>
            </p:cNvSpPr>
            <p:nvPr/>
          </p:nvSpPr>
          <p:spPr bwMode="gray">
            <a:xfrm>
              <a:off x="429" y="984"/>
              <a:ext cx="347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2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sp>
        <p:nvSpPr>
          <p:cNvPr id="8204" name="TextBox 24"/>
          <p:cNvSpPr txBox="1">
            <a:spLocks noChangeArrowheads="1"/>
          </p:cNvSpPr>
          <p:nvPr/>
        </p:nvSpPr>
        <p:spPr bwMode="auto">
          <a:xfrm>
            <a:off x="1760538" y="4313238"/>
            <a:ext cx="68786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 dirty="0" smtClean="0">
                <a:solidFill>
                  <a:srgbClr val="003366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Summary</a:t>
            </a:r>
            <a:endParaRPr lang="zh-CN" altLang="en-US" sz="2400" b="1" dirty="0">
              <a:solidFill>
                <a:srgbClr val="003366"/>
              </a:solidFill>
              <a:latin typeface="Times New Roman" pitchFamily="18" charset="0"/>
              <a:ea typeface="黑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灯片编号占位符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68C6437-D5E2-4B30-AAAB-0DD7FFDB654A}" type="slidenum">
              <a:rPr lang="en-US" altLang="zh-CN" smtClean="0">
                <a:latin typeface="Arial" charset="0"/>
                <a:ea typeface="黑体" pitchFamily="2" charset="-122"/>
              </a:rPr>
              <a:pPr/>
              <a:t>3</a:t>
            </a:fld>
            <a:endParaRPr lang="en-US" altLang="zh-CN" smtClean="0">
              <a:latin typeface="Arial" charset="0"/>
              <a:ea typeface="黑体" pitchFamily="2" charset="-122"/>
            </a:endParaRPr>
          </a:p>
        </p:txBody>
      </p:sp>
      <p:sp>
        <p:nvSpPr>
          <p:cNvPr id="7" name="TextBox 24"/>
          <p:cNvSpPr txBox="1">
            <a:spLocks noChangeArrowheads="1"/>
          </p:cNvSpPr>
          <p:nvPr/>
        </p:nvSpPr>
        <p:spPr bwMode="auto">
          <a:xfrm>
            <a:off x="612775" y="714375"/>
            <a:ext cx="8928100" cy="1570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  <a:defRPr/>
            </a:pPr>
            <a:r>
              <a:rPr lang="en-US" altLang="zh-CN" sz="2000" b="1" dirty="0">
                <a:solidFill>
                  <a:srgbClr val="0033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TF1 working scope</a:t>
            </a:r>
          </a:p>
          <a:p>
            <a:pPr marL="360000">
              <a:buFont typeface="Wingdings" pitchFamily="2" charset="2"/>
              <a:buChar char="Ø"/>
              <a:defRPr/>
            </a:pPr>
            <a:r>
              <a:rPr lang="en-US" altLang="zh-CN" b="1" dirty="0">
                <a:solidFill>
                  <a:srgbClr val="0033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To prevent the person from electric shock </a:t>
            </a:r>
            <a:r>
              <a:rPr lang="en-US" altLang="zh-CN" b="1" dirty="0" smtClean="0">
                <a:solidFill>
                  <a:srgbClr val="0033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.</a:t>
            </a:r>
            <a:endParaRPr lang="en-US" altLang="zh-CN" b="1" dirty="0">
              <a:solidFill>
                <a:srgbClr val="003366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  <a:buFontTx/>
              <a:buBlip>
                <a:blip r:embed="rId2"/>
              </a:buBlip>
              <a:defRPr/>
            </a:pPr>
            <a:r>
              <a:rPr lang="en-US" altLang="zh-CN" sz="2000" b="1" dirty="0">
                <a:solidFill>
                  <a:srgbClr val="0033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TF1 working objective</a:t>
            </a:r>
          </a:p>
          <a:p>
            <a:pPr marL="360000">
              <a:buFont typeface="Wingdings" pitchFamily="2" charset="2"/>
              <a:buChar char="Ø"/>
              <a:defRPr/>
            </a:pPr>
            <a:r>
              <a:rPr lang="en-US" altLang="zh-CN" b="1" dirty="0">
                <a:solidFill>
                  <a:srgbClr val="0033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To form the requirements in the GTR regulations.</a:t>
            </a:r>
          </a:p>
        </p:txBody>
      </p:sp>
      <p:sp>
        <p:nvSpPr>
          <p:cNvPr id="9220" name="TextBox 6"/>
          <p:cNvSpPr txBox="1">
            <a:spLocks noChangeArrowheads="1"/>
          </p:cNvSpPr>
          <p:nvPr/>
        </p:nvSpPr>
        <p:spPr bwMode="auto">
          <a:xfrm>
            <a:off x="647700" y="2171700"/>
            <a:ext cx="33845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3"/>
              </a:buBlip>
            </a:pPr>
            <a:r>
              <a:rPr lang="en-US" altLang="zh-CN" sz="2000" b="1">
                <a:solidFill>
                  <a:srgbClr val="0033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The working group</a:t>
            </a:r>
            <a:endParaRPr lang="zh-CN" altLang="zh-CN" sz="2000" b="1">
              <a:solidFill>
                <a:srgbClr val="003366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1219200" y="2679700"/>
          <a:ext cx="7715250" cy="4111947"/>
        </p:xfrm>
        <a:graphic>
          <a:graphicData uri="http://schemas.openxmlformats.org/drawingml/2006/table">
            <a:tbl>
              <a:tblPr/>
              <a:tblGrid>
                <a:gridCol w="428625"/>
                <a:gridCol w="3348038"/>
                <a:gridCol w="430212"/>
                <a:gridCol w="3508375"/>
              </a:tblGrid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No.</a:t>
                      </a:r>
                    </a:p>
                  </a:txBody>
                  <a:tcPr marL="9525" marR="9525" marT="9525" marB="0" anchor="ctr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Members  </a:t>
                      </a:r>
                    </a:p>
                  </a:txBody>
                  <a:tcPr marL="9525" marR="9525" marT="9525" marB="0" anchor="ctr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No.</a:t>
                      </a:r>
                    </a:p>
                  </a:txBody>
                  <a:tcPr marL="9525" marR="9525" marT="9525" marB="0" anchor="ctr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Members  </a:t>
                      </a:r>
                    </a:p>
                  </a:txBody>
                  <a:tcPr marL="9525" marR="9525" marT="9525" marB="0" anchor="ctr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6091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1</a:t>
                      </a:r>
                    </a:p>
                  </a:txBody>
                  <a:tcPr marL="9525" marR="9525" marT="9525" marB="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Nha Nguyen (USA, NHTSA)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12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 Brian Lawrence, JLR.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2</a:t>
                      </a:r>
                    </a:p>
                  </a:txBody>
                  <a:tcPr marL="9525" marR="9525" marT="9525" marB="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 Thomas Goldbach, GM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13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Alexandra MULOT, UTAC(France)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3</a:t>
                      </a:r>
                    </a:p>
                  </a:txBody>
                  <a:tcPr marL="9525" marR="9525" marT="9525" marB="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 Volker Rothe, GM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14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 Olaf Boese, SK Continental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4</a:t>
                      </a:r>
                    </a:p>
                  </a:txBody>
                  <a:tcPr marL="9525" marR="9525" marT="9525" marB="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Mr.Heiko Mertens (OICA, Volkswagen)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15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 Karim Kortlaender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5</a:t>
                      </a:r>
                    </a:p>
                  </a:txBody>
                  <a:tcPr marL="9525" marR="9525" marT="9525" marB="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 Uwe Lachmund, VW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16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Mrs. Samarendra Triphathy, Renault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6</a:t>
                      </a:r>
                    </a:p>
                  </a:txBody>
                  <a:tcPr marL="9525" marR="9525" marT="9525" marB="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 Willi Josefowitz, VW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17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Mrs. Annika Tidblad, Scania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7</a:t>
                      </a:r>
                    </a:p>
                  </a:txBody>
                  <a:tcPr marL="9525" marR="9525" marT="9525" marB="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PaulineLejeune, PSA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　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Peugeot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　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Citroen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　（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OICA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）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Calibri" pitchFamily="34" charset="0"/>
                        <a:ea typeface="黑体" pitchFamily="49" charset="-122"/>
                      </a:endParaRP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18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Mrs. Laura Schenk,Daimler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8</a:t>
                      </a:r>
                    </a:p>
                  </a:txBody>
                  <a:tcPr marL="9525" marR="9525" marT="9525" marB="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Kazuya Ohzono(Japan, Honda)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19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Michael Guse, Daimler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9</a:t>
                      </a:r>
                    </a:p>
                  </a:txBody>
                  <a:tcPr marL="9525" marR="9525" marT="9525" marB="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 Masaaki Iwasaki, Toyota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20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Mr.Zhan Wenzhang, China, BAIC GROUP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10</a:t>
                      </a:r>
                    </a:p>
                  </a:txBody>
                  <a:tcPr marL="9525" marR="9525" marT="9525" marB="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 Takahiko Miki, Toyota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21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Mr.Chen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 Ping   China ,CHANGAN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11</a:t>
                      </a:r>
                    </a:p>
                  </a:txBody>
                  <a:tcPr marL="9525" marR="9525" marT="9525" marB="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 Naoki Kinoshita, Honda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22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 </a:t>
                      </a:r>
                      <a:r>
                        <a:rPr kumimoji="0" lang="en-US" altLang="zh-CN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ZhangTianqiang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, China, FAW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88" name="TextBox 24"/>
          <p:cNvSpPr txBox="1">
            <a:spLocks noChangeArrowheads="1"/>
          </p:cNvSpPr>
          <p:nvPr/>
        </p:nvSpPr>
        <p:spPr bwMode="auto">
          <a:xfrm>
            <a:off x="323850" y="214313"/>
            <a:ext cx="10326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3366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1. General information about TF1</a:t>
            </a:r>
            <a:endParaRPr lang="zh-CN" altLang="en-US" sz="2800" b="1">
              <a:solidFill>
                <a:srgbClr val="003366"/>
              </a:solidFill>
              <a:latin typeface="Times New Roman" pitchFamily="18" charset="0"/>
              <a:ea typeface="黑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灯片编号占位符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003DDA6-2D0F-4DBF-BC7C-FD52E2BF846C}" type="slidenum">
              <a:rPr lang="en-US" altLang="zh-CN" smtClean="0">
                <a:latin typeface="Arial" charset="0"/>
                <a:ea typeface="黑体" pitchFamily="2" charset="-122"/>
              </a:rPr>
              <a:pPr/>
              <a:t>4</a:t>
            </a:fld>
            <a:endParaRPr lang="en-US" altLang="zh-CN" smtClean="0">
              <a:latin typeface="Arial" charset="0"/>
              <a:ea typeface="黑体" pitchFamily="2" charset="-122"/>
            </a:endParaRPr>
          </a:p>
        </p:txBody>
      </p:sp>
      <p:sp>
        <p:nvSpPr>
          <p:cNvPr id="10243" name="TextBox 8"/>
          <p:cNvSpPr txBox="1">
            <a:spLocks noChangeArrowheads="1"/>
          </p:cNvSpPr>
          <p:nvPr/>
        </p:nvSpPr>
        <p:spPr bwMode="auto">
          <a:xfrm>
            <a:off x="361950" y="785794"/>
            <a:ext cx="1007903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sz="2400" b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b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The 4th EVS meeting</a:t>
            </a:r>
          </a:p>
          <a:p>
            <a:r>
              <a:rPr lang="en-US" altLang="zh-CN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TF1 was set up.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zh-CN" sz="2000" b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The 5th EVS meeting</a:t>
            </a:r>
          </a:p>
          <a:p>
            <a:r>
              <a:rPr lang="en-US" altLang="zh-CN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TF1 discussed the requirements and test procedures of insulation resistance proposed by FAW(China).</a:t>
            </a:r>
            <a:endParaRPr lang="en-US" altLang="zh-CN" sz="2000" b="1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zh-CN" sz="2000" b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The 6th EVS meeting</a:t>
            </a:r>
          </a:p>
          <a:p>
            <a:r>
              <a:rPr lang="en-US" altLang="zh-CN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GB" altLang="zh-CN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EVS IWG asked TF1 draft a proposed text for inclusion in the draft GTR</a:t>
            </a:r>
            <a:r>
              <a:rPr lang="en-US" altLang="zh-CN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zh-CN" sz="2000" b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The 7th EVS meeting</a:t>
            </a:r>
          </a:p>
          <a:p>
            <a:r>
              <a:rPr lang="en-GB" altLang="zh-CN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TF1 proposed draft to the EVS IWG</a:t>
            </a:r>
            <a:r>
              <a:rPr lang="en-US" altLang="zh-CN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zh-CN" sz="2000" b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The 8th EVS meeting</a:t>
            </a:r>
          </a:p>
          <a:p>
            <a:r>
              <a:rPr lang="en-GB" altLang="zh-CN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TF1 experts reached an agreement about the draft except one open issue—detailed parameter of  the flooding test procedure</a:t>
            </a:r>
            <a:r>
              <a:rPr lang="en-US" altLang="zh-CN" sz="20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altLang="zh-CN" sz="2000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0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The 9th EVS meeting</a:t>
            </a:r>
          </a:p>
          <a:p>
            <a:r>
              <a:rPr lang="en-CA" altLang="zh-CN" sz="20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The flooding  parameters were discussed (EVS-08-17e) but without reaching any agreement.</a:t>
            </a:r>
            <a:endParaRPr lang="zh-CN" altLang="zh-CN" sz="2000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altLang="zh-CN" sz="20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zh-CN" sz="20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REESS </a:t>
            </a:r>
            <a:r>
              <a:rPr lang="en-GB" altLang="zh-CN" sz="20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immersion test at pack level which was agreed to  be discussed TF1. </a:t>
            </a:r>
            <a:endParaRPr lang="en-US" altLang="zh-CN" sz="2000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TextBox 24"/>
          <p:cNvSpPr txBox="1">
            <a:spLocks noChangeArrowheads="1"/>
          </p:cNvSpPr>
          <p:nvPr/>
        </p:nvSpPr>
        <p:spPr bwMode="auto">
          <a:xfrm>
            <a:off x="323850" y="214313"/>
            <a:ext cx="10326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3366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2. </a:t>
            </a:r>
            <a:r>
              <a:rPr lang="en-US" altLang="zh-CN" sz="2800" b="1">
                <a:solidFill>
                  <a:srgbClr val="0033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TF1 working progress</a:t>
            </a:r>
            <a:endParaRPr lang="zh-CN" altLang="en-US" sz="2800" b="1">
              <a:solidFill>
                <a:srgbClr val="003366"/>
              </a:solidFill>
              <a:latin typeface="Times New Roman" pitchFamily="18" charset="0"/>
              <a:ea typeface="黑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灯片编号占位符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9E45B65-1D03-4020-A3B3-687CB4EDC876}" type="slidenum">
              <a:rPr lang="en-US" altLang="zh-CN" smtClean="0">
                <a:latin typeface="Arial" charset="0"/>
                <a:ea typeface="黑体" pitchFamily="2" charset="-122"/>
              </a:rPr>
              <a:pPr/>
              <a:t>5</a:t>
            </a:fld>
            <a:endParaRPr lang="en-US" altLang="zh-CN" smtClean="0">
              <a:latin typeface="Arial" charset="0"/>
              <a:ea typeface="黑体" pitchFamily="2" charset="-122"/>
            </a:endParaRPr>
          </a:p>
        </p:txBody>
      </p:sp>
      <p:sp>
        <p:nvSpPr>
          <p:cNvPr id="1029" name="TextBox 8"/>
          <p:cNvSpPr txBox="1">
            <a:spLocks noChangeArrowheads="1"/>
          </p:cNvSpPr>
          <p:nvPr/>
        </p:nvSpPr>
        <p:spPr bwMode="auto">
          <a:xfrm>
            <a:off x="361950" y="749300"/>
            <a:ext cx="9788525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sz="24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altLang="zh-CN" sz="2400" b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Brussels</a:t>
            </a:r>
            <a:r>
              <a:rPr lang="en-US" altLang="zh-CN" sz="2400" b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meeting</a:t>
            </a:r>
          </a:p>
          <a:p>
            <a:r>
              <a:rPr lang="en-US" altLang="zh-CN" sz="20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0" lvl="1"/>
            <a:r>
              <a:rPr lang="en-US" altLang="zh-CN" sz="20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 The meeting chair concludes that the meeting discussion results in 4 possible options for TF1 moving forward:</a:t>
            </a:r>
          </a:p>
          <a:p>
            <a:pPr lvl="0">
              <a:lnSpc>
                <a:spcPct val="120000"/>
              </a:lnSpc>
            </a:pPr>
            <a:r>
              <a:rPr lang="en-US" altLang="zh-CN" sz="20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  OPTION 1: Chinese present proposal as described by EVS-08-17</a:t>
            </a:r>
          </a:p>
          <a:p>
            <a:pPr lvl="0">
              <a:lnSpc>
                <a:spcPct val="120000"/>
              </a:lnSpc>
            </a:pPr>
            <a:r>
              <a:rPr lang="en-US" altLang="zh-CN" sz="20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  OPTION 2: US proposal to expand scope of the water exposure tests  as described in EVSTF-06-06</a:t>
            </a:r>
          </a:p>
          <a:p>
            <a:pPr lvl="0">
              <a:lnSpc>
                <a:spcPct val="120000"/>
              </a:lnSpc>
            </a:pPr>
            <a:r>
              <a:rPr lang="en-US" altLang="zh-CN" sz="20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 OPTION 3: Postpone water requirements to phase 2 to allow time for research and a wider discussion of water exposure conditions, including immersion.</a:t>
            </a:r>
          </a:p>
          <a:p>
            <a:pPr lvl="0">
              <a:lnSpc>
                <a:spcPct val="120000"/>
              </a:lnSpc>
            </a:pPr>
            <a:r>
              <a:rPr lang="en-US" altLang="zh-CN" sz="20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 OPTION 4: Make isolation resistance monitoring mandatory for all electric vehicles</a:t>
            </a:r>
          </a:p>
          <a:p>
            <a:pPr lvl="0">
              <a:lnSpc>
                <a:spcPct val="120000"/>
              </a:lnSpc>
            </a:pPr>
            <a:endParaRPr lang="en-GB" altLang="zh-CN" sz="2000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GB" altLang="zh-CN" sz="24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Action:</a:t>
            </a:r>
          </a:p>
          <a:p>
            <a:pPr lvl="0">
              <a:lnSpc>
                <a:spcPct val="120000"/>
              </a:lnSpc>
            </a:pPr>
            <a:r>
              <a:rPr lang="en-GB" altLang="zh-CN" sz="20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China and Japan will be champions for OPTION 1 and provide rationale.</a:t>
            </a:r>
            <a:endParaRPr lang="zh-CN" altLang="en-US" sz="2000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20000"/>
              </a:lnSpc>
            </a:pPr>
            <a:r>
              <a:rPr lang="en-GB" altLang="zh-CN" sz="20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USA will be champion for OPTION 2 </a:t>
            </a:r>
            <a:endParaRPr lang="zh-CN" altLang="en-US" sz="2000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20000"/>
              </a:lnSpc>
            </a:pPr>
            <a:r>
              <a:rPr lang="en-GB" altLang="zh-CN" sz="20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OICA will champion OPTION 3,OICA will provide technical information and supporting evidence for the benefits of the isolation monitoring system </a:t>
            </a:r>
            <a:r>
              <a:rPr lang="en-US" altLang="zh-CN" sz="20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zh-CN" sz="2000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TextBox 24"/>
          <p:cNvSpPr txBox="1">
            <a:spLocks noChangeArrowheads="1"/>
          </p:cNvSpPr>
          <p:nvPr/>
        </p:nvSpPr>
        <p:spPr bwMode="auto">
          <a:xfrm>
            <a:off x="323850" y="214313"/>
            <a:ext cx="10326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3366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2. </a:t>
            </a:r>
            <a:r>
              <a:rPr lang="en-US" altLang="zh-CN" sz="2800" b="1">
                <a:solidFill>
                  <a:srgbClr val="0033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TF1 working progress</a:t>
            </a:r>
            <a:endParaRPr lang="zh-CN" altLang="en-US" sz="2800" b="1">
              <a:solidFill>
                <a:srgbClr val="003366"/>
              </a:solidFill>
              <a:latin typeface="Times New Roman" pitchFamily="18" charset="0"/>
              <a:ea typeface="黑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灯片编号占位符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9E45B65-1D03-4020-A3B3-687CB4EDC876}" type="slidenum">
              <a:rPr lang="en-US" altLang="zh-CN" smtClean="0">
                <a:latin typeface="Arial" charset="0"/>
                <a:ea typeface="黑体" pitchFamily="2" charset="-122"/>
              </a:rPr>
              <a:pPr/>
              <a:t>6</a:t>
            </a:fld>
            <a:endParaRPr lang="en-US" altLang="zh-CN" smtClean="0">
              <a:latin typeface="Arial" charset="0"/>
              <a:ea typeface="黑体" pitchFamily="2" charset="-122"/>
            </a:endParaRPr>
          </a:p>
        </p:txBody>
      </p:sp>
      <p:sp>
        <p:nvSpPr>
          <p:cNvPr id="1029" name="TextBox 8"/>
          <p:cNvSpPr txBox="1">
            <a:spLocks noChangeArrowheads="1"/>
          </p:cNvSpPr>
          <p:nvPr/>
        </p:nvSpPr>
        <p:spPr bwMode="auto">
          <a:xfrm>
            <a:off x="362710" y="642918"/>
            <a:ext cx="10078278" cy="5906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i="1" u="sng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Tokyo F2F meeting on Feb.29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u"/>
            </a:pPr>
            <a:r>
              <a:rPr lang="en-US" altLang="zh-CN" sz="22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All parties present the rationale</a:t>
            </a:r>
          </a:p>
          <a:p>
            <a:pPr marL="252000" eaLnBrk="0" hangingPunct="0"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USA </a:t>
            </a:r>
            <a:r>
              <a:rPr lang="en-GB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justify</a:t>
            </a: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the expansion of the scope.</a:t>
            </a:r>
          </a:p>
          <a:p>
            <a:pPr marL="252000" eaLnBrk="0" hangingPunct="0"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OICA share technical information and supporting evidence for the benefits of the</a:t>
            </a:r>
            <a:b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isolation monitoring system.</a:t>
            </a:r>
          </a:p>
          <a:p>
            <a:pPr marL="252000" eaLnBrk="0" hangingPunct="0"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Japan share some material on benefits of isolation resistance monitoring.</a:t>
            </a:r>
          </a:p>
          <a:p>
            <a:pPr marL="252000" eaLnBrk="0" hangingPunct="0"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en-GB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China provide rationale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for Water Test.</a:t>
            </a:r>
          </a:p>
          <a:p>
            <a:pPr eaLnBrk="0" hangingPunct="0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u"/>
              <a:defRPr/>
            </a:pPr>
            <a:r>
              <a:rPr lang="en-US" altLang="zh-CN" sz="22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All contract member's point about TF1</a:t>
            </a:r>
          </a:p>
          <a:p>
            <a:pPr marL="252000">
              <a:lnSpc>
                <a:spcPct val="120000"/>
              </a:lnSpc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Agree</a:t>
            </a:r>
            <a:r>
              <a:rPr lang="zh-CN" altLang="en-US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：      </a:t>
            </a: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China and Japan agree to include in phase 1. </a:t>
            </a:r>
          </a:p>
          <a:p>
            <a:pPr marL="252000">
              <a:lnSpc>
                <a:spcPct val="120000"/>
              </a:lnSpc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Not agree</a:t>
            </a:r>
            <a:r>
              <a:rPr lang="zh-CN" altLang="en-US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：</a:t>
            </a: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EU think there were not any accidents caused by isolation</a:t>
            </a:r>
            <a:r>
              <a:rPr lang="en-US" altLang="ja-JP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failure</a:t>
            </a:r>
            <a:r>
              <a:rPr lang="zh-CN" altLang="en-US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b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		 there was no necessity to have water test.</a:t>
            </a:r>
            <a:r>
              <a:rPr lang="en-US" altLang="ja-JP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zh-CN" sz="2200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252000">
              <a:lnSpc>
                <a:spcPct val="120000"/>
              </a:lnSpc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Neutral</a:t>
            </a:r>
            <a:r>
              <a:rPr lang="zh-CN" altLang="en-US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：    </a:t>
            </a: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USA and Canada advice TF1 provide data and evidence to justify the</a:t>
            </a:r>
            <a:b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		“Protection against Water” necessity in the EVS 11th meeting.  </a:t>
            </a:r>
            <a:endParaRPr lang="en-US" altLang="zh-CN" sz="2200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TextBox 24"/>
          <p:cNvSpPr txBox="1">
            <a:spLocks noChangeArrowheads="1"/>
          </p:cNvSpPr>
          <p:nvPr/>
        </p:nvSpPr>
        <p:spPr bwMode="auto">
          <a:xfrm>
            <a:off x="323850" y="214313"/>
            <a:ext cx="996874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003366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2. </a:t>
            </a:r>
            <a:r>
              <a:rPr lang="en-US" altLang="zh-CN" sz="2800" b="1" dirty="0">
                <a:solidFill>
                  <a:srgbClr val="0033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TF1 working progress</a:t>
            </a:r>
            <a:endParaRPr lang="zh-CN" altLang="en-US" sz="2800" b="1" dirty="0">
              <a:solidFill>
                <a:srgbClr val="003366"/>
              </a:solidFill>
              <a:latin typeface="Times New Roman" pitchFamily="18" charset="0"/>
              <a:ea typeface="黑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灯片编号占位符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3F6170-5830-46BD-9923-19E853CDFCF4}" type="slidenum">
              <a:rPr lang="en-US" altLang="zh-CN" smtClean="0">
                <a:latin typeface="Arial" charset="0"/>
                <a:ea typeface="黑体" pitchFamily="2" charset="-122"/>
              </a:rPr>
              <a:pPr/>
              <a:t>7</a:t>
            </a:fld>
            <a:endParaRPr lang="en-US" altLang="zh-CN" smtClean="0">
              <a:latin typeface="Arial" charset="0"/>
              <a:ea typeface="黑体" pitchFamily="2" charset="-122"/>
            </a:endParaRPr>
          </a:p>
        </p:txBody>
      </p:sp>
      <p:sp>
        <p:nvSpPr>
          <p:cNvPr id="3077" name="TextBox 24"/>
          <p:cNvSpPr txBox="1">
            <a:spLocks noChangeArrowheads="1"/>
          </p:cNvSpPr>
          <p:nvPr/>
        </p:nvSpPr>
        <p:spPr bwMode="auto">
          <a:xfrm>
            <a:off x="323850" y="214313"/>
            <a:ext cx="1032668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003366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3. </a:t>
            </a:r>
            <a:r>
              <a:rPr lang="en-US" altLang="zh-CN" sz="2800" b="1" dirty="0" smtClean="0">
                <a:solidFill>
                  <a:srgbClr val="003366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Summary</a:t>
            </a:r>
            <a:endParaRPr lang="zh-CN" altLang="zh-CN" sz="2800" b="1" dirty="0">
              <a:solidFill>
                <a:srgbClr val="003366"/>
              </a:solidFill>
              <a:latin typeface="Times New Roman" pitchFamily="18" charset="0"/>
              <a:ea typeface="黑体" pitchFamily="2" charset="-122"/>
              <a:cs typeface="Times New Roman" pitchFamily="18" charset="0"/>
            </a:endParaRPr>
          </a:p>
          <a:p>
            <a:r>
              <a:rPr lang="en-US" altLang="zh-CN" sz="2800" b="1" dirty="0">
                <a:solidFill>
                  <a:srgbClr val="003366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 </a:t>
            </a:r>
          </a:p>
        </p:txBody>
      </p:sp>
      <p:sp>
        <p:nvSpPr>
          <p:cNvPr id="4" name="矩形 3"/>
          <p:cNvSpPr/>
          <p:nvPr/>
        </p:nvSpPr>
        <p:spPr>
          <a:xfrm>
            <a:off x="362710" y="785794"/>
            <a:ext cx="10078278" cy="5824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i="1" u="sng" dirty="0" smtClean="0">
                <a:solidFill>
                  <a:srgbClr val="0033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Key points of TF1 Discussion</a:t>
            </a:r>
            <a:r>
              <a:rPr lang="zh-CN" altLang="en-US" sz="2000" b="1" i="1" u="sng" dirty="0" smtClean="0">
                <a:solidFill>
                  <a:srgbClr val="0033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：</a:t>
            </a:r>
            <a:endParaRPr lang="en-US" altLang="zh-CN" sz="2000" b="1" i="1" u="sng" dirty="0" smtClean="0">
              <a:solidFill>
                <a:srgbClr val="003366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  <a:p>
            <a:pPr eaLnBrk="0" fontAlgn="auto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u"/>
            </a:pPr>
            <a:r>
              <a:rPr lang="en-US" altLang="ja-JP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TF1 working Scope and Target:</a:t>
            </a:r>
          </a:p>
          <a:p>
            <a:pPr eaLnBrk="0" fontAlgn="auto" hangingPunc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ja-JP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Identifying potential risk of  electric shock caused by water, drafting the requirements for the GTR.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u"/>
            </a:pPr>
            <a:r>
              <a:rPr lang="en-US" altLang="ja-JP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Washing and flooding are the representative examples of severe conditions in normal vehicle operation. 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u"/>
            </a:pPr>
            <a:r>
              <a:rPr lang="en-US" altLang="ja-JP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Isolation resistance value needs to be maintained in a range to prevent electric shock. When </a:t>
            </a:r>
            <a:r>
              <a:rPr lang="en-US" altLang="zh-CN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br>
              <a:rPr lang="en-US" altLang="zh-CN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isolation</a:t>
            </a:r>
            <a:r>
              <a:rPr lang="en-US" altLang="ja-JP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resistance </a:t>
            </a:r>
            <a:r>
              <a:rPr lang="en-US" altLang="ja-JP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failure occurs, it is possible that a person gets an electric shock.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u"/>
            </a:pPr>
            <a:r>
              <a:rPr lang="en-US" altLang="zh-CN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Isolation monitoring system</a:t>
            </a:r>
            <a:r>
              <a:rPr lang="zh-CN" altLang="en-US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：</a:t>
            </a:r>
            <a:r>
              <a:rPr lang="en-US" altLang="zh-CN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detecting isolation loss, providing warning and inform driver to go to the service center for repairing.</a:t>
            </a:r>
          </a:p>
          <a:p>
            <a:pPr marL="288000">
              <a:lnSpc>
                <a:spcPct val="110000"/>
              </a:lnSpc>
              <a:buFont typeface="Wingdings" pitchFamily="2" charset="2"/>
              <a:buChar char="Ø"/>
            </a:pPr>
            <a:r>
              <a:rPr lang="en-US" altLang="ja-JP" sz="16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CN" sz="16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he vehicle equipped with isolation monitoring systems , and the reliability of monitoring systems can be  confirmed, normally by some standard as ISO 26262 .</a:t>
            </a:r>
          </a:p>
          <a:p>
            <a:pPr marL="288000">
              <a:lnSpc>
                <a:spcPct val="110000"/>
              </a:lnSpc>
              <a:buFont typeface="Wingdings" pitchFamily="2" charset="2"/>
              <a:buChar char="Ø"/>
            </a:pPr>
            <a:r>
              <a:rPr lang="en-US" altLang="ja-JP" sz="16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CN" sz="16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he vehicle equipped with isolation resistance monitoring systems . And the reliability  of monitoring systems can not be confirmed</a:t>
            </a:r>
          </a:p>
          <a:p>
            <a:pPr marL="288000">
              <a:lnSpc>
                <a:spcPct val="110000"/>
              </a:lnSpc>
              <a:buFont typeface="Wingdings" pitchFamily="2" charset="2"/>
              <a:buChar char="Ø"/>
            </a:pPr>
            <a:r>
              <a:rPr lang="en-US" altLang="zh-CN" sz="16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The vehicle wasn’t equipped isolation resistance monitoring systems.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u"/>
            </a:pPr>
            <a:r>
              <a:rPr lang="zh-CN" altLang="en-US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China experts discussed China EV market situation :</a:t>
            </a:r>
          </a:p>
          <a:p>
            <a:pPr marL="288000">
              <a:lnSpc>
                <a:spcPct val="110000"/>
              </a:lnSpc>
              <a:buFont typeface="Wingdings" pitchFamily="2" charset="2"/>
              <a:buChar char="Ø"/>
            </a:pPr>
            <a:r>
              <a:rPr lang="en-US" altLang="zh-CN" sz="17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Over the past two years big volume is already in the market, the  data illustrating  the isolation risk is not available yet .   </a:t>
            </a:r>
          </a:p>
          <a:p>
            <a:pPr marL="288000">
              <a:lnSpc>
                <a:spcPct val="110000"/>
              </a:lnSpc>
              <a:buFont typeface="Wingdings" pitchFamily="2" charset="2"/>
              <a:buChar char="Ø"/>
            </a:pPr>
            <a:r>
              <a:rPr lang="en-US" altLang="zh-CN" sz="17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China has certification system to regulate the OEM EV entire development action.</a:t>
            </a:r>
            <a:endParaRPr lang="zh-CN" altLang="en-US" sz="1700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灯片编号占位符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2EB42EC-50F0-4B7E-A6AE-C406054D5211}" type="slidenum">
              <a:rPr lang="en-US" altLang="zh-CN" smtClean="0">
                <a:latin typeface="Arial" charset="0"/>
                <a:ea typeface="黑体" pitchFamily="2" charset="-122"/>
              </a:rPr>
              <a:pPr/>
              <a:t>8</a:t>
            </a:fld>
            <a:endParaRPr lang="en-US" altLang="zh-CN" smtClean="0">
              <a:latin typeface="Arial" charset="0"/>
              <a:ea typeface="黑体" pitchFamily="2" charset="-122"/>
            </a:endParaRPr>
          </a:p>
        </p:txBody>
      </p:sp>
      <p:pic>
        <p:nvPicPr>
          <p:cNvPr id="1126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409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WordArt 5"/>
          <p:cNvSpPr>
            <a:spLocks noChangeArrowheads="1" noChangeShapeType="1" noTextEdit="1"/>
          </p:cNvSpPr>
          <p:nvPr/>
        </p:nvSpPr>
        <p:spPr bwMode="auto">
          <a:xfrm>
            <a:off x="2196158" y="2996952"/>
            <a:ext cx="6336704" cy="100811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altLang="zh-CN" sz="6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Thank you for your attention!</a:t>
            </a:r>
            <a:endParaRPr lang="zh-CN" altLang="en-US" sz="6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13867</TotalTime>
  <Words>602</Words>
  <Application>Microsoft Office PowerPoint</Application>
  <PresentationFormat>自定义</PresentationFormat>
  <Paragraphs>132</Paragraphs>
  <Slides>8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默认设计模板</vt:lpstr>
      <vt:lpstr>自定义设计方案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gw_ch</dc:creator>
  <cp:lastModifiedBy>Windows User</cp:lastModifiedBy>
  <cp:revision>1062</cp:revision>
  <dcterms:created xsi:type="dcterms:W3CDTF">2012-11-02T04:25:57Z</dcterms:created>
  <dcterms:modified xsi:type="dcterms:W3CDTF">2016-03-03T00:13:36Z</dcterms:modified>
</cp:coreProperties>
</file>