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1470" y="-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864E4D17-EC55-4A6F-A4EE-9391ED31AEBC}" type="datetimeFigureOut">
              <a:rPr lang="de-DE" smtClean="0"/>
              <a:t>03.03.2016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437167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864E4D17-EC55-4A6F-A4EE-9391ED31AEBC}" type="datetimeFigureOut">
              <a:rPr lang="de-DE" smtClean="0"/>
              <a:t>03.03.2016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3913918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864E4D17-EC55-4A6F-A4EE-9391ED31AEBC}" type="datetimeFigureOut">
              <a:rPr lang="de-DE" smtClean="0"/>
              <a:t>03.03.2016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3257731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864E4D17-EC55-4A6F-A4EE-9391ED31AEBC}" type="datetimeFigureOut">
              <a:rPr lang="de-DE" smtClean="0"/>
              <a:t>03.03.2016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617790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864E4D17-EC55-4A6F-A4EE-9391ED31AEBC}" type="datetimeFigureOut">
              <a:rPr lang="de-DE" smtClean="0"/>
              <a:t>03.03.2016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1689016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864E4D17-EC55-4A6F-A4EE-9391ED31AEBC}" type="datetimeFigureOut">
              <a:rPr lang="de-DE" smtClean="0"/>
              <a:t>03.03.2016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1330067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64E4D17-EC55-4A6F-A4EE-9391ED31AEBC}" type="datetimeFigureOut">
              <a:rPr lang="de-DE" smtClean="0"/>
              <a:t>03.03.2016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1848390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864E4D17-EC55-4A6F-A4EE-9391ED31AEBC}" type="datetimeFigureOut">
              <a:rPr lang="de-DE" smtClean="0"/>
              <a:t>03.03.2016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2908689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64E4D17-EC55-4A6F-A4EE-9391ED31AEBC}" type="datetimeFigureOut">
              <a:rPr lang="de-DE" smtClean="0"/>
              <a:t>03.03.2016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3283555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864E4D17-EC55-4A6F-A4EE-9391ED31AEBC}" type="datetimeFigureOut">
              <a:rPr lang="de-DE" smtClean="0"/>
              <a:t>03.03.2016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219950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864E4D17-EC55-4A6F-A4EE-9391ED31AEBC}" type="datetimeFigureOut">
              <a:rPr lang="de-DE" smtClean="0"/>
              <a:t>03.03.2016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C74E7DE-7A12-40A3-8832-D84062CBE1EB}" type="slidenum">
              <a:rPr lang="de-DE" smtClean="0"/>
              <a:t>‹Nr.›</a:t>
            </a:fld>
            <a:endParaRPr lang="de-DE"/>
          </a:p>
        </p:txBody>
      </p:sp>
    </p:spTree>
    <p:extLst>
      <p:ext uri="{BB962C8B-B14F-4D97-AF65-F5344CB8AC3E}">
        <p14:creationId xmlns:p14="http://schemas.microsoft.com/office/powerpoint/2010/main" val="1799560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4D17-EC55-4A6F-A4EE-9391ED31AEBC}" type="datetimeFigureOut">
              <a:rPr lang="de-DE" smtClean="0"/>
              <a:t>03.03.2016</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4E7DE-7A12-40A3-8832-D84062CBE1EB}" type="slidenum">
              <a:rPr lang="de-DE" smtClean="0"/>
              <a:t>‹Nr.›</a:t>
            </a:fld>
            <a:endParaRPr lang="de-DE"/>
          </a:p>
        </p:txBody>
      </p:sp>
    </p:spTree>
    <p:extLst>
      <p:ext uri="{BB962C8B-B14F-4D97-AF65-F5344CB8AC3E}">
        <p14:creationId xmlns:p14="http://schemas.microsoft.com/office/powerpoint/2010/main" val="3543998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683568" y="404664"/>
            <a:ext cx="7848872" cy="6432530"/>
          </a:xfrm>
          <a:prstGeom prst="rect">
            <a:avLst/>
          </a:prstGeom>
        </p:spPr>
        <p:txBody>
          <a:bodyPr wrap="square">
            <a:spAutoFit/>
          </a:bodyPr>
          <a:lstStyle/>
          <a:p>
            <a:r>
              <a:rPr lang="en-US" sz="2800" b="1" u="sng" dirty="0">
                <a:latin typeface="Arial" panose="020B0604020202020204" pitchFamily="34" charset="0"/>
                <a:cs typeface="Arial" panose="020B0604020202020204" pitchFamily="34" charset="0"/>
              </a:rPr>
              <a:t>TF4 report (Tokyo, 2016/03/03)</a:t>
            </a:r>
            <a:endParaRPr lang="de-DE" sz="2800" b="1" u="sng"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1. Mechanical integrity test</a:t>
            </a:r>
            <a:endParaRPr lang="de-DE" sz="2400" b="1" dirty="0">
              <a:latin typeface="Arial" panose="020B0604020202020204" pitchFamily="34" charset="0"/>
              <a:cs typeface="Arial" panose="020B0604020202020204" pitchFamily="34" charset="0"/>
            </a:endParaRPr>
          </a:p>
          <a:p>
            <a:pPr lvl="1"/>
            <a:r>
              <a:rPr lang="en-US" sz="2400" dirty="0">
                <a:latin typeface="Arial" panose="020B0604020202020204" pitchFamily="34" charset="0"/>
                <a:cs typeface="Arial" panose="020B0604020202020204" pitchFamily="34" charset="0"/>
              </a:rPr>
              <a:t>Japan requests to add a bullet point (d.) under Clause 6.2.5.3.1 stating that when performing the integrity test on component level the vehicle protective structure can also be part of the device under test. See document EVSTF-07-08e.</a:t>
            </a:r>
            <a:endParaRPr lang="de-DE" sz="2400" dirty="0">
              <a:latin typeface="Arial" panose="020B0604020202020204" pitchFamily="34" charset="0"/>
              <a:cs typeface="Arial" panose="020B0604020202020204" pitchFamily="34" charset="0"/>
            </a:endParaRPr>
          </a:p>
          <a:p>
            <a:pPr lvl="1"/>
            <a:r>
              <a:rPr lang="en-US" sz="2400" b="1" dirty="0">
                <a:latin typeface="Arial" panose="020B0604020202020204" pitchFamily="34" charset="0"/>
                <a:cs typeface="Arial" panose="020B0604020202020204" pitchFamily="34" charset="0"/>
              </a:rPr>
              <a:t>Consensus</a:t>
            </a:r>
            <a:r>
              <a:rPr lang="en-US" sz="2400" dirty="0">
                <a:latin typeface="Arial" panose="020B0604020202020204" pitchFamily="34" charset="0"/>
                <a:cs typeface="Arial" panose="020B0604020202020204" pitchFamily="34" charset="0"/>
              </a:rPr>
              <a:t> among all parties to include the Japanese proposal in the GTR.</a:t>
            </a:r>
            <a:endParaRPr lang="de-DE" sz="2400" dirty="0">
              <a:latin typeface="Arial" panose="020B0604020202020204" pitchFamily="34" charset="0"/>
              <a:cs typeface="Arial" panose="020B0604020202020204" pitchFamily="34" charset="0"/>
            </a:endParaRPr>
          </a:p>
          <a:p>
            <a:pPr lvl="1"/>
            <a:r>
              <a:rPr lang="en-US" sz="2400" b="1" dirty="0">
                <a:latin typeface="Arial" panose="020B0604020202020204" pitchFamily="34" charset="0"/>
                <a:cs typeface="Arial" panose="020B0604020202020204" pitchFamily="34" charset="0"/>
              </a:rPr>
              <a:t>Remaining action item: </a:t>
            </a:r>
            <a:r>
              <a:rPr lang="en-US" sz="2400" dirty="0">
                <a:latin typeface="Arial" panose="020B0604020202020204" pitchFamily="34" charset="0"/>
                <a:cs typeface="Arial" panose="020B0604020202020204" pitchFamily="34" charset="0"/>
              </a:rPr>
              <a:t>Japan to define the term “vehicle protective structure” more precisely</a:t>
            </a:r>
            <a:endParaRPr lang="de-DE"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a:t>
            </a:r>
            <a:endParaRPr lang="de-DE" sz="2400"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2. Short-circuit Test</a:t>
            </a:r>
            <a:r>
              <a:rPr lang="en-US" sz="2400" dirty="0">
                <a:latin typeface="Arial" panose="020B0604020202020204" pitchFamily="34" charset="0"/>
                <a:cs typeface="Arial" panose="020B0604020202020204" pitchFamily="34" charset="0"/>
              </a:rPr>
              <a:t> (see EVSTF-07-11e)</a:t>
            </a:r>
            <a:endParaRPr lang="de-DE" sz="2400" dirty="0">
              <a:latin typeface="Arial" panose="020B0604020202020204" pitchFamily="34" charset="0"/>
              <a:cs typeface="Arial" panose="020B0604020202020204" pitchFamily="34" charset="0"/>
            </a:endParaRPr>
          </a:p>
          <a:p>
            <a:pPr lvl="1"/>
            <a:r>
              <a:rPr lang="en-US" sz="2400" dirty="0">
                <a:latin typeface="Arial" panose="020B0604020202020204" pitchFamily="34" charset="0"/>
                <a:cs typeface="Arial" panose="020B0604020202020204" pitchFamily="34" charset="0"/>
              </a:rPr>
              <a:t>A rationale for Clause 6.2.8.3.2 has been added.</a:t>
            </a:r>
            <a:endParaRPr lang="de-DE" sz="2400" dirty="0">
              <a:latin typeface="Arial" panose="020B0604020202020204" pitchFamily="34" charset="0"/>
              <a:cs typeface="Arial" panose="020B0604020202020204" pitchFamily="34" charset="0"/>
            </a:endParaRPr>
          </a:p>
          <a:p>
            <a:pPr lvl="1"/>
            <a:r>
              <a:rPr lang="en-US" sz="2400" b="1" dirty="0">
                <a:latin typeface="Arial" panose="020B0604020202020204" pitchFamily="34" charset="0"/>
                <a:cs typeface="Arial" panose="020B0604020202020204" pitchFamily="34" charset="0"/>
              </a:rPr>
              <a:t>Agreement</a:t>
            </a:r>
            <a:r>
              <a:rPr lang="en-US" sz="2400" dirty="0">
                <a:latin typeface="Arial" panose="020B0604020202020204" pitchFamily="34" charset="0"/>
                <a:cs typeface="Arial" panose="020B0604020202020204" pitchFamily="34" charset="0"/>
              </a:rPr>
              <a:t> among all parties.</a:t>
            </a:r>
            <a:endParaRPr lang="de-DE"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a:t>
            </a:r>
            <a:endParaRPr lang="de-DE"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7947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11560" y="1340768"/>
            <a:ext cx="7848871" cy="4154984"/>
          </a:xfrm>
          <a:prstGeom prst="rect">
            <a:avLst/>
          </a:prstGeom>
        </p:spPr>
        <p:txBody>
          <a:bodyPr wrap="square">
            <a:spAutoFit/>
          </a:bodyPr>
          <a:lstStyle/>
          <a:p>
            <a:r>
              <a:rPr lang="en-US" sz="2400" b="1" dirty="0">
                <a:latin typeface="Arial" panose="020B0604020202020204" pitchFamily="34" charset="0"/>
                <a:cs typeface="Arial" panose="020B0604020202020204" pitchFamily="34" charset="0"/>
              </a:rPr>
              <a:t>3. Vibration Test</a:t>
            </a:r>
            <a:endParaRPr lang="de-DE" sz="2400" b="1" dirty="0">
              <a:latin typeface="Arial" panose="020B0604020202020204" pitchFamily="34" charset="0"/>
              <a:cs typeface="Arial" panose="020B0604020202020204" pitchFamily="34" charset="0"/>
            </a:endParaRPr>
          </a:p>
          <a:p>
            <a:pPr lvl="1"/>
            <a:r>
              <a:rPr lang="en-US" sz="2400" i="1" dirty="0">
                <a:latin typeface="Arial" panose="020B0604020202020204" pitchFamily="34" charset="0"/>
                <a:cs typeface="Arial" panose="020B0604020202020204" pitchFamily="34" charset="0"/>
              </a:rPr>
              <a:t>For phase 1</a:t>
            </a:r>
            <a:r>
              <a:rPr lang="en-US" sz="2400" dirty="0">
                <a:latin typeface="Arial" panose="020B0604020202020204" pitchFamily="34" charset="0"/>
                <a:cs typeface="Arial" panose="020B0604020202020204" pitchFamily="34" charset="0"/>
              </a:rPr>
              <a:t>, the </a:t>
            </a:r>
            <a:r>
              <a:rPr lang="en-US" sz="2400" b="1" dirty="0">
                <a:latin typeface="Arial" panose="020B0604020202020204" pitchFamily="34" charset="0"/>
                <a:cs typeface="Arial" panose="020B0604020202020204" pitchFamily="34" charset="0"/>
              </a:rPr>
              <a:t>current draft is accepted by all parties</a:t>
            </a:r>
            <a:r>
              <a:rPr lang="en-US" sz="2400" dirty="0">
                <a:latin typeface="Arial" panose="020B0604020202020204" pitchFamily="34" charset="0"/>
                <a:cs typeface="Arial" panose="020B0604020202020204" pitchFamily="34" charset="0"/>
              </a:rPr>
              <a:t>. </a:t>
            </a:r>
          </a:p>
          <a:p>
            <a:pPr lvl="1"/>
            <a:r>
              <a:rPr lang="en-US" sz="2400" i="1" dirty="0">
                <a:latin typeface="Arial" panose="020B0604020202020204" pitchFamily="34" charset="0"/>
                <a:cs typeface="Arial" panose="020B0604020202020204" pitchFamily="34" charset="0"/>
              </a:rPr>
              <a:t>For phase 2,</a:t>
            </a:r>
            <a:r>
              <a:rPr lang="en-US" sz="2400" dirty="0">
                <a:latin typeface="Arial" panose="020B0604020202020204" pitchFamily="34" charset="0"/>
                <a:cs typeface="Arial" panose="020B0604020202020204" pitchFamily="34" charset="0"/>
              </a:rPr>
              <a:t> the vibration profiles, currently being drafted by SC32 and SC37 of ISO TC22 on working level, will be assessed.</a:t>
            </a:r>
            <a:endParaRPr lang="de-DE"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a:t>
            </a:r>
            <a:endParaRPr lang="de-DE" sz="2400"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4. Thermal Shock and Cycling</a:t>
            </a:r>
            <a:endParaRPr lang="de-DE" sz="2400" b="1" dirty="0">
              <a:latin typeface="Arial" panose="020B0604020202020204" pitchFamily="34" charset="0"/>
              <a:cs typeface="Arial" panose="020B0604020202020204" pitchFamily="34" charset="0"/>
            </a:endParaRPr>
          </a:p>
          <a:p>
            <a:pPr lvl="1"/>
            <a:r>
              <a:rPr lang="en-US" sz="2400" b="1" dirty="0">
                <a:latin typeface="Arial" panose="020B0604020202020204" pitchFamily="34" charset="0"/>
                <a:cs typeface="Arial" panose="020B0604020202020204" pitchFamily="34" charset="0"/>
              </a:rPr>
              <a:t>Agreement</a:t>
            </a:r>
            <a:r>
              <a:rPr lang="en-US" sz="2400" dirty="0">
                <a:latin typeface="Arial" panose="020B0604020202020204" pitchFamily="34" charset="0"/>
                <a:cs typeface="Arial" panose="020B0604020202020204" pitchFamily="34" charset="0"/>
              </a:rPr>
              <a:t> among all parties that the existing draft is sufficient.</a:t>
            </a:r>
            <a:endParaRPr lang="de-DE"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a:t>
            </a:r>
            <a:endParaRPr lang="de-DE"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5922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539552" y="260648"/>
            <a:ext cx="7848871" cy="6093976"/>
          </a:xfrm>
          <a:prstGeom prst="rect">
            <a:avLst/>
          </a:prstGeom>
        </p:spPr>
        <p:txBody>
          <a:bodyPr wrap="square">
            <a:spAutoFit/>
          </a:bodyPr>
          <a:lstStyle/>
          <a:p>
            <a:r>
              <a:rPr lang="en-US" sz="2400" b="1" dirty="0">
                <a:latin typeface="Arial" panose="020B0604020202020204" pitchFamily="34" charset="0"/>
                <a:cs typeface="Arial" panose="020B0604020202020204" pitchFamily="34" charset="0"/>
              </a:rPr>
              <a:t>5. Drop and Rotation Tests</a:t>
            </a:r>
            <a:endParaRPr lang="de-DE" sz="2400" b="1" dirty="0">
              <a:latin typeface="Arial" panose="020B0604020202020204" pitchFamily="34" charset="0"/>
              <a:cs typeface="Arial" panose="020B0604020202020204" pitchFamily="34" charset="0"/>
            </a:endParaRPr>
          </a:p>
          <a:p>
            <a:pPr lvl="1"/>
            <a:endParaRPr lang="en-US" sz="2400" dirty="0">
              <a:latin typeface="Arial" panose="020B0604020202020204" pitchFamily="34" charset="0"/>
              <a:cs typeface="Arial" panose="020B0604020202020204" pitchFamily="34" charset="0"/>
            </a:endParaRPr>
          </a:p>
          <a:p>
            <a:pPr lvl="1">
              <a:spcAft>
                <a:spcPts val="1200"/>
              </a:spcAft>
            </a:pPr>
            <a:r>
              <a:rPr lang="en-US" sz="2400" dirty="0">
                <a:latin typeface="Arial" panose="020B0604020202020204" pitchFamily="34" charset="0"/>
                <a:cs typeface="Arial" panose="020B0604020202020204" pitchFamily="34" charset="0"/>
              </a:rPr>
              <a:t>Observation was made that since the drop test was only intended for “swappable” batteries, the requirement would not be relevant to vehicle occupant safety.  </a:t>
            </a:r>
          </a:p>
          <a:p>
            <a:pPr lvl="1">
              <a:spcAft>
                <a:spcPts val="1200"/>
              </a:spcAft>
            </a:pPr>
            <a:r>
              <a:rPr lang="en-US" sz="2400" dirty="0">
                <a:latin typeface="Arial" panose="020B0604020202020204" pitchFamily="34" charset="0"/>
                <a:cs typeface="Arial" panose="020B0604020202020204" pitchFamily="34" charset="0"/>
              </a:rPr>
              <a:t>Furthermore, a number of contracting parties questioned the safety need for a rotation test.</a:t>
            </a:r>
          </a:p>
          <a:p>
            <a:pPr lvl="1">
              <a:spcAft>
                <a:spcPts val="1200"/>
              </a:spcAft>
            </a:pPr>
            <a:r>
              <a:rPr lang="en-US" sz="2400" dirty="0">
                <a:latin typeface="Arial" panose="020B0604020202020204" pitchFamily="34" charset="0"/>
                <a:cs typeface="Arial" panose="020B0604020202020204" pitchFamily="34" charset="0"/>
              </a:rPr>
              <a:t>As a result, China indicated that it will consider TF input and report back to the IWG (before the end of this week) whether it still believes that these tests should be included in the GTR.  </a:t>
            </a:r>
          </a:p>
          <a:p>
            <a:pPr lvl="1">
              <a:spcAft>
                <a:spcPts val="1200"/>
              </a:spcAft>
            </a:pPr>
            <a:r>
              <a:rPr lang="en-US" sz="2400" dirty="0">
                <a:latin typeface="Arial" panose="020B0604020202020204" pitchFamily="34" charset="0"/>
                <a:cs typeface="Arial" panose="020B0604020202020204" pitchFamily="34" charset="0"/>
              </a:rPr>
              <a:t>If so, China will be tasked to generate an appropriate rationale for inclusion as well as and definition of “swappable”.</a:t>
            </a:r>
            <a:endParaRPr lang="de-DE"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9770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83568" y="963300"/>
            <a:ext cx="7632848" cy="5139869"/>
          </a:xfrm>
          <a:prstGeom prst="rect">
            <a:avLst/>
          </a:prstGeom>
        </p:spPr>
        <p:txBody>
          <a:bodyPr wrap="square">
            <a:spAutoFit/>
          </a:bodyPr>
          <a:lstStyle/>
          <a:p>
            <a:pPr>
              <a:spcAft>
                <a:spcPts val="1200"/>
              </a:spcAft>
            </a:pPr>
            <a:r>
              <a:rPr lang="en-US" sz="2400" b="1" dirty="0">
                <a:latin typeface="Arial" panose="020B0604020202020204" pitchFamily="34" charset="0"/>
                <a:cs typeface="Arial" panose="020B0604020202020204" pitchFamily="34" charset="0"/>
              </a:rPr>
              <a:t>6. BMS Functionality</a:t>
            </a:r>
            <a:endParaRPr lang="de-DE" sz="2400" b="1" dirty="0">
              <a:latin typeface="Arial" panose="020B0604020202020204" pitchFamily="34" charset="0"/>
              <a:cs typeface="Arial" panose="020B0604020202020204" pitchFamily="34" charset="0"/>
            </a:endParaRPr>
          </a:p>
          <a:p>
            <a:pPr>
              <a:spcAft>
                <a:spcPts val="1200"/>
              </a:spcAft>
            </a:pPr>
            <a:r>
              <a:rPr lang="en-US" sz="2400" dirty="0">
                <a:latin typeface="Arial" panose="020B0604020202020204" pitchFamily="34" charset="0"/>
                <a:cs typeface="Arial" panose="020B0604020202020204" pitchFamily="34" charset="0"/>
              </a:rPr>
              <a:t>US presented its revised BMS functionality proposal (EVSTF-07-28e).  </a:t>
            </a:r>
          </a:p>
          <a:p>
            <a:pPr>
              <a:spcAft>
                <a:spcPts val="1200"/>
              </a:spcAft>
            </a:pPr>
            <a:r>
              <a:rPr lang="en-US" sz="2400" dirty="0">
                <a:latin typeface="Arial" panose="020B0604020202020204" pitchFamily="34" charset="0"/>
                <a:cs typeface="Arial" panose="020B0604020202020204" pitchFamily="34" charset="0"/>
              </a:rPr>
              <a:t>TF discussion identified a number of issues/concerns regarding aspects of the proposal.  </a:t>
            </a:r>
          </a:p>
          <a:p>
            <a:pPr>
              <a:spcAft>
                <a:spcPts val="1200"/>
              </a:spcAft>
            </a:pPr>
            <a:r>
              <a:rPr lang="en-US" sz="2400" dirty="0">
                <a:latin typeface="Arial" panose="020B0604020202020204" pitchFamily="34" charset="0"/>
                <a:cs typeface="Arial" panose="020B0604020202020204" pitchFamily="34" charset="0"/>
              </a:rPr>
              <a:t>In order to move this topic forward, the TF was tasked to review the proposal/supporting research reports (TF#4 Chairman to recirculate) and provide comments to TF#4 chairman by April 15, 2016. </a:t>
            </a:r>
          </a:p>
          <a:p>
            <a:pPr>
              <a:spcAft>
                <a:spcPts val="1200"/>
              </a:spcAft>
            </a:pPr>
            <a:r>
              <a:rPr lang="en-US" sz="2400" dirty="0">
                <a:latin typeface="Arial" panose="020B0604020202020204" pitchFamily="34" charset="0"/>
                <a:cs typeface="Arial" panose="020B0604020202020204" pitchFamily="34" charset="0"/>
              </a:rPr>
              <a:t>Chairman will consolidate comments and circulate to the members shortly after and will set up a TF </a:t>
            </a:r>
            <a:r>
              <a:rPr lang="en-US" sz="2400" dirty="0" err="1">
                <a:latin typeface="Arial" panose="020B0604020202020204" pitchFamily="34" charset="0"/>
                <a:cs typeface="Arial" panose="020B0604020202020204" pitchFamily="34" charset="0"/>
              </a:rPr>
              <a:t>conf</a:t>
            </a:r>
            <a:r>
              <a:rPr lang="en-US" sz="2400" dirty="0">
                <a:latin typeface="Arial" panose="020B0604020202020204" pitchFamily="34" charset="0"/>
                <a:cs typeface="Arial" panose="020B0604020202020204" pitchFamily="34" charset="0"/>
              </a:rPr>
              <a:t> call on April 28, 2016</a:t>
            </a:r>
            <a:endParaRPr lang="de-DE"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3825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83568" y="1124744"/>
            <a:ext cx="7632848" cy="4247317"/>
          </a:xfrm>
          <a:prstGeom prst="rect">
            <a:avLst/>
          </a:prstGeom>
        </p:spPr>
        <p:txBody>
          <a:bodyPr wrap="square">
            <a:spAutoFit/>
          </a:bodyPr>
          <a:lstStyle/>
          <a:p>
            <a:pPr>
              <a:spcAft>
                <a:spcPts val="1200"/>
              </a:spcAft>
            </a:pPr>
            <a:r>
              <a:rPr lang="en-US" sz="2400" b="1" dirty="0">
                <a:latin typeface="Arial" panose="020B0604020202020204" pitchFamily="34" charset="0"/>
                <a:cs typeface="Arial" panose="020B0604020202020204" pitchFamily="34" charset="0"/>
              </a:rPr>
              <a:t>7. Equivalence of In-vehicle vs. Component Test</a:t>
            </a:r>
            <a:endParaRPr lang="de-DE" sz="2400" b="1" dirty="0">
              <a:latin typeface="Arial" panose="020B0604020202020204" pitchFamily="34" charset="0"/>
              <a:cs typeface="Arial" panose="020B0604020202020204" pitchFamily="34" charset="0"/>
            </a:endParaRPr>
          </a:p>
          <a:p>
            <a:pPr>
              <a:spcAft>
                <a:spcPts val="1200"/>
              </a:spcAft>
            </a:pPr>
            <a:r>
              <a:rPr lang="en-US" sz="2400" dirty="0">
                <a:latin typeface="Arial" panose="020B0604020202020204" pitchFamily="34" charset="0"/>
                <a:cs typeface="Arial" panose="020B0604020202020204" pitchFamily="34" charset="0"/>
              </a:rPr>
              <a:t>The US indicated that </a:t>
            </a:r>
            <a:r>
              <a:rPr lang="en-US" sz="2400" dirty="0" smtClean="0">
                <a:latin typeface="Arial" panose="020B0604020202020204" pitchFamily="34" charset="0"/>
                <a:cs typeface="Arial" panose="020B0604020202020204" pitchFamily="34" charset="0"/>
              </a:rPr>
              <a:t>it does </a:t>
            </a:r>
            <a:r>
              <a:rPr lang="en-US" sz="2400" dirty="0">
                <a:latin typeface="Arial" panose="020B0604020202020204" pitchFamily="34" charset="0"/>
                <a:cs typeface="Arial" panose="020B0604020202020204" pitchFamily="34" charset="0"/>
              </a:rPr>
              <a:t>not believe that the full vehicle and their comparable component tests may not always be exactly equivalent.  </a:t>
            </a:r>
          </a:p>
          <a:p>
            <a:pPr>
              <a:spcAft>
                <a:spcPts val="1200"/>
              </a:spcAft>
            </a:pPr>
            <a:r>
              <a:rPr lang="en-US" sz="2400" dirty="0">
                <a:latin typeface="Arial" panose="020B0604020202020204" pitchFamily="34" charset="0"/>
                <a:cs typeface="Arial" panose="020B0604020202020204" pitchFamily="34" charset="0"/>
              </a:rPr>
              <a:t>As such, the US indicated that it would only adopt vehicle level tests (where they exist).  As such, it was recommended that the component tests (that have full vehicle counterparts) should be included as contracting party options.</a:t>
            </a:r>
          </a:p>
          <a:p>
            <a:pPr>
              <a:spcAft>
                <a:spcPts val="1200"/>
              </a:spcAft>
            </a:pPr>
            <a:endParaRPr lang="de-DE"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0684854"/>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402</Words>
  <Application>Microsoft Office PowerPoint</Application>
  <PresentationFormat>Bildschirmpräsentation (4:3)</PresentationFormat>
  <Paragraphs>32</Paragraphs>
  <Slides>5</Slides>
  <Notes>0</Notes>
  <HiddenSlides>0</HiddenSlides>
  <MMClips>0</MMClips>
  <ScaleCrop>false</ScaleCrop>
  <HeadingPairs>
    <vt:vector size="4" baseType="variant">
      <vt:variant>
        <vt:lpstr>Design</vt:lpstr>
      </vt:variant>
      <vt:variant>
        <vt:i4>1</vt:i4>
      </vt:variant>
      <vt:variant>
        <vt:lpstr>Folientitel</vt:lpstr>
      </vt:variant>
      <vt:variant>
        <vt:i4>5</vt:i4>
      </vt:variant>
    </vt:vector>
  </HeadingPairs>
  <TitlesOfParts>
    <vt:vector size="6" baseType="lpstr">
      <vt:lpstr>Larissa</vt:lpstr>
      <vt:lpstr>PowerPoint-Präsentation</vt:lpstr>
      <vt:lpstr>PowerPoint-Präsentation</vt:lpstr>
      <vt:lpstr>PowerPoint-Präsentation</vt:lpstr>
      <vt:lpstr>PowerPoint-Präsentation</vt:lpstr>
      <vt:lpstr>PowerPoint-Präsentation</vt:lpstr>
    </vt:vector>
  </TitlesOfParts>
  <Company>Daimler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Piepereit, Andreas (059)</dc:creator>
  <cp:lastModifiedBy>Piepereit, Andreas (059)</cp:lastModifiedBy>
  <cp:revision>17</cp:revision>
  <dcterms:created xsi:type="dcterms:W3CDTF">2016-03-02T06:38:56Z</dcterms:created>
  <dcterms:modified xsi:type="dcterms:W3CDTF">2016-03-03T00:35:49Z</dcterms:modified>
</cp:coreProperties>
</file>