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4" r:id="rId3"/>
    <p:sldId id="291" r:id="rId4"/>
    <p:sldId id="290" r:id="rId5"/>
    <p:sldId id="270" r:id="rId6"/>
  </p:sldIdLst>
  <p:sldSz cx="10801350" cy="792162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32" y="-42"/>
      </p:cViewPr>
      <p:guideLst>
        <p:guide orient="horz" pos="2495"/>
        <p:guide pos="34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zh-CN" smtClean="0"/>
              <a:t>2013-5-2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smtClean="0"/>
              <a:t>版权申明：任何单位和个人，未经同意不得任意使用此内容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BD09D-0547-45EA-AA4A-09C777ECF30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15824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altLang="zh-CN" smtClean="0"/>
              <a:t>2013-5-2</a:t>
            </a: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090613" y="685800"/>
            <a:ext cx="46767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 smtClean="0"/>
              <a:t>版权申明：任何单位和个人，未经同意不得任意使用此内容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86E98E-6DCD-4A2C-9E81-F9C419C983B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7368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20204" y="4488923"/>
            <a:ext cx="7560945" cy="202441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82168" y="7204677"/>
            <a:ext cx="4508151" cy="421753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最终解释权归比亚迪股份有限公司所有</a:t>
            </a: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3" y="6788796"/>
            <a:ext cx="10801350" cy="11328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3" y="0"/>
            <a:ext cx="10801350" cy="6788794"/>
          </a:xfrm>
          <a:prstGeom prst="rect">
            <a:avLst/>
          </a:prstGeom>
          <a:solidFill>
            <a:srgbClr val="2E8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Picture 7" descr="新vi基础副本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37519" y="7287854"/>
            <a:ext cx="2340292" cy="210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\\10.9.11.36\总裁办公室\设计共享\wwwww.png"/>
          <p:cNvPicPr>
            <a:picLocks noChangeAspect="1" noChangeArrowheads="1"/>
          </p:cNvPicPr>
          <p:nvPr userDrawn="1"/>
        </p:nvPicPr>
        <p:blipFill>
          <a:blip r:embed="rId3" cstate="print"/>
          <a:srcRect b="12753"/>
          <a:stretch>
            <a:fillRect/>
          </a:stretch>
        </p:blipFill>
        <p:spPr bwMode="auto">
          <a:xfrm>
            <a:off x="3" y="3291381"/>
            <a:ext cx="10801350" cy="3414239"/>
          </a:xfrm>
          <a:prstGeom prst="rect">
            <a:avLst/>
          </a:prstGeom>
          <a:noFill/>
        </p:spPr>
      </p:pic>
      <p:pic>
        <p:nvPicPr>
          <p:cNvPr id="17" name="Picture 5" descr="C:\Documents and Settings\lw1146453\桌面\图形1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231" y="134724"/>
            <a:ext cx="850595" cy="512745"/>
          </a:xfrm>
          <a:prstGeom prst="rect">
            <a:avLst/>
          </a:prstGeom>
          <a:noFill/>
        </p:spPr>
      </p:pic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830980" y="317237"/>
            <a:ext cx="2430304" cy="675905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40070" y="317237"/>
            <a:ext cx="7110889" cy="675905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87941" y="134722"/>
            <a:ext cx="5443805" cy="582232"/>
          </a:xfrm>
        </p:spPr>
        <p:txBody>
          <a:bodyPr>
            <a:noAutofit/>
          </a:bodyPr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40071" y="1299185"/>
            <a:ext cx="9721215" cy="577710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154046" y="7531508"/>
            <a:ext cx="2520315" cy="421753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382172" y="7585676"/>
            <a:ext cx="67196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 smtClean="0">
                <a:solidFill>
                  <a:srgbClr val="000000"/>
                </a:solidFill>
              </a:rPr>
              <a:t>最终解释权归比亚迪股份有限公司所有</a:t>
            </a:r>
            <a:endParaRPr lang="zh-CN" altLang="en-US" sz="1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3233" y="5090381"/>
            <a:ext cx="9181147" cy="157332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3233" y="3357525"/>
            <a:ext cx="9181147" cy="173285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40071" y="1848382"/>
            <a:ext cx="4770597" cy="5227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90690" y="1848382"/>
            <a:ext cx="4770597" cy="52279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69" y="1773198"/>
            <a:ext cx="4772473" cy="73898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40069" y="2512184"/>
            <a:ext cx="4772473" cy="45641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486936" y="1773198"/>
            <a:ext cx="4774347" cy="73898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486936" y="2512184"/>
            <a:ext cx="4774347" cy="45641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0072" y="315398"/>
            <a:ext cx="3553569" cy="13422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23031" y="315400"/>
            <a:ext cx="6038255" cy="67608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40072" y="1657676"/>
            <a:ext cx="3553569" cy="54186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117143" y="5545140"/>
            <a:ext cx="6480810" cy="65463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117143" y="707814"/>
            <a:ext cx="6480810" cy="47529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117143" y="6199773"/>
            <a:ext cx="6480810" cy="9296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40068" y="7342177"/>
            <a:ext cx="2520315" cy="421753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40071" y="317234"/>
            <a:ext cx="9721215" cy="13202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0071" y="1848382"/>
            <a:ext cx="9721215" cy="52279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740967" y="7342177"/>
            <a:ext cx="2520315" cy="4217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E6B28-0F3A-4794-8AD1-77712B87841C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" y="1"/>
            <a:ext cx="10801350" cy="800128"/>
          </a:xfrm>
          <a:prstGeom prst="rect">
            <a:avLst/>
          </a:prstGeom>
          <a:solidFill>
            <a:srgbClr val="2E88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-21263" y="758547"/>
            <a:ext cx="10822613" cy="41583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50000">
                <a:srgbClr val="00B0F0"/>
              </a:gs>
              <a:gs pos="100000">
                <a:srgbClr val="0070C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Picture 5" descr="C:\Documents and Settings\lw1146453\桌面\图形1.pn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7231" y="134724"/>
            <a:ext cx="850595" cy="512745"/>
          </a:xfrm>
          <a:prstGeom prst="rect">
            <a:avLst/>
          </a:prstGeom>
          <a:noFill/>
        </p:spPr>
      </p:pic>
      <p:pic>
        <p:nvPicPr>
          <p:cNvPr id="10" name="Picture 2" descr="\\10.9.11.36\总裁办公室\设计共享\4444.png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82343" y="-166333"/>
            <a:ext cx="3062140" cy="1008354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645124" y="2267755"/>
            <a:ext cx="98120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Task Force 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8: </a:t>
            </a:r>
            <a:r>
              <a:rPr lang="en-GB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Heavy Duty Vehicles</a:t>
            </a:r>
            <a:endParaRPr lang="en-US" altLang="zh-CN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j-cs"/>
            </a:endParaRPr>
          </a:p>
        </p:txBody>
      </p:sp>
      <p:sp>
        <p:nvSpPr>
          <p:cNvPr id="21" name="TextBox 2"/>
          <p:cNvSpPr txBox="1">
            <a:spLocks noChangeArrowheads="1"/>
          </p:cNvSpPr>
          <p:nvPr/>
        </p:nvSpPr>
        <p:spPr bwMode="auto">
          <a:xfrm>
            <a:off x="2762143" y="3453896"/>
            <a:ext cx="470082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March 3rd</a:t>
            </a:r>
            <a:r>
              <a:rPr lang="zh-CN" altLang="en-US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，</a:t>
            </a:r>
            <a:r>
              <a:rPr lang="en-US" altLang="zh-CN" sz="3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  <a:cs typeface="+mj-cs"/>
              </a:rPr>
              <a:t>2016</a:t>
            </a:r>
            <a:endParaRPr lang="zh-CN" altLang="en-US" sz="3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4" name="灯片编号占位符 37"/>
          <p:cNvSpPr>
            <a:spLocks noGrp="1"/>
          </p:cNvSpPr>
          <p:nvPr>
            <p:ph type="sldNum" sz="quarter" idx="4294967295"/>
          </p:nvPr>
        </p:nvSpPr>
        <p:spPr bwMode="auto">
          <a:xfrm>
            <a:off x="8121640" y="7536550"/>
            <a:ext cx="2520315" cy="42175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60B0BE6-E876-4741-A435-27551C582A8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  <p:sp>
        <p:nvSpPr>
          <p:cNvPr id="37" name="矩形 36"/>
          <p:cNvSpPr/>
          <p:nvPr/>
        </p:nvSpPr>
        <p:spPr>
          <a:xfrm>
            <a:off x="1277968" y="265459"/>
            <a:ext cx="32408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I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nformation </a:t>
            </a:r>
            <a:r>
              <a:rPr lang="en-US" altLang="zh-CN" sz="2400" b="1" dirty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about 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TF8</a:t>
            </a:r>
            <a:endParaRPr lang="zh-CN" altLang="en-US" sz="2400" b="1" dirty="0">
              <a:solidFill>
                <a:schemeClr val="bg1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57580" y="1008485"/>
            <a:ext cx="10292194" cy="570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1.1 TF8 Working </a:t>
            </a:r>
            <a:r>
              <a:rPr lang="en-US" altLang="zh-CN" b="1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S</a:t>
            </a:r>
            <a:r>
              <a:rPr lang="en-US" altLang="zh-CN" b="1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cope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Research on the items for passenger vehicles about their applicability for heavy vehicles.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1.2 TF8 Working Objective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To form the EVS document for heavy vehicles.</a:t>
            </a:r>
            <a:endParaRPr lang="en-US" altLang="zh-CN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b="1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1.3 TF8 Members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experts from China, </a:t>
            </a:r>
            <a:r>
              <a:rPr lang="en-GB" altLang="zh-CN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NTSEL, OICA, JAMA, </a:t>
            </a:r>
            <a:r>
              <a:rPr lang="en-GB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 ,Canada, K</a:t>
            </a:r>
            <a:r>
              <a:rPr lang="en-GB" altLang="zh-CN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GB" altLang="zh-CN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 </a:t>
            </a:r>
            <a:endParaRPr lang="en-US" altLang="zh-CN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zh-CN" b="1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1.4 TF8 working progress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1&gt; the 6</a:t>
            </a:r>
            <a:r>
              <a:rPr lang="en-US" altLang="zh-CN" sz="1600" baseline="300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EVS meeting(Seoul, 2014.11.18~20)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 TF8 was set up;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2&gt; the 7</a:t>
            </a:r>
            <a:r>
              <a:rPr lang="en-US" altLang="zh-CN" sz="1600" baseline="300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EVS meeting(Paris, 2015.3.18~20)  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    TF8 puts forward the 2 topics: the scope of heavy vehicles; to extend the scope of EVS-GTR ;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3&gt; the 8</a:t>
            </a:r>
            <a:r>
              <a:rPr lang="en-US" altLang="zh-CN" sz="1600" baseline="300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th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ea typeface="黑体" panose="02010609060101010101" pitchFamily="49" charset="-122"/>
                <a:cs typeface="Arial" panose="020B0604020202020204" pitchFamily="34" charset="0"/>
              </a:rPr>
              <a:t> EVS meeting(Washington D.C,  2015.6.3~5) </a:t>
            </a:r>
          </a:p>
          <a:p>
            <a:pPr>
              <a:spcBef>
                <a:spcPts val="600"/>
              </a:spcBef>
            </a:pPr>
            <a:r>
              <a:rPr lang="en-US" altLang="zh-CN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TF8 puts forward the  definition of heavy vehicles and list the adoptions of each items for heavy vehicles.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4&gt; the 9</a:t>
            </a:r>
            <a:r>
              <a:rPr lang="en-US" altLang="zh-CN" sz="1600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EVS meeting( Changchun, 2015.9.16~18 )</a:t>
            </a:r>
          </a:p>
          <a:p>
            <a:pPr>
              <a:spcBef>
                <a:spcPts val="600"/>
              </a:spcBef>
            </a:pPr>
            <a:r>
              <a:rPr lang="en-US" altLang="zh-CN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TF8 presents  the items` adoptions for heavy vehicles and catch an agreement on putting the heavy vehicles into the EVS-GTR.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77968" y="219824"/>
            <a:ext cx="4583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Conclusion of  10</a:t>
            </a:r>
            <a:r>
              <a:rPr lang="en-US" altLang="zh-CN" sz="2400" b="1" baseline="30000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th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EVS meeting  </a:t>
            </a:r>
            <a:endParaRPr lang="zh-CN" altLang="en-US" sz="2400" b="1" dirty="0">
              <a:solidFill>
                <a:schemeClr val="bg1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2885" y="1152500"/>
            <a:ext cx="1020713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altLang="zh-CN" dirty="0" smtClean="0">
                <a:solidFill>
                  <a:prstClr val="black"/>
                </a:solidFill>
              </a:rPr>
              <a:t>Heavy </a:t>
            </a:r>
            <a:r>
              <a:rPr lang="en-US" altLang="zh-CN" dirty="0">
                <a:solidFill>
                  <a:prstClr val="black"/>
                </a:solidFill>
              </a:rPr>
              <a:t>vehicles  cover the vehicles belong to category 1-2 with GVM exceeding    </a:t>
            </a:r>
            <a:r>
              <a:rPr lang="en-US" altLang="zh-CN" dirty="0" smtClean="0">
                <a:solidFill>
                  <a:prstClr val="black"/>
                </a:solidFill>
              </a:rPr>
              <a:t>4,536kg </a:t>
            </a:r>
            <a:r>
              <a:rPr lang="en-US" altLang="zh-CN" dirty="0">
                <a:solidFill>
                  <a:prstClr val="black"/>
                </a:solidFill>
              </a:rPr>
              <a:t>and the vehicles belong to category 2 with a GVM exceeding 3,500kg  equipped with electric power train containing high voltage.</a:t>
            </a:r>
            <a:r>
              <a:rPr lang="en-US" altLang="zh-CN" dirty="0" smtClean="0">
                <a:solidFill>
                  <a:prstClr val="black"/>
                </a:solidFill>
              </a:rPr>
              <a:t> </a:t>
            </a:r>
          </a:p>
          <a:p>
            <a:pPr marL="342900" indent="-342900">
              <a:buFontTx/>
              <a:buAutoNum type="arabicPeriod"/>
            </a:pPr>
            <a:r>
              <a:rPr lang="en-US" altLang="zh-CN" dirty="0" smtClean="0">
                <a:solidFill>
                  <a:prstClr val="black"/>
                </a:solidFill>
              </a:rPr>
              <a:t>Catch an agreement on putting the heavy vehicles into the EVS-GTR as an annex, but the main document must have the words that heavy vehicles part must refer to the Annex;</a:t>
            </a:r>
          </a:p>
          <a:p>
            <a:pPr marL="342900" indent="-342900">
              <a:buFontTx/>
              <a:buAutoNum type="arabicPeriod"/>
            </a:pPr>
            <a:r>
              <a:rPr lang="en-US" altLang="zh-CN" dirty="0" smtClean="0">
                <a:solidFill>
                  <a:prstClr val="black"/>
                </a:solidFill>
              </a:rPr>
              <a:t>Items adoption: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545259"/>
              </p:ext>
            </p:extLst>
          </p:nvPr>
        </p:nvGraphicFramePr>
        <p:xfrm>
          <a:off x="287478" y="3312740"/>
          <a:ext cx="10369781" cy="37411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7693"/>
                <a:gridCol w="4758829"/>
                <a:gridCol w="3381361"/>
                <a:gridCol w="1331898"/>
              </a:tblGrid>
              <a:tr h="742705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items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Adoptions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Phase 1/2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Thermal shock and cycling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External short circuit </a:t>
                      </a:r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protection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3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Over </a:t>
                      </a:r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charge </a:t>
                      </a:r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protection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4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Over discharge protection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5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Over temperature protection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6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Fire  resistance</a:t>
                      </a:r>
                      <a:endParaRPr lang="zh-CN" altLang="zh-CN" sz="210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7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Low energy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Exemption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287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E6B28-0F3A-4794-8AD1-77712B87841C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40235" y="216397"/>
            <a:ext cx="45833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Conclusion of  10</a:t>
            </a:r>
            <a:r>
              <a:rPr lang="en-US" altLang="zh-CN" sz="2400" b="1" baseline="30000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th</a:t>
            </a:r>
            <a:r>
              <a:rPr lang="en-US" altLang="zh-CN" sz="2400" b="1" dirty="0" smtClean="0">
                <a:solidFill>
                  <a:schemeClr val="bg1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EVS meeting  </a:t>
            </a:r>
            <a:endParaRPr lang="zh-CN" altLang="en-US" sz="2400" b="1" dirty="0">
              <a:solidFill>
                <a:schemeClr val="bg1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093646"/>
              </p:ext>
            </p:extLst>
          </p:nvPr>
        </p:nvGraphicFramePr>
        <p:xfrm>
          <a:off x="373168" y="1368524"/>
          <a:ext cx="10207135" cy="342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0476"/>
                <a:gridCol w="4423091"/>
                <a:gridCol w="2551784"/>
                <a:gridCol w="2551784"/>
              </a:tblGrid>
              <a:tr h="428355">
                <a:tc>
                  <a:txBody>
                    <a:bodyPr/>
                    <a:lstStyle/>
                    <a:p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items</a:t>
                      </a:r>
                      <a:endParaRPr lang="zh-CN" altLang="en-US" sz="21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adoption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Phase1/2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9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b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Mechanical integrity </a:t>
                      </a:r>
                      <a:endParaRPr lang="zh-CN" altLang="en-US" sz="2100" b="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Exemption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10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Vibration test 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Modification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1/2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Leakage requirement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Y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Mechanical shock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Modification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1/2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13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Water immersion/water resistance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To be conformed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To be conformed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14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venting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To be conformed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2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  <a:tr h="428355"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15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warning</a:t>
                      </a:r>
                      <a:endParaRPr lang="zh-CN" altLang="en-US" sz="2100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To be conformed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  <a:tc>
                  <a:txBody>
                    <a:bodyPr/>
                    <a:lstStyle/>
                    <a:p>
                      <a:r>
                        <a:rPr lang="en-US" altLang="zh-CN" sz="2100" dirty="0" smtClean="0"/>
                        <a:t>To be conformed</a:t>
                      </a:r>
                      <a:endParaRPr lang="zh-CN" altLang="en-US" sz="2100" dirty="0"/>
                    </a:p>
                  </a:txBody>
                  <a:tcPr marL="108013" marR="108013" marT="52811" marB="52811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8107" y="5269730"/>
            <a:ext cx="103772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 startAt="4"/>
            </a:pPr>
            <a:r>
              <a:rPr lang="en-US" altLang="zh-CN" dirty="0" smtClean="0">
                <a:solidFill>
                  <a:prstClr val="black"/>
                </a:solidFill>
              </a:rPr>
              <a:t>In order to do better communications for improving our draft ,TF8 suggest members to  use the draft provided by OICA to comment about the detailed content.  [EVSTF-06-13e]</a:t>
            </a:r>
          </a:p>
          <a:p>
            <a:pPr marL="342900" indent="-342900">
              <a:buFontTx/>
              <a:buAutoNum type="arabicPeriod" startAt="4"/>
            </a:pPr>
            <a:endParaRPr lang="en-US" altLang="zh-CN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9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10103" y="2460842"/>
            <a:ext cx="9181147" cy="1000919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Thank You</a:t>
            </a:r>
            <a:r>
              <a:rPr lang="zh-CN" altLang="en-US" sz="4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ea typeface="宋体" pitchFamily="2" charset="-122"/>
              </a:rPr>
              <a:t>！</a:t>
            </a:r>
            <a:endParaRPr lang="zh-CN" altLang="en-US" sz="40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344</Words>
  <Application>Microsoft Office PowerPoint</Application>
  <PresentationFormat>自定义</PresentationFormat>
  <Paragraphs>90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Thank You！</vt:lpstr>
    </vt:vector>
  </TitlesOfParts>
  <Company>BYD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BYD</dc:creator>
  <cp:lastModifiedBy>陈明文</cp:lastModifiedBy>
  <cp:revision>40</cp:revision>
  <dcterms:created xsi:type="dcterms:W3CDTF">2013-05-02T01:57:50Z</dcterms:created>
  <dcterms:modified xsi:type="dcterms:W3CDTF">2016-03-03T07:03:18Z</dcterms:modified>
</cp:coreProperties>
</file>